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9144000"/>
  <p:notesSz cx="6858000" cy="9144000"/>
  <p:embeddedFontLst>
    <p:embeddedFont>
      <p:font typeface="Corbel"/>
      <p:regular r:id="rId45"/>
      <p:bold r:id="rId46"/>
      <p:italic r:id="rId47"/>
      <p:boldItalic r:id="rId48"/>
    </p:embeddedFont>
    <p:embeddedFont>
      <p:font typeface="Quattrocento Sans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01C5AC-FD6D-4AC4-9238-6E9E3BA3465E}">
  <a:tblStyle styleId="{E601C5AC-FD6D-4AC4-9238-6E9E3BA346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Corbel-bold.fntdata"/><Relationship Id="rId45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Corbel-boldItalic.fntdata"/><Relationship Id="rId47" Type="http://schemas.openxmlformats.org/officeDocument/2006/relationships/font" Target="fonts/Corbel-italic.fntdata"/><Relationship Id="rId49" Type="http://schemas.openxmlformats.org/officeDocument/2006/relationships/font" Target="fonts/Quattrocento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4.xml"/><Relationship Id="rId55" Type="http://schemas.openxmlformats.org/officeDocument/2006/relationships/font" Target="fonts/OpenSans-italic.fntdata"/><Relationship Id="rId10" Type="http://schemas.openxmlformats.org/officeDocument/2006/relationships/slide" Target="slides/slide3.xml"/><Relationship Id="rId54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32485" y="882376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b="1" sz="54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82148" y="3869635"/>
            <a:ext cx="6575895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2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1483995" y="3733800"/>
            <a:ext cx="61722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40277" y="374374"/>
            <a:ext cx="4038600" cy="740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10113" y="2595563"/>
            <a:ext cx="54102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938213" y="681038"/>
            <a:ext cx="541020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453329" y="0"/>
            <a:ext cx="8062025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8654" y="1825625"/>
            <a:ext cx="31258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5"/>
          <p:cNvSpPr txBox="1"/>
          <p:nvPr>
            <p:ph type="ctrTitle"/>
          </p:nvPr>
        </p:nvSpPr>
        <p:spPr>
          <a:xfrm>
            <a:off x="628651" y="2061007"/>
            <a:ext cx="78867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1"/>
              <a:buFont typeface="Quattrocento Sans"/>
              <a:buNone/>
              <a:defRPr sz="40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628655" y="5110612"/>
            <a:ext cx="5029199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449"/>
              </a:spcBef>
              <a:spcAft>
                <a:spcPts val="0"/>
              </a:spcAft>
              <a:buClr>
                <a:srgbClr val="D24726"/>
              </a:buClr>
              <a:buSzPts val="2100"/>
              <a:buNone/>
              <a:defRPr sz="21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None/>
              <a:defRPr sz="1349"/>
            </a:lvl3pPr>
            <a:lvl4pPr lvl="3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4242665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1" y="2402242"/>
            <a:ext cx="3381536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3600"/>
              <a:buFont typeface="Quattrocento Sans"/>
              <a:buNone/>
              <a:defRPr sz="3600">
                <a:solidFill>
                  <a:srgbClr val="D247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742483" y="2402238"/>
            <a:ext cx="3952068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None/>
              <a:defRPr sz="1349"/>
            </a:lvl3pPr>
            <a:lvl4pPr indent="-2286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242665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1" y="1"/>
            <a:ext cx="80581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46291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457203" y="1"/>
            <a:ext cx="8053388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23889" y="1489077"/>
            <a:ext cx="3867151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623889" y="2193931"/>
            <a:ext cx="3867151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3" type="body"/>
          </p:nvPr>
        </p:nvSpPr>
        <p:spPr>
          <a:xfrm>
            <a:off x="4642250" y="1489077"/>
            <a:ext cx="386834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18"/>
          <p:cNvSpPr txBox="1"/>
          <p:nvPr>
            <p:ph idx="4" type="body"/>
          </p:nvPr>
        </p:nvSpPr>
        <p:spPr>
          <a:xfrm>
            <a:off x="4642250" y="2193931"/>
            <a:ext cx="386834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1" y="1"/>
            <a:ext cx="80581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887393" y="987431"/>
            <a:ext cx="462915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629841" y="2101852"/>
            <a:ext cx="294917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149" name="Google Shape;149;p21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/>
          <p:nvPr>
            <p:ph idx="2" type="pic"/>
          </p:nvPr>
        </p:nvSpPr>
        <p:spPr>
          <a:xfrm>
            <a:off x="3887393" y="987431"/>
            <a:ext cx="462915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29841" y="2101852"/>
            <a:ext cx="294917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156" name="Google Shape;156;p22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457201" y="1"/>
            <a:ext cx="80581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 rot="5400000">
            <a:off x="2396332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7571513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 rot="5400000">
            <a:off x="5437985" y="2588710"/>
            <a:ext cx="5811838" cy="13646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 rot="5400000">
            <a:off x="623098" y="370683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571513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453329" y="0"/>
            <a:ext cx="8062025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628654" y="1825625"/>
            <a:ext cx="31258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1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7"/>
          <p:cNvSpPr txBox="1"/>
          <p:nvPr>
            <p:ph type="ctrTitle"/>
          </p:nvPr>
        </p:nvSpPr>
        <p:spPr>
          <a:xfrm>
            <a:off x="628651" y="2061007"/>
            <a:ext cx="78867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1"/>
              <a:buFont typeface="Quattrocento Sans"/>
              <a:buNone/>
              <a:defRPr sz="40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628655" y="5110612"/>
            <a:ext cx="5029199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449"/>
              </a:spcBef>
              <a:spcAft>
                <a:spcPts val="0"/>
              </a:spcAft>
              <a:buClr>
                <a:srgbClr val="D24726"/>
              </a:buClr>
              <a:buSzPts val="2100"/>
              <a:buNone/>
              <a:defRPr sz="21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None/>
              <a:defRPr sz="1349"/>
            </a:lvl3pPr>
            <a:lvl4pPr lvl="3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3" name="Google Shape;193;p27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1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4242665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628651" y="2402242"/>
            <a:ext cx="3381536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3600"/>
              <a:buFont typeface="Quattrocento Sans"/>
              <a:buNone/>
              <a:defRPr sz="3600">
                <a:solidFill>
                  <a:srgbClr val="D247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742483" y="2402238"/>
            <a:ext cx="3952068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None/>
              <a:defRPr sz="1349"/>
            </a:lvl3pPr>
            <a:lvl4pPr indent="-2286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1" name="Google Shape;201;p28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4242665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1" y="1"/>
            <a:ext cx="80581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6291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457203" y="1"/>
            <a:ext cx="8053388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23889" y="1489077"/>
            <a:ext cx="3867151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623889" y="2193931"/>
            <a:ext cx="3867151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3" type="body"/>
          </p:nvPr>
        </p:nvSpPr>
        <p:spPr>
          <a:xfrm>
            <a:off x="4642250" y="1489077"/>
            <a:ext cx="386834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0" name="Google Shape;220;p30"/>
          <p:cNvSpPr txBox="1"/>
          <p:nvPr>
            <p:ph idx="4" type="body"/>
          </p:nvPr>
        </p:nvSpPr>
        <p:spPr>
          <a:xfrm>
            <a:off x="4642250" y="2193931"/>
            <a:ext cx="386834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457201" y="1"/>
            <a:ext cx="80581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1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29818" y="1173575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282446" y="4154520"/>
            <a:ext cx="6576822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1485900" y="4020408"/>
            <a:ext cx="61722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3887393" y="987431"/>
            <a:ext cx="462915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5211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7F7F7F"/>
              </a:buClr>
              <a:buSzPts val="1049"/>
              <a:buChar char="•"/>
              <a:defRPr sz="1049">
                <a:solidFill>
                  <a:srgbClr val="7F7F7F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80987" lvl="3" marL="18288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4pPr>
            <a:lvl5pPr indent="-280987" lvl="4" marL="2286000" algn="l">
              <a:lnSpc>
                <a:spcPct val="90000"/>
              </a:lnSpc>
              <a:spcBef>
                <a:spcPts val="248"/>
              </a:spcBef>
              <a:spcAft>
                <a:spcPts val="0"/>
              </a:spcAft>
              <a:buClr>
                <a:srgbClr val="7F7F7F"/>
              </a:buClr>
              <a:buSzPts val="825"/>
              <a:buChar char="•"/>
              <a:defRPr sz="825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2" type="body"/>
          </p:nvPr>
        </p:nvSpPr>
        <p:spPr>
          <a:xfrm>
            <a:off x="629841" y="2101852"/>
            <a:ext cx="294917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240" name="Google Shape;240;p33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629841" y="457200"/>
            <a:ext cx="294917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4"/>
          <p:cNvSpPr/>
          <p:nvPr>
            <p:ph idx="2" type="pic"/>
          </p:nvPr>
        </p:nvSpPr>
        <p:spPr>
          <a:xfrm>
            <a:off x="3887393" y="987431"/>
            <a:ext cx="462915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629841" y="2101852"/>
            <a:ext cx="2949179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247" name="Google Shape;247;p34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457201" y="1"/>
            <a:ext cx="80581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 rot="5400000">
            <a:off x="2396332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1" y="1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/>
          <p:nvPr/>
        </p:nvSpPr>
        <p:spPr>
          <a:xfrm>
            <a:off x="7571513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36"/>
          <p:cNvSpPr txBox="1"/>
          <p:nvPr>
            <p:ph type="title"/>
          </p:nvPr>
        </p:nvSpPr>
        <p:spPr>
          <a:xfrm rot="5400000">
            <a:off x="5437985" y="2588710"/>
            <a:ext cx="5811838" cy="13646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 rot="5400000">
            <a:off x="623098" y="370683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6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7571513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9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57250" y="2057399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700709" y="20574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57250" y="2001511"/>
            <a:ext cx="356616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57250" y="2721483"/>
            <a:ext cx="356616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701880" y="1999032"/>
            <a:ext cx="356616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701880" y="2719322"/>
            <a:ext cx="356616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57250" y="1097280"/>
            <a:ext cx="29489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389119" y="1097280"/>
            <a:ext cx="390906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528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80"/>
              <a:buChar char="•"/>
              <a:defRPr sz="2100"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57250" y="2834640"/>
            <a:ext cx="29489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20"/>
              <a:buNone/>
              <a:defRPr sz="1275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57250" y="1097280"/>
            <a:ext cx="29489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059936" y="1069847"/>
            <a:ext cx="4574286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57250" y="2834640"/>
            <a:ext cx="294894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20"/>
              <a:buNone/>
              <a:defRPr sz="1275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rbel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Corbel"/>
              <a:buChar char="•"/>
              <a:defRPr b="0" i="0" sz="16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718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orbe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4261" lvl="3" marL="18288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4261" lvl="4" marL="22860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4261" lvl="5" marL="27432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4261" lvl="6" marL="32004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4261" lvl="7" marL="36576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4261" lvl="8" marL="41148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628651" y="36513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4261" lvl="3" marL="18288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4261" lvl="4" marL="22860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4261" lvl="5" marL="27432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4261" lvl="6" marL="32004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4261" lvl="7" marL="36576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4261" lvl="8" marL="4114800" marR="0" rtl="0" algn="l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0" type="dt"/>
          </p:nvPr>
        </p:nvSpPr>
        <p:spPr>
          <a:xfrm>
            <a:off x="628651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1" type="ftr"/>
          </p:nvPr>
        </p:nvSpPr>
        <p:spPr>
          <a:xfrm>
            <a:off x="3486151" y="6356356"/>
            <a:ext cx="2171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6057900" y="6356356"/>
            <a:ext cx="2457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ctrTitle"/>
          </p:nvPr>
        </p:nvSpPr>
        <p:spPr>
          <a:xfrm>
            <a:off x="832485" y="882376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/>
              <a:t>SERVLET</a:t>
            </a:r>
            <a:endParaRPr/>
          </a:p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1282148" y="3869635"/>
            <a:ext cx="6575895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Request &amp; Response Object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RegquestDispacher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878" y="1568330"/>
            <a:ext cx="6377794" cy="455556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46"/>
          <p:cNvSpPr txBox="1"/>
          <p:nvPr>
            <p:ph type="title"/>
          </p:nvPr>
        </p:nvSpPr>
        <p:spPr>
          <a:xfrm>
            <a:off x="715582" y="467932"/>
            <a:ext cx="7406640" cy="87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HttpServletRequest</a:t>
            </a:r>
            <a:endParaRPr b="1" sz="4000" u="sng">
              <a:solidFill>
                <a:srgbClr val="002060"/>
              </a:solidFill>
            </a:endParaRPr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6573" y="2095767"/>
            <a:ext cx="11715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3698" y="4040208"/>
            <a:ext cx="13144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3425" y="5722372"/>
            <a:ext cx="16668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/>
          <p:nvPr/>
        </p:nvSpPr>
        <p:spPr>
          <a:xfrm>
            <a:off x="6722771" y="1528098"/>
            <a:ext cx="2021984" cy="4293483"/>
          </a:xfrm>
          <a:prstGeom prst="rect">
            <a:avLst/>
          </a:prstGeom>
          <a:solidFill>
            <a:srgbClr val="EFD5A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Accept-Charset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Accept-Encoding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Accept-Language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Authorization 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Host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If-Modified-Since.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Range: 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Referer: 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User-Agent</a:t>
            </a:r>
            <a:endParaRPr/>
          </a:p>
        </p:txBody>
      </p:sp>
      <p:sp>
        <p:nvSpPr>
          <p:cNvPr id="336" name="Google Shape;336;p46"/>
          <p:cNvSpPr/>
          <p:nvPr/>
        </p:nvSpPr>
        <p:spPr>
          <a:xfrm>
            <a:off x="5737135" y="3464417"/>
            <a:ext cx="1024273" cy="721217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327123" y="413808"/>
            <a:ext cx="7406640" cy="87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HttpServletRequest</a:t>
            </a:r>
            <a:endParaRPr b="1" sz="4000" u="sng">
              <a:solidFill>
                <a:srgbClr val="002060"/>
              </a:solidFill>
            </a:endParaRPr>
          </a:p>
        </p:txBody>
      </p:sp>
      <p:sp>
        <p:nvSpPr>
          <p:cNvPr id="342" name="Google Shape;342;p47"/>
          <p:cNvSpPr/>
          <p:nvPr/>
        </p:nvSpPr>
        <p:spPr>
          <a:xfrm>
            <a:off x="618185" y="1285278"/>
            <a:ext cx="8989453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out.println("&lt;b&gt;" + "HTTP header Information:&lt;br&gt;" + "&lt;/b&gt;");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out.println("&lt;h3&gt;" + "Host Name:" + </a:t>
            </a: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request.getHeader("Host") </a:t>
            </a: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+ "&lt;/h3&gt;");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out.println("&lt;hr&gt;" + "&lt;/hr&gt;");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out.println("&lt;h3&gt;" + "Accept:" + </a:t>
            </a: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request.getHeader("Accept")</a:t>
            </a: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+ "&lt;/h3&gt;");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out.println("&lt;hr&gt;" + "&lt;/hr&gt;");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out.println("&lt;h3&gt;" + "Accept Language:" + </a:t>
            </a: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request.getHeader("Accept-Language") </a:t>
            </a: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+ "&lt;/h3&gt;"); out.println("&lt;hr&gt;" + "&lt;/hr&gt;");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out.println("&lt;h3&gt;" + "Accept Character Set:" + </a:t>
            </a: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request.getHeader("Accept-Charset") </a:t>
            </a: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+ "&lt;/h3&gt;");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out.println("&lt;hr&gt;" + "&lt;/hr&gt;");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out.println("&lt;h3&gt;" + "Accept Encoding:" + </a:t>
            </a:r>
            <a:r>
              <a:rPr b="1"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request.getHeader("Accept-Encoding") </a:t>
            </a: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+ "&lt;/h3&gt;");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out.println("&lt;hr&gt;" + "&lt;/hr&gt;");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715582" y="467932"/>
            <a:ext cx="7406640" cy="43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HttpServletRequest</a:t>
            </a:r>
            <a:endParaRPr b="1" sz="4000" u="sng">
              <a:solidFill>
                <a:srgbClr val="002060"/>
              </a:solidFill>
            </a:endParaRPr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86" y="903667"/>
            <a:ext cx="8289567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715582" y="467932"/>
            <a:ext cx="7406640" cy="43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HttpServletRequest</a:t>
            </a:r>
            <a:endParaRPr b="1" sz="4000" u="sng">
              <a:solidFill>
                <a:srgbClr val="002060"/>
              </a:solidFill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428031" y="1518566"/>
            <a:ext cx="4002301" cy="461665"/>
          </a:xfrm>
          <a:prstGeom prst="rect">
            <a:avLst/>
          </a:prstGeom>
          <a:noFill/>
          <a:ln cap="flat" cmpd="sng" w="9525">
            <a:solidFill>
              <a:srgbClr val="FFC4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request.getServerName()</a:t>
            </a:r>
            <a:endParaRPr sz="24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5" name="Google Shape;355;p49"/>
          <p:cNvSpPr/>
          <p:nvPr/>
        </p:nvSpPr>
        <p:spPr>
          <a:xfrm>
            <a:off x="428031" y="2317056"/>
            <a:ext cx="4002302" cy="461665"/>
          </a:xfrm>
          <a:prstGeom prst="rect">
            <a:avLst/>
          </a:prstGeom>
          <a:noFill/>
          <a:ln cap="flat" cmpd="sng" w="9525">
            <a:solidFill>
              <a:srgbClr val="FFC4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request.getServerPort()</a:t>
            </a:r>
            <a:endParaRPr/>
          </a:p>
        </p:txBody>
      </p:sp>
      <p:sp>
        <p:nvSpPr>
          <p:cNvPr id="356" name="Google Shape;356;p49"/>
          <p:cNvSpPr/>
          <p:nvPr/>
        </p:nvSpPr>
        <p:spPr>
          <a:xfrm>
            <a:off x="416601" y="3438561"/>
            <a:ext cx="4002301" cy="461665"/>
          </a:xfrm>
          <a:prstGeom prst="rect">
            <a:avLst/>
          </a:prstGeom>
          <a:noFill/>
          <a:ln cap="flat" cmpd="sng" w="9525">
            <a:solidFill>
              <a:srgbClr val="FFC4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request.getScheme()</a:t>
            </a:r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428031" y="4677587"/>
            <a:ext cx="4002301" cy="461665"/>
          </a:xfrm>
          <a:prstGeom prst="rect">
            <a:avLst/>
          </a:prstGeom>
          <a:noFill/>
          <a:ln cap="flat" cmpd="sng" w="9525">
            <a:solidFill>
              <a:srgbClr val="FFC4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request.getRemoteAddr()</a:t>
            </a:r>
            <a:endParaRPr/>
          </a:p>
        </p:txBody>
      </p:sp>
      <p:pic>
        <p:nvPicPr>
          <p:cNvPr id="358" name="Google Shape;35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879" y="1939881"/>
            <a:ext cx="4250028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445126" y="403538"/>
            <a:ext cx="7406640" cy="58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orbel"/>
              <a:buNone/>
            </a:pPr>
            <a:r>
              <a:rPr b="1" lang="en-US" sz="3200" u="sng">
                <a:solidFill>
                  <a:srgbClr val="002060"/>
                </a:solidFill>
              </a:rPr>
              <a:t>Request Header</a:t>
            </a:r>
            <a:endParaRPr sz="3200" u="sng">
              <a:solidFill>
                <a:srgbClr val="002060"/>
              </a:solidFill>
            </a:endParaRPr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445126" y="1168802"/>
            <a:ext cx="7887505" cy="5270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Accept</a:t>
            </a:r>
            <a:r>
              <a:rPr b="1" lang="en-US">
                <a:solidFill>
                  <a:schemeClr val="dk1"/>
                </a:solidFill>
              </a:rPr>
              <a:t>:</a:t>
            </a:r>
            <a:r>
              <a:rPr lang="en-US">
                <a:solidFill>
                  <a:schemeClr val="dk1"/>
                </a:solidFill>
              </a:rPr>
              <a:t> Specifies the </a:t>
            </a:r>
            <a:r>
              <a:rPr b="1" lang="en-US">
                <a:solidFill>
                  <a:schemeClr val="dk1"/>
                </a:solidFill>
              </a:rPr>
              <a:t>certain media types that are acceptable </a:t>
            </a:r>
            <a:r>
              <a:rPr lang="en-US">
                <a:solidFill>
                  <a:schemeClr val="dk1"/>
                </a:solidFill>
              </a:rPr>
              <a:t>in the response.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Accept-Charset</a:t>
            </a:r>
            <a:r>
              <a:rPr lang="en-US">
                <a:solidFill>
                  <a:srgbClr val="0070C0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Indicates the character sets that are acceptable in the response.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Accept-Encoding</a:t>
            </a:r>
            <a:r>
              <a:rPr lang="en-US">
                <a:solidFill>
                  <a:schemeClr val="dk1"/>
                </a:solidFill>
              </a:rPr>
              <a:t>: Restricts the content-coding values that are acceptable in the response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Accept-Language</a:t>
            </a:r>
            <a:r>
              <a:rPr lang="en-US">
                <a:solidFill>
                  <a:schemeClr val="dk1"/>
                </a:solidFill>
              </a:rPr>
              <a:t>: Restricts the set of language that are preferred in the response.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Authorization</a:t>
            </a:r>
            <a:r>
              <a:rPr b="1" lang="en-US">
                <a:solidFill>
                  <a:schemeClr val="dk1"/>
                </a:solidFill>
              </a:rPr>
              <a:t> </a:t>
            </a:r>
            <a:r>
              <a:rPr lang="en-US">
                <a:solidFill>
                  <a:schemeClr val="dk1"/>
                </a:solidFill>
              </a:rPr>
              <a:t>: Indicates that user agent is attempting to authenticate itself with a server.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From</a:t>
            </a:r>
            <a:r>
              <a:rPr lang="en-US">
                <a:solidFill>
                  <a:srgbClr val="0070C0"/>
                </a:solidFill>
              </a:rPr>
              <a:t>:  </a:t>
            </a:r>
            <a:r>
              <a:rPr lang="en-US">
                <a:solidFill>
                  <a:schemeClr val="dk1"/>
                </a:solidFill>
              </a:rPr>
              <a:t>Contains internet email address for the user who controls the requesting user agent.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Host</a:t>
            </a:r>
            <a:r>
              <a:rPr lang="en-US">
                <a:solidFill>
                  <a:srgbClr val="0070C0"/>
                </a:solidFill>
              </a:rPr>
              <a:t>: I</a:t>
            </a:r>
            <a:r>
              <a:rPr lang="en-US">
                <a:solidFill>
                  <a:schemeClr val="dk1"/>
                </a:solidFill>
              </a:rPr>
              <a:t>nternet host and port number of the resource being requested.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If-Modified-Since</a:t>
            </a:r>
            <a:r>
              <a:rPr lang="en-US">
                <a:solidFill>
                  <a:schemeClr val="dk1"/>
                </a:solidFill>
              </a:rPr>
              <a:t>: Makes GET method condition. Do not return the requested information if it is not modified since the specified date.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Range</a:t>
            </a:r>
            <a:r>
              <a:rPr lang="en-US">
                <a:solidFill>
                  <a:srgbClr val="0070C0"/>
                </a:solidFill>
              </a:rPr>
              <a:t>: R</a:t>
            </a:r>
            <a:r>
              <a:rPr lang="en-US">
                <a:solidFill>
                  <a:schemeClr val="dk1"/>
                </a:solidFill>
              </a:rPr>
              <a:t>equest one or more sub-range of the entity, instead of the entire entity.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Referer</a:t>
            </a:r>
            <a:r>
              <a:rPr lang="en-US">
                <a:solidFill>
                  <a:schemeClr val="dk1"/>
                </a:solidFill>
              </a:rPr>
              <a:t>: enables client to specify, for the servers benefit, the address(URL) of the resources from which the Request-URL was obtained.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280"/>
              <a:buFont typeface="Corbel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User-Agent</a:t>
            </a:r>
            <a:r>
              <a:rPr lang="en-US">
                <a:solidFill>
                  <a:schemeClr val="dk1"/>
                </a:solidFill>
              </a:rPr>
              <a:t>: contains information about the </a:t>
            </a:r>
            <a:r>
              <a:rPr b="1" lang="en-US">
                <a:solidFill>
                  <a:schemeClr val="dk1"/>
                </a:solidFill>
              </a:rPr>
              <a:t>user agent originating the request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715582" y="467932"/>
            <a:ext cx="7406640" cy="43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HttpResponse Object</a:t>
            </a:r>
            <a:endParaRPr b="1" sz="4000" u="sng">
              <a:solidFill>
                <a:srgbClr val="002060"/>
              </a:solidFill>
            </a:endParaRPr>
          </a:p>
        </p:txBody>
      </p:sp>
      <p:sp>
        <p:nvSpPr>
          <p:cNvPr id="370" name="Google Shape;370;p51"/>
          <p:cNvSpPr/>
          <p:nvPr/>
        </p:nvSpPr>
        <p:spPr>
          <a:xfrm>
            <a:off x="526263" y="1428206"/>
            <a:ext cx="7785278" cy="2802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 </a:t>
            </a:r>
            <a:r>
              <a:rPr b="1"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HttpServletResponse 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 generates a response to return to the requesting client. 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allow you to </a:t>
            </a:r>
            <a:r>
              <a:rPr lang="en-US" sz="24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set the response header 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the </a:t>
            </a:r>
            <a:r>
              <a:rPr lang="en-US" sz="24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response body.</a:t>
            </a:r>
            <a:endParaRPr sz="24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title"/>
          </p:nvPr>
        </p:nvSpPr>
        <p:spPr>
          <a:xfrm>
            <a:off x="715582" y="467932"/>
            <a:ext cx="7406640" cy="43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HttpResponse Object Method</a:t>
            </a:r>
            <a:endParaRPr b="1" sz="4000" u="sng">
              <a:solidFill>
                <a:srgbClr val="002060"/>
              </a:solidFill>
            </a:endParaRPr>
          </a:p>
        </p:txBody>
      </p:sp>
      <p:sp>
        <p:nvSpPr>
          <p:cNvPr id="376" name="Google Shape;376;p52"/>
          <p:cNvSpPr/>
          <p:nvPr/>
        </p:nvSpPr>
        <p:spPr>
          <a:xfrm>
            <a:off x="526263" y="1428206"/>
            <a:ext cx="7785278" cy="446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Writing HTML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Headers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Content-Type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Writing Text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Content-Length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Writing Binary Data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Redirecting to a Different URL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Writing HTML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715582" y="467932"/>
            <a:ext cx="7406640" cy="43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HttpResponse Object Method</a:t>
            </a:r>
            <a:endParaRPr b="1" sz="4000" u="sng">
              <a:solidFill>
                <a:srgbClr val="002060"/>
              </a:solidFill>
            </a:endParaRPr>
          </a:p>
        </p:txBody>
      </p:sp>
      <p:sp>
        <p:nvSpPr>
          <p:cNvPr id="382" name="Google Shape;382;p53"/>
          <p:cNvSpPr/>
          <p:nvPr/>
        </p:nvSpPr>
        <p:spPr>
          <a:xfrm>
            <a:off x="526263" y="1428206"/>
            <a:ext cx="7785278" cy="58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Writing HTML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1042131" y="2188849"/>
            <a:ext cx="7269410" cy="1477328"/>
          </a:xfrm>
          <a:prstGeom prst="rect">
            <a:avLst/>
          </a:prstGeom>
          <a:solidFill>
            <a:srgbClr val="D3E06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PrintWriter out = response.getWriter();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response.setContentType("text/html");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out.println("&lt;html&gt;&lt;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body&gt; Hello </a:t>
            </a: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&lt;/body&gt;&lt;/html&gt;");</a:t>
            </a:r>
            <a:endParaRPr/>
          </a:p>
        </p:txBody>
      </p:sp>
      <p:sp>
        <p:nvSpPr>
          <p:cNvPr id="384" name="Google Shape;384;p53"/>
          <p:cNvSpPr/>
          <p:nvPr/>
        </p:nvSpPr>
        <p:spPr>
          <a:xfrm>
            <a:off x="1042131" y="5024400"/>
            <a:ext cx="7269410" cy="1015663"/>
          </a:xfrm>
          <a:prstGeom prst="rect">
            <a:avLst/>
          </a:prstGeom>
          <a:solidFill>
            <a:srgbClr val="D3E06F"/>
          </a:solidFill>
          <a:ln cap="flat" cmpd="sng" w="9525">
            <a:solidFill>
              <a:srgbClr val="D3E0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PrintWriter out = response.getWriter();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response.setContentType("text/html");</a:t>
            </a:r>
            <a:endParaRPr/>
          </a:p>
        </p:txBody>
      </p:sp>
      <p:sp>
        <p:nvSpPr>
          <p:cNvPr id="385" name="Google Shape;385;p53"/>
          <p:cNvSpPr/>
          <p:nvPr/>
        </p:nvSpPr>
        <p:spPr>
          <a:xfrm>
            <a:off x="526263" y="4263757"/>
            <a:ext cx="2475037" cy="58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 startAt="2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Content-Type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715582" y="467932"/>
            <a:ext cx="7406640" cy="43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HttpResponse Object Method</a:t>
            </a:r>
            <a:endParaRPr b="1" sz="4000" u="sng">
              <a:solidFill>
                <a:srgbClr val="002060"/>
              </a:solidFill>
            </a:endParaRPr>
          </a:p>
        </p:txBody>
      </p:sp>
      <p:sp>
        <p:nvSpPr>
          <p:cNvPr id="391" name="Google Shape;391;p54"/>
          <p:cNvSpPr/>
          <p:nvPr/>
        </p:nvSpPr>
        <p:spPr>
          <a:xfrm>
            <a:off x="526263" y="1428206"/>
            <a:ext cx="7785278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AutoNum type="arabicPeriod" startAt="3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Headers :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Like request object, the HttpResponse can contain HTTP headers. 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Headers must be set before any data is written to the response. 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set a header on the response object  use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2" name="Google Shape;392;p54"/>
          <p:cNvSpPr/>
          <p:nvPr/>
        </p:nvSpPr>
        <p:spPr>
          <a:xfrm>
            <a:off x="784196" y="4682367"/>
            <a:ext cx="7806011" cy="700107"/>
          </a:xfrm>
          <a:prstGeom prst="rect">
            <a:avLst/>
          </a:prstGeom>
          <a:solidFill>
            <a:srgbClr val="D3E06F"/>
          </a:solidFill>
          <a:ln>
            <a:noFill/>
          </a:ln>
        </p:spPr>
        <p:txBody>
          <a:bodyPr anchorCtr="0" anchor="ctr" bIns="133300" lIns="0" spcFirstLastPara="1" rIns="0" wrap="square" tIns="1333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response.setHeader("Header-Name","Header Value");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715582" y="467932"/>
            <a:ext cx="7406640" cy="43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HttpResponse Object Method</a:t>
            </a:r>
            <a:endParaRPr b="1" sz="4000" u="sng">
              <a:solidFill>
                <a:srgbClr val="002060"/>
              </a:solidFill>
            </a:endParaRPr>
          </a:p>
        </p:txBody>
      </p:sp>
      <p:sp>
        <p:nvSpPr>
          <p:cNvPr id="398" name="Google Shape;398;p55"/>
          <p:cNvSpPr/>
          <p:nvPr/>
        </p:nvSpPr>
        <p:spPr>
          <a:xfrm>
            <a:off x="526263" y="1428206"/>
            <a:ext cx="778527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Content-Length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Content-Length header tells the browser how many bytes your servlet is sending back.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If you are sending binary data back you need to set the content length header.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9" name="Google Shape;399;p55"/>
          <p:cNvSpPr/>
          <p:nvPr/>
        </p:nvSpPr>
        <p:spPr>
          <a:xfrm>
            <a:off x="715582" y="5240332"/>
            <a:ext cx="7806011" cy="576996"/>
          </a:xfrm>
          <a:prstGeom prst="rect">
            <a:avLst/>
          </a:prstGeom>
          <a:solidFill>
            <a:srgbClr val="D3E06F"/>
          </a:solidFill>
          <a:ln>
            <a:noFill/>
          </a:ln>
        </p:spPr>
        <p:txBody>
          <a:bodyPr anchorCtr="0" anchor="ctr" bIns="133300" lIns="0" spcFirstLastPara="1" rIns="0" wrap="square" tIns="1333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response.setHeader(“Content-Length",“31642”);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orbel"/>
              <a:buNone/>
            </a:pPr>
            <a:r>
              <a:rPr lang="en-US" sz="4400" u="sng">
                <a:solidFill>
                  <a:srgbClr val="0070C0"/>
                </a:solidFill>
              </a:rPr>
              <a:t>Topics to be Covered…..</a:t>
            </a:r>
            <a:endParaRPr sz="4400" u="sng">
              <a:solidFill>
                <a:srgbClr val="0070C0"/>
              </a:solidFill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857250" y="196596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4864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 sz="2800"/>
              <a:t>HttpRequest Object</a:t>
            </a:r>
            <a:endParaRPr/>
          </a:p>
          <a:p>
            <a:pPr indent="-514350" lvl="0" marL="548640" rtl="0" algn="l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 sz="2800"/>
              <a:t>HttpResponse Object</a:t>
            </a:r>
            <a:endParaRPr/>
          </a:p>
          <a:p>
            <a:pPr indent="-514350" lvl="0" marL="548640" rtl="0" algn="l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2240"/>
              <a:buFont typeface="Corbel"/>
              <a:buAutoNum type="arabicPeriod"/>
            </a:pPr>
            <a:r>
              <a:rPr lang="en-US" sz="2800"/>
              <a:t>RequestDispatcher</a:t>
            </a:r>
            <a:endParaRPr sz="2800"/>
          </a:p>
          <a:p>
            <a:pPr indent="-372110" lvl="0" marL="548640" rtl="0" algn="l">
              <a:lnSpc>
                <a:spcPct val="200000"/>
              </a:lnSpc>
              <a:spcBef>
                <a:spcPts val="1050"/>
              </a:spcBef>
              <a:spcAft>
                <a:spcPts val="0"/>
              </a:spcAft>
              <a:buSzPts val="2240"/>
              <a:buFont typeface="Corbe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>
            <p:ph type="title"/>
          </p:nvPr>
        </p:nvSpPr>
        <p:spPr>
          <a:xfrm>
            <a:off x="715582" y="467932"/>
            <a:ext cx="7406640" cy="435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rbel"/>
              <a:buNone/>
            </a:pPr>
            <a:r>
              <a:rPr b="1" lang="en-US" sz="4000" u="sng">
                <a:solidFill>
                  <a:srgbClr val="002060"/>
                </a:solidFill>
              </a:rPr>
              <a:t>HttpResponse Object Method</a:t>
            </a:r>
            <a:endParaRPr b="1" sz="4000" u="sng">
              <a:solidFill>
                <a:srgbClr val="002060"/>
              </a:solidFill>
            </a:endParaRPr>
          </a:p>
        </p:txBody>
      </p:sp>
      <p:sp>
        <p:nvSpPr>
          <p:cNvPr id="405" name="Google Shape;405;p56"/>
          <p:cNvSpPr/>
          <p:nvPr/>
        </p:nvSpPr>
        <p:spPr>
          <a:xfrm>
            <a:off x="526263" y="1428206"/>
            <a:ext cx="778527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Redirecting to a Different URL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Redirect the browser to a different URL from your servlet. 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6" name="Google Shape;406;p56"/>
          <p:cNvSpPr/>
          <p:nvPr/>
        </p:nvSpPr>
        <p:spPr>
          <a:xfrm>
            <a:off x="973159" y="3374788"/>
            <a:ext cx="6947348" cy="506292"/>
          </a:xfrm>
          <a:prstGeom prst="rect">
            <a:avLst/>
          </a:prstGeom>
          <a:solidFill>
            <a:srgbClr val="D3E06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response.sendRedirect(“www.google.com");</a:t>
            </a:r>
            <a:endParaRPr b="1" sz="2000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idx="1" type="body"/>
          </p:nvPr>
        </p:nvSpPr>
        <p:spPr>
          <a:xfrm>
            <a:off x="265354" y="1516051"/>
            <a:ext cx="4218987" cy="43513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import java.io.*;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import javax.servlet.*;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import javax.servlet.http.*;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public class redirectServlet extends HttpServlet</a:t>
            </a:r>
            <a:endParaRPr sz="1200">
              <a:solidFill>
                <a:schemeClr val="dk1"/>
              </a:solidFill>
            </a:endParaRPr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{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public void doGet(HttpServletRequest request,HttpServletResponse response)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throws ServletException,IOException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{  </a:t>
            </a:r>
            <a:endParaRPr sz="1200">
              <a:solidFill>
                <a:schemeClr val="dk1"/>
              </a:solidFill>
            </a:endParaRPr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   response.setContentType("text/html");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   PrintWriter out=response.getWriter();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</a:rPr>
              <a:t>   response.sendRedirect("http://www.google.com");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   out.close();  </a:t>
            </a:r>
            <a:endParaRPr/>
          </a:p>
          <a:p>
            <a:pPr indent="0" lvl="0" marL="342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</a:pPr>
            <a:r>
              <a:rPr lang="en-US" sz="1200">
                <a:solidFill>
                  <a:schemeClr val="dk1"/>
                </a:solidFill>
              </a:rPr>
              <a:t>} }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12" name="Google Shape;41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1251" y="2715905"/>
            <a:ext cx="3731015" cy="19516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3" name="Google Shape;413;p57"/>
          <p:cNvSpPr/>
          <p:nvPr/>
        </p:nvSpPr>
        <p:spPr>
          <a:xfrm>
            <a:off x="3881597" y="2147353"/>
            <a:ext cx="1719618" cy="914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7F7F7F"/>
          </a:solidFill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4" name="Google Shape;414;p57"/>
          <p:cNvSpPr txBox="1"/>
          <p:nvPr/>
        </p:nvSpPr>
        <p:spPr>
          <a:xfrm>
            <a:off x="710394" y="388555"/>
            <a:ext cx="8062025" cy="682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Font typeface="Corbel"/>
              <a:buNone/>
            </a:pPr>
            <a:r>
              <a:rPr b="1" lang="en-US" sz="2700" u="sng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Servlet program to redirect Request to other URL</a:t>
            </a:r>
            <a:endParaRPr b="1" sz="2700" u="sng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67323" y="97233"/>
            <a:ext cx="3916523" cy="482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1" lang="en-US" sz="1800" u="sng">
                <a:solidFill>
                  <a:schemeClr val="dk1"/>
                </a:solidFill>
              </a:rPr>
              <a:t>Servlet program for Custom Search</a:t>
            </a:r>
            <a:endParaRPr b="1" sz="1800" u="sng">
              <a:solidFill>
                <a:schemeClr val="dk1"/>
              </a:solidFill>
            </a:endParaRPr>
          </a:p>
        </p:txBody>
      </p:sp>
      <p:pic>
        <p:nvPicPr>
          <p:cNvPr id="420" name="Google Shape;420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913" y="348658"/>
            <a:ext cx="5159890" cy="1181621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1" name="Google Shape;421;p58"/>
          <p:cNvSpPr txBox="1"/>
          <p:nvPr/>
        </p:nvSpPr>
        <p:spPr>
          <a:xfrm>
            <a:off x="285923" y="939468"/>
            <a:ext cx="3461829" cy="531966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&lt;html&gt;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&lt;head&gt;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&lt;title&gt;sendRedirect example&lt;/title&gt;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&lt;style&gt;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.button1{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background-color:blue;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color: white;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text-align: center;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font-size: 16px;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margin: 4px 2px;</a:t>
            </a:r>
            <a:endParaRPr sz="10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Height:50px;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&lt;/style&gt;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&lt;/head&gt;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&lt;body&gt;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&lt;form action="Search"&gt;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&lt;br&gt;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&lt;center&gt;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&lt;h1&gt; Custom Serach Application 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&lt;hr&gt;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&lt;br&gt;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&lt;input type="text" name="name" size=50 style="Height: 40px;"/&gt;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&lt;input class="button1" type="submit" value="Google Search"  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&lt;br&gt;&lt;br&gt;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&lt;hr&gt;&lt;/center&gt;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&lt;/form&gt;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&lt;/body&gt;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&lt;/html&gt; </a:t>
            </a:r>
            <a:endParaRPr/>
          </a:p>
        </p:txBody>
      </p:sp>
      <p:sp>
        <p:nvSpPr>
          <p:cNvPr id="422" name="Google Shape;422;p58"/>
          <p:cNvSpPr txBox="1"/>
          <p:nvPr/>
        </p:nvSpPr>
        <p:spPr>
          <a:xfrm>
            <a:off x="3842913" y="2090985"/>
            <a:ext cx="5301087" cy="406741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&lt;import java.io.*;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 javax.servlet.*;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 javax.servlet.http.*;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public class Search extends HttpServlet</a:t>
            </a:r>
            <a:endParaRPr sz="10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{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protected void doGet(HttpServletRequest request, HttpServletResponse response)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throws ServletException, IOException {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</a:t>
            </a:r>
            <a:r>
              <a:rPr b="1" lang="en-US" sz="11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name=request.getParameter("name");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response.sendRedirect("https://www.google.co.in/#q="+name);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}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}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>
            <p:ph type="ctrTitle"/>
          </p:nvPr>
        </p:nvSpPr>
        <p:spPr>
          <a:xfrm>
            <a:off x="832485" y="882376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8" name="Google Shape;428;p59"/>
          <p:cNvSpPr txBox="1"/>
          <p:nvPr>
            <p:ph idx="1" type="subTitle"/>
          </p:nvPr>
        </p:nvSpPr>
        <p:spPr>
          <a:xfrm>
            <a:off x="1282147" y="2729385"/>
            <a:ext cx="6575895" cy="953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n-US" sz="4400"/>
              <a:t>RequestDispacher</a:t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453329" y="0"/>
            <a:ext cx="8062025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b="1" lang="en-US"/>
              <a:t>Implementation of login page</a:t>
            </a:r>
            <a:endParaRPr/>
          </a:p>
        </p:txBody>
      </p:sp>
      <p:pic>
        <p:nvPicPr>
          <p:cNvPr id="434" name="Google Shape;43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309" y="1566379"/>
            <a:ext cx="7630978" cy="4151841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435" name="Google Shape;435;p60"/>
          <p:cNvSpPr/>
          <p:nvPr/>
        </p:nvSpPr>
        <p:spPr>
          <a:xfrm>
            <a:off x="2017967" y="357511"/>
            <a:ext cx="55354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RequestDispatcher in Servlet</a:t>
            </a:r>
            <a:endParaRPr sz="2800" u="sng">
              <a:solidFill>
                <a:srgbClr val="C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>
            <p:ph type="title"/>
          </p:nvPr>
        </p:nvSpPr>
        <p:spPr>
          <a:xfrm>
            <a:off x="453329" y="0"/>
            <a:ext cx="8062025" cy="762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Quattrocento Sans"/>
              <a:buNone/>
            </a:pPr>
            <a:r>
              <a:rPr b="1" lang="en-US" sz="3200" u="sng">
                <a:solidFill>
                  <a:srgbClr val="002060"/>
                </a:solidFill>
              </a:rPr>
              <a:t>RequestDispatcher in Servlet</a:t>
            </a:r>
            <a:endParaRPr sz="3200" u="sng">
              <a:solidFill>
                <a:srgbClr val="002060"/>
              </a:solidFill>
            </a:endParaRPr>
          </a:p>
        </p:txBody>
      </p:sp>
      <p:sp>
        <p:nvSpPr>
          <p:cNvPr id="441" name="Google Shape;441;p61"/>
          <p:cNvSpPr txBox="1"/>
          <p:nvPr>
            <p:ph idx="1" type="body"/>
          </p:nvPr>
        </p:nvSpPr>
        <p:spPr>
          <a:xfrm>
            <a:off x="175174" y="936902"/>
            <a:ext cx="8618333" cy="1795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The </a:t>
            </a:r>
            <a:r>
              <a:rPr b="1" lang="en-US" sz="1600">
                <a:solidFill>
                  <a:schemeClr val="dk1"/>
                </a:solidFill>
              </a:rPr>
              <a:t>RequestDispatcher</a:t>
            </a:r>
            <a:r>
              <a:rPr lang="en-US" sz="1600">
                <a:solidFill>
                  <a:schemeClr val="dk1"/>
                </a:solidFill>
              </a:rPr>
              <a:t> interface defines an object </a:t>
            </a:r>
            <a:r>
              <a:rPr lang="en-US" sz="1600">
                <a:solidFill>
                  <a:srgbClr val="C00000"/>
                </a:solidFill>
              </a:rPr>
              <a:t>that receives the request from client and dispatches it to the resource(such </a:t>
            </a:r>
            <a:r>
              <a:rPr lang="en-US" sz="1600">
                <a:solidFill>
                  <a:schemeClr val="dk1"/>
                </a:solidFill>
              </a:rPr>
              <a:t>as servlet, JSP, HTML file). 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This interface has following two methods:</a:t>
            </a:r>
            <a:endParaRPr sz="16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442" name="Google Shape;442;p61"/>
          <p:cNvGrpSpPr/>
          <p:nvPr/>
        </p:nvGrpSpPr>
        <p:grpSpPr>
          <a:xfrm>
            <a:off x="720283" y="2732493"/>
            <a:ext cx="7483558" cy="2367542"/>
            <a:chOff x="706635" y="3705358"/>
            <a:chExt cx="7483558" cy="1834604"/>
          </a:xfrm>
        </p:grpSpPr>
        <p:sp>
          <p:nvSpPr>
            <p:cNvPr id="443" name="Google Shape;443;p61"/>
            <p:cNvSpPr/>
            <p:nvPr/>
          </p:nvSpPr>
          <p:spPr>
            <a:xfrm>
              <a:off x="706635" y="4375134"/>
              <a:ext cx="1533962" cy="1164828"/>
            </a:xfrm>
            <a:custGeom>
              <a:rect b="b" l="l" r="r" t="t"/>
              <a:pathLst>
                <a:path extrusionOk="0" h="1164828" w="1533962">
                  <a:moveTo>
                    <a:pt x="0" y="116483"/>
                  </a:moveTo>
                  <a:cubicBezTo>
                    <a:pt x="0" y="52151"/>
                    <a:pt x="52151" y="0"/>
                    <a:pt x="116483" y="0"/>
                  </a:cubicBezTo>
                  <a:lnTo>
                    <a:pt x="1417479" y="0"/>
                  </a:lnTo>
                  <a:cubicBezTo>
                    <a:pt x="1481811" y="0"/>
                    <a:pt x="1533962" y="52151"/>
                    <a:pt x="1533962" y="116483"/>
                  </a:cubicBezTo>
                  <a:lnTo>
                    <a:pt x="1533962" y="1048345"/>
                  </a:lnTo>
                  <a:cubicBezTo>
                    <a:pt x="1533962" y="1112677"/>
                    <a:pt x="1481811" y="1164828"/>
                    <a:pt x="1417479" y="1164828"/>
                  </a:cubicBezTo>
                  <a:lnTo>
                    <a:pt x="116483" y="1164828"/>
                  </a:lnTo>
                  <a:cubicBezTo>
                    <a:pt x="52151" y="1164828"/>
                    <a:pt x="0" y="1112677"/>
                    <a:pt x="0" y="1048345"/>
                  </a:cubicBezTo>
                  <a:lnTo>
                    <a:pt x="0" y="116483"/>
                  </a:lnTo>
                  <a:close/>
                </a:path>
              </a:pathLst>
            </a:cu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175" lIns="46175" spcFirstLastPara="1" rIns="46175" wrap="square" tIns="4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Method</a:t>
              </a:r>
              <a:endParaRPr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61"/>
            <p:cNvSpPr/>
            <p:nvPr/>
          </p:nvSpPr>
          <p:spPr>
            <a:xfrm rot="-2142401">
              <a:off x="2132733" y="4596865"/>
              <a:ext cx="1147592" cy="51591"/>
            </a:xfrm>
            <a:custGeom>
              <a:rect b="b" l="l" r="r" t="t"/>
              <a:pathLst>
                <a:path extrusionOk="0" h="51591" w="1147592">
                  <a:moveTo>
                    <a:pt x="0" y="25795"/>
                  </a:moveTo>
                  <a:lnTo>
                    <a:pt x="1147592" y="25795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557800" spcFirstLastPara="1" rIns="5578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61"/>
            <p:cNvSpPr/>
            <p:nvPr/>
          </p:nvSpPr>
          <p:spPr>
            <a:xfrm>
              <a:off x="3172460" y="3705358"/>
              <a:ext cx="1533962" cy="1164828"/>
            </a:xfrm>
            <a:custGeom>
              <a:rect b="b" l="l" r="r" t="t"/>
              <a:pathLst>
                <a:path extrusionOk="0" h="1164828" w="1533962">
                  <a:moveTo>
                    <a:pt x="0" y="116483"/>
                  </a:moveTo>
                  <a:cubicBezTo>
                    <a:pt x="0" y="52151"/>
                    <a:pt x="52151" y="0"/>
                    <a:pt x="116483" y="0"/>
                  </a:cubicBezTo>
                  <a:lnTo>
                    <a:pt x="1417479" y="0"/>
                  </a:lnTo>
                  <a:cubicBezTo>
                    <a:pt x="1481811" y="0"/>
                    <a:pt x="1533962" y="52151"/>
                    <a:pt x="1533962" y="116483"/>
                  </a:cubicBezTo>
                  <a:lnTo>
                    <a:pt x="1533962" y="1048345"/>
                  </a:lnTo>
                  <a:cubicBezTo>
                    <a:pt x="1533962" y="1112677"/>
                    <a:pt x="1481811" y="1164828"/>
                    <a:pt x="1417479" y="1164828"/>
                  </a:cubicBezTo>
                  <a:lnTo>
                    <a:pt x="116483" y="1164828"/>
                  </a:lnTo>
                  <a:cubicBezTo>
                    <a:pt x="52151" y="1164828"/>
                    <a:pt x="0" y="1112677"/>
                    <a:pt x="0" y="1048345"/>
                  </a:cubicBezTo>
                  <a:lnTo>
                    <a:pt x="0" y="1164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175" lIns="46175" spcFirstLastPara="1" rIns="46175" wrap="square" tIns="4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Forward()</a:t>
              </a:r>
              <a:endParaRPr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61"/>
            <p:cNvSpPr/>
            <p:nvPr/>
          </p:nvSpPr>
          <p:spPr>
            <a:xfrm>
              <a:off x="4706422" y="4261976"/>
              <a:ext cx="931862" cy="51591"/>
            </a:xfrm>
            <a:custGeom>
              <a:rect b="b" l="l" r="r" t="t"/>
              <a:pathLst>
                <a:path extrusionOk="0" h="51591" w="931862">
                  <a:moveTo>
                    <a:pt x="0" y="25795"/>
                  </a:moveTo>
                  <a:lnTo>
                    <a:pt x="931862" y="25795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475" lIns="455325" spcFirstLastPara="1" rIns="455325" wrap="square" tIns="25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61"/>
            <p:cNvSpPr/>
            <p:nvPr/>
          </p:nvSpPr>
          <p:spPr>
            <a:xfrm>
              <a:off x="5638285" y="3705358"/>
              <a:ext cx="2551908" cy="1164828"/>
            </a:xfrm>
            <a:custGeom>
              <a:rect b="b" l="l" r="r" t="t"/>
              <a:pathLst>
                <a:path extrusionOk="0" h="1164828" w="2329656">
                  <a:moveTo>
                    <a:pt x="0" y="116483"/>
                  </a:moveTo>
                  <a:cubicBezTo>
                    <a:pt x="0" y="52151"/>
                    <a:pt x="52151" y="0"/>
                    <a:pt x="116483" y="0"/>
                  </a:cubicBezTo>
                  <a:lnTo>
                    <a:pt x="2213173" y="0"/>
                  </a:lnTo>
                  <a:cubicBezTo>
                    <a:pt x="2277505" y="0"/>
                    <a:pt x="2329656" y="52151"/>
                    <a:pt x="2329656" y="116483"/>
                  </a:cubicBezTo>
                  <a:lnTo>
                    <a:pt x="2329656" y="1048345"/>
                  </a:lnTo>
                  <a:cubicBezTo>
                    <a:pt x="2329656" y="1112677"/>
                    <a:pt x="2277505" y="1164828"/>
                    <a:pt x="2213173" y="1164828"/>
                  </a:cubicBezTo>
                  <a:lnTo>
                    <a:pt x="116483" y="1164828"/>
                  </a:lnTo>
                  <a:cubicBezTo>
                    <a:pt x="52151" y="1164828"/>
                    <a:pt x="0" y="1112677"/>
                    <a:pt x="0" y="1048345"/>
                  </a:cubicBezTo>
                  <a:lnTo>
                    <a:pt x="0" y="1164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175" lIns="46175" spcFirstLastPara="1" rIns="46175" wrap="square" tIns="4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forwards</a:t>
              </a:r>
              <a:r>
                <a:rPr b="0" i="0"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 request from a servlet to another resource</a:t>
              </a:r>
              <a:endParaRPr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48" name="Google Shape;448;p61"/>
          <p:cNvGrpSpPr/>
          <p:nvPr/>
        </p:nvGrpSpPr>
        <p:grpSpPr>
          <a:xfrm>
            <a:off x="2242725" y="4501459"/>
            <a:ext cx="5961116" cy="1495241"/>
            <a:chOff x="2225543" y="4936602"/>
            <a:chExt cx="5742398" cy="1273137"/>
          </a:xfrm>
        </p:grpSpPr>
        <p:sp>
          <p:nvSpPr>
            <p:cNvPr id="449" name="Google Shape;449;p61"/>
            <p:cNvSpPr/>
            <p:nvPr/>
          </p:nvSpPr>
          <p:spPr>
            <a:xfrm rot="2142401">
              <a:off x="2132733" y="5266641"/>
              <a:ext cx="1147592" cy="51591"/>
            </a:xfrm>
            <a:custGeom>
              <a:rect b="b" l="l" r="r" t="t"/>
              <a:pathLst>
                <a:path extrusionOk="0" h="51591" w="1147592">
                  <a:moveTo>
                    <a:pt x="0" y="25795"/>
                  </a:moveTo>
                  <a:lnTo>
                    <a:pt x="1147592" y="25795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557800" spcFirstLastPara="1" rIns="5578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61"/>
            <p:cNvSpPr/>
            <p:nvPr/>
          </p:nvSpPr>
          <p:spPr>
            <a:xfrm>
              <a:off x="3172460" y="5044911"/>
              <a:ext cx="1533962" cy="1164828"/>
            </a:xfrm>
            <a:custGeom>
              <a:rect b="b" l="l" r="r" t="t"/>
              <a:pathLst>
                <a:path extrusionOk="0" h="1164828" w="1533962">
                  <a:moveTo>
                    <a:pt x="0" y="116483"/>
                  </a:moveTo>
                  <a:cubicBezTo>
                    <a:pt x="0" y="52151"/>
                    <a:pt x="52151" y="0"/>
                    <a:pt x="116483" y="0"/>
                  </a:cubicBezTo>
                  <a:lnTo>
                    <a:pt x="1417479" y="0"/>
                  </a:lnTo>
                  <a:cubicBezTo>
                    <a:pt x="1481811" y="0"/>
                    <a:pt x="1533962" y="52151"/>
                    <a:pt x="1533962" y="116483"/>
                  </a:cubicBezTo>
                  <a:lnTo>
                    <a:pt x="1533962" y="1048345"/>
                  </a:lnTo>
                  <a:cubicBezTo>
                    <a:pt x="1533962" y="1112677"/>
                    <a:pt x="1481811" y="1164828"/>
                    <a:pt x="1417479" y="1164828"/>
                  </a:cubicBezTo>
                  <a:lnTo>
                    <a:pt x="116483" y="1164828"/>
                  </a:lnTo>
                  <a:cubicBezTo>
                    <a:pt x="52151" y="1164828"/>
                    <a:pt x="0" y="1112677"/>
                    <a:pt x="0" y="1048345"/>
                  </a:cubicBezTo>
                  <a:lnTo>
                    <a:pt x="0" y="1164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175" lIns="46175" spcFirstLastPara="1" rIns="46175" wrap="square" tIns="4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Include()</a:t>
              </a:r>
              <a:endParaRPr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61"/>
            <p:cNvSpPr/>
            <p:nvPr/>
          </p:nvSpPr>
          <p:spPr>
            <a:xfrm>
              <a:off x="4706422" y="5601529"/>
              <a:ext cx="931862" cy="51591"/>
            </a:xfrm>
            <a:custGeom>
              <a:rect b="b" l="l" r="r" t="t"/>
              <a:pathLst>
                <a:path extrusionOk="0" h="51591" w="931862">
                  <a:moveTo>
                    <a:pt x="0" y="25795"/>
                  </a:moveTo>
                  <a:lnTo>
                    <a:pt x="931862" y="25795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475" lIns="455325" spcFirstLastPara="1" rIns="455325" wrap="square" tIns="2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61"/>
            <p:cNvSpPr/>
            <p:nvPr/>
          </p:nvSpPr>
          <p:spPr>
            <a:xfrm>
              <a:off x="5638285" y="5044911"/>
              <a:ext cx="2329656" cy="1164828"/>
            </a:xfrm>
            <a:custGeom>
              <a:rect b="b" l="l" r="r" t="t"/>
              <a:pathLst>
                <a:path extrusionOk="0" h="1164828" w="2329656">
                  <a:moveTo>
                    <a:pt x="0" y="116483"/>
                  </a:moveTo>
                  <a:cubicBezTo>
                    <a:pt x="0" y="52151"/>
                    <a:pt x="52151" y="0"/>
                    <a:pt x="116483" y="0"/>
                  </a:cubicBezTo>
                  <a:lnTo>
                    <a:pt x="2213173" y="0"/>
                  </a:lnTo>
                  <a:cubicBezTo>
                    <a:pt x="2277505" y="0"/>
                    <a:pt x="2329656" y="52151"/>
                    <a:pt x="2329656" y="116483"/>
                  </a:cubicBezTo>
                  <a:lnTo>
                    <a:pt x="2329656" y="1048345"/>
                  </a:lnTo>
                  <a:cubicBezTo>
                    <a:pt x="2329656" y="1112677"/>
                    <a:pt x="2277505" y="1164828"/>
                    <a:pt x="2213173" y="1164828"/>
                  </a:cubicBezTo>
                  <a:lnTo>
                    <a:pt x="116483" y="1164828"/>
                  </a:lnTo>
                  <a:cubicBezTo>
                    <a:pt x="52151" y="1164828"/>
                    <a:pt x="0" y="1112677"/>
                    <a:pt x="0" y="1048345"/>
                  </a:cubicBezTo>
                  <a:lnTo>
                    <a:pt x="0" y="1164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175" lIns="46175" spcFirstLastPara="1" rIns="46175" wrap="square" tIns="46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includes</a:t>
              </a:r>
              <a:r>
                <a:rPr b="0" i="0"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the </a:t>
              </a:r>
              <a:r>
                <a:rPr b="1" i="0"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content</a:t>
              </a:r>
              <a:r>
                <a:rPr b="0" i="0" lang="en-US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of a resource in the response</a:t>
              </a:r>
              <a:endParaRPr sz="1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/>
        </p:nvSpPr>
        <p:spPr>
          <a:xfrm>
            <a:off x="655093" y="2552131"/>
            <a:ext cx="1978925" cy="12003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name="uname“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name="pwd"</a:t>
            </a:r>
            <a:endParaRPr/>
          </a:p>
        </p:txBody>
      </p:sp>
      <p:sp>
        <p:nvSpPr>
          <p:cNvPr id="458" name="Google Shape;458;p62"/>
          <p:cNvSpPr/>
          <p:nvPr/>
        </p:nvSpPr>
        <p:spPr>
          <a:xfrm>
            <a:off x="2101755" y="1583140"/>
            <a:ext cx="1514901" cy="76427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62"/>
          <p:cNvSpPr/>
          <p:nvPr/>
        </p:nvSpPr>
        <p:spPr>
          <a:xfrm>
            <a:off x="3719014" y="1611473"/>
            <a:ext cx="5172501" cy="28660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Validate.java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username=resquest.getParameter(“uname”)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Password = request.getParameter(pwd)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0" name="Google Shape;460;p62"/>
          <p:cNvSpPr/>
          <p:nvPr/>
        </p:nvSpPr>
        <p:spPr>
          <a:xfrm>
            <a:off x="6898945" y="4043173"/>
            <a:ext cx="668739" cy="156929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62"/>
          <p:cNvSpPr txBox="1"/>
          <p:nvPr/>
        </p:nvSpPr>
        <p:spPr>
          <a:xfrm>
            <a:off x="3855493" y="5217036"/>
            <a:ext cx="4476466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Welcome.java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Out.println( “welcome” + username)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62"/>
          <p:cNvSpPr txBox="1"/>
          <p:nvPr/>
        </p:nvSpPr>
        <p:spPr>
          <a:xfrm>
            <a:off x="6175007" y="4460279"/>
            <a:ext cx="13784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Validation true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3" name="Google Shape;463;p62"/>
          <p:cNvCxnSpPr/>
          <p:nvPr/>
        </p:nvCxnSpPr>
        <p:spPr>
          <a:xfrm rot="10800000">
            <a:off x="2634018" y="4060124"/>
            <a:ext cx="1528549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62"/>
          <p:cNvSpPr txBox="1"/>
          <p:nvPr/>
        </p:nvSpPr>
        <p:spPr>
          <a:xfrm>
            <a:off x="2859205" y="4108171"/>
            <a:ext cx="859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62"/>
          <p:cNvSpPr/>
          <p:nvPr/>
        </p:nvSpPr>
        <p:spPr>
          <a:xfrm>
            <a:off x="655093" y="2182799"/>
            <a:ext cx="1362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Index.html</a:t>
            </a:r>
            <a:endParaRPr/>
          </a:p>
        </p:txBody>
      </p:sp>
      <p:sp>
        <p:nvSpPr>
          <p:cNvPr id="466" name="Google Shape;466;p62"/>
          <p:cNvSpPr/>
          <p:nvPr/>
        </p:nvSpPr>
        <p:spPr>
          <a:xfrm>
            <a:off x="2017967" y="357511"/>
            <a:ext cx="55354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RequestDispatcher in Servlet</a:t>
            </a:r>
            <a:endParaRPr sz="2800" u="sng">
              <a:solidFill>
                <a:srgbClr val="C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/>
          <p:nvPr/>
        </p:nvSpPr>
        <p:spPr>
          <a:xfrm>
            <a:off x="3769752" y="847694"/>
            <a:ext cx="5016322" cy="5476164"/>
          </a:xfrm>
          <a:prstGeom prst="rect">
            <a:avLst/>
          </a:prstGeom>
          <a:solidFill>
            <a:srgbClr val="D6E7F0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2" name="Google Shape;472;p63"/>
          <p:cNvSpPr/>
          <p:nvPr/>
        </p:nvSpPr>
        <p:spPr>
          <a:xfrm>
            <a:off x="708338" y="1365160"/>
            <a:ext cx="1249251" cy="60530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3" name="Google Shape;473;p63"/>
          <p:cNvSpPr/>
          <p:nvPr/>
        </p:nvSpPr>
        <p:spPr>
          <a:xfrm>
            <a:off x="408903" y="2328928"/>
            <a:ext cx="1848119" cy="1045337"/>
          </a:xfrm>
          <a:prstGeom prst="rect">
            <a:avLst/>
          </a:prstGeom>
          <a:solidFill>
            <a:srgbClr val="E7E58F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74" name="Google Shape;474;p63"/>
          <p:cNvCxnSpPr/>
          <p:nvPr/>
        </p:nvCxnSpPr>
        <p:spPr>
          <a:xfrm>
            <a:off x="386366" y="2730321"/>
            <a:ext cx="1870656" cy="12879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63"/>
          <p:cNvCxnSpPr>
            <a:stCxn id="472" idx="2"/>
            <a:endCxn id="473" idx="0"/>
          </p:cNvCxnSpPr>
          <p:nvPr/>
        </p:nvCxnSpPr>
        <p:spPr>
          <a:xfrm>
            <a:off x="1332964" y="1970467"/>
            <a:ext cx="0" cy="3585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63"/>
          <p:cNvCxnSpPr/>
          <p:nvPr/>
        </p:nvCxnSpPr>
        <p:spPr>
          <a:xfrm flipH="1" rot="10800000">
            <a:off x="1936659" y="1721571"/>
            <a:ext cx="2202287" cy="1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63"/>
          <p:cNvSpPr txBox="1"/>
          <p:nvPr/>
        </p:nvSpPr>
        <p:spPr>
          <a:xfrm>
            <a:off x="2047201" y="1418578"/>
            <a:ext cx="18770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 Client request servlet1</a:t>
            </a:r>
            <a:endParaRPr b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8" name="Google Shape;478;p63"/>
          <p:cNvSpPr/>
          <p:nvPr/>
        </p:nvSpPr>
        <p:spPr>
          <a:xfrm>
            <a:off x="4154509" y="1058294"/>
            <a:ext cx="1249250" cy="11977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Web Container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9" name="Google Shape;479;p63"/>
          <p:cNvSpPr/>
          <p:nvPr/>
        </p:nvSpPr>
        <p:spPr>
          <a:xfrm>
            <a:off x="7183192" y="1353316"/>
            <a:ext cx="1159098" cy="641850"/>
          </a:xfrm>
          <a:prstGeom prst="flowChartAlternateProcess">
            <a:avLst/>
          </a:prstGeom>
          <a:gradFill>
            <a:gsLst>
              <a:gs pos="0">
                <a:schemeClr val="accent4"/>
              </a:gs>
              <a:gs pos="90000">
                <a:srgbClr val="3E8AB5"/>
              </a:gs>
              <a:gs pos="100000">
                <a:srgbClr val="2F7EA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Servlet1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0" name="Google Shape;480;p63"/>
          <p:cNvSpPr txBox="1"/>
          <p:nvPr/>
        </p:nvSpPr>
        <p:spPr>
          <a:xfrm>
            <a:off x="5372634" y="1272635"/>
            <a:ext cx="187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 Container sends  to request servlet1</a:t>
            </a:r>
            <a:endParaRPr b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1" name="Google Shape;481;p63"/>
          <p:cNvCxnSpPr>
            <a:stCxn id="478" idx="3"/>
          </p:cNvCxnSpPr>
          <p:nvPr/>
        </p:nvCxnSpPr>
        <p:spPr>
          <a:xfrm>
            <a:off x="5403759" y="1657163"/>
            <a:ext cx="17484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2" name="Google Shape;482;p63"/>
          <p:cNvSpPr/>
          <p:nvPr/>
        </p:nvSpPr>
        <p:spPr>
          <a:xfrm>
            <a:off x="6572518" y="4594595"/>
            <a:ext cx="1159098" cy="641850"/>
          </a:xfrm>
          <a:prstGeom prst="flowChartAlternateProcess">
            <a:avLst/>
          </a:prstGeom>
          <a:gradFill>
            <a:gsLst>
              <a:gs pos="0">
                <a:schemeClr val="accent4"/>
              </a:gs>
              <a:gs pos="90000">
                <a:srgbClr val="3E8AB5"/>
              </a:gs>
              <a:gs pos="100000">
                <a:srgbClr val="2F7EA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Servlet2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3" name="Google Shape;483;p63"/>
          <p:cNvCxnSpPr>
            <a:stCxn id="479" idx="2"/>
            <a:endCxn id="482" idx="0"/>
          </p:cNvCxnSpPr>
          <p:nvPr/>
        </p:nvCxnSpPr>
        <p:spPr>
          <a:xfrm flipH="1">
            <a:off x="7151941" y="1995166"/>
            <a:ext cx="610800" cy="25995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4" name="Google Shape;484;p63"/>
          <p:cNvSpPr txBox="1"/>
          <p:nvPr/>
        </p:nvSpPr>
        <p:spPr>
          <a:xfrm>
            <a:off x="5990820" y="2743200"/>
            <a:ext cx="29331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 Servlet1 calls servlet2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RequestDispatcher rd=request.getRequestDispatcher("servlet2");  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rd.forward(request, response);</a:t>
            </a:r>
            <a:endParaRPr b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5" name="Google Shape;485;p63"/>
          <p:cNvCxnSpPr>
            <a:stCxn id="482" idx="1"/>
          </p:cNvCxnSpPr>
          <p:nvPr/>
        </p:nvCxnSpPr>
        <p:spPr>
          <a:xfrm rot="10800000">
            <a:off x="4712518" y="2256020"/>
            <a:ext cx="1860000" cy="2659500"/>
          </a:xfrm>
          <a:prstGeom prst="bentConnector2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63"/>
          <p:cNvSpPr txBox="1"/>
          <p:nvPr/>
        </p:nvSpPr>
        <p:spPr>
          <a:xfrm>
            <a:off x="4356544" y="4137725"/>
            <a:ext cx="187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4. Servlet2 sends response to container</a:t>
            </a:r>
            <a:endParaRPr b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7" name="Google Shape;487;p63"/>
          <p:cNvSpPr txBox="1"/>
          <p:nvPr/>
        </p:nvSpPr>
        <p:spPr>
          <a:xfrm>
            <a:off x="708338" y="2367428"/>
            <a:ext cx="1249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Login Page</a:t>
            </a:r>
            <a:endParaRPr sz="1800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8" name="Google Shape;488;p63"/>
          <p:cNvCxnSpPr/>
          <p:nvPr/>
        </p:nvCxnSpPr>
        <p:spPr>
          <a:xfrm flipH="1">
            <a:off x="2257022" y="2149697"/>
            <a:ext cx="1897487" cy="2765823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9" name="Google Shape;489;p63"/>
          <p:cNvSpPr/>
          <p:nvPr/>
        </p:nvSpPr>
        <p:spPr>
          <a:xfrm>
            <a:off x="1033529" y="4915520"/>
            <a:ext cx="1848119" cy="1045337"/>
          </a:xfrm>
          <a:prstGeom prst="rect">
            <a:avLst/>
          </a:prstGeom>
          <a:solidFill>
            <a:srgbClr val="E7E58F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90" name="Google Shape;490;p63"/>
          <p:cNvCxnSpPr/>
          <p:nvPr/>
        </p:nvCxnSpPr>
        <p:spPr>
          <a:xfrm>
            <a:off x="1033529" y="5403843"/>
            <a:ext cx="1870656" cy="12879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63"/>
          <p:cNvSpPr txBox="1"/>
          <p:nvPr/>
        </p:nvSpPr>
        <p:spPr>
          <a:xfrm>
            <a:off x="1953025" y="3746059"/>
            <a:ext cx="187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5. Client get response from server</a:t>
            </a:r>
            <a:endParaRPr b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2" name="Google Shape;492;p63"/>
          <p:cNvSpPr txBox="1"/>
          <p:nvPr/>
        </p:nvSpPr>
        <p:spPr>
          <a:xfrm>
            <a:off x="1261588" y="5002921"/>
            <a:ext cx="15060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http://localhost:8080/demo/servlet1</a:t>
            </a:r>
            <a:endParaRPr sz="1100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3" name="Google Shape;493;p63"/>
          <p:cNvSpPr txBox="1"/>
          <p:nvPr/>
        </p:nvSpPr>
        <p:spPr>
          <a:xfrm>
            <a:off x="1147557" y="5536921"/>
            <a:ext cx="16200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Servlet2 page</a:t>
            </a:r>
            <a:endParaRPr sz="16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4" name="Google Shape;494;p63"/>
          <p:cNvSpPr/>
          <p:nvPr/>
        </p:nvSpPr>
        <p:spPr>
          <a:xfrm>
            <a:off x="1385423" y="4559143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5" name="Google Shape;495;p63"/>
          <p:cNvSpPr txBox="1"/>
          <p:nvPr/>
        </p:nvSpPr>
        <p:spPr>
          <a:xfrm>
            <a:off x="5164428" y="412124"/>
            <a:ext cx="24212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</a:t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6" name="Google Shape;496;p63"/>
          <p:cNvSpPr/>
          <p:nvPr/>
        </p:nvSpPr>
        <p:spPr>
          <a:xfrm>
            <a:off x="272066" y="299350"/>
            <a:ext cx="52191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RequestDispatcher forward() method</a:t>
            </a:r>
            <a:endParaRPr sz="16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/>
          <p:nvPr/>
        </p:nvSpPr>
        <p:spPr>
          <a:xfrm>
            <a:off x="3767613" y="715035"/>
            <a:ext cx="5016322" cy="5476164"/>
          </a:xfrm>
          <a:prstGeom prst="rect">
            <a:avLst/>
          </a:prstGeom>
          <a:solidFill>
            <a:srgbClr val="D6E7F0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2" name="Google Shape;502;p64"/>
          <p:cNvSpPr/>
          <p:nvPr/>
        </p:nvSpPr>
        <p:spPr>
          <a:xfrm>
            <a:off x="708338" y="1365160"/>
            <a:ext cx="1249251" cy="60530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3" name="Google Shape;503;p64"/>
          <p:cNvSpPr/>
          <p:nvPr/>
        </p:nvSpPr>
        <p:spPr>
          <a:xfrm>
            <a:off x="408903" y="2328928"/>
            <a:ext cx="1848119" cy="1045337"/>
          </a:xfrm>
          <a:prstGeom prst="rect">
            <a:avLst/>
          </a:prstGeom>
          <a:solidFill>
            <a:srgbClr val="E7E58F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04" name="Google Shape;504;p64"/>
          <p:cNvCxnSpPr/>
          <p:nvPr/>
        </p:nvCxnSpPr>
        <p:spPr>
          <a:xfrm>
            <a:off x="386366" y="2730321"/>
            <a:ext cx="1870656" cy="12879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64"/>
          <p:cNvCxnSpPr>
            <a:stCxn id="502" idx="2"/>
            <a:endCxn id="503" idx="0"/>
          </p:cNvCxnSpPr>
          <p:nvPr/>
        </p:nvCxnSpPr>
        <p:spPr>
          <a:xfrm>
            <a:off x="1332964" y="1970467"/>
            <a:ext cx="0" cy="3585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64"/>
          <p:cNvCxnSpPr/>
          <p:nvPr/>
        </p:nvCxnSpPr>
        <p:spPr>
          <a:xfrm flipH="1" rot="10800000">
            <a:off x="1936659" y="1721571"/>
            <a:ext cx="2202287" cy="1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p64"/>
          <p:cNvSpPr txBox="1"/>
          <p:nvPr/>
        </p:nvSpPr>
        <p:spPr>
          <a:xfrm>
            <a:off x="2047201" y="1418578"/>
            <a:ext cx="18770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1. Client request servlet1</a:t>
            </a:r>
            <a:endParaRPr b="1" sz="1200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8" name="Google Shape;508;p64"/>
          <p:cNvSpPr/>
          <p:nvPr/>
        </p:nvSpPr>
        <p:spPr>
          <a:xfrm>
            <a:off x="4154509" y="1058294"/>
            <a:ext cx="1249250" cy="11977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Web Container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9" name="Google Shape;509;p64"/>
          <p:cNvSpPr/>
          <p:nvPr/>
        </p:nvSpPr>
        <p:spPr>
          <a:xfrm>
            <a:off x="7183192" y="1353316"/>
            <a:ext cx="1159098" cy="641850"/>
          </a:xfrm>
          <a:prstGeom prst="flowChartAlternateProcess">
            <a:avLst/>
          </a:prstGeom>
          <a:gradFill>
            <a:gsLst>
              <a:gs pos="0">
                <a:schemeClr val="accent4"/>
              </a:gs>
              <a:gs pos="90000">
                <a:srgbClr val="3E8AB5"/>
              </a:gs>
              <a:gs pos="100000">
                <a:srgbClr val="2F7EA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Servlet1</a:t>
            </a:r>
            <a:endParaRPr b="1"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0" name="Google Shape;510;p64"/>
          <p:cNvSpPr txBox="1"/>
          <p:nvPr/>
        </p:nvSpPr>
        <p:spPr>
          <a:xfrm>
            <a:off x="5465205" y="1031020"/>
            <a:ext cx="187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2. Container sends  to request servlet1</a:t>
            </a:r>
            <a:endParaRPr b="1" sz="1200">
              <a:solidFill>
                <a:srgbClr val="00B05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11" name="Google Shape;511;p64"/>
          <p:cNvCxnSpPr/>
          <p:nvPr/>
        </p:nvCxnSpPr>
        <p:spPr>
          <a:xfrm flipH="1" rot="10800000">
            <a:off x="5417709" y="1525867"/>
            <a:ext cx="1748308" cy="1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2" name="Google Shape;512;p64"/>
          <p:cNvSpPr/>
          <p:nvPr/>
        </p:nvSpPr>
        <p:spPr>
          <a:xfrm>
            <a:off x="5359761" y="4846649"/>
            <a:ext cx="1159098" cy="641850"/>
          </a:xfrm>
          <a:prstGeom prst="flowChartAlternateProcess">
            <a:avLst/>
          </a:prstGeom>
          <a:gradFill>
            <a:gsLst>
              <a:gs pos="0">
                <a:schemeClr val="accent4"/>
              </a:gs>
              <a:gs pos="90000">
                <a:srgbClr val="3E8AB5"/>
              </a:gs>
              <a:gs pos="100000">
                <a:srgbClr val="2F7EA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Servlet2</a:t>
            </a:r>
            <a:endParaRPr b="1"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13" name="Google Shape;513;p64"/>
          <p:cNvCxnSpPr>
            <a:endCxn id="512" idx="3"/>
          </p:cNvCxnSpPr>
          <p:nvPr/>
        </p:nvCxnSpPr>
        <p:spPr>
          <a:xfrm flipH="1">
            <a:off x="6518859" y="2041574"/>
            <a:ext cx="1590000" cy="312600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4" name="Google Shape;514;p64"/>
          <p:cNvSpPr txBox="1"/>
          <p:nvPr/>
        </p:nvSpPr>
        <p:spPr>
          <a:xfrm>
            <a:off x="6986376" y="2919062"/>
            <a:ext cx="1875228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b="1" lang="en-US" sz="105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. Servlet1 calls servlet2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RequestDispatcher rd=request.getRequestDispatcher("servlet2");  </a:t>
            </a:r>
            <a:endParaRPr sz="9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rd.forward(request, response);</a:t>
            </a:r>
            <a:endParaRPr b="1" sz="9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5" name="Google Shape;515;p64"/>
          <p:cNvSpPr txBox="1"/>
          <p:nvPr/>
        </p:nvSpPr>
        <p:spPr>
          <a:xfrm>
            <a:off x="5035899" y="3746058"/>
            <a:ext cx="18770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Corbel"/>
                <a:ea typeface="Corbel"/>
                <a:cs typeface="Corbel"/>
                <a:sym typeface="Corbel"/>
              </a:rPr>
              <a:t>4. Servlet2 response send to servlet1</a:t>
            </a:r>
            <a:endParaRPr b="1" sz="1200">
              <a:solidFill>
                <a:srgbClr val="00206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6" name="Google Shape;516;p64"/>
          <p:cNvSpPr txBox="1"/>
          <p:nvPr/>
        </p:nvSpPr>
        <p:spPr>
          <a:xfrm>
            <a:off x="708338" y="2367428"/>
            <a:ext cx="1249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Login Page</a:t>
            </a:r>
            <a:endParaRPr sz="1800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17" name="Google Shape;517;p64"/>
          <p:cNvCxnSpPr/>
          <p:nvPr/>
        </p:nvCxnSpPr>
        <p:spPr>
          <a:xfrm flipH="1">
            <a:off x="2257022" y="2149697"/>
            <a:ext cx="1897487" cy="2765823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8" name="Google Shape;518;p64"/>
          <p:cNvSpPr/>
          <p:nvPr/>
        </p:nvSpPr>
        <p:spPr>
          <a:xfrm>
            <a:off x="1033529" y="4915520"/>
            <a:ext cx="1848119" cy="1045337"/>
          </a:xfrm>
          <a:prstGeom prst="rect">
            <a:avLst/>
          </a:prstGeom>
          <a:solidFill>
            <a:srgbClr val="E7E58F"/>
          </a:solidFill>
          <a:ln cap="flat" cmpd="sng" w="1905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19" name="Google Shape;519;p64"/>
          <p:cNvCxnSpPr/>
          <p:nvPr/>
        </p:nvCxnSpPr>
        <p:spPr>
          <a:xfrm>
            <a:off x="1033529" y="5403843"/>
            <a:ext cx="1870656" cy="12879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64"/>
          <p:cNvSpPr txBox="1"/>
          <p:nvPr/>
        </p:nvSpPr>
        <p:spPr>
          <a:xfrm>
            <a:off x="1875215" y="3783900"/>
            <a:ext cx="18770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5. Client get combined response servlet1 + servlet2</a:t>
            </a:r>
            <a:endParaRPr b="1" sz="12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1" name="Google Shape;521;p64"/>
          <p:cNvSpPr txBox="1"/>
          <p:nvPr/>
        </p:nvSpPr>
        <p:spPr>
          <a:xfrm>
            <a:off x="1261588" y="5002921"/>
            <a:ext cx="15060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http://localhost:8080/demo/servlet1</a:t>
            </a:r>
            <a:endParaRPr sz="1100">
              <a:solidFill>
                <a:srgbClr val="C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2" name="Google Shape;522;p64"/>
          <p:cNvSpPr txBox="1"/>
          <p:nvPr/>
        </p:nvSpPr>
        <p:spPr>
          <a:xfrm>
            <a:off x="1147557" y="5536921"/>
            <a:ext cx="1620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Servlet1 + Servlet2 page</a:t>
            </a:r>
            <a:endParaRPr sz="14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3" name="Google Shape;523;p64"/>
          <p:cNvSpPr/>
          <p:nvPr/>
        </p:nvSpPr>
        <p:spPr>
          <a:xfrm>
            <a:off x="1385423" y="4559143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</a:t>
            </a:r>
            <a:endParaRPr b="1"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4" name="Google Shape;524;p64"/>
          <p:cNvSpPr txBox="1"/>
          <p:nvPr/>
        </p:nvSpPr>
        <p:spPr>
          <a:xfrm>
            <a:off x="5164428" y="412124"/>
            <a:ext cx="24212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</a:t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5" name="Google Shape;525;p64"/>
          <p:cNvSpPr/>
          <p:nvPr/>
        </p:nvSpPr>
        <p:spPr>
          <a:xfrm>
            <a:off x="428220" y="376481"/>
            <a:ext cx="52191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RequestDispatcher include() method</a:t>
            </a:r>
            <a:endParaRPr sz="1600" u="sng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26" name="Google Shape;526;p64"/>
          <p:cNvCxnSpPr/>
          <p:nvPr/>
        </p:nvCxnSpPr>
        <p:spPr>
          <a:xfrm flipH="1" rot="10800000">
            <a:off x="5642284" y="1964553"/>
            <a:ext cx="1630520" cy="284318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p64"/>
          <p:cNvCxnSpPr/>
          <p:nvPr/>
        </p:nvCxnSpPr>
        <p:spPr>
          <a:xfrm rot="10800000">
            <a:off x="5401620" y="1894244"/>
            <a:ext cx="1748308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8" name="Google Shape;528;p64"/>
          <p:cNvSpPr txBox="1"/>
          <p:nvPr/>
        </p:nvSpPr>
        <p:spPr>
          <a:xfrm>
            <a:off x="5382288" y="1967707"/>
            <a:ext cx="18770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4. Combine response of servlet1 + Servlet2 send to container</a:t>
            </a:r>
            <a:endParaRPr b="1" sz="1200">
              <a:solidFill>
                <a:srgbClr val="7030A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"/>
          <p:cNvSpPr/>
          <p:nvPr/>
        </p:nvSpPr>
        <p:spPr>
          <a:xfrm>
            <a:off x="548634" y="3638136"/>
            <a:ext cx="8046729" cy="805075"/>
          </a:xfrm>
          <a:prstGeom prst="rect">
            <a:avLst/>
          </a:prstGeom>
          <a:solidFill>
            <a:srgbClr val="38562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public void </a:t>
            </a:r>
            <a:r>
              <a:rPr b="1" lang="en-US" sz="18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include</a:t>
            </a:r>
            <a:r>
              <a:rPr b="1"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(ServletRequest request, ServletResponse response)</a:t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4" name="Google Shape;534;p65"/>
          <p:cNvSpPr/>
          <p:nvPr/>
        </p:nvSpPr>
        <p:spPr>
          <a:xfrm>
            <a:off x="548634" y="1953554"/>
            <a:ext cx="8046729" cy="787038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public void </a:t>
            </a:r>
            <a:r>
              <a:rPr b="1" lang="en-US" sz="1800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forward</a:t>
            </a:r>
            <a:r>
              <a:rPr b="1"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(ServletRequest request, ServletResponse response)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5" name="Google Shape;535;p65"/>
          <p:cNvSpPr txBox="1"/>
          <p:nvPr>
            <p:ph type="title"/>
          </p:nvPr>
        </p:nvSpPr>
        <p:spPr>
          <a:xfrm>
            <a:off x="247266" y="262001"/>
            <a:ext cx="5664137" cy="666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Quattrocento Sans"/>
              <a:buNone/>
            </a:pPr>
            <a:r>
              <a:rPr b="1" lang="en-US" sz="2800" u="sng">
                <a:solidFill>
                  <a:srgbClr val="002060"/>
                </a:solidFill>
              </a:rPr>
              <a:t>RequestDispatcher : Methods()</a:t>
            </a:r>
            <a:endParaRPr sz="2800" u="sng">
              <a:solidFill>
                <a:srgbClr val="002060"/>
              </a:solidFill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6117465" y="37243"/>
            <a:ext cx="2562896" cy="1782476"/>
          </a:xfrm>
          <a:prstGeom prst="cloudCallout">
            <a:avLst>
              <a:gd fmla="val -63933" name="adj1"/>
              <a:gd fmla="val 63266" name="adj2"/>
            </a:avLst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Response of second servlet is sent to the client. Response of the first servlet is not displayed to the user.</a:t>
            </a:r>
            <a:endParaRPr sz="1050">
              <a:solidFill>
                <a:srgbClr val="C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548634" y="4873485"/>
            <a:ext cx="2169995" cy="1782476"/>
          </a:xfrm>
          <a:prstGeom prst="cloudCallout">
            <a:avLst>
              <a:gd fmla="val 81093" name="adj1"/>
              <a:gd fmla="val -68880" name="adj2"/>
            </a:avLst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Response of second servlet is included in the response of the first servlet that is being sent to the client.</a:t>
            </a:r>
            <a:endParaRPr/>
          </a:p>
        </p:txBody>
      </p:sp>
      <p:cxnSp>
        <p:nvCxnSpPr>
          <p:cNvPr id="538" name="Google Shape;538;p65"/>
          <p:cNvCxnSpPr/>
          <p:nvPr/>
        </p:nvCxnSpPr>
        <p:spPr>
          <a:xfrm flipH="1" rot="10800000">
            <a:off x="0" y="3335628"/>
            <a:ext cx="9144000" cy="515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548157" y="429296"/>
            <a:ext cx="7406640" cy="101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orbel"/>
              <a:buNone/>
            </a:pPr>
            <a:r>
              <a:rPr lang="en-US" sz="4400" u="sng">
                <a:solidFill>
                  <a:srgbClr val="0070C0"/>
                </a:solidFill>
              </a:rPr>
              <a:t>What is HTTP ?</a:t>
            </a:r>
            <a:endParaRPr sz="4400" u="sng">
              <a:solidFill>
                <a:srgbClr val="0070C0"/>
              </a:solidFill>
            </a:endParaRPr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548157" y="1442434"/>
            <a:ext cx="7977657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514350" lvl="0" marL="54864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Corbel"/>
              <a:buAutoNum type="arabicPeriod"/>
            </a:pPr>
            <a:r>
              <a:rPr lang="en-US" sz="2800"/>
              <a:t>Messenger of the web</a:t>
            </a:r>
            <a:endParaRPr/>
          </a:p>
          <a:p>
            <a:pPr indent="-404114" lvl="0" marL="548640" rtl="0" algn="l">
              <a:lnSpc>
                <a:spcPct val="160000"/>
              </a:lnSpc>
              <a:spcBef>
                <a:spcPts val="1050"/>
              </a:spcBef>
              <a:spcAft>
                <a:spcPts val="0"/>
              </a:spcAft>
              <a:buSzPct val="80000"/>
              <a:buFont typeface="Corbel"/>
              <a:buNone/>
            </a:pPr>
            <a:r>
              <a:t/>
            </a:r>
            <a:endParaRPr sz="2800"/>
          </a:p>
          <a:p>
            <a:pPr indent="-514350" lvl="0" marL="548640" rtl="0" algn="l">
              <a:lnSpc>
                <a:spcPct val="160000"/>
              </a:lnSpc>
              <a:spcBef>
                <a:spcPts val="1050"/>
              </a:spcBef>
              <a:spcAft>
                <a:spcPts val="0"/>
              </a:spcAft>
              <a:buSzPct val="80000"/>
              <a:buFont typeface="Corbel"/>
              <a:buAutoNum type="arabicPeriod"/>
            </a:pPr>
            <a:r>
              <a:rPr lang="en-US" sz="2800">
                <a:solidFill>
                  <a:srgbClr val="C00000"/>
                </a:solidFill>
              </a:rPr>
              <a:t>TCP/IP </a:t>
            </a:r>
            <a:r>
              <a:rPr lang="en-US" sz="2800"/>
              <a:t>based protocol that allows web based applications to </a:t>
            </a:r>
            <a:r>
              <a:rPr b="1" lang="en-US" sz="2800">
                <a:solidFill>
                  <a:srgbClr val="C00000"/>
                </a:solidFill>
              </a:rPr>
              <a:t>communicate and exchange data</a:t>
            </a:r>
            <a:r>
              <a:rPr b="1" lang="en-US" sz="2800"/>
              <a:t>.</a:t>
            </a:r>
            <a:endParaRPr b="1" sz="2800"/>
          </a:p>
          <a:p>
            <a:pPr indent="-404114" lvl="0" marL="548640" rtl="0" algn="l">
              <a:lnSpc>
                <a:spcPct val="160000"/>
              </a:lnSpc>
              <a:spcBef>
                <a:spcPts val="1050"/>
              </a:spcBef>
              <a:spcAft>
                <a:spcPts val="0"/>
              </a:spcAft>
              <a:buSzPct val="80000"/>
              <a:buFont typeface="Corbel"/>
              <a:buNone/>
            </a:pPr>
            <a:r>
              <a:t/>
            </a:r>
            <a:endParaRPr sz="2800"/>
          </a:p>
          <a:p>
            <a:pPr indent="-514350" lvl="0" marL="548640" rtl="0" algn="l">
              <a:lnSpc>
                <a:spcPct val="160000"/>
              </a:lnSpc>
              <a:spcBef>
                <a:spcPts val="1050"/>
              </a:spcBef>
              <a:spcAft>
                <a:spcPts val="0"/>
              </a:spcAft>
              <a:buSzPct val="80000"/>
              <a:buFont typeface="Corbel"/>
              <a:buAutoNum type="arabicPeriod"/>
            </a:pPr>
            <a:r>
              <a:rPr lang="en-US" sz="2800"/>
              <a:t>Used to </a:t>
            </a:r>
            <a:r>
              <a:rPr lang="en-US" sz="2800">
                <a:solidFill>
                  <a:srgbClr val="C00000"/>
                </a:solidFill>
              </a:rPr>
              <a:t>deliver content </a:t>
            </a:r>
            <a:r>
              <a:rPr lang="en-US" sz="2800"/>
              <a:t>for example images, videos, audios, documents etc.</a:t>
            </a:r>
            <a:endParaRPr/>
          </a:p>
          <a:p>
            <a:pPr indent="-404114" lvl="0" marL="548640" rtl="0" algn="l">
              <a:lnSpc>
                <a:spcPct val="160000"/>
              </a:lnSpc>
              <a:spcBef>
                <a:spcPts val="1050"/>
              </a:spcBef>
              <a:spcAft>
                <a:spcPts val="0"/>
              </a:spcAft>
              <a:buSzPct val="80000"/>
              <a:buFont typeface="Corbe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/>
          <p:nvPr/>
        </p:nvSpPr>
        <p:spPr>
          <a:xfrm>
            <a:off x="1255594" y="4612943"/>
            <a:ext cx="6318913" cy="151490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4" name="Google Shape;544;p66"/>
          <p:cNvSpPr/>
          <p:nvPr/>
        </p:nvSpPr>
        <p:spPr>
          <a:xfrm>
            <a:off x="1255594" y="3057098"/>
            <a:ext cx="6318913" cy="709683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5" name="Google Shape;545;p66"/>
          <p:cNvSpPr txBox="1"/>
          <p:nvPr>
            <p:ph type="title"/>
          </p:nvPr>
        </p:nvSpPr>
        <p:spPr>
          <a:xfrm>
            <a:off x="453329" y="322640"/>
            <a:ext cx="8062025" cy="656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Quattrocento Sans"/>
              <a:buNone/>
            </a:pPr>
            <a:r>
              <a:rPr b="1" lang="en-US" u="sng">
                <a:solidFill>
                  <a:srgbClr val="002060"/>
                </a:solidFill>
              </a:rPr>
              <a:t>How to get the object of RequestDispatcher</a:t>
            </a:r>
            <a:endParaRPr b="1" u="sng">
              <a:solidFill>
                <a:srgbClr val="002060"/>
              </a:solidFill>
            </a:endParaRPr>
          </a:p>
        </p:txBody>
      </p:sp>
      <p:sp>
        <p:nvSpPr>
          <p:cNvPr id="546" name="Google Shape;546;p66"/>
          <p:cNvSpPr txBox="1"/>
          <p:nvPr>
            <p:ph idx="1" type="body"/>
          </p:nvPr>
        </p:nvSpPr>
        <p:spPr>
          <a:xfrm>
            <a:off x="750635" y="1591112"/>
            <a:ext cx="77647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</a:rPr>
              <a:t>getRequestDispatcher() </a:t>
            </a:r>
            <a:r>
              <a:rPr lang="en-US" sz="1600">
                <a:solidFill>
                  <a:schemeClr val="dk1"/>
                </a:solidFill>
              </a:rPr>
              <a:t>method of ServletRequest interface returns the </a:t>
            </a:r>
            <a:r>
              <a:rPr b="1" lang="en-US" sz="1600">
                <a:solidFill>
                  <a:schemeClr val="dk1"/>
                </a:solidFill>
              </a:rPr>
              <a:t>object of RequestDispatcher.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</a:rPr>
              <a:t>Syntax: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>
                <a:solidFill>
                  <a:schemeClr val="dk1"/>
                </a:solidFill>
              </a:rPr>
              <a:t>	public</a:t>
            </a:r>
            <a:r>
              <a:rPr lang="en-US" sz="1600">
                <a:solidFill>
                  <a:schemeClr val="dk1"/>
                </a:solidFill>
              </a:rPr>
              <a:t> </a:t>
            </a:r>
            <a:r>
              <a:rPr lang="en-US" sz="1600">
                <a:solidFill>
                  <a:srgbClr val="0070C0"/>
                </a:solidFill>
              </a:rPr>
              <a:t>RequestDispatcher</a:t>
            </a:r>
            <a:r>
              <a:rPr lang="en-US" sz="1600">
                <a:solidFill>
                  <a:schemeClr val="dk1"/>
                </a:solidFill>
              </a:rPr>
              <a:t> </a:t>
            </a:r>
            <a:r>
              <a:rPr lang="en-US" sz="1600">
                <a:solidFill>
                  <a:srgbClr val="C00000"/>
                </a:solidFill>
              </a:rPr>
              <a:t>getRequestDispatcher</a:t>
            </a:r>
            <a:r>
              <a:rPr lang="en-US" sz="1600">
                <a:solidFill>
                  <a:schemeClr val="dk1"/>
                </a:solidFill>
              </a:rPr>
              <a:t>(</a:t>
            </a:r>
            <a:r>
              <a:rPr lang="en-US" sz="1600">
                <a:solidFill>
                  <a:srgbClr val="00B050"/>
                </a:solidFill>
              </a:rPr>
              <a:t>String resource</a:t>
            </a:r>
            <a:r>
              <a:rPr lang="en-US" sz="1600">
                <a:solidFill>
                  <a:schemeClr val="dk1"/>
                </a:solidFill>
              </a:rPr>
              <a:t>);  </a:t>
            </a:r>
            <a:endParaRPr sz="1600">
              <a:solidFill>
                <a:schemeClr val="dk1"/>
              </a:solidFill>
            </a:endParaRPr>
          </a:p>
          <a:p>
            <a:pPr indent="-69850" lvl="0" marL="171450" rtl="0" algn="l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</a:rPr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	RequestDispatcher rd=request.getRequestDispatcher("servlet2");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			</a:t>
            </a:r>
            <a:r>
              <a:rPr lang="en-US">
                <a:solidFill>
                  <a:schemeClr val="accent2"/>
                </a:solidFill>
              </a:rPr>
              <a:t>//servlet2 is the url-pattern of the second servlet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	</a:t>
            </a:r>
            <a:r>
              <a:rPr b="1" lang="en-US" sz="1600">
                <a:solidFill>
                  <a:schemeClr val="dk1"/>
                </a:solidFill>
              </a:rPr>
              <a:t>rd.forward(request, response); </a:t>
            </a:r>
            <a:r>
              <a:rPr lang="en-US">
                <a:solidFill>
                  <a:schemeClr val="accent2"/>
                </a:solidFill>
              </a:rPr>
              <a:t>//method may be include or forward </a:t>
            </a:r>
            <a:r>
              <a:rPr lang="en-US" sz="1600">
                <a:solidFill>
                  <a:schemeClr val="dk1"/>
                </a:solidFill>
              </a:rPr>
              <a:t> </a:t>
            </a:r>
            <a:endParaRPr/>
          </a:p>
          <a:p>
            <a:pPr indent="-69850" lvl="0" marL="171450" rtl="0" algn="l">
              <a:lnSpc>
                <a:spcPct val="150000"/>
              </a:lnSpc>
              <a:spcBef>
                <a:spcPts val="138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7"/>
          <p:cNvSpPr txBox="1"/>
          <p:nvPr>
            <p:ph type="title"/>
          </p:nvPr>
        </p:nvSpPr>
        <p:spPr>
          <a:xfrm>
            <a:off x="440450" y="231820"/>
            <a:ext cx="8062025" cy="7212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Quattrocento Sans"/>
              <a:buNone/>
            </a:pPr>
            <a:r>
              <a:rPr b="1" lang="en-US" sz="3600" u="sng">
                <a:solidFill>
                  <a:srgbClr val="002060"/>
                </a:solidFill>
              </a:rPr>
              <a:t>Implementation of login page</a:t>
            </a:r>
            <a:endParaRPr sz="3600" u="sng">
              <a:solidFill>
                <a:srgbClr val="002060"/>
              </a:solidFill>
            </a:endParaRPr>
          </a:p>
        </p:txBody>
      </p:sp>
      <p:sp>
        <p:nvSpPr>
          <p:cNvPr id="552" name="Google Shape;552;p67"/>
          <p:cNvSpPr txBox="1"/>
          <p:nvPr>
            <p:ph idx="1" type="body"/>
          </p:nvPr>
        </p:nvSpPr>
        <p:spPr>
          <a:xfrm>
            <a:off x="159198" y="2509025"/>
            <a:ext cx="3125815" cy="326499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We will creat following files</a:t>
            </a:r>
            <a:endParaRPr sz="105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Quattrocento Sans"/>
              <a:buAutoNum type="arabicPeriod"/>
            </a:pPr>
            <a:r>
              <a:rPr b="1" lang="en-US" sz="1050">
                <a:solidFill>
                  <a:schemeClr val="dk1"/>
                </a:solidFill>
              </a:rPr>
              <a:t>index.html</a:t>
            </a:r>
            <a:endParaRPr sz="105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Quattrocento Sans"/>
              <a:buAutoNum type="arabicPeriod"/>
            </a:pPr>
            <a:r>
              <a:rPr b="1" lang="en-US" sz="1050">
                <a:solidFill>
                  <a:schemeClr val="dk1"/>
                </a:solidFill>
              </a:rPr>
              <a:t>Validate.java:</a:t>
            </a:r>
            <a:r>
              <a:rPr lang="en-US" sz="1050">
                <a:solidFill>
                  <a:schemeClr val="dk1"/>
                </a:solidFill>
              </a:rPr>
              <a:t> a servlet class for processing the response. If password is valid, it will forward the request to the welcome servlet.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Quattrocento Sans"/>
              <a:buAutoNum type="arabicPeriod"/>
            </a:pPr>
            <a:r>
              <a:rPr b="1" lang="en-US" sz="1050">
                <a:solidFill>
                  <a:schemeClr val="dk1"/>
                </a:solidFill>
              </a:rPr>
              <a:t>Welcome.java:</a:t>
            </a:r>
            <a:r>
              <a:rPr lang="en-US" sz="1050">
                <a:solidFill>
                  <a:schemeClr val="dk1"/>
                </a:solidFill>
              </a:rPr>
              <a:t> a servlet class for displaying the welcome message.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Quattrocento Sans"/>
              <a:buAutoNum type="arabicPeriod"/>
            </a:pPr>
            <a:r>
              <a:rPr b="1" lang="en-US" sz="1050">
                <a:solidFill>
                  <a:schemeClr val="dk1"/>
                </a:solidFill>
              </a:rPr>
              <a:t>web.xml file:</a:t>
            </a:r>
            <a:r>
              <a:rPr lang="en-US" sz="1050">
                <a:solidFill>
                  <a:schemeClr val="dk1"/>
                </a:solidFill>
              </a:rPr>
              <a:t> a deployment descriptor file that contains the information about the servlet.</a:t>
            </a:r>
            <a:endParaRPr/>
          </a:p>
          <a:p>
            <a:pPr indent="-104775" lvl="0" marL="171450" rtl="0" algn="just">
              <a:lnSpc>
                <a:spcPct val="150000"/>
              </a:lnSpc>
              <a:spcBef>
                <a:spcPts val="1215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553" name="Google Shape;55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478" y="2528555"/>
            <a:ext cx="5392825" cy="293411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554" name="Google Shape;554;p67"/>
          <p:cNvSpPr/>
          <p:nvPr/>
        </p:nvSpPr>
        <p:spPr>
          <a:xfrm>
            <a:off x="159198" y="1160489"/>
            <a:ext cx="8624527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login  page . Validating the password entered by the user. If password is valid , it will forward the request to the </a:t>
            </a:r>
            <a:r>
              <a:rPr b="1"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Welcome.java,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otherwise will show an error message: sorry username or password incorrect…. Please try again!.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8"/>
          <p:cNvSpPr txBox="1"/>
          <p:nvPr>
            <p:ph type="title"/>
          </p:nvPr>
        </p:nvSpPr>
        <p:spPr>
          <a:xfrm>
            <a:off x="4735773" y="0"/>
            <a:ext cx="3779581" cy="6687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b="1" lang="en-US" u="sng">
                <a:solidFill>
                  <a:schemeClr val="dk1"/>
                </a:solidFill>
              </a:rPr>
              <a:t>login.html</a:t>
            </a:r>
            <a:endParaRPr b="1" u="sng">
              <a:solidFill>
                <a:schemeClr val="dk1"/>
              </a:solidFill>
            </a:endParaRPr>
          </a:p>
        </p:txBody>
      </p:sp>
      <p:pic>
        <p:nvPicPr>
          <p:cNvPr id="560" name="Google Shape;56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08" y="2156349"/>
            <a:ext cx="4444265" cy="2470244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561" name="Google Shape;561;p68"/>
          <p:cNvSpPr txBox="1"/>
          <p:nvPr>
            <p:ph idx="1" type="body"/>
          </p:nvPr>
        </p:nvSpPr>
        <p:spPr>
          <a:xfrm>
            <a:off x="4832165" y="1084205"/>
            <a:ext cx="4161709" cy="5501635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&lt;html&gt;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&lt;body&gt;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&lt;body&gt;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&lt;form action="servlet1" method="post"&gt;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&lt;center&gt;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&lt;hr&gt;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&lt;h1&gt; Welcome to School of Computer Science! &lt;/h1&gt;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&lt;hr&gt;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&lt;h3&gt; Please Login&lt;/h3&gt;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&lt;table width="445" height="150" border="1" bgcolor="gray"&gt;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&lt;tr&gt;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&lt;th height="40"&gt;Enter your username&lt;/th&gt;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        &lt;td&gt;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               &lt;input type="text" /&gt;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        &lt;/td&gt;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&lt;/tr&gt;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&lt;tr&gt;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&lt;th height="40"&gt;Enter your passowrd&lt;/th&gt;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         &lt;td&gt;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                 &lt;input type="password"/&gt;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         &lt;/td&gt;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&lt;/tr&gt;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&lt;tr&gt;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  	          &lt;th height="40" colspan="2"&gt;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                &lt;input type="submit" value="Login"/&gt;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           &lt;/th&gt;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	&lt;/tr&gt;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&lt;/table&gt;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&lt;/center&gt;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&lt;/form&gt;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700">
                <a:solidFill>
                  <a:schemeClr val="dk1"/>
                </a:solidFill>
              </a:rPr>
              <a:t>&lt;/body&gt;  &lt;/html&gt;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9"/>
          <p:cNvSpPr txBox="1"/>
          <p:nvPr>
            <p:ph type="title"/>
          </p:nvPr>
        </p:nvSpPr>
        <p:spPr>
          <a:xfrm>
            <a:off x="6974006" y="0"/>
            <a:ext cx="2169994" cy="6687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b="1" lang="en-US" u="sng">
                <a:solidFill>
                  <a:schemeClr val="dk1"/>
                </a:solidFill>
              </a:rPr>
              <a:t>Validate.java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567" name="Google Shape;567;p69"/>
          <p:cNvSpPr txBox="1"/>
          <p:nvPr>
            <p:ph idx="1" type="body"/>
          </p:nvPr>
        </p:nvSpPr>
        <p:spPr>
          <a:xfrm>
            <a:off x="122830" y="116006"/>
            <a:ext cx="8651823" cy="6401592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import java.io.*;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import javax.servlet.*;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import javax.servlet.http.*;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import javax.servlet.annotation.WebServlet;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200"/>
              <a:buNone/>
            </a:pPr>
            <a:r>
              <a:rPr b="1" lang="en-US">
                <a:solidFill>
                  <a:srgbClr val="2E75B5"/>
                </a:solidFill>
              </a:rPr>
              <a:t>@WebServlet(name = "welcome", urlPatterns = {"/Welcome"})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public class Validate extends HttpServlet {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public void doPost(HttpServletRequest request, HttpServletResponse response)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    throws ServletException, IOException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{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response.setContentType("text/html");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PrintWriter out = response.getWriter();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None/>
            </a:pPr>
            <a:r>
              <a:rPr lang="en-US">
                <a:solidFill>
                  <a:srgbClr val="C00000"/>
                </a:solidFill>
              </a:rPr>
              <a:t>    </a:t>
            </a:r>
            <a:r>
              <a:rPr lang="en-US" sz="1400">
                <a:solidFill>
                  <a:srgbClr val="C00000"/>
                </a:solidFill>
              </a:rPr>
              <a:t>String username=request.getParameter("uname");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</a:pPr>
            <a:r>
              <a:rPr lang="en-US" sz="1400">
                <a:solidFill>
                  <a:srgbClr val="C00000"/>
                </a:solidFill>
              </a:rPr>
              <a:t>    String password=request.getParameter("pwd");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None/>
            </a:pPr>
            <a:r>
              <a:rPr lang="en-US" sz="1400">
                <a:solidFill>
                  <a:srgbClr val="C00000"/>
                </a:solidFill>
              </a:rPr>
              <a:t> 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-US" sz="1400">
                <a:solidFill>
                  <a:srgbClr val="002060"/>
                </a:solidFill>
              </a:rPr>
              <a:t>    if(username.equals("admin") &amp;&amp; password.equals("123"))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-US" sz="1400">
                <a:solidFill>
                  <a:srgbClr val="002060"/>
                </a:solidFill>
              </a:rPr>
              <a:t>   {  </a:t>
            </a:r>
            <a:endParaRPr sz="1400">
              <a:solidFill>
                <a:srgbClr val="00206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-US" sz="1400">
                <a:solidFill>
                  <a:srgbClr val="002060"/>
                </a:solidFill>
              </a:rPr>
              <a:t>        		</a:t>
            </a:r>
            <a:r>
              <a:rPr b="1" lang="en-US" sz="1400">
                <a:solidFill>
                  <a:srgbClr val="002060"/>
                </a:solidFill>
              </a:rPr>
              <a:t>RequestDispatcher rd=request.getRequestDispatcher("Welcome");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b="1" lang="en-US" sz="1400">
                <a:solidFill>
                  <a:srgbClr val="002060"/>
                </a:solidFill>
              </a:rPr>
              <a:t>      		rd.forward(request, response);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</a:pPr>
            <a:r>
              <a:rPr lang="en-US">
                <a:solidFill>
                  <a:srgbClr val="002060"/>
                </a:solidFill>
              </a:rPr>
              <a:t>    }  </a:t>
            </a:r>
            <a:endParaRPr>
              <a:solidFill>
                <a:srgbClr val="00206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else{ 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   	  	out.print("Sorry UserName or Password Incorrect... Please try again..!");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	    	</a:t>
            </a:r>
            <a:r>
              <a:rPr b="1" lang="en-US" sz="1400">
                <a:solidFill>
                  <a:srgbClr val="002060"/>
                </a:solidFill>
              </a:rPr>
              <a:t>RequestDispatcher rd=request.getRequestDispatcher("/index.html");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b="1" lang="en-US" sz="1400">
                <a:solidFill>
                  <a:srgbClr val="002060"/>
                </a:solidFill>
              </a:rPr>
              <a:t>     	   	rd.include(request, response);</a:t>
            </a:r>
            <a:r>
              <a:rPr lang="en-US">
                <a:solidFill>
                  <a:schemeClr val="dk1"/>
                </a:solidFill>
              </a:rPr>
              <a:t>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                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    }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  } 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  }</a:t>
            </a:r>
            <a:endParaRPr/>
          </a:p>
        </p:txBody>
      </p:sp>
      <p:sp>
        <p:nvSpPr>
          <p:cNvPr id="568" name="Google Shape;568;p69"/>
          <p:cNvSpPr/>
          <p:nvPr/>
        </p:nvSpPr>
        <p:spPr>
          <a:xfrm>
            <a:off x="6223380" y="840095"/>
            <a:ext cx="2249990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the @WebServlet </a:t>
            </a:r>
            <a:r>
              <a:rPr b="1"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annotation</a:t>
            </a: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to define a </a:t>
            </a:r>
            <a:r>
              <a:rPr b="1"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en-US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component in a web application.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69"/>
          <p:cNvCxnSpPr/>
          <p:nvPr/>
        </p:nvCxnSpPr>
        <p:spPr>
          <a:xfrm flipH="1" rot="10800000">
            <a:off x="4872251" y="1078173"/>
            <a:ext cx="1351129" cy="1364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0"/>
          <p:cNvSpPr txBox="1"/>
          <p:nvPr>
            <p:ph type="title"/>
          </p:nvPr>
        </p:nvSpPr>
        <p:spPr>
          <a:xfrm>
            <a:off x="6604659" y="116006"/>
            <a:ext cx="2169994" cy="6687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b="1" lang="en-US" u="sng">
                <a:solidFill>
                  <a:schemeClr val="dk1"/>
                </a:solidFill>
              </a:rPr>
              <a:t>Welcome1.java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575" name="Google Shape;575;p70"/>
          <p:cNvSpPr txBox="1"/>
          <p:nvPr>
            <p:ph idx="1" type="body"/>
          </p:nvPr>
        </p:nvSpPr>
        <p:spPr>
          <a:xfrm>
            <a:off x="122830" y="116006"/>
            <a:ext cx="8651823" cy="6401592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import java.io.*;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import javax.servlet.*;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import javax.servlet.http.*;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public class Welcome1 extends HttpServlet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{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  public void doPost(HttpServletRequest request, HttpServletResponse response)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      throws ServletException, IOException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	{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		response.setContentType("text/html");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		PrintWriter out = response.getWriter();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        		String username=request.getParameter("uname");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		out.print("Welcome "+" " + username);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  }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}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1"/>
          <p:cNvSpPr txBox="1"/>
          <p:nvPr>
            <p:ph type="title"/>
          </p:nvPr>
        </p:nvSpPr>
        <p:spPr>
          <a:xfrm>
            <a:off x="6974006" y="0"/>
            <a:ext cx="2169994" cy="6687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b="1" lang="en-US" u="sng">
                <a:solidFill>
                  <a:schemeClr val="dk1"/>
                </a:solidFill>
              </a:rPr>
              <a:t>Web.xml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581" name="Google Shape;581;p71"/>
          <p:cNvSpPr txBox="1"/>
          <p:nvPr>
            <p:ph idx="1" type="body"/>
          </p:nvPr>
        </p:nvSpPr>
        <p:spPr>
          <a:xfrm>
            <a:off x="122830" y="116006"/>
            <a:ext cx="8651823" cy="6401592"/>
          </a:xfrm>
          <a:prstGeom prst="rect">
            <a:avLst/>
          </a:prstGeom>
          <a:noFill/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&lt;web-app&gt;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&lt;servlet&gt;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	&lt;servlet-name&gt;loginpage &lt;/servlet-name&gt;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	&lt;servlet-class&gt; Validate &lt;/servlet-class&gt;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&lt;/servlet&gt;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&lt;servlet-mapping&gt;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	&lt;servlet-name&gt;loginpage &lt;/servlet-name&gt;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	&lt;url-pattern&gt; /Validate &lt;/url-pattern&gt;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&lt;/servlet-mapping&gt;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&lt;servlet&gt;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	&lt;servlet-name&gt;welcomepage &lt;/servlet-name&gt;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	&lt;servlet-class&gt; Welcome1 &lt;/servlet-class&gt;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&lt;/servlet&gt;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&lt;servlet-mapping&gt;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	&lt;servlet-name&gt;welcomepage &lt;/servlet-name&gt;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	&lt;url-pattern&gt; /Welcome1 &lt;/url-pattern&gt;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&lt;/servlet-mapping&gt;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	&lt;welcome-file-list&gt;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        		&lt;welcome-file&gt;index.html&lt;/welcome-file&gt;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   	 &lt;/welcome-file-list&gt;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&lt;/web-app&gt;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2"/>
          <p:cNvSpPr txBox="1"/>
          <p:nvPr>
            <p:ph type="title"/>
          </p:nvPr>
        </p:nvSpPr>
        <p:spPr>
          <a:xfrm>
            <a:off x="453329" y="0"/>
            <a:ext cx="8062025" cy="7856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Quattrocento Sans"/>
              <a:buNone/>
            </a:pPr>
            <a:r>
              <a:rPr b="1" lang="en-US" sz="3600" u="sng">
                <a:solidFill>
                  <a:srgbClr val="002060"/>
                </a:solidFill>
              </a:rPr>
              <a:t>Web Annotation in Servlet</a:t>
            </a:r>
            <a:endParaRPr b="1" sz="3600" u="sng">
              <a:solidFill>
                <a:srgbClr val="002060"/>
              </a:solidFill>
            </a:endParaRPr>
          </a:p>
        </p:txBody>
      </p:sp>
      <p:sp>
        <p:nvSpPr>
          <p:cNvPr id="587" name="Google Shape;587;p72"/>
          <p:cNvSpPr txBox="1"/>
          <p:nvPr>
            <p:ph idx="1" type="body"/>
          </p:nvPr>
        </p:nvSpPr>
        <p:spPr>
          <a:xfrm>
            <a:off x="261749" y="1163126"/>
            <a:ext cx="8445184" cy="4728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We  have learnt how Servlet uses the deployment descriptor (web.xml file) for deploying your application into a web server. </a:t>
            </a:r>
            <a:endParaRPr sz="1400">
              <a:solidFill>
                <a:schemeClr val="dk1"/>
              </a:solidFill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Servlet API 3.0 has introduced a new package called </a:t>
            </a:r>
            <a:r>
              <a:rPr b="1" lang="en-US" sz="2000">
                <a:solidFill>
                  <a:srgbClr val="0070C0"/>
                </a:solidFill>
              </a:rPr>
              <a:t>javax.servlet.annotation.*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It provides annotation types which can be used for annotating a servlet class.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rgbClr val="D24726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D24726"/>
                </a:solidFill>
              </a:rPr>
              <a:t> If you use annotation, then the deployment descriptor (web.xml) is not required</a:t>
            </a:r>
            <a:r>
              <a:rPr lang="en-US" sz="1400">
                <a:solidFill>
                  <a:schemeClr val="dk1"/>
                </a:solidFill>
              </a:rPr>
              <a:t>. But you should use tomcat7 or any later version of tomcat.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</a:rPr>
              <a:t>Annotations can replace equivalent XML configuration in the web deployment descriptor file (web.xml) such as servlet declaration and servlet mapping.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</a:rPr>
              <a:t> Servlet containers will process the annotated classes at deployment time.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The annotation types introduced in Servlet 3.0 </a:t>
            </a:r>
            <a:endParaRPr/>
          </a:p>
          <a:p>
            <a:pPr indent="-82550" lvl="0" marL="17145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chemeClr val="dk1"/>
                </a:solidFill>
              </a:rPr>
              <a:t> </a:t>
            </a:r>
            <a:endParaRPr sz="1400">
              <a:solidFill>
                <a:srgbClr val="0070C0"/>
              </a:solidFill>
            </a:endParaRPr>
          </a:p>
          <a:p>
            <a:pPr indent="-82550" lvl="0" marL="17145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82550" lvl="0" marL="171450" rtl="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3"/>
          <p:cNvSpPr txBox="1"/>
          <p:nvPr>
            <p:ph type="title"/>
          </p:nvPr>
        </p:nvSpPr>
        <p:spPr>
          <a:xfrm>
            <a:off x="453329" y="0"/>
            <a:ext cx="80620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Quattrocento Sans"/>
              <a:buNone/>
            </a:pPr>
            <a:r>
              <a:rPr b="1" lang="en-US" sz="2800" u="sng">
                <a:solidFill>
                  <a:srgbClr val="002060"/>
                </a:solidFill>
              </a:rPr>
              <a:t>Web Annotation in Servlet :</a:t>
            </a:r>
            <a:r>
              <a:rPr b="1" lang="en-US" sz="32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@WebServlet </a:t>
            </a:r>
            <a:endParaRPr b="1" sz="2800" u="sng">
              <a:solidFill>
                <a:srgbClr val="002060"/>
              </a:solidFill>
            </a:endParaRPr>
          </a:p>
        </p:txBody>
      </p:sp>
      <p:sp>
        <p:nvSpPr>
          <p:cNvPr id="593" name="Google Shape;593;p73"/>
          <p:cNvSpPr/>
          <p:nvPr/>
        </p:nvSpPr>
        <p:spPr>
          <a:xfrm>
            <a:off x="453329" y="1357947"/>
            <a:ext cx="84108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@WebServlet is used to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the configuration of a Servlet with a container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68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of attributes used for WebServlet are</a:t>
            </a:r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4" name="Google Shape;594;p73"/>
          <p:cNvGraphicFramePr/>
          <p:nvPr/>
        </p:nvGraphicFramePr>
        <p:xfrm>
          <a:off x="453329" y="2888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{E601C5AC-FD6D-4AC4-9238-6E9E3BA3465E}</a:tableStyleId>
              </a:tblPr>
              <a:tblGrid>
                <a:gridCol w="785925"/>
                <a:gridCol w="4530500"/>
              </a:tblGrid>
              <a:tr h="66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66625" marB="66625" marR="66625" marL="666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String name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Name of the Servlet</a:t>
                      </a:r>
                      <a:endParaRPr/>
                    </a:p>
                  </a:txBody>
                  <a:tcPr marT="66625" marB="66625" marR="66625" marL="66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66625" marB="66625" marR="66625" marL="666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String[] value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Array of URL patterns</a:t>
                      </a:r>
                      <a:endParaRPr/>
                    </a:p>
                  </a:txBody>
                  <a:tcPr marT="66625" marB="66625" marR="66625" marL="66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66625" marB="66625" marR="66625" marL="666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</a:rPr>
                        <a:t>String[] urlPatterns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Array of URL patterns to which this Filter applies</a:t>
                      </a:r>
                      <a:endParaRPr/>
                    </a:p>
                  </a:txBody>
                  <a:tcPr marT="66625" marB="66625" marR="66625" marL="666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5" name="Google Shape;595;p73"/>
          <p:cNvSpPr/>
          <p:nvPr/>
        </p:nvSpPr>
        <p:spPr>
          <a:xfrm>
            <a:off x="4520486" y="2888810"/>
            <a:ext cx="4224270" cy="1061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least one URL pattern MUST be declared in either the 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urlPattern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attribute of the annotation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6" name="Google Shape;596;p73"/>
          <p:cNvSpPr/>
          <p:nvPr/>
        </p:nvSpPr>
        <p:spPr>
          <a:xfrm>
            <a:off x="710757" y="5219131"/>
            <a:ext cx="7804597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@WebServlet(name = "welcome", urlPatterns = {"/Welcome"})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548157" y="429296"/>
            <a:ext cx="7406640" cy="101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orbel"/>
              <a:buNone/>
            </a:pPr>
            <a:r>
              <a:rPr lang="en-US" sz="4400" u="sng">
                <a:solidFill>
                  <a:srgbClr val="0070C0"/>
                </a:solidFill>
              </a:rPr>
              <a:t>What is HTTP ?</a:t>
            </a:r>
            <a:endParaRPr sz="4400" u="sng">
              <a:solidFill>
                <a:srgbClr val="0070C0"/>
              </a:solidFill>
            </a:endParaRPr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548157" y="1442434"/>
            <a:ext cx="7977657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4864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arabicPeriod"/>
            </a:pPr>
            <a:r>
              <a:rPr lang="en-US" sz="3200"/>
              <a:t>HTTP is Connectionless  </a:t>
            </a:r>
            <a:r>
              <a:rPr lang="en-US" sz="4000">
                <a:solidFill>
                  <a:srgbClr val="C00000"/>
                </a:solidFill>
              </a:rPr>
              <a:t> </a:t>
            </a:r>
            <a:endParaRPr sz="4000"/>
          </a:p>
          <a:p>
            <a:pPr indent="-311150" lvl="0" marL="548640" rtl="0" algn="l">
              <a:lnSpc>
                <a:spcPct val="160000"/>
              </a:lnSpc>
              <a:spcBef>
                <a:spcPts val="1050"/>
              </a:spcBef>
              <a:spcAft>
                <a:spcPts val="0"/>
              </a:spcAft>
              <a:buSzPts val="3200"/>
              <a:buFont typeface="Corbel"/>
              <a:buNone/>
            </a:pPr>
            <a:r>
              <a:t/>
            </a:r>
            <a:endParaRPr sz="4000"/>
          </a:p>
        </p:txBody>
      </p:sp>
      <p:sp>
        <p:nvSpPr>
          <p:cNvPr id="290" name="Google Shape;290;p40"/>
          <p:cNvSpPr/>
          <p:nvPr/>
        </p:nvSpPr>
        <p:spPr>
          <a:xfrm>
            <a:off x="3425781" y="2712076"/>
            <a:ext cx="4250027" cy="2768958"/>
          </a:xfrm>
          <a:prstGeom prst="cloudCallout">
            <a:avLst>
              <a:gd fmla="val -65111" name="adj1"/>
              <a:gd fmla="val -45407" name="adj2"/>
            </a:avLst>
          </a:prstGeom>
          <a:solidFill>
            <a:schemeClr val="lt1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After making the request,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 disconnect from the server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then when the response is ready the server re-establish the connection again and deliver the response.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548157" y="429296"/>
            <a:ext cx="7406640" cy="101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orbel"/>
              <a:buNone/>
            </a:pPr>
            <a:r>
              <a:rPr lang="en-US" sz="4400" u="sng">
                <a:solidFill>
                  <a:srgbClr val="0070C0"/>
                </a:solidFill>
              </a:rPr>
              <a:t>What is HTTP ?</a:t>
            </a:r>
            <a:endParaRPr sz="4400" u="sng">
              <a:solidFill>
                <a:srgbClr val="0070C0"/>
              </a:solidFill>
            </a:endParaRPr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548157" y="1442434"/>
            <a:ext cx="7977657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4864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arabicPeriod"/>
            </a:pPr>
            <a:r>
              <a:rPr lang="en-US" sz="3200"/>
              <a:t>HTTP is Stateless </a:t>
            </a:r>
            <a:r>
              <a:rPr lang="en-US" sz="4000">
                <a:solidFill>
                  <a:srgbClr val="C00000"/>
                </a:solidFill>
              </a:rPr>
              <a:t> </a:t>
            </a:r>
            <a:endParaRPr sz="4000"/>
          </a:p>
          <a:p>
            <a:pPr indent="-311150" lvl="0" marL="548640" rtl="0" algn="l">
              <a:lnSpc>
                <a:spcPct val="160000"/>
              </a:lnSpc>
              <a:spcBef>
                <a:spcPts val="1050"/>
              </a:spcBef>
              <a:spcAft>
                <a:spcPts val="0"/>
              </a:spcAft>
              <a:buSzPts val="3200"/>
              <a:buFont typeface="Corbel"/>
              <a:buNone/>
            </a:pPr>
            <a:r>
              <a:t/>
            </a:r>
            <a:endParaRPr sz="4000"/>
          </a:p>
        </p:txBody>
      </p:sp>
      <p:sp>
        <p:nvSpPr>
          <p:cNvPr id="297" name="Google Shape;297;p41"/>
          <p:cNvSpPr/>
          <p:nvPr/>
        </p:nvSpPr>
        <p:spPr>
          <a:xfrm>
            <a:off x="3425781" y="2712075"/>
            <a:ext cx="4095481" cy="2768959"/>
          </a:xfrm>
          <a:prstGeom prst="cloudCallout">
            <a:avLst>
              <a:gd fmla="val -65111" name="adj1"/>
              <a:gd fmla="val -45407" name="adj2"/>
            </a:avLst>
          </a:prstGeom>
          <a:solidFill>
            <a:schemeClr val="lt1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 and Server know about each other just during the current request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548157" y="429296"/>
            <a:ext cx="7406640" cy="101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orbel"/>
              <a:buNone/>
            </a:pPr>
            <a:r>
              <a:rPr lang="en-US" sz="4400" u="sng">
                <a:solidFill>
                  <a:srgbClr val="0070C0"/>
                </a:solidFill>
              </a:rPr>
              <a:t>What is HTTP ?</a:t>
            </a:r>
            <a:endParaRPr sz="4400" u="sng">
              <a:solidFill>
                <a:srgbClr val="0070C0"/>
              </a:solidFill>
            </a:endParaRPr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419368" y="1442434"/>
            <a:ext cx="7977657" cy="1924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240" lvl="0" marL="17145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US" sz="2800"/>
              <a:t> </a:t>
            </a:r>
            <a:r>
              <a:rPr b="1" lang="en-US" sz="2800"/>
              <a:t> </a:t>
            </a:r>
            <a:r>
              <a:rPr lang="en-US" sz="2800"/>
              <a:t>A http message contains </a:t>
            </a:r>
            <a:r>
              <a:rPr b="1" lang="en-US" sz="2800"/>
              <a:t>three section</a:t>
            </a:r>
            <a:r>
              <a:rPr lang="en-US" sz="2800"/>
              <a:t>s : </a:t>
            </a:r>
            <a:r>
              <a:rPr lang="en-US" sz="2400">
                <a:solidFill>
                  <a:srgbClr val="FF0000"/>
                </a:solidFill>
              </a:rPr>
              <a:t>start line, header, and  body</a:t>
            </a:r>
            <a:endParaRPr/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349" y="3272641"/>
            <a:ext cx="7429693" cy="221516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548157" y="429296"/>
            <a:ext cx="7406640" cy="101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orbel"/>
              <a:buNone/>
            </a:pPr>
            <a:r>
              <a:rPr b="1" lang="en-US" sz="4000" u="sng">
                <a:solidFill>
                  <a:srgbClr val="0070C0"/>
                </a:solidFill>
              </a:rPr>
              <a:t>HTTP Request</a:t>
            </a:r>
            <a:endParaRPr/>
          </a:p>
        </p:txBody>
      </p:sp>
      <p:pic>
        <p:nvPicPr>
          <p:cNvPr descr="https://1.bp.blogspot.com/-sqTidnisqI4/Wo00umjMq5I/AAAAAAAAAwE/u08C_eX-Ytg1bML35KhrsVi-KYYxteIhACLcBGAs/s400/Http%2Brequest.png" id="310" name="Google Shape;3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037" y="1442434"/>
            <a:ext cx="5910373" cy="47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548157" y="480013"/>
            <a:ext cx="7406640" cy="101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orbel"/>
              <a:buNone/>
            </a:pPr>
            <a:r>
              <a:rPr b="1" lang="en-US" sz="4000" u="sng">
                <a:solidFill>
                  <a:srgbClr val="0070C0"/>
                </a:solidFill>
              </a:rPr>
              <a:t>HTTP Response</a:t>
            </a:r>
            <a:endParaRPr b="1" sz="4000" u="sng">
              <a:solidFill>
                <a:srgbClr val="0070C0"/>
              </a:solidFill>
            </a:endParaRPr>
          </a:p>
        </p:txBody>
      </p:sp>
      <p:pic>
        <p:nvPicPr>
          <p:cNvPr descr="https://1.bp.blogspot.com/-9hutlYT5g2E/Wo0_shCZSRI/AAAAAAAAAwU/37SqJGK82kIGZ842uApaGrBc4HEbwMQLgCLcBGAs/s400/http%2Bresponse.png"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157" y="1668352"/>
            <a:ext cx="4742397" cy="366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/>
          <p:nvPr/>
        </p:nvSpPr>
        <p:spPr>
          <a:xfrm>
            <a:off x="6156099" y="1588128"/>
            <a:ext cx="2459866" cy="8628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716" y="74441"/>
                </a:moveTo>
                <a:lnTo>
                  <a:pt x="-41578" y="56195"/>
                </a:lnTo>
              </a:path>
            </a:pathLst>
          </a:custGeom>
          <a:solidFill>
            <a:schemeClr val="lt1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HTTP Protocol version,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Status code like 200,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and 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Status message as OK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5494931" y="3170083"/>
            <a:ext cx="2459866" cy="8628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716" y="74441"/>
                </a:moveTo>
                <a:lnTo>
                  <a:pt x="-41578" y="9628"/>
                </a:lnTo>
              </a:path>
            </a:pathLst>
          </a:custGeom>
          <a:solidFill>
            <a:srgbClr val="FFC465"/>
          </a:solidFill>
          <a:ln cap="flat" cmpd="sng" w="19050">
            <a:solidFill>
              <a:srgbClr val="FFC4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zero or more Header lines</a:t>
            </a:r>
            <a:endParaRPr/>
          </a:p>
        </p:txBody>
      </p:sp>
      <p:sp>
        <p:nvSpPr>
          <p:cNvPr id="319" name="Google Shape;319;p44"/>
          <p:cNvSpPr/>
          <p:nvPr/>
        </p:nvSpPr>
        <p:spPr>
          <a:xfrm>
            <a:off x="5170865" y="5225063"/>
            <a:ext cx="2459866" cy="8628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716" y="74441"/>
                </a:moveTo>
                <a:lnTo>
                  <a:pt x="-39065" y="7836"/>
                </a:lnTo>
              </a:path>
            </a:pathLst>
          </a:custGeom>
          <a:solidFill>
            <a:srgbClr val="7C891D"/>
          </a:solidFill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resource data that was requested by the client.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857250" y="609600"/>
            <a:ext cx="7406640" cy="87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orbel"/>
              <a:buNone/>
            </a:pPr>
            <a:r>
              <a:rPr b="1" lang="en-US" sz="4000" u="sng">
                <a:solidFill>
                  <a:srgbClr val="0070C0"/>
                </a:solidFill>
              </a:rPr>
              <a:t>Request &amp; Response</a:t>
            </a:r>
            <a:endParaRPr/>
          </a:p>
        </p:txBody>
      </p:sp>
      <p:pic>
        <p:nvPicPr>
          <p:cNvPr descr="https://qphs.fs.quoracdn.net/main-qimg-cf9c04c16b0eda1da6d501dd150f4025" id="325" name="Google Shape;3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820213"/>
            <a:ext cx="7282198" cy="426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