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d029f175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d029f175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d029f17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d029f17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d09ecc8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d09ecc8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d4093ced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d4093ce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d4093ced8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d4093ced8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d4093ced8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d4093ced8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d4093ced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d4093ced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d4093ced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d4093ced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d4093ced8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d4093ced8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d4093ced8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d4093ced8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d029f17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d029f17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d4093ced8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d4093ced8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d4093ced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d4093ced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d029f17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d029f17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d029f17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d029f17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d18011e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d18011e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d369ff8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d369ff8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d18011e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d18011e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d369ff8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d369ff8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d029f17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d029f17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294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800">
                <a:solidFill>
                  <a:schemeClr val="lt1"/>
                </a:solidFill>
                <a:latin typeface="Raleway"/>
                <a:ea typeface="Raleway"/>
                <a:cs typeface="Raleway"/>
                <a:sym typeface="Raleway"/>
              </a:rPr>
              <a:t>DMV Housing Analysis 2021-2023</a:t>
            </a:r>
            <a:endParaRPr b="1" sz="4800">
              <a:latin typeface="Raleway"/>
              <a:ea typeface="Raleway"/>
              <a:cs typeface="Raleway"/>
              <a:sym typeface="Raleway"/>
            </a:endParaRPr>
          </a:p>
          <a:p>
            <a:pPr indent="0" lvl="0" marL="0" rtl="0" algn="l">
              <a:spcBef>
                <a:spcPts val="0"/>
              </a:spcBef>
              <a:spcAft>
                <a:spcPts val="0"/>
              </a:spcAft>
              <a:buClr>
                <a:schemeClr val="dk1"/>
              </a:buClr>
              <a:buSzPts val="990"/>
              <a:buFont typeface="Arial"/>
              <a:buNone/>
            </a:pPr>
            <a:r>
              <a:rPr b="1" lang="en" sz="4800">
                <a:latin typeface="Raleway"/>
                <a:ea typeface="Raleway"/>
                <a:cs typeface="Raleway"/>
                <a:sym typeface="Raleway"/>
              </a:rPr>
              <a:t>Project 2</a:t>
            </a:r>
            <a:endParaRPr b="1" sz="4800">
              <a:latin typeface="Raleway"/>
              <a:ea typeface="Raleway"/>
              <a:cs typeface="Raleway"/>
              <a:sym typeface="Raleway"/>
            </a:endParaRPr>
          </a:p>
        </p:txBody>
      </p:sp>
      <p:sp>
        <p:nvSpPr>
          <p:cNvPr id="135" name="Google Shape;135;p13"/>
          <p:cNvSpPr txBox="1"/>
          <p:nvPr>
            <p:ph idx="1" type="subTitle"/>
          </p:nvPr>
        </p:nvSpPr>
        <p:spPr>
          <a:xfrm>
            <a:off x="3321600" y="3954875"/>
            <a:ext cx="5448600" cy="506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1800"/>
              <a:t>Group 7: Yonathan Shimelis, Sagar Shah, Dhwanil Mori, Fardin Hafiz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2"/>
          <p:cNvPicPr preferRelativeResize="0"/>
          <p:nvPr/>
        </p:nvPicPr>
        <p:blipFill>
          <a:blip r:embed="rId3">
            <a:alphaModFix/>
          </a:blip>
          <a:stretch>
            <a:fillRect/>
          </a:stretch>
        </p:blipFill>
        <p:spPr>
          <a:xfrm>
            <a:off x="1392688" y="806250"/>
            <a:ext cx="6358624" cy="38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449900" y="317550"/>
            <a:ext cx="7038900" cy="38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Question 2 </a:t>
            </a:r>
            <a:endParaRPr/>
          </a:p>
        </p:txBody>
      </p:sp>
      <p:pic>
        <p:nvPicPr>
          <p:cNvPr id="203" name="Google Shape;203;p23"/>
          <p:cNvPicPr preferRelativeResize="0"/>
          <p:nvPr/>
        </p:nvPicPr>
        <p:blipFill>
          <a:blip r:embed="rId3">
            <a:alphaModFix/>
          </a:blip>
          <a:stretch>
            <a:fillRect/>
          </a:stretch>
        </p:blipFill>
        <p:spPr>
          <a:xfrm>
            <a:off x="1649501" y="775700"/>
            <a:ext cx="5845000" cy="3714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17550"/>
            <a:ext cx="7038900" cy="4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vs Random Forest Generation </a:t>
            </a:r>
            <a:endParaRPr/>
          </a:p>
        </p:txBody>
      </p:sp>
      <p:pic>
        <p:nvPicPr>
          <p:cNvPr id="209" name="Google Shape;209;p24"/>
          <p:cNvPicPr preferRelativeResize="0"/>
          <p:nvPr/>
        </p:nvPicPr>
        <p:blipFill>
          <a:blip r:embed="rId3">
            <a:alphaModFix/>
          </a:blip>
          <a:stretch>
            <a:fillRect/>
          </a:stretch>
        </p:blipFill>
        <p:spPr>
          <a:xfrm>
            <a:off x="1285001" y="806325"/>
            <a:ext cx="6574001" cy="384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 Question 3</a:t>
            </a:r>
            <a:endParaRPr/>
          </a:p>
        </p:txBody>
      </p:sp>
      <p:pic>
        <p:nvPicPr>
          <p:cNvPr id="215" name="Google Shape;215;p25"/>
          <p:cNvPicPr preferRelativeResize="0"/>
          <p:nvPr/>
        </p:nvPicPr>
        <p:blipFill>
          <a:blip r:embed="rId3">
            <a:alphaModFix/>
          </a:blip>
          <a:stretch>
            <a:fillRect/>
          </a:stretch>
        </p:blipFill>
        <p:spPr>
          <a:xfrm>
            <a:off x="1297511" y="980050"/>
            <a:ext cx="6604027" cy="3828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6"/>
          <p:cNvPicPr preferRelativeResize="0"/>
          <p:nvPr/>
        </p:nvPicPr>
        <p:blipFill>
          <a:blip r:embed="rId3">
            <a:alphaModFix/>
          </a:blip>
          <a:stretch>
            <a:fillRect/>
          </a:stretch>
        </p:blipFill>
        <p:spPr>
          <a:xfrm>
            <a:off x="1320375" y="788150"/>
            <a:ext cx="6625227" cy="4089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Trying Decision Tree Model</a:t>
            </a:r>
            <a:endParaRPr/>
          </a:p>
        </p:txBody>
      </p:sp>
      <p:pic>
        <p:nvPicPr>
          <p:cNvPr id="226" name="Google Shape;226;p27"/>
          <p:cNvPicPr preferRelativeResize="0"/>
          <p:nvPr/>
        </p:nvPicPr>
        <p:blipFill>
          <a:blip r:embed="rId3">
            <a:alphaModFix/>
          </a:blip>
          <a:stretch>
            <a:fillRect/>
          </a:stretch>
        </p:blipFill>
        <p:spPr>
          <a:xfrm>
            <a:off x="1297501" y="1128213"/>
            <a:ext cx="6766224" cy="379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a:t>
            </a:r>
            <a:r>
              <a:rPr lang="en"/>
              <a:t> Modeling: Regression Trees </a:t>
            </a:r>
            <a:endParaRPr/>
          </a:p>
        </p:txBody>
      </p:sp>
      <p:sp>
        <p:nvSpPr>
          <p:cNvPr id="232" name="Google Shape;232;p28"/>
          <p:cNvSpPr txBox="1"/>
          <p:nvPr>
            <p:ph idx="1" type="body"/>
          </p:nvPr>
        </p:nvSpPr>
        <p:spPr>
          <a:xfrm>
            <a:off x="568425" y="1557550"/>
            <a:ext cx="50145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Goals: </a:t>
            </a:r>
            <a:endParaRPr/>
          </a:p>
          <a:p>
            <a:pPr indent="-311150" lvl="0" marL="457200" rtl="0" algn="l">
              <a:spcBef>
                <a:spcPts val="1200"/>
              </a:spcBef>
              <a:spcAft>
                <a:spcPts val="0"/>
              </a:spcAft>
              <a:buSzPts val="1300"/>
              <a:buChar char="●"/>
            </a:pPr>
            <a:r>
              <a:rPr lang="en"/>
              <a:t>To determine the role Sizerank of area has on determining the ZHVI of an area </a:t>
            </a:r>
            <a:endParaRPr/>
          </a:p>
          <a:p>
            <a:pPr indent="-311150" lvl="0" marL="457200" rtl="0" algn="l">
              <a:spcBef>
                <a:spcPts val="0"/>
              </a:spcBef>
              <a:spcAft>
                <a:spcPts val="0"/>
              </a:spcAft>
              <a:buSzPts val="1300"/>
              <a:buChar char="●"/>
            </a:pPr>
            <a:r>
              <a:rPr lang="en"/>
              <a:t>Break down the Regression trees by area to gain a more concentrated understanding</a:t>
            </a:r>
            <a:endParaRPr/>
          </a:p>
          <a:p>
            <a:pPr indent="0" lvl="0" marL="0" rtl="0" algn="l">
              <a:spcBef>
                <a:spcPts val="1200"/>
              </a:spcBef>
              <a:spcAft>
                <a:spcPts val="0"/>
              </a:spcAft>
              <a:buNone/>
            </a:pPr>
            <a:r>
              <a:rPr lang="en"/>
              <a:t>Conclusions</a:t>
            </a:r>
            <a:endParaRPr/>
          </a:p>
          <a:p>
            <a:pPr indent="-311150" lvl="0" marL="457200" rtl="0" algn="l">
              <a:spcBef>
                <a:spcPts val="1200"/>
              </a:spcBef>
              <a:spcAft>
                <a:spcPts val="0"/>
              </a:spcAft>
              <a:buSzPts val="1300"/>
              <a:buChar char="●"/>
            </a:pPr>
            <a:r>
              <a:rPr lang="en"/>
              <a:t>Breaking down into Area is necessary to see </a:t>
            </a:r>
            <a:r>
              <a:rPr lang="en"/>
              <a:t>variability</a:t>
            </a:r>
            <a:r>
              <a:rPr lang="en"/>
              <a:t> </a:t>
            </a:r>
            <a:endParaRPr/>
          </a:p>
          <a:p>
            <a:pPr indent="-311150" lvl="0" marL="457200" rtl="0" algn="l">
              <a:spcBef>
                <a:spcPts val="0"/>
              </a:spcBef>
              <a:spcAft>
                <a:spcPts val="0"/>
              </a:spcAft>
              <a:buSzPts val="1300"/>
              <a:buChar char="●"/>
            </a:pPr>
            <a:r>
              <a:rPr lang="en"/>
              <a:t>DC has the most </a:t>
            </a:r>
            <a:r>
              <a:rPr lang="en"/>
              <a:t>variation</a:t>
            </a:r>
            <a:r>
              <a:rPr lang="en"/>
              <a:t> in housing price, as seen by the more intricate tree</a:t>
            </a:r>
            <a:endParaRPr/>
          </a:p>
          <a:p>
            <a:pPr indent="0" lvl="0" marL="0" rtl="0" algn="l">
              <a:spcBef>
                <a:spcPts val="1200"/>
              </a:spcBef>
              <a:spcAft>
                <a:spcPts val="1200"/>
              </a:spcAft>
              <a:buNone/>
            </a:pPr>
            <a:r>
              <a:t/>
            </a:r>
            <a:endParaRPr/>
          </a:p>
        </p:txBody>
      </p:sp>
      <p:pic>
        <p:nvPicPr>
          <p:cNvPr id="233" name="Google Shape;233;p28"/>
          <p:cNvPicPr preferRelativeResize="0"/>
          <p:nvPr/>
        </p:nvPicPr>
        <p:blipFill>
          <a:blip r:embed="rId3">
            <a:alphaModFix/>
          </a:blip>
          <a:stretch>
            <a:fillRect/>
          </a:stretch>
        </p:blipFill>
        <p:spPr>
          <a:xfrm>
            <a:off x="5765275" y="1247725"/>
            <a:ext cx="3132764"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Trees</a:t>
            </a:r>
            <a:endParaRPr/>
          </a:p>
        </p:txBody>
      </p:sp>
      <p:pic>
        <p:nvPicPr>
          <p:cNvPr id="239" name="Google Shape;239;p29"/>
          <p:cNvPicPr preferRelativeResize="0"/>
          <p:nvPr/>
        </p:nvPicPr>
        <p:blipFill>
          <a:blip r:embed="rId3">
            <a:alphaModFix/>
          </a:blip>
          <a:stretch>
            <a:fillRect/>
          </a:stretch>
        </p:blipFill>
        <p:spPr>
          <a:xfrm>
            <a:off x="1565112" y="1126225"/>
            <a:ext cx="6013775" cy="376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0"/>
          <p:cNvPicPr preferRelativeResize="0"/>
          <p:nvPr/>
        </p:nvPicPr>
        <p:blipFill>
          <a:blip r:embed="rId3">
            <a:alphaModFix/>
          </a:blip>
          <a:stretch>
            <a:fillRect/>
          </a:stretch>
        </p:blipFill>
        <p:spPr>
          <a:xfrm>
            <a:off x="1440650" y="871450"/>
            <a:ext cx="6262701" cy="390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1"/>
          <p:cNvPicPr preferRelativeResize="0"/>
          <p:nvPr/>
        </p:nvPicPr>
        <p:blipFill>
          <a:blip r:embed="rId3">
            <a:alphaModFix/>
          </a:blip>
          <a:stretch>
            <a:fillRect/>
          </a:stretch>
        </p:blipFill>
        <p:spPr>
          <a:xfrm>
            <a:off x="1600313" y="643513"/>
            <a:ext cx="5943375" cy="385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Overview </a:t>
            </a:r>
            <a:endParaRPr/>
          </a:p>
        </p:txBody>
      </p:sp>
      <p:sp>
        <p:nvSpPr>
          <p:cNvPr id="141" name="Google Shape;141;p14"/>
          <p:cNvSpPr txBox="1"/>
          <p:nvPr>
            <p:ph idx="1" type="body"/>
          </p:nvPr>
        </p:nvSpPr>
        <p:spPr>
          <a:xfrm>
            <a:off x="2745300" y="1872350"/>
            <a:ext cx="6319200" cy="2911200"/>
          </a:xfrm>
          <a:prstGeom prst="rect">
            <a:avLst/>
          </a:prstGeom>
        </p:spPr>
        <p:txBody>
          <a:bodyPr anchorCtr="0" anchor="t" bIns="91425" lIns="91425" spcFirstLastPara="1" rIns="91425" wrap="square" tIns="91425">
            <a:normAutofit/>
          </a:bodyPr>
          <a:lstStyle/>
          <a:p>
            <a:pPr indent="-203200" lvl="0" marL="203200" rtl="0" algn="l">
              <a:spcBef>
                <a:spcPts val="900"/>
              </a:spcBef>
              <a:spcAft>
                <a:spcPts val="0"/>
              </a:spcAft>
              <a:buNone/>
            </a:pPr>
            <a:r>
              <a:rPr lang="en">
                <a:latin typeface="Arial"/>
                <a:ea typeface="Arial"/>
                <a:cs typeface="Arial"/>
                <a:sym typeface="Arial"/>
              </a:rPr>
              <a:t>	1.	Housing prices in the U.S. have consistently risen over the years.</a:t>
            </a:r>
            <a:endParaRPr>
              <a:latin typeface="Arial"/>
              <a:ea typeface="Arial"/>
              <a:cs typeface="Arial"/>
              <a:sym typeface="Arial"/>
            </a:endParaRPr>
          </a:p>
          <a:p>
            <a:pPr indent="-203200" lvl="0" marL="203200" rtl="0" algn="l">
              <a:spcBef>
                <a:spcPts val="900"/>
              </a:spcBef>
              <a:spcAft>
                <a:spcPts val="0"/>
              </a:spcAft>
              <a:buNone/>
            </a:pPr>
            <a:r>
              <a:rPr lang="en">
                <a:latin typeface="Arial"/>
                <a:ea typeface="Arial"/>
                <a:cs typeface="Arial"/>
                <a:sym typeface="Arial"/>
              </a:rPr>
              <a:t>	2.	This trend has become a significant topic in today’s political discussions.</a:t>
            </a:r>
            <a:endParaRPr>
              <a:latin typeface="Arial"/>
              <a:ea typeface="Arial"/>
              <a:cs typeface="Arial"/>
              <a:sym typeface="Arial"/>
            </a:endParaRPr>
          </a:p>
          <a:p>
            <a:pPr indent="-203200" lvl="0" marL="203200" rtl="0" algn="l">
              <a:spcBef>
                <a:spcPts val="900"/>
              </a:spcBef>
              <a:spcAft>
                <a:spcPts val="0"/>
              </a:spcAft>
              <a:buNone/>
            </a:pPr>
            <a:r>
              <a:rPr lang="en">
                <a:latin typeface="Arial"/>
                <a:ea typeface="Arial"/>
                <a:cs typeface="Arial"/>
                <a:sym typeface="Arial"/>
              </a:rPr>
              <a:t>	3.	The focus of analysis is on its impact in the local DMV area.</a:t>
            </a:r>
            <a:endParaRPr>
              <a:latin typeface="Arial"/>
              <a:ea typeface="Arial"/>
              <a:cs typeface="Arial"/>
              <a:sym typeface="Arial"/>
            </a:endParaRPr>
          </a:p>
          <a:p>
            <a:pPr indent="-203200" lvl="0" marL="203200" rtl="0" algn="l">
              <a:spcBef>
                <a:spcPts val="900"/>
              </a:spcBef>
              <a:spcAft>
                <a:spcPts val="0"/>
              </a:spcAft>
              <a:buNone/>
            </a:pPr>
            <a:r>
              <a:rPr lang="en">
                <a:latin typeface="Arial"/>
                <a:ea typeface="Arial"/>
                <a:cs typeface="Arial"/>
                <a:sym typeface="Arial"/>
              </a:rPr>
              <a:t>	4.	Since 1992, housing prices have grown by an average of 4.2% annually.</a:t>
            </a:r>
            <a:endParaRPr>
              <a:latin typeface="Arial"/>
              <a:ea typeface="Arial"/>
              <a:cs typeface="Arial"/>
              <a:sym typeface="Arial"/>
            </a:endParaRPr>
          </a:p>
          <a:p>
            <a:pPr indent="0" lvl="0" marL="0" rtl="0" algn="l">
              <a:spcBef>
                <a:spcPts val="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156200" y="1703599"/>
            <a:ext cx="2589100" cy="1724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a:t>
            </a:r>
            <a:endParaRPr/>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multitude of different models were used to study which variables are important in determining ZHVI.</a:t>
            </a:r>
            <a:endParaRPr/>
          </a:p>
          <a:p>
            <a:pPr indent="-311150" lvl="0" marL="457200" rtl="0" algn="l">
              <a:spcBef>
                <a:spcPts val="0"/>
              </a:spcBef>
              <a:spcAft>
                <a:spcPts val="0"/>
              </a:spcAft>
              <a:buSzPts val="1300"/>
              <a:buChar char="●"/>
            </a:pPr>
            <a:r>
              <a:rPr lang="en"/>
              <a:t>It can be seen that which variables are best at </a:t>
            </a:r>
            <a:r>
              <a:rPr lang="en"/>
              <a:t>predicting</a:t>
            </a:r>
            <a:r>
              <a:rPr lang="en"/>
              <a:t> ZHVI can vary between which area is being studied.</a:t>
            </a:r>
            <a:endParaRPr/>
          </a:p>
          <a:p>
            <a:pPr indent="-311150" lvl="0" marL="457200" rtl="0" algn="l">
              <a:spcBef>
                <a:spcPts val="0"/>
              </a:spcBef>
              <a:spcAft>
                <a:spcPts val="0"/>
              </a:spcAft>
              <a:buSzPts val="1300"/>
              <a:buChar char="●"/>
            </a:pPr>
            <a:r>
              <a:rPr lang="en"/>
              <a:t>The general trends throughout each model seem to show the same concept, that general housing prices are increasing over all three states and that DC has the most expensive homes while VA has the least </a:t>
            </a:r>
            <a:r>
              <a:rPr lang="en"/>
              <a:t>expensive</a:t>
            </a:r>
            <a:r>
              <a:rPr lang="en"/>
              <a:t> in the areas studied.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2286000" rtl="0" algn="just">
              <a:spcBef>
                <a:spcPts val="0"/>
              </a:spcBef>
              <a:spcAft>
                <a:spcPts val="1200"/>
              </a:spcAft>
              <a:buNone/>
            </a:pPr>
            <a:br>
              <a:rPr lang="en" sz="1800"/>
            </a:br>
            <a:br>
              <a:rPr lang="en" sz="1800"/>
            </a:br>
            <a:r>
              <a:rPr lang="en" sz="1800"/>
              <a:t>Thank You </a:t>
            </a:r>
            <a:br>
              <a:rPr lang="en" sz="1800"/>
            </a:br>
            <a:r>
              <a:rPr lang="en" sz="1800"/>
              <a:t>Any Questions ?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Revisiting the Dataset</a:t>
            </a:r>
            <a:endParaRPr/>
          </a:p>
        </p:txBody>
      </p:sp>
      <p:sp>
        <p:nvSpPr>
          <p:cNvPr id="148" name="Google Shape;148;p15"/>
          <p:cNvSpPr txBox="1"/>
          <p:nvPr>
            <p:ph idx="1" type="body"/>
          </p:nvPr>
        </p:nvSpPr>
        <p:spPr>
          <a:xfrm>
            <a:off x="2047875" y="2265600"/>
            <a:ext cx="7038900" cy="1534200"/>
          </a:xfrm>
          <a:prstGeom prst="rect">
            <a:avLst/>
          </a:prstGeom>
        </p:spPr>
        <p:txBody>
          <a:bodyPr anchorCtr="0" anchor="t" bIns="91425" lIns="91425" spcFirstLastPara="1" rIns="91425" wrap="square" tIns="91425">
            <a:normAutofit/>
          </a:bodyPr>
          <a:lstStyle/>
          <a:p>
            <a:pPr indent="-311150" lvl="0" marL="457200" rtl="0" algn="l">
              <a:spcBef>
                <a:spcPts val="900"/>
              </a:spcBef>
              <a:spcAft>
                <a:spcPts val="0"/>
              </a:spcAft>
              <a:buSzPts val="1300"/>
              <a:buFont typeface="Arial"/>
              <a:buAutoNum type="arabicPeriod"/>
            </a:pPr>
            <a:r>
              <a:rPr lang="en">
                <a:latin typeface="Arial"/>
                <a:ea typeface="Arial"/>
                <a:cs typeface="Arial"/>
                <a:sym typeface="Arial"/>
              </a:rPr>
              <a:t>Key variables</a:t>
            </a:r>
            <a:endParaRPr>
              <a:latin typeface="Arial"/>
              <a:ea typeface="Arial"/>
              <a:cs typeface="Arial"/>
              <a:sym typeface="Arial"/>
            </a:endParaRPr>
          </a:p>
          <a:p>
            <a:pPr indent="-298450" lvl="1" marL="914400" rtl="0" algn="l">
              <a:spcBef>
                <a:spcPts val="0"/>
              </a:spcBef>
              <a:spcAft>
                <a:spcPts val="0"/>
              </a:spcAft>
              <a:buSzPts val="1100"/>
              <a:buFont typeface="Arial"/>
              <a:buAutoNum type="alphaLcPeriod"/>
            </a:pPr>
            <a:r>
              <a:rPr lang="en">
                <a:latin typeface="Arial"/>
                <a:ea typeface="Arial"/>
                <a:cs typeface="Arial"/>
                <a:sym typeface="Arial"/>
              </a:rPr>
              <a:t>ZHVI(home value), SizeRank, Metro, State</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Data has been filtered based on specific zip codes.</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The time range for the dataset spans from 2021 to 2023.</a:t>
            </a:r>
            <a:endParaRPr/>
          </a:p>
        </p:txBody>
      </p:sp>
      <p:pic>
        <p:nvPicPr>
          <p:cNvPr id="149" name="Google Shape;149;p15"/>
          <p:cNvPicPr preferRelativeResize="0"/>
          <p:nvPr/>
        </p:nvPicPr>
        <p:blipFill>
          <a:blip r:embed="rId3">
            <a:alphaModFix/>
          </a:blip>
          <a:stretch>
            <a:fillRect/>
          </a:stretch>
        </p:blipFill>
        <p:spPr>
          <a:xfrm>
            <a:off x="308675" y="2113200"/>
            <a:ext cx="1681375" cy="139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 Questions </a:t>
            </a:r>
            <a:endParaRPr/>
          </a:p>
        </p:txBody>
      </p:sp>
      <p:sp>
        <p:nvSpPr>
          <p:cNvPr id="155" name="Google Shape;155;p16"/>
          <p:cNvSpPr txBox="1"/>
          <p:nvPr>
            <p:ph idx="1" type="body"/>
          </p:nvPr>
        </p:nvSpPr>
        <p:spPr>
          <a:xfrm>
            <a:off x="2135700" y="1415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 What are the primary trends in housing prices over the past three years in [Selected State]? How does urban vs. rural areas compare in terms of price variation?</a:t>
            </a:r>
            <a:br>
              <a:rPr lang="en"/>
            </a:br>
            <a:endParaRPr/>
          </a:p>
          <a:p>
            <a:pPr indent="-311150" lvl="0" marL="457200" rtl="0" algn="l">
              <a:spcBef>
                <a:spcPts val="0"/>
              </a:spcBef>
              <a:spcAft>
                <a:spcPts val="0"/>
              </a:spcAft>
              <a:buSzPts val="1300"/>
              <a:buAutoNum type="arabicPeriod"/>
            </a:pPr>
            <a:r>
              <a:rPr lang="en"/>
              <a:t> Can we quantify the rate of change in housing prices? What metrics can highlight housing affordability relative to median income in [Selected State]?</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AutoNum type="arabicPeriod"/>
            </a:pPr>
            <a:r>
              <a:rPr lang="en"/>
              <a:t>How does income (average income) impact the home values (ZHVI) in different years (2021-2023)?</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AutoNum type="arabicPeriod"/>
            </a:pPr>
            <a:r>
              <a:rPr lang="en">
                <a:latin typeface="Arial"/>
                <a:ea typeface="Arial"/>
                <a:cs typeface="Arial"/>
                <a:sym typeface="Arial"/>
              </a:rPr>
              <a:t>How does the model's predictive accuracy improve with additional data (e.g., non-geographical variables)?</a:t>
            </a:r>
            <a:endParaRPr/>
          </a:p>
        </p:txBody>
      </p:sp>
      <p:pic>
        <p:nvPicPr>
          <p:cNvPr id="156" name="Google Shape;156;p16"/>
          <p:cNvPicPr preferRelativeResize="0"/>
          <p:nvPr/>
        </p:nvPicPr>
        <p:blipFill>
          <a:blip r:embed="rId3">
            <a:alphaModFix/>
          </a:blip>
          <a:stretch>
            <a:fillRect/>
          </a:stretch>
        </p:blipFill>
        <p:spPr>
          <a:xfrm>
            <a:off x="304800" y="1924925"/>
            <a:ext cx="1830900" cy="183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Modeling</a:t>
            </a:r>
            <a:endParaRPr/>
          </a:p>
        </p:txBody>
      </p:sp>
      <p:sp>
        <p:nvSpPr>
          <p:cNvPr id="162" name="Google Shape;162;p17"/>
          <p:cNvSpPr txBox="1"/>
          <p:nvPr>
            <p:ph idx="1" type="body"/>
          </p:nvPr>
        </p:nvSpPr>
        <p:spPr>
          <a:xfrm>
            <a:off x="343850" y="1417450"/>
            <a:ext cx="7038900" cy="365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First model: Linear regression</a:t>
            </a:r>
            <a:endParaRPr/>
          </a:p>
          <a:p>
            <a:pPr indent="0" lvl="0" marL="0" rtl="0" algn="l">
              <a:spcBef>
                <a:spcPts val="1200"/>
              </a:spcBef>
              <a:spcAft>
                <a:spcPts val="0"/>
              </a:spcAft>
              <a:buNone/>
            </a:pPr>
            <a:r>
              <a:rPr lang="en"/>
              <a:t>Predictors: year, State, Metro, SizeRank</a:t>
            </a:r>
            <a:endParaRPr/>
          </a:p>
          <a:p>
            <a:pPr indent="0" lvl="0" marL="0" rtl="0" algn="l">
              <a:spcBef>
                <a:spcPts val="1200"/>
              </a:spcBef>
              <a:spcAft>
                <a:spcPts val="0"/>
              </a:spcAft>
              <a:buNone/>
            </a:pPr>
            <a:r>
              <a:rPr lang="en"/>
              <a:t>Target: Log(ZHVI)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Important steps: </a:t>
            </a:r>
            <a:endParaRPr/>
          </a:p>
          <a:p>
            <a:pPr indent="-311150" lvl="0" marL="457200" rtl="0" algn="l">
              <a:spcBef>
                <a:spcPts val="1200"/>
              </a:spcBef>
              <a:spcAft>
                <a:spcPts val="0"/>
              </a:spcAft>
              <a:buSzPts val="1300"/>
              <a:buChar char="●"/>
            </a:pPr>
            <a:r>
              <a:rPr lang="en"/>
              <a:t>Which variables/predictors to use</a:t>
            </a:r>
            <a:endParaRPr/>
          </a:p>
          <a:p>
            <a:pPr indent="-311150" lvl="0" marL="457200" rtl="0" algn="l">
              <a:spcBef>
                <a:spcPts val="0"/>
              </a:spcBef>
              <a:spcAft>
                <a:spcPts val="0"/>
              </a:spcAft>
              <a:buSzPts val="1300"/>
              <a:buChar char="●"/>
            </a:pPr>
            <a:r>
              <a:rPr lang="en"/>
              <a:t>Understand the complexity of real housing data</a:t>
            </a:r>
            <a:endParaRPr/>
          </a:p>
          <a:p>
            <a:pPr indent="-311150" lvl="0" marL="457200" rtl="0" algn="l">
              <a:spcBef>
                <a:spcPts val="0"/>
              </a:spcBef>
              <a:spcAft>
                <a:spcPts val="0"/>
              </a:spcAft>
              <a:buSzPts val="1300"/>
              <a:buChar char="●"/>
            </a:pPr>
            <a:r>
              <a:rPr lang="en"/>
              <a:t>No overfitting</a:t>
            </a:r>
            <a:endParaRPr/>
          </a:p>
          <a:p>
            <a:pPr indent="0" lvl="0" marL="0" rtl="0" algn="l">
              <a:spcBef>
                <a:spcPts val="1200"/>
              </a:spcBef>
              <a:spcAft>
                <a:spcPts val="0"/>
              </a:spcAft>
              <a:buNone/>
            </a:pPr>
            <a:r>
              <a:rPr lang="en"/>
              <a:t>Conclusion: </a:t>
            </a:r>
            <a:endParaRPr/>
          </a:p>
          <a:p>
            <a:pPr indent="-311150" lvl="0" marL="457200" rtl="0" algn="l">
              <a:spcBef>
                <a:spcPts val="1200"/>
              </a:spcBef>
              <a:spcAft>
                <a:spcPts val="0"/>
              </a:spcAft>
              <a:buSzPts val="1300"/>
              <a:buChar char="●"/>
            </a:pPr>
            <a:r>
              <a:rPr lang="en"/>
              <a:t>Data has shortcomings(variables)</a:t>
            </a:r>
            <a:endParaRPr/>
          </a:p>
          <a:p>
            <a:pPr indent="-311150" lvl="0" marL="457200" rtl="0" algn="l">
              <a:spcBef>
                <a:spcPts val="0"/>
              </a:spcBef>
              <a:spcAft>
                <a:spcPts val="0"/>
              </a:spcAft>
              <a:buSzPts val="1300"/>
              <a:buChar char="●"/>
            </a:pPr>
            <a:r>
              <a:rPr lang="en"/>
              <a:t>Maybe linear regression isn’t the best for our data(?)</a:t>
            </a:r>
            <a:endParaRPr/>
          </a:p>
        </p:txBody>
      </p:sp>
      <p:pic>
        <p:nvPicPr>
          <p:cNvPr id="163" name="Google Shape;163;p17"/>
          <p:cNvPicPr preferRelativeResize="0"/>
          <p:nvPr/>
        </p:nvPicPr>
        <p:blipFill>
          <a:blip r:embed="rId3">
            <a:alphaModFix/>
          </a:blip>
          <a:stretch>
            <a:fillRect/>
          </a:stretch>
        </p:blipFill>
        <p:spPr>
          <a:xfrm>
            <a:off x="5570825" y="189000"/>
            <a:ext cx="3184126" cy="2382751"/>
          </a:xfrm>
          <a:prstGeom prst="rect">
            <a:avLst/>
          </a:prstGeom>
          <a:noFill/>
          <a:ln>
            <a:noFill/>
          </a:ln>
        </p:spPr>
      </p:pic>
      <p:pic>
        <p:nvPicPr>
          <p:cNvPr id="164" name="Google Shape;164;p17"/>
          <p:cNvPicPr preferRelativeResize="0"/>
          <p:nvPr/>
        </p:nvPicPr>
        <p:blipFill>
          <a:blip r:embed="rId4">
            <a:alphaModFix/>
          </a:blip>
          <a:stretch>
            <a:fillRect/>
          </a:stretch>
        </p:blipFill>
        <p:spPr>
          <a:xfrm>
            <a:off x="5603400" y="2728075"/>
            <a:ext cx="3184126" cy="227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from testing simple linear model</a:t>
            </a:r>
            <a:endParaRPr/>
          </a:p>
        </p:txBody>
      </p:sp>
      <p:sp>
        <p:nvSpPr>
          <p:cNvPr id="170" name="Google Shape;170;p18"/>
          <p:cNvSpPr txBox="1"/>
          <p:nvPr>
            <p:ph idx="1" type="body"/>
          </p:nvPr>
        </p:nvSpPr>
        <p:spPr>
          <a:xfrm>
            <a:off x="359475" y="1786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Statistics: </a:t>
            </a:r>
            <a:endParaRPr/>
          </a:p>
          <a:p>
            <a:pPr indent="0" lvl="0" marL="0" rtl="0" algn="l">
              <a:spcBef>
                <a:spcPts val="1200"/>
              </a:spcBef>
              <a:spcAft>
                <a:spcPts val="0"/>
              </a:spcAft>
              <a:buNone/>
            </a:pPr>
            <a:r>
              <a:rPr lang="en" sz="1000">
                <a:solidFill>
                  <a:srgbClr val="000000"/>
                </a:solidFill>
                <a:highlight>
                  <a:srgbClr val="FFFFFF"/>
                </a:highlight>
                <a:latin typeface="Courier New"/>
                <a:ea typeface="Courier New"/>
                <a:cs typeface="Courier New"/>
                <a:sym typeface="Courier New"/>
              </a:rPr>
              <a:t>MAE: 0.293 </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000000"/>
                </a:solidFill>
                <a:highlight>
                  <a:srgbClr val="FFFFFF"/>
                </a:highlight>
                <a:latin typeface="Courier New"/>
                <a:ea typeface="Courier New"/>
                <a:cs typeface="Courier New"/>
                <a:sym typeface="Courier New"/>
              </a:rPr>
              <a:t>RMSE: 0.39 </a:t>
            </a:r>
            <a:endParaRPr sz="1000">
              <a:solidFill>
                <a:srgbClr val="000000"/>
              </a:solidFill>
              <a:highlight>
                <a:srgbClr val="FFFFFF"/>
              </a:highlight>
              <a:latin typeface="Courier New"/>
              <a:ea typeface="Courier New"/>
              <a:cs typeface="Courier New"/>
              <a:sym typeface="Courier New"/>
            </a:endParaRPr>
          </a:p>
          <a:p>
            <a:pPr indent="0" lvl="0" marL="0" rtl="0" algn="l">
              <a:lnSpc>
                <a:spcPct val="120000"/>
              </a:lnSpc>
              <a:spcBef>
                <a:spcPts val="1200"/>
              </a:spcBef>
              <a:spcAft>
                <a:spcPts val="0"/>
              </a:spcAft>
              <a:buNone/>
            </a:pPr>
            <a:r>
              <a:rPr lang="en" sz="1000">
                <a:solidFill>
                  <a:srgbClr val="000000"/>
                </a:solidFill>
                <a:highlight>
                  <a:srgbClr val="FFFFFF"/>
                </a:highlight>
                <a:latin typeface="Courier New"/>
                <a:ea typeface="Courier New"/>
                <a:cs typeface="Courier New"/>
                <a:sym typeface="Courier New"/>
              </a:rPr>
              <a:t>R-squared: 0.561</a:t>
            </a:r>
            <a:endParaRPr sz="10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71" name="Google Shape;171;p18"/>
          <p:cNvPicPr preferRelativeResize="0"/>
          <p:nvPr/>
        </p:nvPicPr>
        <p:blipFill>
          <a:blip r:embed="rId3">
            <a:alphaModFix/>
          </a:blip>
          <a:stretch>
            <a:fillRect/>
          </a:stretch>
        </p:blipFill>
        <p:spPr>
          <a:xfrm>
            <a:off x="2680325" y="1307852"/>
            <a:ext cx="5261200" cy="324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modeling</a:t>
            </a:r>
            <a:endParaRPr/>
          </a:p>
        </p:txBody>
      </p:sp>
      <p:sp>
        <p:nvSpPr>
          <p:cNvPr id="177" name="Google Shape;177;p19"/>
          <p:cNvSpPr txBox="1"/>
          <p:nvPr>
            <p:ph idx="1" type="body"/>
          </p:nvPr>
        </p:nvSpPr>
        <p:spPr>
          <a:xfrm>
            <a:off x="271000" y="1685975"/>
            <a:ext cx="73776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t>S</a:t>
            </a:r>
            <a:r>
              <a:rPr lang="en" sz="5328"/>
              <a:t>econd Model: Random Forest</a:t>
            </a:r>
            <a:endParaRPr sz="5328"/>
          </a:p>
          <a:p>
            <a:pPr indent="0" lvl="0" marL="0" rtl="0" algn="l">
              <a:spcBef>
                <a:spcPts val="1200"/>
              </a:spcBef>
              <a:spcAft>
                <a:spcPts val="0"/>
              </a:spcAft>
              <a:buNone/>
            </a:pPr>
            <a:r>
              <a:rPr lang="en" sz="5328"/>
              <a:t>Goals:</a:t>
            </a:r>
            <a:endParaRPr sz="5328"/>
          </a:p>
          <a:p>
            <a:pPr indent="-313186" lvl="0" marL="457200" rtl="0" algn="l">
              <a:spcBef>
                <a:spcPts val="1200"/>
              </a:spcBef>
              <a:spcAft>
                <a:spcPts val="0"/>
              </a:spcAft>
              <a:buSzPct val="100000"/>
              <a:buChar char="●"/>
            </a:pPr>
            <a:r>
              <a:rPr lang="en" sz="5328"/>
              <a:t>To check for non-linear relationships between predictors and log(ZHVI)</a:t>
            </a:r>
            <a:endParaRPr sz="5328"/>
          </a:p>
          <a:p>
            <a:pPr indent="-313186" lvl="0" marL="457200" rtl="0" algn="l">
              <a:spcBef>
                <a:spcPts val="0"/>
              </a:spcBef>
              <a:spcAft>
                <a:spcPts val="0"/>
              </a:spcAft>
              <a:buSzPct val="100000"/>
              <a:buChar char="●"/>
            </a:pPr>
            <a:r>
              <a:rPr lang="en" sz="5328"/>
              <a:t>Address shortcomings of the first linear model</a:t>
            </a:r>
            <a:endParaRPr sz="5328"/>
          </a:p>
          <a:p>
            <a:pPr indent="-313186" lvl="1" marL="914400" rtl="0" algn="l">
              <a:spcBef>
                <a:spcPts val="0"/>
              </a:spcBef>
              <a:spcAft>
                <a:spcPts val="0"/>
              </a:spcAft>
              <a:buSzPct val="100000"/>
              <a:buChar char="○"/>
            </a:pPr>
            <a:r>
              <a:rPr lang="en" sz="5328"/>
              <a:t>Create a model better suited for more complex data</a:t>
            </a:r>
            <a:endParaRPr sz="5328"/>
          </a:p>
          <a:p>
            <a:pPr indent="0" lvl="0" marL="0" rtl="0" algn="l">
              <a:spcBef>
                <a:spcPts val="1200"/>
              </a:spcBef>
              <a:spcAft>
                <a:spcPts val="0"/>
              </a:spcAft>
              <a:buNone/>
            </a:pPr>
            <a:r>
              <a:t/>
            </a:r>
            <a:endParaRPr sz="5328"/>
          </a:p>
          <a:p>
            <a:pPr indent="0" lvl="0" marL="0" rtl="0" algn="l">
              <a:spcBef>
                <a:spcPts val="1200"/>
              </a:spcBef>
              <a:spcAft>
                <a:spcPts val="0"/>
              </a:spcAft>
              <a:buNone/>
            </a:pPr>
            <a:r>
              <a:rPr lang="en" sz="5328"/>
              <a:t>Conclusion: </a:t>
            </a:r>
            <a:endParaRPr sz="5328"/>
          </a:p>
          <a:p>
            <a:pPr indent="-313186" lvl="0" marL="457200" rtl="0" algn="l">
              <a:spcBef>
                <a:spcPts val="1200"/>
              </a:spcBef>
              <a:spcAft>
                <a:spcPts val="0"/>
              </a:spcAft>
              <a:buSzPct val="100000"/>
              <a:buChar char="●"/>
            </a:pPr>
            <a:r>
              <a:rPr lang="en" sz="5328"/>
              <a:t>Housing data is complex</a:t>
            </a:r>
            <a:endParaRPr sz="5328"/>
          </a:p>
          <a:p>
            <a:pPr indent="-313186" lvl="0" marL="457200" rtl="0" algn="l">
              <a:spcBef>
                <a:spcPts val="0"/>
              </a:spcBef>
              <a:spcAft>
                <a:spcPts val="0"/>
              </a:spcAft>
              <a:buSzPct val="100000"/>
              <a:buChar char="●"/>
            </a:pPr>
            <a:r>
              <a:rPr lang="en" sz="5328"/>
              <a:t>Performed only slightly better than simple linear regression</a:t>
            </a:r>
            <a:endParaRPr sz="5328"/>
          </a:p>
          <a:p>
            <a:pPr indent="-313186" lvl="1" marL="914400" rtl="0" algn="l">
              <a:spcBef>
                <a:spcPts val="0"/>
              </a:spcBef>
              <a:spcAft>
                <a:spcPts val="0"/>
              </a:spcAft>
              <a:buSzPct val="100000"/>
              <a:buChar char="○"/>
            </a:pPr>
            <a:r>
              <a:rPr lang="en" sz="5328"/>
              <a:t>0.594 vs 0.576 (r-squared)</a:t>
            </a:r>
            <a:endParaRPr sz="5328"/>
          </a:p>
          <a:p>
            <a:pPr indent="0" lvl="0" marL="0" rtl="0" algn="l">
              <a:spcBef>
                <a:spcPts val="1200"/>
              </a:spcBef>
              <a:spcAft>
                <a:spcPts val="1200"/>
              </a:spcAft>
              <a:buNone/>
            </a:pPr>
            <a:r>
              <a:t/>
            </a:r>
            <a:endParaRPr/>
          </a:p>
        </p:txBody>
      </p:sp>
      <p:pic>
        <p:nvPicPr>
          <p:cNvPr id="178" name="Google Shape;178;p19"/>
          <p:cNvPicPr preferRelativeResize="0"/>
          <p:nvPr/>
        </p:nvPicPr>
        <p:blipFill>
          <a:blip r:embed="rId3">
            <a:alphaModFix/>
          </a:blip>
          <a:stretch>
            <a:fillRect/>
          </a:stretch>
        </p:blipFill>
        <p:spPr>
          <a:xfrm>
            <a:off x="5937225" y="3758975"/>
            <a:ext cx="2514600" cy="838200"/>
          </a:xfrm>
          <a:prstGeom prst="rect">
            <a:avLst/>
          </a:prstGeom>
          <a:noFill/>
          <a:ln>
            <a:noFill/>
          </a:ln>
        </p:spPr>
      </p:pic>
      <p:pic>
        <p:nvPicPr>
          <p:cNvPr id="179" name="Google Shape;179;p19"/>
          <p:cNvPicPr preferRelativeResize="0"/>
          <p:nvPr/>
        </p:nvPicPr>
        <p:blipFill>
          <a:blip r:embed="rId4">
            <a:alphaModFix/>
          </a:blip>
          <a:stretch>
            <a:fillRect/>
          </a:stretch>
        </p:blipFill>
        <p:spPr>
          <a:xfrm>
            <a:off x="5511813" y="310200"/>
            <a:ext cx="3365417" cy="201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Retrying Linear Regression</a:t>
            </a:r>
            <a:endParaRPr/>
          </a:p>
        </p:txBody>
      </p:sp>
      <p:sp>
        <p:nvSpPr>
          <p:cNvPr id="185" name="Google Shape;185;p20"/>
          <p:cNvSpPr txBox="1"/>
          <p:nvPr>
            <p:ph idx="1" type="body"/>
          </p:nvPr>
        </p:nvSpPr>
        <p:spPr>
          <a:xfrm>
            <a:off x="109350" y="1723875"/>
            <a:ext cx="7038900" cy="324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Key differences: # of households, avg household income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Goals: </a:t>
            </a:r>
            <a:endParaRPr/>
          </a:p>
          <a:p>
            <a:pPr indent="-311150" lvl="0" marL="457200" rtl="0" algn="l">
              <a:spcBef>
                <a:spcPts val="1200"/>
              </a:spcBef>
              <a:spcAft>
                <a:spcPts val="0"/>
              </a:spcAft>
              <a:buSzPts val="1300"/>
              <a:buChar char="●"/>
            </a:pPr>
            <a:r>
              <a:rPr lang="en"/>
              <a:t>Find non-geographical variables to improve model accuracy</a:t>
            </a:r>
            <a:endParaRPr/>
          </a:p>
          <a:p>
            <a:pPr indent="-311150" lvl="0" marL="457200" rtl="0" algn="l">
              <a:spcBef>
                <a:spcPts val="0"/>
              </a:spcBef>
              <a:spcAft>
                <a:spcPts val="0"/>
              </a:spcAft>
              <a:buSzPts val="1300"/>
              <a:buChar char="●"/>
            </a:pPr>
            <a:r>
              <a:rPr lang="en"/>
              <a:t>Test if linear regression can work with our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Conclusion: </a:t>
            </a:r>
            <a:endParaRPr/>
          </a:p>
          <a:p>
            <a:pPr indent="-311150" lvl="0" marL="457200" rtl="0" algn="l">
              <a:spcBef>
                <a:spcPts val="1200"/>
              </a:spcBef>
              <a:spcAft>
                <a:spcPts val="0"/>
              </a:spcAft>
              <a:buSzPts val="1300"/>
              <a:buChar char="●"/>
            </a:pPr>
            <a:r>
              <a:rPr lang="en"/>
              <a:t>Better r-squared (0.763 for both multiple/adjusted)</a:t>
            </a:r>
            <a:endParaRPr/>
          </a:p>
          <a:p>
            <a:pPr indent="-311150" lvl="0" marL="457200" rtl="0" algn="l">
              <a:spcBef>
                <a:spcPts val="0"/>
              </a:spcBef>
              <a:spcAft>
                <a:spcPts val="0"/>
              </a:spcAft>
              <a:buSzPts val="1300"/>
              <a:buChar char="●"/>
            </a:pPr>
            <a:r>
              <a:rPr lang="en"/>
              <a:t>We still need other variables</a:t>
            </a:r>
            <a:endParaRPr/>
          </a:p>
          <a:p>
            <a:pPr indent="-298450" lvl="1" marL="914400" rtl="0" algn="l">
              <a:spcBef>
                <a:spcPts val="0"/>
              </a:spcBef>
              <a:spcAft>
                <a:spcPts val="0"/>
              </a:spcAft>
              <a:buSzPts val="1100"/>
              <a:buChar char="○"/>
            </a:pPr>
            <a:r>
              <a:rPr lang="en"/>
              <a:t>Households is insignificant</a:t>
            </a:r>
            <a:endParaRPr/>
          </a:p>
        </p:txBody>
      </p:sp>
      <p:pic>
        <p:nvPicPr>
          <p:cNvPr id="186" name="Google Shape;186;p20"/>
          <p:cNvPicPr preferRelativeResize="0"/>
          <p:nvPr/>
        </p:nvPicPr>
        <p:blipFill>
          <a:blip r:embed="rId3">
            <a:alphaModFix/>
          </a:blip>
          <a:stretch>
            <a:fillRect/>
          </a:stretch>
        </p:blipFill>
        <p:spPr>
          <a:xfrm>
            <a:off x="5371428" y="1804278"/>
            <a:ext cx="3567100" cy="206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373700" y="393750"/>
            <a:ext cx="7038900" cy="53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Question 1 </a:t>
            </a:r>
            <a:endParaRPr/>
          </a:p>
        </p:txBody>
      </p:sp>
      <p:pic>
        <p:nvPicPr>
          <p:cNvPr id="192" name="Google Shape;192;p21"/>
          <p:cNvPicPr preferRelativeResize="0"/>
          <p:nvPr/>
        </p:nvPicPr>
        <p:blipFill>
          <a:blip r:embed="rId3">
            <a:alphaModFix/>
          </a:blip>
          <a:stretch>
            <a:fillRect/>
          </a:stretch>
        </p:blipFill>
        <p:spPr>
          <a:xfrm>
            <a:off x="1446988" y="932449"/>
            <a:ext cx="6097629" cy="358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