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0" r:id="rId7"/>
    <p:sldId id="264" r:id="rId8"/>
    <p:sldId id="265" r:id="rId9"/>
    <p:sldId id="267" r:id="rId10"/>
    <p:sldId id="266"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8" d="100"/>
          <a:sy n="88" d="100"/>
        </p:scale>
        <p:origin x="2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80160"/>
            <a:ext cx="8915399" cy="2394857"/>
          </a:xfrm>
        </p:spPr>
        <p:txBody>
          <a:bodyPr/>
          <a:lstStyle/>
          <a:p>
            <a:r>
              <a:rPr lang="en-IN" b="1" dirty="0" smtClean="0">
                <a:latin typeface="Algerian" panose="04020705040A02060702" pitchFamily="82" charset="0"/>
              </a:rPr>
              <a:t>ARDUINO BASED SUN TRACKING SOLAR PANEL</a:t>
            </a:r>
            <a:endParaRPr lang="en-IN" b="1" dirty="0">
              <a:latin typeface="Algerian" panose="04020705040A02060702" pitchFamily="82" charset="0"/>
            </a:endParaRPr>
          </a:p>
        </p:txBody>
      </p:sp>
      <p:sp>
        <p:nvSpPr>
          <p:cNvPr id="3" name="Subtitle 2"/>
          <p:cNvSpPr>
            <a:spLocks noGrp="1"/>
          </p:cNvSpPr>
          <p:nvPr>
            <p:ph type="subTitle" idx="1"/>
          </p:nvPr>
        </p:nvSpPr>
        <p:spPr>
          <a:xfrm>
            <a:off x="2090057" y="4781006"/>
            <a:ext cx="9414555" cy="1122656"/>
          </a:xfrm>
        </p:spPr>
        <p:txBody>
          <a:bodyPr>
            <a:noAutofit/>
          </a:bodyPr>
          <a:lstStyle/>
          <a:p>
            <a:r>
              <a:rPr lang="en-IN" b="1" dirty="0" smtClean="0">
                <a:latin typeface="Bahnschrift" panose="020B0502040204020203" pitchFamily="34" charset="0"/>
              </a:rPr>
              <a:t>PREPARED BY:                                                                                         GUIDED BY:</a:t>
            </a:r>
          </a:p>
          <a:p>
            <a:r>
              <a:rPr lang="en-IN" b="1" dirty="0" smtClean="0">
                <a:latin typeface="Bahnschrift" panose="020B0502040204020203" pitchFamily="34" charset="0"/>
              </a:rPr>
              <a:t>18IT074- DHWANI PAREKH                                                                     </a:t>
            </a:r>
            <a:r>
              <a:rPr lang="en-IN" b="1" dirty="0" err="1" smtClean="0">
                <a:latin typeface="Bahnschrift" panose="020B0502040204020203" pitchFamily="34" charset="0"/>
              </a:rPr>
              <a:t>Prof.</a:t>
            </a:r>
            <a:r>
              <a:rPr lang="en-IN" b="1" dirty="0" smtClean="0">
                <a:latin typeface="Bahnschrift" panose="020B0502040204020203" pitchFamily="34" charset="0"/>
              </a:rPr>
              <a:t> HARSH PATEL</a:t>
            </a:r>
          </a:p>
          <a:p>
            <a:r>
              <a:rPr lang="en-IN" b="1" dirty="0" smtClean="0">
                <a:latin typeface="Bahnschrift" panose="020B0502040204020203" pitchFamily="34" charset="0"/>
              </a:rPr>
              <a:t>18IT090- KRUPA PATEL</a:t>
            </a:r>
            <a:endParaRPr lang="en-IN" b="1" dirty="0">
              <a:latin typeface="Bahnschrift" panose="020B0502040204020203" pitchFamily="34" charset="0"/>
            </a:endParaRPr>
          </a:p>
        </p:txBody>
      </p:sp>
      <p:pic>
        <p:nvPicPr>
          <p:cNvPr id="1036" name="Picture 12" descr="charusat logo के लिए इमेज नती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71" y="60959"/>
            <a:ext cx="1934481" cy="15065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spit logo के लिए इमेज नती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9735" y="60960"/>
            <a:ext cx="1533525"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127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lgerian" panose="04020705040A02060702" pitchFamily="82" charset="0"/>
              </a:rPr>
              <a:t>LIMITATIONS:</a:t>
            </a:r>
            <a:endParaRPr lang="en-IN" sz="5400" dirty="0">
              <a:latin typeface="Algerian" panose="04020705040A02060702" pitchFamily="82" charset="0"/>
            </a:endParaRPr>
          </a:p>
        </p:txBody>
      </p:sp>
      <p:sp>
        <p:nvSpPr>
          <p:cNvPr id="3" name="Content Placeholder 2"/>
          <p:cNvSpPr>
            <a:spLocks noGrp="1"/>
          </p:cNvSpPr>
          <p:nvPr>
            <p:ph idx="1"/>
          </p:nvPr>
        </p:nvSpPr>
        <p:spPr>
          <a:xfrm>
            <a:off x="2589212" y="1994263"/>
            <a:ext cx="8915400" cy="4406537"/>
          </a:xfrm>
        </p:spPr>
        <p:txBody>
          <a:bodyPr>
            <a:noAutofit/>
          </a:bodyPr>
          <a:lstStyle/>
          <a:p>
            <a:pPr algn="just"/>
            <a:r>
              <a:rPr lang="en-US" sz="2400" dirty="0">
                <a:latin typeface="Bahnschrift" panose="020B0502040204020203" pitchFamily="34" charset="0"/>
              </a:rPr>
              <a:t>Solar trackers are slightly more expensive than their stationary counterparts, due to the more complex technology and moving parts necessary for their operation. </a:t>
            </a:r>
          </a:p>
          <a:p>
            <a:pPr algn="just"/>
            <a:r>
              <a:rPr lang="en-US" sz="2400" dirty="0">
                <a:latin typeface="Bahnschrift" panose="020B0502040204020203" pitchFamily="34" charset="0"/>
              </a:rPr>
              <a:t>Even with the advancements in reliability, there is generally more maintenance required than a traditional fixed rack, though the quality of the solar tracker can play a role in how much and how often this maintenance is needed.</a:t>
            </a:r>
          </a:p>
          <a:p>
            <a:pPr algn="just"/>
            <a:r>
              <a:rPr lang="en-US" sz="2400" dirty="0">
                <a:latin typeface="Bahnschrift" panose="020B0502040204020203" pitchFamily="34" charset="0"/>
              </a:rPr>
              <a:t>Trackers are a more complex system than fixed racking. This means that typically more site preparation is needed, including additional trenching for wiring and some additional grading.</a:t>
            </a:r>
          </a:p>
          <a:p>
            <a:pPr algn="just"/>
            <a:endParaRPr lang="en-IN" sz="2400" dirty="0">
              <a:latin typeface="Bahnschrift" panose="020B0502040204020203" pitchFamily="34" charset="0"/>
            </a:endParaRPr>
          </a:p>
        </p:txBody>
      </p:sp>
    </p:spTree>
    <p:extLst>
      <p:ext uri="{BB962C8B-B14F-4D97-AF65-F5344CB8AC3E}">
        <p14:creationId xmlns:p14="http://schemas.microsoft.com/office/powerpoint/2010/main" val="39095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latin typeface="Algerian" panose="04020705040A02060702" pitchFamily="82" charset="0"/>
              </a:rPr>
              <a:t>Conclusion:</a:t>
            </a:r>
            <a:endParaRPr lang="en-IN" sz="5400" dirty="0">
              <a:latin typeface="Algerian" panose="04020705040A02060702" pitchFamily="82" charset="0"/>
            </a:endParaRPr>
          </a:p>
        </p:txBody>
      </p:sp>
      <p:sp>
        <p:nvSpPr>
          <p:cNvPr id="3" name="Content Placeholder 2"/>
          <p:cNvSpPr>
            <a:spLocks noGrp="1"/>
          </p:cNvSpPr>
          <p:nvPr>
            <p:ph idx="1"/>
          </p:nvPr>
        </p:nvSpPr>
        <p:spPr/>
        <p:txBody>
          <a:bodyPr/>
          <a:lstStyle/>
          <a:p>
            <a:pPr algn="just"/>
            <a:r>
              <a:rPr lang="en-IN" sz="2400" dirty="0">
                <a:latin typeface="Bahnschrift" panose="020B0502040204020203" pitchFamily="34" charset="0"/>
              </a:rPr>
              <a:t>Thus the voltage received from solar tracking system is more than the static solar panel</a:t>
            </a:r>
            <a:r>
              <a:rPr lang="en-IN" sz="2400" dirty="0" smtClean="0">
                <a:latin typeface="Bahnschrift" panose="020B0502040204020203" pitchFamily="34" charset="0"/>
              </a:rPr>
              <a:t>. Comparing the total net electricity generation of the fixed position and smart solar tracking control, the smart system yields greater efficiency than the fixed system. </a:t>
            </a:r>
            <a:endParaRPr lang="en-IN" sz="2400" dirty="0">
              <a:latin typeface="Bahnschrift" panose="020B0502040204020203" pitchFamily="34" charset="0"/>
            </a:endParaRPr>
          </a:p>
        </p:txBody>
      </p:sp>
    </p:spTree>
    <p:extLst>
      <p:ext uri="{BB962C8B-B14F-4D97-AF65-F5344CB8AC3E}">
        <p14:creationId xmlns:p14="http://schemas.microsoft.com/office/powerpoint/2010/main" val="93632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08068"/>
            <a:ext cx="8911687" cy="2090057"/>
          </a:xfrm>
        </p:spPr>
        <p:txBody>
          <a:bodyPr>
            <a:noAutofit/>
          </a:bodyPr>
          <a:lstStyle/>
          <a:p>
            <a:pPr algn="ctr"/>
            <a:r>
              <a:rPr lang="en-IN" sz="8800" dirty="0" smtClean="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277672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latin typeface="Algerian" panose="04020705040A02060702" pitchFamily="82" charset="0"/>
              </a:rPr>
              <a:t>ABSTRACT:</a:t>
            </a:r>
            <a:endParaRPr lang="en-IN" sz="54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IN" sz="2400" dirty="0" smtClean="0">
                <a:latin typeface="Bahnschrift" panose="020B0502040204020203" pitchFamily="34" charset="0"/>
              </a:rPr>
              <a:t>We </a:t>
            </a:r>
            <a:r>
              <a:rPr lang="en-IN" sz="2400" dirty="0" smtClean="0">
                <a:latin typeface="Bahnschrift" panose="020B0502040204020203" pitchFamily="34" charset="0"/>
              </a:rPr>
              <a:t>have</a:t>
            </a:r>
            <a:r>
              <a:rPr lang="en-IN" sz="2400" dirty="0" smtClean="0">
                <a:latin typeface="Bahnschrift" panose="020B0502040204020203" pitchFamily="34" charset="0"/>
              </a:rPr>
              <a:t> </a:t>
            </a:r>
            <a:r>
              <a:rPr lang="en-IN" sz="2400" dirty="0" smtClean="0">
                <a:latin typeface="Bahnschrift" panose="020B0502040204020203" pitchFamily="34" charset="0"/>
              </a:rPr>
              <a:t>make a Sun Tracking Solar Panel Using Arduino, which will sense the light and automatically rotate the solar panel in the direction of the sun light.</a:t>
            </a:r>
          </a:p>
          <a:p>
            <a:pPr algn="just"/>
            <a:r>
              <a:rPr lang="en-IN" sz="2400" dirty="0" smtClean="0">
                <a:latin typeface="Bahnschrift" panose="020B0502040204020203" pitchFamily="34" charset="0"/>
              </a:rPr>
              <a:t>Aim of this project is to get the maximum amount of solar energy which can be use in all the day to day works which needs electricity by increasing the efficiency.</a:t>
            </a:r>
          </a:p>
          <a:p>
            <a:pPr algn="just"/>
            <a:r>
              <a:rPr lang="en-IN" sz="2400" dirty="0" smtClean="0">
                <a:latin typeface="Bahnschrift" panose="020B0502040204020203" pitchFamily="34" charset="0"/>
              </a:rPr>
              <a:t>Advantage of this project is that Solar panel will always follow the sun light and it will always face towards the sun to get charge all the time and can provide the maximum power.</a:t>
            </a:r>
            <a:endParaRPr lang="en-IN" sz="2400" dirty="0">
              <a:latin typeface="Bahnschrift" panose="020B0502040204020203" pitchFamily="34" charset="0"/>
            </a:endParaRPr>
          </a:p>
        </p:txBody>
      </p:sp>
    </p:spTree>
    <p:extLst>
      <p:ext uri="{BB962C8B-B14F-4D97-AF65-F5344CB8AC3E}">
        <p14:creationId xmlns:p14="http://schemas.microsoft.com/office/powerpoint/2010/main" val="15303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dirty="0" smtClean="0">
                <a:latin typeface="Algerian" panose="04020705040A02060702" pitchFamily="82" charset="0"/>
              </a:rPr>
              <a:t>INTRODUCTION:</a:t>
            </a:r>
            <a:endParaRPr lang="en-IN" sz="54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IN" sz="2400" dirty="0">
                <a:latin typeface="Bahnschrift" panose="020B0502040204020203" pitchFamily="34" charset="0"/>
              </a:rPr>
              <a:t>Solar energy is the energy obtained by capturing heat and light from the Sun. Energy from the Sun is referred to as solar energy. </a:t>
            </a:r>
            <a:endParaRPr lang="en-IN" sz="2400" dirty="0" smtClean="0">
              <a:latin typeface="Bahnschrift" panose="020B0502040204020203" pitchFamily="34" charset="0"/>
            </a:endParaRPr>
          </a:p>
          <a:p>
            <a:pPr algn="just"/>
            <a:r>
              <a:rPr lang="en-IN" sz="2400" dirty="0" smtClean="0">
                <a:latin typeface="Bahnschrift" panose="020B0502040204020203" pitchFamily="34" charset="0"/>
              </a:rPr>
              <a:t>Technology </a:t>
            </a:r>
            <a:r>
              <a:rPr lang="en-IN" sz="2400" dirty="0">
                <a:latin typeface="Bahnschrift" panose="020B0502040204020203" pitchFamily="34" charset="0"/>
              </a:rPr>
              <a:t>has provided a number of ways to utilize this abundant resource. It is considered a green technology because it does not emit greenhouse gases. Solar energy is abundantly available and has been utilized since long both as electricity and as a source of heat.</a:t>
            </a:r>
          </a:p>
        </p:txBody>
      </p:sp>
    </p:spTree>
    <p:extLst>
      <p:ext uri="{BB962C8B-B14F-4D97-AF65-F5344CB8AC3E}">
        <p14:creationId xmlns:p14="http://schemas.microsoft.com/office/powerpoint/2010/main" val="418083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09600"/>
            <a:ext cx="8915400" cy="5301622"/>
          </a:xfrm>
        </p:spPr>
        <p:txBody>
          <a:bodyPr>
            <a:normAutofit/>
          </a:bodyPr>
          <a:lstStyle/>
          <a:p>
            <a:pPr algn="just"/>
            <a:r>
              <a:rPr lang="en-IN" sz="2400" dirty="0">
                <a:latin typeface="Bahnschrift" panose="020B0502040204020203" pitchFamily="34" charset="0"/>
              </a:rPr>
              <a:t>When people think about alternative or renewable energy, the first image that comes to mind is often large blue or black solar panels on rooftops or portable highway signs that have a small panel attached</a:t>
            </a:r>
            <a:r>
              <a:rPr lang="en-IN" sz="2400" dirty="0" smtClean="0">
                <a:latin typeface="Bahnschrift" panose="020B0502040204020203" pitchFamily="34" charset="0"/>
              </a:rPr>
              <a:t>.</a:t>
            </a:r>
          </a:p>
          <a:p>
            <a:pPr algn="just"/>
            <a:r>
              <a:rPr lang="en-IN" sz="2400" dirty="0" smtClean="0">
                <a:latin typeface="Bahnschrift" panose="020B0502040204020203" pitchFamily="34" charset="0"/>
              </a:rPr>
              <a:t>These</a:t>
            </a:r>
            <a:r>
              <a:rPr lang="en-IN" sz="2400" dirty="0">
                <a:latin typeface="Bahnschrift" panose="020B0502040204020203" pitchFamily="34" charset="0"/>
              </a:rPr>
              <a:t> </a:t>
            </a:r>
            <a:r>
              <a:rPr lang="en-IN" sz="2400" dirty="0" smtClean="0">
                <a:latin typeface="Bahnschrift" panose="020B0502040204020203" pitchFamily="34" charset="0"/>
              </a:rPr>
              <a:t>solar panels, </a:t>
            </a:r>
            <a:r>
              <a:rPr lang="en-IN" sz="2400" dirty="0">
                <a:latin typeface="Bahnschrift" panose="020B0502040204020203" pitchFamily="34" charset="0"/>
              </a:rPr>
              <a:t>also known as photovoltaic modules (or PV modules), convert sunlight into electricity, and they have been the backbone of renewable energy for decades. </a:t>
            </a:r>
            <a:endParaRPr lang="en-IN" sz="2400" dirty="0" smtClean="0">
              <a:latin typeface="Bahnschrift" panose="020B0502040204020203" pitchFamily="34" charset="0"/>
            </a:endParaRPr>
          </a:p>
          <a:p>
            <a:pPr algn="just"/>
            <a:r>
              <a:rPr lang="en-IN" sz="2400" dirty="0" smtClean="0">
                <a:latin typeface="Bahnschrift" panose="020B0502040204020203" pitchFamily="34" charset="0"/>
              </a:rPr>
              <a:t>The </a:t>
            </a:r>
            <a:r>
              <a:rPr lang="en-IN" sz="2400" dirty="0">
                <a:latin typeface="Bahnschrift" panose="020B0502040204020203" pitchFamily="34" charset="0"/>
              </a:rPr>
              <a:t>Photovoltaic Effect (how sunlight is converted into electrical energy) was discovered over a hundred years ago! Yet widespread implementation of this technology has been very gradual. Only in very recent years has photovoltaics gained wide popularity as an alternative way to produce electricity.</a:t>
            </a:r>
          </a:p>
        </p:txBody>
      </p:sp>
    </p:spTree>
    <p:extLst>
      <p:ext uri="{BB962C8B-B14F-4D97-AF65-F5344CB8AC3E}">
        <p14:creationId xmlns:p14="http://schemas.microsoft.com/office/powerpoint/2010/main" val="168205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lgerian" panose="04020705040A02060702" pitchFamily="82" charset="0"/>
              </a:rPr>
              <a:t>COMPONENTS</a:t>
            </a:r>
            <a:endParaRPr lang="en-IN" sz="5400" dirty="0">
              <a:latin typeface="Algerian" panose="04020705040A02060702" pitchFamily="82" charset="0"/>
            </a:endParaRPr>
          </a:p>
        </p:txBody>
      </p:sp>
      <p:sp>
        <p:nvSpPr>
          <p:cNvPr id="3" name="Content Placeholder 2"/>
          <p:cNvSpPr>
            <a:spLocks noGrp="1"/>
          </p:cNvSpPr>
          <p:nvPr>
            <p:ph idx="1"/>
          </p:nvPr>
        </p:nvSpPr>
        <p:spPr>
          <a:xfrm>
            <a:off x="2589212" y="2211977"/>
            <a:ext cx="8915400" cy="4093029"/>
          </a:xfrm>
        </p:spPr>
        <p:txBody>
          <a:bodyPr>
            <a:normAutofit fontScale="92500" lnSpcReduction="20000"/>
          </a:bodyPr>
          <a:lstStyle/>
          <a:p>
            <a:r>
              <a:rPr lang="en-US" sz="2400" dirty="0">
                <a:latin typeface="Bahnschrift" panose="020B0502040204020203" pitchFamily="34" charset="0"/>
              </a:rPr>
              <a:t>Arduino UNO  </a:t>
            </a:r>
            <a:endParaRPr lang="en-US" sz="2400" dirty="0" smtClean="0">
              <a:latin typeface="Bahnschrift" panose="020B0502040204020203" pitchFamily="34" charset="0"/>
            </a:endParaRPr>
          </a:p>
          <a:p>
            <a:r>
              <a:rPr lang="en-US" sz="2400" dirty="0" smtClean="0">
                <a:latin typeface="Bahnschrift" panose="020B0502040204020203" pitchFamily="34" charset="0"/>
              </a:rPr>
              <a:t>Servo Motor</a:t>
            </a:r>
            <a:r>
              <a:rPr lang="en-US" sz="2400" dirty="0">
                <a:latin typeface="Bahnschrift" panose="020B0502040204020203" pitchFamily="34" charset="0"/>
              </a:rPr>
              <a:t>  </a:t>
            </a:r>
            <a:endParaRPr lang="en-US" sz="2400" dirty="0" smtClean="0">
              <a:latin typeface="Bahnschrift" panose="020B0502040204020203" pitchFamily="34" charset="0"/>
            </a:endParaRPr>
          </a:p>
          <a:p>
            <a:r>
              <a:rPr lang="en-US" sz="2400" dirty="0" smtClean="0">
                <a:latin typeface="Bahnschrift" panose="020B0502040204020203" pitchFamily="34" charset="0"/>
              </a:rPr>
              <a:t>Battery</a:t>
            </a:r>
          </a:p>
          <a:p>
            <a:r>
              <a:rPr lang="en-US" sz="2400" dirty="0" smtClean="0">
                <a:latin typeface="Bahnschrift" panose="020B0502040204020203" pitchFamily="34" charset="0"/>
              </a:rPr>
              <a:t>Light </a:t>
            </a:r>
            <a:r>
              <a:rPr lang="en-US" sz="2400" dirty="0">
                <a:latin typeface="Bahnschrift" panose="020B0502040204020203" pitchFamily="34" charset="0"/>
              </a:rPr>
              <a:t>Sensors</a:t>
            </a:r>
          </a:p>
          <a:p>
            <a:r>
              <a:rPr lang="en-US" sz="2400" dirty="0">
                <a:latin typeface="Bahnschrift" panose="020B0502040204020203" pitchFamily="34" charset="0"/>
              </a:rPr>
              <a:t>LDR</a:t>
            </a:r>
          </a:p>
          <a:p>
            <a:r>
              <a:rPr lang="en-US" sz="2400" dirty="0" smtClean="0">
                <a:latin typeface="Bahnschrift" panose="020B0502040204020203" pitchFamily="34" charset="0"/>
              </a:rPr>
              <a:t>10k Resistors</a:t>
            </a:r>
          </a:p>
          <a:p>
            <a:pPr marL="0" indent="0">
              <a:buNone/>
            </a:pPr>
            <a:endParaRPr lang="en-US" sz="2400" dirty="0">
              <a:latin typeface="Bahnschrift" panose="020B0502040204020203" pitchFamily="34" charset="0"/>
            </a:endParaRPr>
          </a:p>
          <a:p>
            <a:pPr marL="0" indent="0">
              <a:buNone/>
            </a:pPr>
            <a:endParaRPr lang="en-IN" sz="2400" dirty="0" smtClean="0">
              <a:solidFill>
                <a:schemeClr val="tx1"/>
              </a:solidFill>
              <a:latin typeface="Bahnschrift" panose="020B0502040204020203" pitchFamily="34" charset="0"/>
            </a:endParaRPr>
          </a:p>
          <a:p>
            <a:pPr marL="0" indent="0">
              <a:buNone/>
            </a:pPr>
            <a:endParaRPr lang="en-IN" sz="2400" dirty="0" smtClean="0">
              <a:solidFill>
                <a:schemeClr val="tx1"/>
              </a:solidFill>
              <a:latin typeface="Bahnschrift" panose="020B0502040204020203" pitchFamily="34" charset="0"/>
            </a:endParaRPr>
          </a:p>
          <a:p>
            <a:pPr marL="0" indent="0">
              <a:buNone/>
            </a:pPr>
            <a:r>
              <a:rPr lang="en-IN" dirty="0"/>
              <a:t> </a:t>
            </a:r>
            <a:endParaRPr lang="en-IN" sz="2400" dirty="0" smtClean="0">
              <a:latin typeface="Bahnschrift" panose="020B0502040204020203" pitchFamily="34" charset="0"/>
            </a:endParaRPr>
          </a:p>
        </p:txBody>
      </p:sp>
    </p:spTree>
    <p:extLst>
      <p:ext uri="{BB962C8B-B14F-4D97-AF65-F5344CB8AC3E}">
        <p14:creationId xmlns:p14="http://schemas.microsoft.com/office/powerpoint/2010/main" val="144173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latin typeface="Algerian" panose="04020705040A02060702" pitchFamily="82" charset="0"/>
              </a:rPr>
              <a:t>WHAT IT DOES?</a:t>
            </a:r>
            <a:endParaRPr lang="en-IN" sz="54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IN" sz="2400" dirty="0" smtClean="0">
                <a:latin typeface="Bahnschrift" panose="020B0502040204020203" pitchFamily="34" charset="0"/>
              </a:rPr>
              <a:t>A solar tracking system maximizes the solar system electricity production by moving the panels to follow the sun throughout the day, which optimizes the angle at which the panels receive solar radiation.</a:t>
            </a:r>
          </a:p>
          <a:p>
            <a:pPr algn="just"/>
            <a:r>
              <a:rPr lang="en-IN" sz="2400" dirty="0" smtClean="0">
                <a:latin typeface="Bahnschrift" panose="020B0502040204020203" pitchFamily="34" charset="0"/>
              </a:rPr>
              <a:t>These setups allow your panels to move and rotate according to the movement of the sun.</a:t>
            </a:r>
          </a:p>
          <a:p>
            <a:pPr algn="just"/>
            <a:r>
              <a:rPr lang="en-IN" sz="2400" dirty="0" smtClean="0">
                <a:latin typeface="Bahnschrift" panose="020B0502040204020203" pitchFamily="34" charset="0"/>
              </a:rPr>
              <a:t>The longer they are towards the sun, the more energy they can produce as they could capture more amount of solar power.</a:t>
            </a:r>
            <a:endParaRPr lang="en-IN" sz="2400" dirty="0">
              <a:latin typeface="Bahnschrift" panose="020B0502040204020203" pitchFamily="34" charset="0"/>
            </a:endParaRPr>
          </a:p>
        </p:txBody>
      </p:sp>
    </p:spTree>
    <p:extLst>
      <p:ext uri="{BB962C8B-B14F-4D97-AF65-F5344CB8AC3E}">
        <p14:creationId xmlns:p14="http://schemas.microsoft.com/office/powerpoint/2010/main" val="220506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lgerian" panose="04020705040A02060702" pitchFamily="82" charset="0"/>
              </a:rPr>
              <a:t>WORKING</a:t>
            </a:r>
            <a:endParaRPr lang="en-IN" sz="5400" dirty="0">
              <a:latin typeface="Algerian" panose="04020705040A02060702" pitchFamily="82" charset="0"/>
            </a:endParaRPr>
          </a:p>
        </p:txBody>
      </p:sp>
      <p:sp>
        <p:nvSpPr>
          <p:cNvPr id="3" name="Content Placeholder 2"/>
          <p:cNvSpPr>
            <a:spLocks noGrp="1"/>
          </p:cNvSpPr>
          <p:nvPr>
            <p:ph idx="1"/>
          </p:nvPr>
        </p:nvSpPr>
        <p:spPr>
          <a:xfrm>
            <a:off x="2589212" y="2062064"/>
            <a:ext cx="8915400" cy="4226769"/>
          </a:xfrm>
        </p:spPr>
        <p:txBody>
          <a:bodyPr>
            <a:noAutofit/>
          </a:bodyPr>
          <a:lstStyle/>
          <a:p>
            <a:pPr algn="just"/>
            <a:r>
              <a:rPr lang="en-US" sz="2400" dirty="0">
                <a:solidFill>
                  <a:schemeClr val="tx1"/>
                </a:solidFill>
                <a:latin typeface="Bahnschrift" panose="020B0502040204020203" pitchFamily="34" charset="0"/>
              </a:rPr>
              <a:t>In this project, LDR’s are working as light detectors.  </a:t>
            </a:r>
            <a:endParaRPr lang="en-US" sz="2400" dirty="0" smtClean="0">
              <a:solidFill>
                <a:schemeClr val="tx1"/>
              </a:solidFill>
              <a:latin typeface="Bahnschrift" panose="020B0502040204020203" pitchFamily="34" charset="0"/>
            </a:endParaRPr>
          </a:p>
          <a:p>
            <a:pPr algn="just"/>
            <a:r>
              <a:rPr lang="en-US" sz="2400" dirty="0" smtClean="0">
                <a:solidFill>
                  <a:schemeClr val="tx1"/>
                </a:solidFill>
                <a:latin typeface="Bahnschrift" panose="020B0502040204020203" pitchFamily="34" charset="0"/>
              </a:rPr>
              <a:t>LDR </a:t>
            </a:r>
            <a:r>
              <a:rPr lang="en-US" sz="2400" dirty="0">
                <a:solidFill>
                  <a:schemeClr val="tx1"/>
                </a:solidFill>
                <a:latin typeface="Bahnschrift" panose="020B0502040204020203" pitchFamily="34" charset="0"/>
              </a:rPr>
              <a:t>(Light Dependent Resistor) also known as photo resistor is the light sensitive device. Its resistance decrease when the light falls on it and that’s why it is frequently used in </a:t>
            </a:r>
            <a:r>
              <a:rPr lang="en-US" sz="2400" dirty="0" smtClean="0">
                <a:solidFill>
                  <a:schemeClr val="tx1"/>
                </a:solidFill>
                <a:latin typeface="Bahnschrift" panose="020B0502040204020203" pitchFamily="34" charset="0"/>
              </a:rPr>
              <a:t>Dark or light detecting circuits.</a:t>
            </a:r>
            <a:r>
              <a:rPr lang="en-US" sz="2400" dirty="0">
                <a:solidFill>
                  <a:schemeClr val="tx1"/>
                </a:solidFill>
                <a:latin typeface="Bahnschrift" panose="020B0502040204020203" pitchFamily="34" charset="0"/>
              </a:rPr>
              <a:t> </a:t>
            </a:r>
          </a:p>
          <a:p>
            <a:pPr algn="just"/>
            <a:r>
              <a:rPr lang="en-US" sz="2400" dirty="0">
                <a:solidFill>
                  <a:schemeClr val="tx1"/>
                </a:solidFill>
                <a:latin typeface="Bahnschrift" panose="020B0502040204020203" pitchFamily="34" charset="0"/>
              </a:rPr>
              <a:t>The two LDR’s are placed at the two sides of solar panel and the </a:t>
            </a:r>
            <a:r>
              <a:rPr lang="en-US" sz="2400" dirty="0" smtClean="0">
                <a:solidFill>
                  <a:schemeClr val="tx1"/>
                </a:solidFill>
                <a:latin typeface="Bahnschrift" panose="020B0502040204020203" pitchFamily="34" charset="0"/>
              </a:rPr>
              <a:t>Servo Motor</a:t>
            </a:r>
            <a:r>
              <a:rPr lang="en-US" sz="2400" dirty="0">
                <a:solidFill>
                  <a:schemeClr val="tx1"/>
                </a:solidFill>
                <a:latin typeface="Bahnschrift" panose="020B0502040204020203" pitchFamily="34" charset="0"/>
              </a:rPr>
              <a:t> is used to rotate the solar panel. </a:t>
            </a:r>
            <a:endParaRPr lang="en-US" sz="2400" dirty="0" smtClean="0">
              <a:solidFill>
                <a:schemeClr val="tx1"/>
              </a:solidFill>
              <a:latin typeface="Bahnschrift" panose="020B0502040204020203" pitchFamily="34" charset="0"/>
            </a:endParaRPr>
          </a:p>
          <a:p>
            <a:pPr algn="just"/>
            <a:r>
              <a:rPr lang="en-US" sz="2400" dirty="0" smtClean="0">
                <a:solidFill>
                  <a:schemeClr val="tx1"/>
                </a:solidFill>
                <a:latin typeface="Bahnschrift" panose="020B0502040204020203" pitchFamily="34" charset="0"/>
              </a:rPr>
              <a:t>The </a:t>
            </a:r>
            <a:r>
              <a:rPr lang="en-US" sz="2400" dirty="0">
                <a:solidFill>
                  <a:schemeClr val="tx1"/>
                </a:solidFill>
                <a:latin typeface="Bahnschrift" panose="020B0502040204020203" pitchFamily="34" charset="0"/>
              </a:rPr>
              <a:t>servo will move the solar panel towards the LDR whose resistance will be low, mean towards the LDR on which light is falling, that way it will keep following the light. </a:t>
            </a:r>
          </a:p>
        </p:txBody>
      </p:sp>
    </p:spTree>
    <p:extLst>
      <p:ext uri="{BB962C8B-B14F-4D97-AF65-F5344CB8AC3E}">
        <p14:creationId xmlns:p14="http://schemas.microsoft.com/office/powerpoint/2010/main" val="256710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lgerian" panose="04020705040A02060702" pitchFamily="82" charset="0"/>
              </a:rPr>
              <a:t>WORKING CONTINUE…</a:t>
            </a:r>
            <a:endParaRPr lang="en-IN" sz="54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US" sz="2400" dirty="0">
                <a:solidFill>
                  <a:schemeClr val="tx1"/>
                </a:solidFill>
                <a:latin typeface="Bahnschrift" panose="020B0502040204020203" pitchFamily="34" charset="0"/>
              </a:rPr>
              <a:t>And if there is same amount of light falling on both the LDR, then servo will not rotate.</a:t>
            </a:r>
            <a:endParaRPr lang="en-US" sz="2400" dirty="0" smtClean="0">
              <a:solidFill>
                <a:schemeClr val="tx1"/>
              </a:solidFill>
              <a:latin typeface="Bahnschrift" panose="020B0502040204020203" pitchFamily="34" charset="0"/>
            </a:endParaRPr>
          </a:p>
          <a:p>
            <a:pPr algn="just"/>
            <a:r>
              <a:rPr lang="en-US" sz="2400" dirty="0" smtClean="0">
                <a:solidFill>
                  <a:schemeClr val="tx1"/>
                </a:solidFill>
                <a:latin typeface="Bahnschrift" panose="020B0502040204020203" pitchFamily="34" charset="0"/>
              </a:rPr>
              <a:t>The </a:t>
            </a:r>
            <a:r>
              <a:rPr lang="en-US" sz="2400" dirty="0">
                <a:solidFill>
                  <a:schemeClr val="tx1"/>
                </a:solidFill>
                <a:latin typeface="Bahnschrift" panose="020B0502040204020203" pitchFamily="34" charset="0"/>
              </a:rPr>
              <a:t>servo will try to </a:t>
            </a:r>
            <a:r>
              <a:rPr lang="en-US" sz="2400" dirty="0" smtClean="0">
                <a:solidFill>
                  <a:schemeClr val="tx1"/>
                </a:solidFill>
                <a:latin typeface="Bahnschrift" panose="020B0502040204020203" pitchFamily="34" charset="0"/>
              </a:rPr>
              <a:t>move </a:t>
            </a:r>
            <a:r>
              <a:rPr lang="en-US" sz="2400" dirty="0">
                <a:solidFill>
                  <a:schemeClr val="tx1"/>
                </a:solidFill>
                <a:latin typeface="Bahnschrift" panose="020B0502040204020203" pitchFamily="34" charset="0"/>
              </a:rPr>
              <a:t>the solar panel in the position where both LDR’s will have the same resistance means where same amount of light will fall on both the resistors and if resistance of one of the LDR will change then it rotates towards lower resistance LDR.</a:t>
            </a:r>
            <a:endParaRPr lang="en-IN" sz="2400" dirty="0"/>
          </a:p>
        </p:txBody>
      </p:sp>
    </p:spTree>
    <p:extLst>
      <p:ext uri="{BB962C8B-B14F-4D97-AF65-F5344CB8AC3E}">
        <p14:creationId xmlns:p14="http://schemas.microsoft.com/office/powerpoint/2010/main" val="603189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lgerian" panose="04020705040A02060702" pitchFamily="82" charset="0"/>
              </a:rPr>
              <a:t>ADVANTAGES:</a:t>
            </a:r>
            <a:endParaRPr lang="en-IN" sz="5400" dirty="0">
              <a:latin typeface="Algerian" panose="04020705040A02060702" pitchFamily="82" charset="0"/>
            </a:endParaRPr>
          </a:p>
        </p:txBody>
      </p:sp>
      <p:sp>
        <p:nvSpPr>
          <p:cNvPr id="3" name="Content Placeholder 2"/>
          <p:cNvSpPr>
            <a:spLocks noGrp="1"/>
          </p:cNvSpPr>
          <p:nvPr>
            <p:ph idx="1"/>
          </p:nvPr>
        </p:nvSpPr>
        <p:spPr>
          <a:xfrm>
            <a:off x="2589212" y="1663337"/>
            <a:ext cx="8915400" cy="4728754"/>
          </a:xfrm>
        </p:spPr>
        <p:txBody>
          <a:bodyPr>
            <a:noAutofit/>
          </a:bodyPr>
          <a:lstStyle/>
          <a:p>
            <a:pPr algn="just"/>
            <a:r>
              <a:rPr lang="en-US" sz="2000" dirty="0">
                <a:latin typeface="Bahnschrift" panose="020B0502040204020203" pitchFamily="34" charset="0"/>
              </a:rPr>
              <a:t>Trackers generate more electricity than their stationary counterparts due to increased direct exposure to solar rays. </a:t>
            </a:r>
            <a:endParaRPr lang="en-US" sz="2000" dirty="0" smtClean="0">
              <a:latin typeface="Bahnschrift" panose="020B0502040204020203" pitchFamily="34" charset="0"/>
            </a:endParaRPr>
          </a:p>
          <a:p>
            <a:pPr algn="just"/>
            <a:r>
              <a:rPr lang="en-US" sz="2000" dirty="0" smtClean="0">
                <a:latin typeface="Bahnschrift" panose="020B0502040204020203" pitchFamily="34" charset="0"/>
              </a:rPr>
              <a:t>Solar </a:t>
            </a:r>
            <a:r>
              <a:rPr lang="en-US" sz="2000" dirty="0">
                <a:latin typeface="Bahnschrift" panose="020B0502040204020203" pitchFamily="34" charset="0"/>
              </a:rPr>
              <a:t>trackers generate more electricity in roughly the same amount of space needed for fixed-tilt systems, making them ideal for optimizing land usage.</a:t>
            </a:r>
          </a:p>
          <a:p>
            <a:pPr algn="just"/>
            <a:r>
              <a:rPr lang="en-US" sz="2000" dirty="0">
                <a:latin typeface="Bahnschrift" panose="020B0502040204020203" pitchFamily="34" charset="0"/>
              </a:rPr>
              <a:t>In certain states, some utilities offer Time of Use (TOU) rate plans for solar power, which means the utility will purchase the power generated during the peak time of the day at a higher rate. In this case, it is beneficial to generate a greater amount of electricity during these peak times of the day. Using a tracking system helps maximize the energy gains during these peak time periods.</a:t>
            </a:r>
          </a:p>
          <a:p>
            <a:pPr algn="just"/>
            <a:r>
              <a:rPr lang="en-US" sz="2000" dirty="0">
                <a:latin typeface="Bahnschrift" panose="020B0502040204020203" pitchFamily="34" charset="0"/>
              </a:rPr>
              <a:t>Advancements in technology and reliability in electronics and mechanics have drastically reduced long-term maintenance concerns for tracking systems.</a:t>
            </a:r>
          </a:p>
          <a:p>
            <a:pPr algn="just"/>
            <a:endParaRPr lang="en-IN" sz="2000" dirty="0">
              <a:latin typeface="Bahnschrift" panose="020B0502040204020203" pitchFamily="34" charset="0"/>
            </a:endParaRPr>
          </a:p>
        </p:txBody>
      </p:sp>
    </p:spTree>
    <p:extLst>
      <p:ext uri="{BB962C8B-B14F-4D97-AF65-F5344CB8AC3E}">
        <p14:creationId xmlns:p14="http://schemas.microsoft.com/office/powerpoint/2010/main" val="23176200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327</TotalTime>
  <Words>651</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Bahnschrift</vt:lpstr>
      <vt:lpstr>Century Gothic</vt:lpstr>
      <vt:lpstr>Wingdings 3</vt:lpstr>
      <vt:lpstr>Wisp</vt:lpstr>
      <vt:lpstr>ARDUINO BASED SUN TRACKING SOLAR PANEL</vt:lpstr>
      <vt:lpstr>ABSTRACT:</vt:lpstr>
      <vt:lpstr>INTRODUCTION:</vt:lpstr>
      <vt:lpstr>PowerPoint Presentation</vt:lpstr>
      <vt:lpstr>COMPONENTS</vt:lpstr>
      <vt:lpstr>WHAT IT DOES?</vt:lpstr>
      <vt:lpstr>WORKING</vt:lpstr>
      <vt:lpstr>WORKING CONTINUE…</vt:lpstr>
      <vt:lpstr>ADVANTAGES:</vt:lpstr>
      <vt:lpstr>LIMITATIONS:</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SUN TRACKING SOLAR PANEL</dc:title>
  <dc:creator>bhavi</dc:creator>
  <cp:lastModifiedBy>Krupa Patel</cp:lastModifiedBy>
  <cp:revision>34</cp:revision>
  <dcterms:created xsi:type="dcterms:W3CDTF">2019-12-19T14:53:08Z</dcterms:created>
  <dcterms:modified xsi:type="dcterms:W3CDTF">2020-03-05T15:01:32Z</dcterms:modified>
</cp:coreProperties>
</file>