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7"/>
  </p:notesMasterIdLst>
  <p:sldIdLst>
    <p:sldId id="256" r:id="rId2"/>
    <p:sldId id="262" r:id="rId3"/>
    <p:sldId id="302" r:id="rId4"/>
    <p:sldId id="292" r:id="rId5"/>
    <p:sldId id="266" r:id="rId6"/>
    <p:sldId id="258" r:id="rId7"/>
    <p:sldId id="261" r:id="rId8"/>
    <p:sldId id="264" r:id="rId9"/>
    <p:sldId id="260" r:id="rId10"/>
    <p:sldId id="293" r:id="rId11"/>
    <p:sldId id="296" r:id="rId12"/>
    <p:sldId id="294" r:id="rId13"/>
    <p:sldId id="295" r:id="rId14"/>
    <p:sldId id="297" r:id="rId15"/>
    <p:sldId id="281" r:id="rId16"/>
    <p:sldId id="282" r:id="rId17"/>
    <p:sldId id="284" r:id="rId18"/>
    <p:sldId id="283" r:id="rId19"/>
    <p:sldId id="285" r:id="rId20"/>
    <p:sldId id="300" r:id="rId21"/>
    <p:sldId id="298" r:id="rId22"/>
    <p:sldId id="299" r:id="rId23"/>
    <p:sldId id="301" r:id="rId24"/>
    <p:sldId id="290"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2C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522"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8A39F-9B3C-47BB-971D-31E6288AB887}" type="datetimeFigureOut">
              <a:rPr lang="en-IN" smtClean="0"/>
              <a:t>01-08-2023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CDADD8-A17B-41F5-91E2-557DFB272FD2}" type="slidenum">
              <a:rPr lang="en-IN" smtClean="0"/>
              <a:t>‹#›</a:t>
            </a:fld>
            <a:endParaRPr lang="en-IN"/>
          </a:p>
        </p:txBody>
      </p:sp>
    </p:spTree>
    <p:extLst>
      <p:ext uri="{BB962C8B-B14F-4D97-AF65-F5344CB8AC3E}">
        <p14:creationId xmlns:p14="http://schemas.microsoft.com/office/powerpoint/2010/main" val="160762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CDADD8-A17B-41F5-91E2-557DFB272FD2}" type="slidenum">
              <a:rPr lang="en-IN" smtClean="0"/>
              <a:t>6</a:t>
            </a:fld>
            <a:endParaRPr lang="en-IN"/>
          </a:p>
        </p:txBody>
      </p:sp>
    </p:spTree>
    <p:extLst>
      <p:ext uri="{BB962C8B-B14F-4D97-AF65-F5344CB8AC3E}">
        <p14:creationId xmlns:p14="http://schemas.microsoft.com/office/powerpoint/2010/main" val="71973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DADD8-A17B-41F5-91E2-557DFB272FD2}" type="slidenum">
              <a:rPr lang="en-IN" smtClean="0"/>
              <a:t>15</a:t>
            </a:fld>
            <a:endParaRPr lang="en-IN"/>
          </a:p>
        </p:txBody>
      </p:sp>
    </p:spTree>
    <p:extLst>
      <p:ext uri="{BB962C8B-B14F-4D97-AF65-F5344CB8AC3E}">
        <p14:creationId xmlns:p14="http://schemas.microsoft.com/office/powerpoint/2010/main" val="1225159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68612" y="1154705"/>
            <a:ext cx="5808859" cy="2387600"/>
          </a:xfrm>
        </p:spPr>
        <p:txBody>
          <a:bodyPr anchor="b">
            <a:normAutofit/>
          </a:bodyPr>
          <a:lstStyle>
            <a:lvl1pPr algn="ctr">
              <a:defRPr sz="4500">
                <a:solidFill>
                  <a:srgbClr val="2D95FF"/>
                </a:solidFill>
              </a:defRPr>
            </a:lvl1pPr>
          </a:lstStyle>
          <a:p>
            <a:r>
              <a:rPr lang="en-US"/>
              <a:t>Click to edit Master title style</a:t>
            </a:r>
          </a:p>
        </p:txBody>
      </p:sp>
      <p:sp>
        <p:nvSpPr>
          <p:cNvPr id="3" name="Subtitle 2"/>
          <p:cNvSpPr>
            <a:spLocks noGrp="1"/>
          </p:cNvSpPr>
          <p:nvPr>
            <p:ph type="subTitle" idx="1"/>
          </p:nvPr>
        </p:nvSpPr>
        <p:spPr>
          <a:xfrm>
            <a:off x="2768612" y="3634380"/>
            <a:ext cx="5808859" cy="1655762"/>
          </a:xfrm>
        </p:spPr>
        <p:txBody>
          <a:bodyPr/>
          <a:lstStyle>
            <a:lvl1pPr marL="0" indent="0" algn="ctr">
              <a:buNone/>
              <a:defRPr sz="1800">
                <a:solidFill>
                  <a:srgbClr val="072C8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81A563F-144F-4F53-950F-D3E21E71276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17124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A563F-144F-4F53-950F-D3E21E71276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3491981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4560" y="1696866"/>
            <a:ext cx="6467747" cy="2852737"/>
          </a:xfrm>
        </p:spPr>
        <p:txBody>
          <a:bodyPr anchor="b">
            <a:normAutofit/>
          </a:bodyPr>
          <a:lstStyle>
            <a:lvl1pPr algn="l">
              <a:defRPr sz="4050">
                <a:solidFill>
                  <a:srgbClr val="2D95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60" y="4576591"/>
            <a:ext cx="6467747" cy="1500187"/>
          </a:xfrm>
        </p:spPr>
        <p:txBody>
          <a:bodyPr/>
          <a:lstStyle>
            <a:lvl1pPr marL="0" indent="0">
              <a:buNone/>
              <a:defRPr sz="1800">
                <a:solidFill>
                  <a:srgbClr val="072C8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A563F-144F-4F53-950F-D3E21E71276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359855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3707" y="1873975"/>
            <a:ext cx="3154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48195" y="1873975"/>
            <a:ext cx="32232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A563F-144F-4F53-950F-D3E21E71276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58029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3708" y="299812"/>
            <a:ext cx="6467747" cy="1325563"/>
          </a:xfrm>
        </p:spPr>
        <p:txBody>
          <a:bodyPr/>
          <a:lstStyle/>
          <a:p>
            <a:r>
              <a:rPr lang="en-US"/>
              <a:t>Click to edit Master title style</a:t>
            </a:r>
          </a:p>
        </p:txBody>
      </p:sp>
      <p:sp>
        <p:nvSpPr>
          <p:cNvPr id="3" name="Text Placeholder 2"/>
          <p:cNvSpPr>
            <a:spLocks noGrp="1"/>
          </p:cNvSpPr>
          <p:nvPr>
            <p:ph type="body" idx="1"/>
          </p:nvPr>
        </p:nvSpPr>
        <p:spPr>
          <a:xfrm>
            <a:off x="303705" y="1615849"/>
            <a:ext cx="32918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03706" y="2439761"/>
            <a:ext cx="32918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683722" y="1615849"/>
            <a:ext cx="308773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683722" y="2439761"/>
            <a:ext cx="308773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A563F-144F-4F53-950F-D3E21E712761}"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103512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1A563F-144F-4F53-950F-D3E21E712761}"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9390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A563F-144F-4F53-950F-D3E21E712761}"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366626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3707" y="465138"/>
            <a:ext cx="2324985" cy="1600200"/>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743196" y="465138"/>
            <a:ext cx="4028258" cy="54038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3707" y="2065338"/>
            <a:ext cx="232498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81A563F-144F-4F53-950F-D3E21E71276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132549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3708" y="483326"/>
            <a:ext cx="2008415" cy="1600200"/>
          </a:xfrm>
        </p:spPr>
        <p:txBody>
          <a:bodyPr anchor="ctr"/>
          <a:lstStyle>
            <a:lvl1pPr>
              <a:defRPr sz="2400"/>
            </a:lvl1pPr>
          </a:lstStyle>
          <a:p>
            <a:r>
              <a:rPr lang="en-US"/>
              <a:t>Click to edit Master title style</a:t>
            </a:r>
            <a:endParaRPr lang="en-US" dirty="0"/>
          </a:p>
        </p:txBody>
      </p:sp>
      <p:sp>
        <p:nvSpPr>
          <p:cNvPr id="3" name="Picture Placeholder 2"/>
          <p:cNvSpPr>
            <a:spLocks noGrp="1"/>
          </p:cNvSpPr>
          <p:nvPr>
            <p:ph type="pic" idx="1"/>
          </p:nvPr>
        </p:nvSpPr>
        <p:spPr>
          <a:xfrm>
            <a:off x="2414175" y="483326"/>
            <a:ext cx="435728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303708" y="2083526"/>
            <a:ext cx="200841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81A563F-144F-4F53-950F-D3E21E71276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56B0C8-588E-4849-928A-F36955115B81}" type="slidenum">
              <a:rPr lang="en-IN" smtClean="0"/>
              <a:t>‹#›</a:t>
            </a:fld>
            <a:endParaRPr lang="en-IN"/>
          </a:p>
        </p:txBody>
      </p:sp>
    </p:spTree>
    <p:extLst>
      <p:ext uri="{BB962C8B-B14F-4D97-AF65-F5344CB8AC3E}">
        <p14:creationId xmlns:p14="http://schemas.microsoft.com/office/powerpoint/2010/main" val="273833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60" y="417377"/>
            <a:ext cx="646774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4560" y="1841862"/>
            <a:ext cx="646774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59" y="6356350"/>
            <a:ext cx="1637756" cy="365125"/>
          </a:xfrm>
          <a:prstGeom prst="rect">
            <a:avLst/>
          </a:prstGeom>
        </p:spPr>
        <p:txBody>
          <a:bodyPr vert="horz" lIns="91440" tIns="45720" rIns="91440" bIns="45720" rtlCol="0" anchor="ctr"/>
          <a:lstStyle>
            <a:lvl1pPr algn="l">
              <a:defRPr sz="900">
                <a:solidFill>
                  <a:srgbClr val="313428"/>
                </a:solidFill>
              </a:defRPr>
            </a:lvl1pPr>
          </a:lstStyle>
          <a:p>
            <a:fld id="{281A563F-144F-4F53-950F-D3E21E712761}" type="datetimeFigureOut">
              <a:rPr lang="en-IN" smtClean="0"/>
              <a:t>01-08-2023</a:t>
            </a:fld>
            <a:endParaRPr lang="en-IN"/>
          </a:p>
        </p:txBody>
      </p:sp>
      <p:sp>
        <p:nvSpPr>
          <p:cNvPr id="5" name="Footer Placeholder 4"/>
          <p:cNvSpPr>
            <a:spLocks noGrp="1"/>
          </p:cNvSpPr>
          <p:nvPr>
            <p:ph type="ftr" sz="quarter" idx="3"/>
          </p:nvPr>
        </p:nvSpPr>
        <p:spPr>
          <a:xfrm>
            <a:off x="2275027" y="6356350"/>
            <a:ext cx="2456633" cy="365125"/>
          </a:xfrm>
          <a:prstGeom prst="rect">
            <a:avLst/>
          </a:prstGeom>
        </p:spPr>
        <p:txBody>
          <a:bodyPr vert="horz" lIns="91440" tIns="45720" rIns="91440" bIns="45720" rtlCol="0" anchor="ctr"/>
          <a:lstStyle>
            <a:lvl1pPr algn="ctr">
              <a:defRPr sz="900">
                <a:solidFill>
                  <a:srgbClr val="313428"/>
                </a:solidFill>
              </a:defRPr>
            </a:lvl1pPr>
          </a:lstStyle>
          <a:p>
            <a:endParaRPr lang="en-IN"/>
          </a:p>
        </p:txBody>
      </p:sp>
      <p:sp>
        <p:nvSpPr>
          <p:cNvPr id="6" name="Slide Number Placeholder 5"/>
          <p:cNvSpPr>
            <a:spLocks noGrp="1"/>
          </p:cNvSpPr>
          <p:nvPr>
            <p:ph type="sldNum" sz="quarter" idx="4"/>
          </p:nvPr>
        </p:nvSpPr>
        <p:spPr>
          <a:xfrm>
            <a:off x="5204372" y="6356351"/>
            <a:ext cx="1427935" cy="365125"/>
          </a:xfrm>
          <a:prstGeom prst="rect">
            <a:avLst/>
          </a:prstGeom>
        </p:spPr>
        <p:txBody>
          <a:bodyPr vert="horz" lIns="91440" tIns="45720" rIns="91440" bIns="45720" rtlCol="0" anchor="ctr"/>
          <a:lstStyle>
            <a:lvl1pPr algn="r">
              <a:defRPr sz="900">
                <a:solidFill>
                  <a:srgbClr val="313428"/>
                </a:solidFill>
              </a:defRPr>
            </a:lvl1pPr>
          </a:lstStyle>
          <a:p>
            <a:fld id="{7756B0C8-588E-4849-928A-F36955115B81}" type="slidenum">
              <a:rPr lang="en-IN" smtClean="0"/>
              <a:t>‹#›</a:t>
            </a:fld>
            <a:endParaRPr lang="en-IN"/>
          </a:p>
        </p:txBody>
      </p:sp>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569926" y="4955531"/>
            <a:ext cx="896556" cy="243296"/>
          </a:xfrm>
          <a:prstGeom prst="rect">
            <a:avLst/>
          </a:prstGeom>
        </p:spPr>
      </p:pic>
      <p:sp>
        <p:nvSpPr>
          <p:cNvPr id="12" name="TextBox 11"/>
          <p:cNvSpPr txBox="1"/>
          <p:nvPr/>
        </p:nvSpPr>
        <p:spPr>
          <a:xfrm rot="16200000">
            <a:off x="-2071410" y="2569148"/>
            <a:ext cx="3888671" cy="230832"/>
          </a:xfrm>
          <a:prstGeom prst="rect">
            <a:avLst/>
          </a:prstGeom>
          <a:noFill/>
        </p:spPr>
        <p:txBody>
          <a:bodyPr wrap="square" rtlCol="0" anchor="ctr">
            <a:spAutoFit/>
          </a:bodyPr>
          <a:lstStyle/>
          <a:p>
            <a:r>
              <a:rPr lang="bs-Latn-BA" sz="900" dirty="0">
                <a:solidFill>
                  <a:schemeClr val="bg1">
                    <a:lumMod val="65000"/>
                  </a:schemeClr>
                </a:solidFill>
              </a:rPr>
              <a:t>Find</a:t>
            </a:r>
            <a:r>
              <a:rPr lang="bs-Latn-BA" sz="900" baseline="0" dirty="0">
                <a:solidFill>
                  <a:schemeClr val="bg1">
                    <a:lumMod val="65000"/>
                  </a:schemeClr>
                </a:solidFill>
              </a:rPr>
              <a:t> m</a:t>
            </a:r>
            <a:r>
              <a:rPr lang="bs-Latn-BA" sz="900" dirty="0">
                <a:solidFill>
                  <a:schemeClr val="bg1">
                    <a:lumMod val="65000"/>
                  </a:schemeClr>
                </a:solidFill>
              </a:rPr>
              <a:t>ore PowerPoint templates</a:t>
            </a:r>
            <a:r>
              <a:rPr lang="bs-Latn-BA" sz="900" baseline="0" dirty="0">
                <a:solidFill>
                  <a:schemeClr val="bg1">
                    <a:lumMod val="65000"/>
                  </a:schemeClr>
                </a:solidFill>
              </a:rPr>
              <a:t> on </a:t>
            </a:r>
            <a:r>
              <a:rPr lang="bs-Latn-BA" sz="900" b="1" baseline="0" dirty="0">
                <a:solidFill>
                  <a:schemeClr val="bg1">
                    <a:lumMod val="65000"/>
                  </a:schemeClr>
                </a:solidFill>
              </a:rPr>
              <a:t>prezentr.com</a:t>
            </a:r>
            <a:r>
              <a:rPr lang="bs-Latn-BA" sz="900" baseline="0" dirty="0">
                <a:solidFill>
                  <a:schemeClr val="bg1">
                    <a:lumMod val="65000"/>
                  </a:schemeClr>
                </a:solidFill>
              </a:rPr>
              <a:t>!</a:t>
            </a:r>
            <a:endParaRPr lang="en-US" sz="900" dirty="0">
              <a:solidFill>
                <a:schemeClr val="bg1">
                  <a:lumMod val="65000"/>
                </a:schemeClr>
              </a:solidFill>
            </a:endParaRPr>
          </a:p>
        </p:txBody>
      </p:sp>
    </p:spTree>
    <p:extLst>
      <p:ext uri="{BB962C8B-B14F-4D97-AF65-F5344CB8AC3E}">
        <p14:creationId xmlns:p14="http://schemas.microsoft.com/office/powerpoint/2010/main" val="25610720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txStyles>
    <p:titleStyle>
      <a:lvl1pPr algn="ctr" defTabSz="685800" rtl="0" eaLnBrk="1" latinLnBrk="0" hangingPunct="1">
        <a:lnSpc>
          <a:spcPct val="90000"/>
        </a:lnSpc>
        <a:spcBef>
          <a:spcPct val="0"/>
        </a:spcBef>
        <a:buNone/>
        <a:defRPr sz="3300" b="1" kern="1200">
          <a:solidFill>
            <a:srgbClr val="2D95FF"/>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72C8B"/>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72C8B"/>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72C8B"/>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72C8B"/>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72C8B"/>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07C53A4C-C4B6-4DEA-92D5-A0262773EBB3}"/>
              </a:ext>
            </a:extLst>
          </p:cNvPr>
          <p:cNvPicPr>
            <a:picLocks noChangeAspect="1" noChangeArrowheads="1"/>
          </p:cNvPicPr>
          <p:nvPr/>
        </p:nvPicPr>
        <p:blipFill>
          <a:blip r:embed="rId2" cstate="print"/>
          <a:srcRect/>
          <a:stretch>
            <a:fillRect/>
          </a:stretch>
        </p:blipFill>
        <p:spPr bwMode="auto">
          <a:xfrm>
            <a:off x="0" y="262474"/>
            <a:ext cx="1219200" cy="1447800"/>
          </a:xfrm>
          <a:prstGeom prst="rect">
            <a:avLst/>
          </a:prstGeom>
          <a:noFill/>
          <a:ln w="9525">
            <a:noFill/>
            <a:miter lim="800000"/>
            <a:headEnd/>
            <a:tailEnd/>
          </a:ln>
        </p:spPr>
      </p:pic>
      <p:sp>
        <p:nvSpPr>
          <p:cNvPr id="6" name="TextShape 1">
            <a:extLst>
              <a:ext uri="{FF2B5EF4-FFF2-40B4-BE49-F238E27FC236}">
                <a16:creationId xmlns:a16="http://schemas.microsoft.com/office/drawing/2014/main" id="{C3FD8428-84E6-4439-8FC4-64EB8E1C990C}"/>
              </a:ext>
            </a:extLst>
          </p:cNvPr>
          <p:cNvSpPr txBox="1"/>
          <p:nvPr/>
        </p:nvSpPr>
        <p:spPr>
          <a:xfrm>
            <a:off x="1143000" y="228600"/>
            <a:ext cx="6858000" cy="1752600"/>
          </a:xfrm>
          <a:prstGeom prst="rect">
            <a:avLst/>
          </a:prstGeom>
          <a:noFill/>
          <a:ln>
            <a:noFill/>
          </a:ln>
        </p:spPr>
        <p:txBody>
          <a:bodyPr anchor="ctr">
            <a:normAutofit fontScale="68000" lnSpcReduction="20000"/>
          </a:bodyPr>
          <a:lstStyle/>
          <a:p>
            <a:pPr algn="ctr" fontAlgn="auto">
              <a:spcBef>
                <a:spcPts val="0"/>
              </a:spcBef>
              <a:spcAft>
                <a:spcPts val="0"/>
              </a:spcAft>
              <a:defRPr/>
            </a:pPr>
            <a:r>
              <a:rPr lang="en-US" sz="3600" b="1" spc="-1" dirty="0">
                <a:solidFill>
                  <a:srgbClr val="000000"/>
                </a:solidFill>
                <a:latin typeface="Times New Roman" pitchFamily="18" charset="0"/>
                <a:cs typeface="Times New Roman" pitchFamily="18" charset="0"/>
              </a:rPr>
              <a:t>P.S.V COLLEGE OF ENGINEERING AND    TECHNOLOGY</a:t>
            </a:r>
            <a:r>
              <a:rPr lang="en-US" sz="3600" spc="-1" dirty="0">
                <a:solidFill>
                  <a:srgbClr val="000000"/>
                </a:solidFill>
                <a:latin typeface="Times New Roman" pitchFamily="18" charset="0"/>
                <a:cs typeface="Times New Roman" pitchFamily="18" charset="0"/>
              </a:rPr>
              <a:t> </a:t>
            </a:r>
          </a:p>
          <a:p>
            <a:pPr algn="ctr" fontAlgn="auto">
              <a:spcBef>
                <a:spcPts val="0"/>
              </a:spcBef>
              <a:spcAft>
                <a:spcPts val="0"/>
              </a:spcAft>
              <a:defRPr/>
            </a:pPr>
            <a:r>
              <a:rPr lang="en-US" sz="1900" spc="-1" dirty="0">
                <a:solidFill>
                  <a:srgbClr val="000000"/>
                </a:solidFill>
                <a:latin typeface="Times New Roman" pitchFamily="18" charset="0"/>
                <a:cs typeface="Times New Roman" pitchFamily="18" charset="0"/>
              </a:rPr>
              <a:t>(Approved by AICTE, New Delhi &amp; Affiliated to Anna University, Chennai)</a:t>
            </a:r>
          </a:p>
          <a:p>
            <a:pPr algn="ctr" fontAlgn="auto">
              <a:spcBef>
                <a:spcPts val="0"/>
              </a:spcBef>
              <a:spcAft>
                <a:spcPts val="0"/>
              </a:spcAft>
              <a:defRPr/>
            </a:pPr>
            <a:r>
              <a:rPr lang="en-US" sz="2000" b="1" dirty="0">
                <a:latin typeface="Times New Roman" pitchFamily="18" charset="0"/>
                <a:cs typeface="Times New Roman" pitchFamily="18" charset="0"/>
              </a:rPr>
              <a:t>Accredited by NACC with ‘A’ Grade</a:t>
            </a:r>
            <a:endParaRPr lang="en-US" sz="1900" spc="-1" dirty="0">
              <a:solidFill>
                <a:srgbClr val="000000"/>
              </a:solidFill>
              <a:latin typeface="Times New Roman" pitchFamily="18" charset="0"/>
              <a:cs typeface="Times New Roman" pitchFamily="18" charset="0"/>
            </a:endParaRPr>
          </a:p>
          <a:p>
            <a:pPr algn="ctr" fontAlgn="auto">
              <a:spcBef>
                <a:spcPts val="0"/>
              </a:spcBef>
              <a:spcAft>
                <a:spcPts val="0"/>
              </a:spcAft>
              <a:defRPr/>
            </a:pPr>
            <a:r>
              <a:rPr lang="en-US" sz="1900" spc="-1" dirty="0">
                <a:solidFill>
                  <a:srgbClr val="000000"/>
                </a:solidFill>
                <a:latin typeface="Times New Roman" pitchFamily="18" charset="0"/>
                <a:cs typeface="Times New Roman" pitchFamily="18" charset="0"/>
              </a:rPr>
              <a:t>(Inclusion Under Section 2(f) &amp; 12(B) of the UGC Act, 1956)</a:t>
            </a:r>
            <a:br>
              <a:rPr sz="2200" dirty="0">
                <a:latin typeface="Times New Roman" pitchFamily="18" charset="0"/>
                <a:cs typeface="Times New Roman" pitchFamily="18" charset="0"/>
              </a:rPr>
            </a:br>
            <a:r>
              <a:rPr lang="en-US" sz="1900" spc="-1" dirty="0">
                <a:solidFill>
                  <a:srgbClr val="000000"/>
                </a:solidFill>
                <a:latin typeface="Times New Roman" pitchFamily="18" charset="0"/>
                <a:cs typeface="Times New Roman" pitchFamily="18" charset="0"/>
              </a:rPr>
              <a:t>(AN ISO 9001:2015 certified Institution)</a:t>
            </a:r>
          </a:p>
          <a:p>
            <a:pPr algn="ctr">
              <a:defRPr/>
            </a:pPr>
            <a:r>
              <a:rPr lang="en-US" sz="1900" spc="-1" dirty="0">
                <a:solidFill>
                  <a:srgbClr val="000000"/>
                </a:solidFill>
                <a:latin typeface="Times New Roman" pitchFamily="18" charset="0"/>
                <a:cs typeface="Times New Roman" pitchFamily="18" charset="0"/>
              </a:rPr>
              <a:t>Bangalore - Chennai Highway, (NH- 46),	</a:t>
            </a:r>
          </a:p>
          <a:p>
            <a:pPr algn="ctr">
              <a:defRPr/>
            </a:pPr>
            <a:r>
              <a:rPr lang="en-US" sz="1900" spc="-1" dirty="0" err="1">
                <a:solidFill>
                  <a:srgbClr val="000000"/>
                </a:solidFill>
                <a:latin typeface="Times New Roman" pitchFamily="18" charset="0"/>
                <a:cs typeface="Times New Roman" pitchFamily="18" charset="0"/>
              </a:rPr>
              <a:t>Mittapalli</a:t>
            </a:r>
            <a:r>
              <a:rPr lang="en-US" sz="1900" spc="-1" dirty="0">
                <a:solidFill>
                  <a:srgbClr val="000000"/>
                </a:solidFill>
                <a:latin typeface="Times New Roman" pitchFamily="18" charset="0"/>
                <a:cs typeface="Times New Roman" pitchFamily="18" charset="0"/>
              </a:rPr>
              <a:t>, </a:t>
            </a:r>
            <a:r>
              <a:rPr lang="en-US" sz="1900" spc="-1" dirty="0" err="1">
                <a:solidFill>
                  <a:srgbClr val="000000"/>
                </a:solidFill>
                <a:latin typeface="Times New Roman" pitchFamily="18" charset="0"/>
                <a:cs typeface="Times New Roman" pitchFamily="18" charset="0"/>
              </a:rPr>
              <a:t>Balinayanapalli</a:t>
            </a:r>
            <a:r>
              <a:rPr lang="en-US" sz="1900" spc="-1" dirty="0">
                <a:solidFill>
                  <a:srgbClr val="000000"/>
                </a:solidFill>
                <a:latin typeface="Times New Roman" pitchFamily="18" charset="0"/>
                <a:cs typeface="Times New Roman" pitchFamily="18" charset="0"/>
              </a:rPr>
              <a:t> Post, </a:t>
            </a:r>
            <a:r>
              <a:rPr lang="en-US" sz="1900" spc="-1" dirty="0" err="1">
                <a:solidFill>
                  <a:srgbClr val="000000"/>
                </a:solidFill>
                <a:latin typeface="Times New Roman" pitchFamily="18" charset="0"/>
                <a:cs typeface="Times New Roman" pitchFamily="18" charset="0"/>
              </a:rPr>
              <a:t>Krishnagiri</a:t>
            </a:r>
            <a:r>
              <a:rPr lang="en-US" sz="1900" spc="-1" dirty="0">
                <a:solidFill>
                  <a:srgbClr val="000000"/>
                </a:solidFill>
                <a:latin typeface="Times New Roman" pitchFamily="18" charset="0"/>
                <a:cs typeface="Times New Roman" pitchFamily="18" charset="0"/>
              </a:rPr>
              <a:t> -635 108</a:t>
            </a:r>
            <a:r>
              <a:rPr lang="en-US" sz="1300" dirty="0">
                <a:latin typeface="Times New Roman" pitchFamily="18" charset="0"/>
                <a:cs typeface="Times New Roman" pitchFamily="18" charset="0"/>
              </a:rPr>
              <a:t>.</a:t>
            </a:r>
          </a:p>
          <a:p>
            <a:pPr algn="ctr" fontAlgn="auto">
              <a:spcBef>
                <a:spcPts val="0"/>
              </a:spcBef>
              <a:spcAft>
                <a:spcPts val="0"/>
              </a:spcAft>
              <a:defRPr/>
            </a:pPr>
            <a:endParaRPr lang="en-US" sz="1600" spc="-1" dirty="0">
              <a:solidFill>
                <a:srgbClr val="000000"/>
              </a:solidFill>
              <a:latin typeface="Times New Roman" pitchFamily="18" charset="0"/>
              <a:cs typeface="Times New Roman" pitchFamily="18" charset="0"/>
            </a:endParaRPr>
          </a:p>
        </p:txBody>
      </p:sp>
      <p:sp>
        <p:nvSpPr>
          <p:cNvPr id="7" name="TextShape 2">
            <a:extLst>
              <a:ext uri="{FF2B5EF4-FFF2-40B4-BE49-F238E27FC236}">
                <a16:creationId xmlns:a16="http://schemas.microsoft.com/office/drawing/2014/main" id="{EFD025C6-6C6B-46CD-8FEE-A3DAB9AC119C}"/>
              </a:ext>
            </a:extLst>
          </p:cNvPr>
          <p:cNvSpPr txBox="1"/>
          <p:nvPr/>
        </p:nvSpPr>
        <p:spPr>
          <a:xfrm>
            <a:off x="0" y="1854560"/>
            <a:ext cx="9144000" cy="990600"/>
          </a:xfrm>
          <a:prstGeom prst="rect">
            <a:avLst/>
          </a:prstGeom>
          <a:noFill/>
          <a:ln>
            <a:noFill/>
          </a:ln>
        </p:spPr>
        <p:txBody>
          <a:bodyPr anchor="b"/>
          <a:lstStyle/>
          <a:p>
            <a:pPr algn="ctr" fontAlgn="auto">
              <a:lnSpc>
                <a:spcPct val="150000"/>
              </a:lnSpc>
              <a:spcBef>
                <a:spcPts val="479"/>
              </a:spcBef>
              <a:spcAft>
                <a:spcPts val="0"/>
              </a:spcAft>
              <a:defRPr/>
            </a:pPr>
            <a:r>
              <a:rPr lang="en-US" sz="2000" b="1" spc="-1" dirty="0">
                <a:solidFill>
                  <a:srgbClr val="000000"/>
                </a:solidFill>
                <a:latin typeface="Times New Roman" pitchFamily="18" charset="0"/>
                <a:cs typeface="Times New Roman" pitchFamily="18" charset="0"/>
              </a:rPr>
              <a:t>DEPARTMENT OF ELECTRONICS AND COMMUNICATION ENGINEERING</a:t>
            </a:r>
          </a:p>
        </p:txBody>
      </p:sp>
      <p:sp>
        <p:nvSpPr>
          <p:cNvPr id="8" name="TextShape 3">
            <a:extLst>
              <a:ext uri="{FF2B5EF4-FFF2-40B4-BE49-F238E27FC236}">
                <a16:creationId xmlns:a16="http://schemas.microsoft.com/office/drawing/2014/main" id="{01FB03B5-5CCA-42AD-9D5E-97719D681BE5}"/>
              </a:ext>
            </a:extLst>
          </p:cNvPr>
          <p:cNvSpPr txBox="1"/>
          <p:nvPr/>
        </p:nvSpPr>
        <p:spPr>
          <a:xfrm>
            <a:off x="152400" y="4495800"/>
            <a:ext cx="5334000" cy="2057400"/>
          </a:xfrm>
          <a:prstGeom prst="rect">
            <a:avLst/>
          </a:prstGeom>
          <a:noFill/>
          <a:ln>
            <a:noFill/>
          </a:ln>
        </p:spPr>
        <p:txBody>
          <a:bodyPr/>
          <a:lstStyle/>
          <a:p>
            <a:pPr marL="343080" indent="-342720" fontAlgn="auto">
              <a:spcBef>
                <a:spcPts val="479"/>
              </a:spcBef>
              <a:spcAft>
                <a:spcPts val="0"/>
              </a:spcAft>
              <a:defRPr/>
            </a:pPr>
            <a:r>
              <a:rPr lang="en-US" sz="2000" b="1" spc="-1" dirty="0">
                <a:solidFill>
                  <a:srgbClr val="000000"/>
                </a:solidFill>
                <a:latin typeface="Times New Roman" pitchFamily="18" charset="0"/>
                <a:cs typeface="Times New Roman" pitchFamily="18" charset="0"/>
              </a:rPr>
              <a:t>TEAM MEMBERS:</a:t>
            </a:r>
          </a:p>
          <a:p>
            <a:pPr marL="343080" indent="-342720" fontAlgn="auto">
              <a:spcBef>
                <a:spcPts val="479"/>
              </a:spcBef>
              <a:spcAft>
                <a:spcPts val="0"/>
              </a:spcAft>
              <a:defRPr/>
            </a:pPr>
            <a:endParaRPr lang="en-US" sz="2400" spc="-1" dirty="0">
              <a:solidFill>
                <a:srgbClr val="000000"/>
              </a:solidFill>
              <a:latin typeface="Times New Roman" pitchFamily="18" charset="0"/>
              <a:cs typeface="Times New Roman" pitchFamily="18" charset="0"/>
            </a:endParaRPr>
          </a:p>
          <a:p>
            <a:pPr marL="343080" indent="-342720" fontAlgn="auto">
              <a:spcBef>
                <a:spcPts val="479"/>
              </a:spcBef>
              <a:spcAft>
                <a:spcPts val="0"/>
              </a:spcAft>
              <a:defRPr/>
            </a:pPr>
            <a:r>
              <a:rPr lang="en-US" spc="-1" dirty="0">
                <a:solidFill>
                  <a:srgbClr val="000000"/>
                </a:solidFill>
                <a:latin typeface="Times New Roman" pitchFamily="18" charset="0"/>
                <a:cs typeface="Times New Roman" pitchFamily="18" charset="0"/>
              </a:rPr>
              <a:t>DHYALAN C 	( 611819106009 )</a:t>
            </a:r>
          </a:p>
          <a:p>
            <a:pPr marL="343080" indent="-342720" fontAlgn="auto">
              <a:spcBef>
                <a:spcPts val="479"/>
              </a:spcBef>
              <a:spcAft>
                <a:spcPts val="0"/>
              </a:spcAft>
              <a:defRPr/>
            </a:pPr>
            <a:r>
              <a:rPr lang="en-US" spc="-1" dirty="0">
                <a:solidFill>
                  <a:srgbClr val="000000"/>
                </a:solidFill>
                <a:latin typeface="Times New Roman" pitchFamily="18" charset="0"/>
                <a:cs typeface="Times New Roman" pitchFamily="18" charset="0"/>
              </a:rPr>
              <a:t>KARTHICK S	( 611819106016 )</a:t>
            </a:r>
          </a:p>
          <a:p>
            <a:pPr marL="343080" indent="-342720" fontAlgn="auto">
              <a:spcBef>
                <a:spcPts val="479"/>
              </a:spcBef>
              <a:spcAft>
                <a:spcPts val="0"/>
              </a:spcAft>
              <a:defRPr/>
            </a:pPr>
            <a:r>
              <a:rPr lang="en-US" spc="-1" dirty="0">
                <a:solidFill>
                  <a:srgbClr val="000000"/>
                </a:solidFill>
                <a:latin typeface="Times New Roman" pitchFamily="18" charset="0"/>
                <a:cs typeface="Times New Roman" pitchFamily="18" charset="0"/>
              </a:rPr>
              <a:t>SATHISH G 	( 611819106046 ) </a:t>
            </a:r>
          </a:p>
          <a:p>
            <a:pPr marL="343080" indent="-342720" fontAlgn="auto">
              <a:spcBef>
                <a:spcPts val="479"/>
              </a:spcBef>
              <a:spcAft>
                <a:spcPts val="0"/>
              </a:spcAft>
              <a:defRPr/>
            </a:pPr>
            <a:endParaRPr lang="en-US" sz="2000" spc="-1" dirty="0">
              <a:solidFill>
                <a:srgbClr val="000000"/>
              </a:solidFill>
              <a:latin typeface="Times New Roman" pitchFamily="18" charset="0"/>
              <a:cs typeface="Times New Roman" pitchFamily="18" charset="0"/>
            </a:endParaRPr>
          </a:p>
        </p:txBody>
      </p:sp>
      <p:sp>
        <p:nvSpPr>
          <p:cNvPr id="9" name="TextShape 4">
            <a:extLst>
              <a:ext uri="{FF2B5EF4-FFF2-40B4-BE49-F238E27FC236}">
                <a16:creationId xmlns:a16="http://schemas.microsoft.com/office/drawing/2014/main" id="{F584442B-D328-4791-9754-C074698D25B1}"/>
              </a:ext>
            </a:extLst>
          </p:cNvPr>
          <p:cNvSpPr txBox="1"/>
          <p:nvPr/>
        </p:nvSpPr>
        <p:spPr>
          <a:xfrm>
            <a:off x="467544" y="3200400"/>
            <a:ext cx="8534400" cy="1092696"/>
          </a:xfrm>
          <a:prstGeom prst="rect">
            <a:avLst/>
          </a:prstGeom>
          <a:noFill/>
          <a:ln>
            <a:noFill/>
          </a:ln>
        </p:spPr>
        <p:txBody>
          <a:bodyPr anchor="b">
            <a:scene3d>
              <a:camera prst="orthographicFront"/>
              <a:lightRig rig="harsh" dir="t"/>
            </a:scene3d>
            <a:sp3d extrusionH="57150" prstMaterial="matte">
              <a:bevelT w="63500" h="12700" prst="angle"/>
              <a:contourClr>
                <a:schemeClr val="bg1">
                  <a:lumMod val="65000"/>
                </a:schemeClr>
              </a:contourClr>
            </a:sp3d>
          </a:bodyPr>
          <a:lstStyle/>
          <a:p>
            <a:pPr algn="ctr">
              <a:spcBef>
                <a:spcPts val="479"/>
              </a:spcBef>
              <a:defRPr/>
            </a:pPr>
            <a:r>
              <a:rPr lang="en-US" sz="2800" b="1" dirty="0">
                <a:ln/>
                <a:solidFill>
                  <a:srgbClr val="7030A0"/>
                </a:solidFill>
                <a:latin typeface="Times New Roman" pitchFamily="18" charset="0"/>
                <a:cs typeface="Times New Roman" pitchFamily="18" charset="0"/>
              </a:rPr>
              <a:t>DESIGN AND IMPLEMENTATION OF SECURED E-VOTING MACHINE USING OPENCV WITH DEEP LEARNING</a:t>
            </a:r>
          </a:p>
        </p:txBody>
      </p:sp>
      <p:sp>
        <p:nvSpPr>
          <p:cNvPr id="10" name="TextShape 5">
            <a:extLst>
              <a:ext uri="{FF2B5EF4-FFF2-40B4-BE49-F238E27FC236}">
                <a16:creationId xmlns:a16="http://schemas.microsoft.com/office/drawing/2014/main" id="{41590AA5-66F0-4FD3-B467-E0005E86FF3D}"/>
              </a:ext>
            </a:extLst>
          </p:cNvPr>
          <p:cNvSpPr txBox="1"/>
          <p:nvPr/>
        </p:nvSpPr>
        <p:spPr>
          <a:xfrm>
            <a:off x="5711825" y="4419600"/>
            <a:ext cx="3660775" cy="2133600"/>
          </a:xfrm>
          <a:prstGeom prst="rect">
            <a:avLst/>
          </a:prstGeom>
          <a:noFill/>
          <a:ln>
            <a:noFill/>
          </a:ln>
        </p:spPr>
        <p:txBody>
          <a:bodyPr/>
          <a:lstStyle/>
          <a:p>
            <a:pPr marL="343080" indent="-342720" fontAlgn="auto">
              <a:spcBef>
                <a:spcPts val="479"/>
              </a:spcBef>
              <a:spcAft>
                <a:spcPts val="0"/>
              </a:spcAft>
              <a:defRPr/>
            </a:pPr>
            <a:r>
              <a:rPr lang="en-US" sz="2400" spc="-1" dirty="0">
                <a:solidFill>
                  <a:srgbClr val="000000"/>
                </a:solidFill>
                <a:latin typeface="Times New Roman" pitchFamily="18" charset="0"/>
                <a:cs typeface="Times New Roman" pitchFamily="18" charset="0"/>
              </a:rPr>
              <a:t>    </a:t>
            </a:r>
            <a:r>
              <a:rPr lang="en-US" sz="2000" b="1" spc="-1" dirty="0">
                <a:solidFill>
                  <a:srgbClr val="000000"/>
                </a:solidFill>
                <a:latin typeface="Times New Roman" pitchFamily="18" charset="0"/>
                <a:cs typeface="Times New Roman" pitchFamily="18" charset="0"/>
              </a:rPr>
              <a:t>PROJECT GUIDE:</a:t>
            </a:r>
            <a:r>
              <a:rPr lang="en-US" sz="2000" spc="-1" dirty="0">
                <a:solidFill>
                  <a:srgbClr val="000000"/>
                </a:solidFill>
                <a:latin typeface="Times New Roman" pitchFamily="18" charset="0"/>
                <a:cs typeface="Times New Roman" pitchFamily="18" charset="0"/>
              </a:rPr>
              <a:t> </a:t>
            </a:r>
          </a:p>
          <a:p>
            <a:pPr marL="343080" indent="-342720" fontAlgn="auto">
              <a:spcBef>
                <a:spcPts val="479"/>
              </a:spcBef>
              <a:spcAft>
                <a:spcPts val="0"/>
              </a:spcAft>
              <a:defRPr/>
            </a:pPr>
            <a:r>
              <a:rPr lang="en-US" sz="2000" spc="-1" dirty="0">
                <a:solidFill>
                  <a:srgbClr val="000000"/>
                </a:solidFill>
                <a:latin typeface="Times New Roman" pitchFamily="18" charset="0"/>
                <a:cs typeface="Times New Roman" pitchFamily="18" charset="0"/>
              </a:rPr>
              <a:t>     </a:t>
            </a:r>
          </a:p>
          <a:p>
            <a:pPr marL="343080" indent="-342720" fontAlgn="auto">
              <a:spcBef>
                <a:spcPts val="479"/>
              </a:spcBef>
              <a:spcAft>
                <a:spcPts val="0"/>
              </a:spcAft>
              <a:defRPr/>
            </a:pPr>
            <a:r>
              <a:rPr lang="en-US" sz="2000" spc="-1" dirty="0">
                <a:solidFill>
                  <a:srgbClr val="000000"/>
                </a:solidFill>
                <a:latin typeface="Times New Roman" pitchFamily="18" charset="0"/>
                <a:cs typeface="Times New Roman" pitchFamily="18" charset="0"/>
              </a:rPr>
              <a:t>	Prof. PRAKASAM L</a:t>
            </a:r>
          </a:p>
          <a:p>
            <a:pPr marL="343080" indent="-342720" fontAlgn="auto">
              <a:spcBef>
                <a:spcPts val="479"/>
              </a:spcBef>
              <a:spcAft>
                <a:spcPts val="0"/>
              </a:spcAft>
              <a:defRPr/>
            </a:pPr>
            <a:r>
              <a:rPr lang="en-US" sz="2000" spc="-1" dirty="0">
                <a:solidFill>
                  <a:srgbClr val="000000"/>
                </a:solidFill>
                <a:latin typeface="Times New Roman" pitchFamily="18" charset="0"/>
                <a:cs typeface="Times New Roman" pitchFamily="18" charset="0"/>
              </a:rPr>
              <a:t>     AP/ECE</a:t>
            </a:r>
          </a:p>
          <a:p>
            <a:pPr marL="343080" indent="-342720" fontAlgn="auto">
              <a:spcBef>
                <a:spcPts val="479"/>
              </a:spcBef>
              <a:spcAft>
                <a:spcPts val="0"/>
              </a:spcAft>
              <a:defRPr/>
            </a:pPr>
            <a:endParaRPr lang="en-US" sz="2400" spc="-1" dirty="0">
              <a:solidFill>
                <a:srgbClr val="000000"/>
              </a:solidFill>
              <a:latin typeface="Times New Roman" pitchFamily="18" charset="0"/>
              <a:cs typeface="Times New Roman" pitchFamily="18" charset="0"/>
            </a:endParaRPr>
          </a:p>
        </p:txBody>
      </p:sp>
      <p:pic>
        <p:nvPicPr>
          <p:cNvPr id="11" name="Picture 1" descr="Transitioning from ISO 9001:2008 to 9001:2015 | Executive Compass">
            <a:extLst>
              <a:ext uri="{FF2B5EF4-FFF2-40B4-BE49-F238E27FC236}">
                <a16:creationId xmlns:a16="http://schemas.microsoft.com/office/drawing/2014/main" id="{D6E196AA-963E-49B8-866F-2ABA368C1B14}"/>
              </a:ext>
            </a:extLst>
          </p:cNvPr>
          <p:cNvPicPr>
            <a:picLocks noChangeAspect="1" noChangeArrowheads="1"/>
          </p:cNvPicPr>
          <p:nvPr/>
        </p:nvPicPr>
        <p:blipFill>
          <a:blip r:embed="rId3" cstate="print"/>
          <a:srcRect/>
          <a:stretch>
            <a:fillRect/>
          </a:stretch>
        </p:blipFill>
        <p:spPr bwMode="auto">
          <a:xfrm>
            <a:off x="7924800" y="304800"/>
            <a:ext cx="1219200" cy="1371600"/>
          </a:xfrm>
          <a:prstGeom prst="rect">
            <a:avLst/>
          </a:prstGeom>
          <a:noFill/>
          <a:ln w="9525">
            <a:noFill/>
            <a:miter lim="800000"/>
            <a:headEnd/>
            <a:tailEnd/>
          </a:ln>
        </p:spPr>
      </p:pic>
      <p:cxnSp>
        <p:nvCxnSpPr>
          <p:cNvPr id="12" name="Straight Connector 11">
            <a:extLst>
              <a:ext uri="{FF2B5EF4-FFF2-40B4-BE49-F238E27FC236}">
                <a16:creationId xmlns:a16="http://schemas.microsoft.com/office/drawing/2014/main" id="{D6D8CABB-0DC5-44AF-9DD9-D5A1D7527F2F}"/>
              </a:ext>
            </a:extLst>
          </p:cNvPr>
          <p:cNvCxnSpPr/>
          <p:nvPr/>
        </p:nvCxnSpPr>
        <p:spPr>
          <a:xfrm>
            <a:off x="0" y="1981200"/>
            <a:ext cx="9144000" cy="158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37276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FC53-1748-4B40-A913-8A5F01C1D395}"/>
              </a:ext>
            </a:extLst>
          </p:cNvPr>
          <p:cNvSpPr>
            <a:spLocks noGrp="1"/>
          </p:cNvSpPr>
          <p:nvPr>
            <p:ph type="title"/>
          </p:nvPr>
        </p:nvSpPr>
        <p:spPr>
          <a:xfrm>
            <a:off x="164560" y="417377"/>
            <a:ext cx="8223864" cy="1325563"/>
          </a:xfrm>
        </p:spPr>
        <p:txBody>
          <a:bodyPr/>
          <a:lstStyle/>
          <a:p>
            <a:r>
              <a:rPr lang="en-US" b="1" dirty="0">
                <a:latin typeface="Times New Roman" panose="02020603050405020304" pitchFamily="18" charset="0"/>
                <a:cs typeface="Times New Roman" panose="02020603050405020304" pitchFamily="18" charset="0"/>
              </a:rPr>
              <a:t>BLOCK DIAGRAM DESCRIPTION</a:t>
            </a:r>
            <a:endParaRPr lang="en-IN" dirty="0"/>
          </a:p>
        </p:txBody>
      </p:sp>
      <p:sp>
        <p:nvSpPr>
          <p:cNvPr id="3" name="Content Placeholder 2">
            <a:extLst>
              <a:ext uri="{FF2B5EF4-FFF2-40B4-BE49-F238E27FC236}">
                <a16:creationId xmlns:a16="http://schemas.microsoft.com/office/drawing/2014/main" id="{32E6F4A6-84B5-42A6-B5AF-6965C8DA55B3}"/>
              </a:ext>
            </a:extLst>
          </p:cNvPr>
          <p:cNvSpPr>
            <a:spLocks noGrp="1"/>
          </p:cNvSpPr>
          <p:nvPr>
            <p:ph idx="1"/>
          </p:nvPr>
        </p:nvSpPr>
        <p:spPr>
          <a:xfrm>
            <a:off x="164560" y="1841861"/>
            <a:ext cx="8799928" cy="4598761"/>
          </a:xfrm>
        </p:spPr>
        <p:txBody>
          <a:bodyPr>
            <a:normAutofit/>
          </a:bodyPr>
          <a:lstStyle/>
          <a:p>
            <a:r>
              <a:rPr lang="en-US" dirty="0">
                <a:latin typeface="Times New Roman" panose="02020603050405020304" pitchFamily="18" charset="0"/>
                <a:cs typeface="Times New Roman" panose="02020603050405020304" pitchFamily="18" charset="0"/>
              </a:rPr>
              <a:t>In our system, we have Arduino mega microcontroller which acts as brain of our system, </a:t>
            </a:r>
          </a:p>
          <a:p>
            <a:r>
              <a:rPr lang="en-US" dirty="0">
                <a:latin typeface="Times New Roman" panose="02020603050405020304" pitchFamily="18" charset="0"/>
                <a:cs typeface="Times New Roman" panose="02020603050405020304" pitchFamily="18" charset="0"/>
              </a:rPr>
              <a:t>Hence entire system program is stored in it. Initially each voter has unique ID i.e. RFID which is accessed by reader.</a:t>
            </a:r>
          </a:p>
          <a:p>
            <a:r>
              <a:rPr lang="en-US" dirty="0">
                <a:latin typeface="Times New Roman" panose="02020603050405020304" pitchFamily="18" charset="0"/>
                <a:cs typeface="Times New Roman" panose="02020603050405020304" pitchFamily="18" charset="0"/>
              </a:rPr>
              <a:t>Then he/she has to show the face in front of the camera if that ID and face matched means the voter have to place the finger for final authentication.</a:t>
            </a:r>
          </a:p>
          <a:p>
            <a:r>
              <a:rPr lang="en-US" dirty="0">
                <a:latin typeface="Times New Roman" panose="02020603050405020304" pitchFamily="18" charset="0"/>
                <a:cs typeface="Times New Roman" panose="02020603050405020304" pitchFamily="18" charset="0"/>
              </a:rPr>
              <a:t>After that, they have to type it through keypad, then they can vote for favorable candidate by keypad.</a:t>
            </a:r>
          </a:p>
          <a:p>
            <a:r>
              <a:rPr lang="en-US" dirty="0">
                <a:latin typeface="Times New Roman" panose="02020603050405020304" pitchFamily="18" charset="0"/>
                <a:cs typeface="Times New Roman" panose="02020603050405020304" pitchFamily="18" charset="0"/>
              </a:rPr>
              <a:t>At the end of the voting process they will receive message to his/her registered mobile number via GSM.</a:t>
            </a:r>
          </a:p>
          <a:p>
            <a:r>
              <a:rPr lang="en-US" dirty="0">
                <a:latin typeface="Times New Roman" panose="02020603050405020304" pitchFamily="18" charset="0"/>
                <a:cs typeface="Times New Roman" panose="02020603050405020304" pitchFamily="18" charset="0"/>
              </a:rPr>
              <a:t>The IoT module is used to monitor the voting status and control the voting machine.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1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3CDD-475D-4D6A-882B-A3B745355067}"/>
              </a:ext>
            </a:extLst>
          </p:cNvPr>
          <p:cNvSpPr>
            <a:spLocks noGrp="1"/>
          </p:cNvSpPr>
          <p:nvPr>
            <p:ph type="title"/>
          </p:nvPr>
        </p:nvSpPr>
        <p:spPr>
          <a:xfrm>
            <a:off x="164560" y="417377"/>
            <a:ext cx="8799928" cy="1325563"/>
          </a:xfrm>
        </p:spPr>
        <p:txBody>
          <a:bodyPr/>
          <a:lstStyle/>
          <a:p>
            <a:r>
              <a:rPr lang="en-US" dirty="0"/>
              <a:t>CIRCUIT</a:t>
            </a:r>
            <a:endParaRPr lang="en-IN" dirty="0"/>
          </a:p>
        </p:txBody>
      </p:sp>
      <p:pic>
        <p:nvPicPr>
          <p:cNvPr id="5" name="Content Placeholder 4">
            <a:extLst>
              <a:ext uri="{FF2B5EF4-FFF2-40B4-BE49-F238E27FC236}">
                <a16:creationId xmlns:a16="http://schemas.microsoft.com/office/drawing/2014/main" id="{11B3AA02-1543-413F-9BBF-CCC757078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051721" y="-27385"/>
            <a:ext cx="5040559" cy="8208914"/>
          </a:xfrm>
        </p:spPr>
      </p:pic>
    </p:spTree>
    <p:extLst>
      <p:ext uri="{BB962C8B-B14F-4D97-AF65-F5344CB8AC3E}">
        <p14:creationId xmlns:p14="http://schemas.microsoft.com/office/powerpoint/2010/main" val="287919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501A-752F-43F8-8BAA-53202BDC0A53}"/>
              </a:ext>
            </a:extLst>
          </p:cNvPr>
          <p:cNvSpPr>
            <a:spLocks noGrp="1"/>
          </p:cNvSpPr>
          <p:nvPr>
            <p:ph type="title"/>
          </p:nvPr>
        </p:nvSpPr>
        <p:spPr/>
        <p:txBody>
          <a:bodyPr/>
          <a:lstStyle/>
          <a:p>
            <a:r>
              <a:rPr lang="en-US" dirty="0"/>
              <a:t>CIRCUIT DISCRIPTION</a:t>
            </a:r>
            <a:endParaRPr lang="en-IN" dirty="0"/>
          </a:p>
        </p:txBody>
      </p:sp>
      <p:sp>
        <p:nvSpPr>
          <p:cNvPr id="3" name="Content Placeholder 2">
            <a:extLst>
              <a:ext uri="{FF2B5EF4-FFF2-40B4-BE49-F238E27FC236}">
                <a16:creationId xmlns:a16="http://schemas.microsoft.com/office/drawing/2014/main" id="{94D25DBA-7312-42E8-AD36-445B4456E3F5}"/>
              </a:ext>
            </a:extLst>
          </p:cNvPr>
          <p:cNvSpPr>
            <a:spLocks noGrp="1"/>
          </p:cNvSpPr>
          <p:nvPr>
            <p:ph idx="1"/>
          </p:nvPr>
        </p:nvSpPr>
        <p:spPr>
          <a:xfrm>
            <a:off x="164560" y="1841862"/>
            <a:ext cx="8799928" cy="4899506"/>
          </a:xfrm>
        </p:spPr>
        <p:txBody>
          <a:bodyPr>
            <a:normAutofit/>
          </a:bodyPr>
          <a:lstStyle/>
          <a:p>
            <a:r>
              <a:rPr lang="en-US" sz="1800" b="1" spc="55" dirty="0">
                <a:solidFill>
                  <a:srgbClr val="000000"/>
                </a:solidFill>
                <a:effectLst/>
                <a:ea typeface="Times New Roman" panose="02020603050405020304" pitchFamily="18" charset="0"/>
              </a:rPr>
              <a:t>Arduino Mega 2560</a:t>
            </a:r>
            <a:r>
              <a:rPr lang="en-US" sz="1800" spc="55" dirty="0">
                <a:solidFill>
                  <a:srgbClr val="000000"/>
                </a:solidFill>
                <a:effectLst/>
                <a:latin typeface="Times New Roman" panose="02020603050405020304" pitchFamily="18" charset="0"/>
                <a:ea typeface="Times New Roman" panose="02020603050405020304" pitchFamily="18" charset="0"/>
              </a:rPr>
              <a:t> : a microcontroller board which 54 digital input/output pins (of which 15 can be used as PWM outputs), 16 analog inputs, 4 UARTs (hardware serial ports), a 16 MHz crystal oscillator, a USB connection, a power jack, an ICSP header, and a reset button.</a:t>
            </a:r>
          </a:p>
          <a:p>
            <a:endParaRPr lang="en-US" sz="1800" spc="55" dirty="0">
              <a:solidFill>
                <a:srgbClr val="000000"/>
              </a:solidFill>
              <a:effectLst/>
              <a:latin typeface="Times New Roman" panose="02020603050405020304" pitchFamily="18" charset="0"/>
              <a:ea typeface="Times New Roman" panose="02020603050405020304" pitchFamily="18" charset="0"/>
            </a:endParaRPr>
          </a:p>
          <a:p>
            <a:r>
              <a:rPr lang="en-IN" sz="1800" b="1" dirty="0">
                <a:solidFill>
                  <a:schemeClr val="tx1"/>
                </a:solidFill>
                <a:latin typeface="Times New Roman" panose="02020603050405020304" pitchFamily="18" charset="0"/>
                <a:cs typeface="Times New Roman" panose="02020603050405020304" pitchFamily="18" charset="0"/>
              </a:rPr>
              <a:t>LinkSprite GSM/GPRS module: </a:t>
            </a:r>
            <a:r>
              <a:rPr lang="en-IN" sz="1800" dirty="0">
                <a:solidFill>
                  <a:schemeClr val="tx1"/>
                </a:solidFill>
                <a:latin typeface="Times New Roman" panose="02020603050405020304" pitchFamily="18" charset="0"/>
                <a:cs typeface="Times New Roman" panose="02020603050405020304" pitchFamily="18" charset="0"/>
              </a:rPr>
              <a:t>a miniature, single-side board, quad-band GSM 850/EGSM 900/DCS 1800/PCS 1900 module, ready for integration in various kinds of Fix wireless phones and other wireless devices.</a:t>
            </a:r>
          </a:p>
          <a:p>
            <a:endParaRPr lang="en-IN"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rPr>
              <a:t>EM-18 RFID Reader module</a:t>
            </a:r>
            <a:r>
              <a:rPr lang="en-US" sz="1800" dirty="0">
                <a:solidFill>
                  <a:schemeClr val="tx1"/>
                </a:solidFill>
                <a:effectLst/>
                <a:latin typeface="Times New Roman" panose="02020603050405020304" pitchFamily="18" charset="0"/>
                <a:ea typeface="Times New Roman" panose="02020603050405020304" pitchFamily="18" charset="0"/>
              </a:rPr>
              <a:t>: Operating at 125kHz and powered up with a 5V power supply.</a:t>
            </a:r>
          </a:p>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rPr>
              <a:t>Keypad: </a:t>
            </a:r>
            <a:r>
              <a:rPr lang="en-US" sz="1800" dirty="0">
                <a:solidFill>
                  <a:schemeClr val="tx1"/>
                </a:solidFill>
                <a:effectLst/>
                <a:latin typeface="Times New Roman" panose="02020603050405020304" pitchFamily="18" charset="0"/>
                <a:ea typeface="Times New Roman" panose="02020603050405020304" pitchFamily="18" charset="0"/>
              </a:rPr>
              <a:t>4*4 matrix keypad connected to two ports.</a:t>
            </a:r>
          </a:p>
          <a:p>
            <a:endParaRPr lang="en-US"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14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3AA81-A554-478F-AF6A-6ECECEE7BD07}"/>
              </a:ext>
            </a:extLst>
          </p:cNvPr>
          <p:cNvSpPr>
            <a:spLocks noGrp="1"/>
          </p:cNvSpPr>
          <p:nvPr>
            <p:ph idx="1"/>
          </p:nvPr>
        </p:nvSpPr>
        <p:spPr>
          <a:xfrm>
            <a:off x="164560" y="764704"/>
            <a:ext cx="8799928" cy="5464510"/>
          </a:xfrm>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rPr>
              <a:t>R305</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Fingerprint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Module</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Consists of optical fingerprint sensor, high-speed DSP processor, high-performance fingerprint alignment algorithm, high-capacity FLASH chips.</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Times New Roman" panose="02020603050405020304" pitchFamily="18" charset="0"/>
                <a:ea typeface="Times New Roman" panose="02020603050405020304" pitchFamily="18" charset="0"/>
              </a:rPr>
              <a:t>LCD</a:t>
            </a:r>
            <a:r>
              <a:rPr lang="en-US" sz="1800" b="1" dirty="0">
                <a:solidFill>
                  <a:schemeClr val="tx1"/>
                </a:solidFill>
                <a:latin typeface="Times New Roman" panose="02020603050405020304" pitchFamily="18" charset="0"/>
                <a:ea typeface="Times New Roman" panose="02020603050405020304" pitchFamily="18" charset="0"/>
              </a:rPr>
              <a:t> Display: </a:t>
            </a:r>
            <a:r>
              <a:rPr lang="en-US" sz="1800" dirty="0">
                <a:solidFill>
                  <a:srgbClr val="000000"/>
                </a:solidFill>
                <a:effectLst/>
                <a:latin typeface="Times New Roman" panose="02020603050405020304" pitchFamily="18" charset="0"/>
                <a:ea typeface="Times New Roman" panose="02020603050405020304" pitchFamily="18" charset="0"/>
              </a:rPr>
              <a:t>16x2 LCD display</a:t>
            </a:r>
          </a:p>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rPr>
              <a:t>R305</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Fingerprint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Module</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Consists of optical fingerprint sensor, high-speed DSP processor, high-performance fingerprint alignment algorithm, high-capacity FLASH chips.</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sz="1800" b="1" dirty="0">
              <a:solidFill>
                <a:schemeClr val="tx1"/>
              </a:solidFill>
              <a:effectLst/>
              <a:latin typeface="Times New Roman" panose="02020603050405020304" pitchFamily="18" charset="0"/>
              <a:ea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rPr>
              <a:t>ESP-12E Wi-Fi module: </a:t>
            </a:r>
            <a:r>
              <a:rPr lang="en-US" sz="1800" dirty="0">
                <a:solidFill>
                  <a:schemeClr val="tx1"/>
                </a:solidFill>
                <a:effectLst/>
                <a:latin typeface="Times New Roman" panose="02020603050405020304" pitchFamily="18" charset="0"/>
                <a:ea typeface="Times New Roman" panose="02020603050405020304" pitchFamily="18" charset="0"/>
              </a:rPr>
              <a:t>Core processor ESP8266 in smaller sizes of the module encapsulates Tensilica L106 integrates industry-leading ultra-low power 32-bit MCU micro, with the 16-bit short mode, Clock speed support 80 MHz .</a:t>
            </a:r>
          </a:p>
          <a:p>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 SUPPLY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0-12V/1 mA transformer is used.</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b="1" dirty="0">
                <a:solidFill>
                  <a:srgbClr val="000000"/>
                </a:solidFill>
                <a:latin typeface="Times New Roman" panose="02020603050405020304" pitchFamily="18" charset="0"/>
                <a:ea typeface="Times New Roman" panose="02020603050405020304" pitchFamily="18" charset="0"/>
              </a:rPr>
              <a:t>RS-232: </a:t>
            </a:r>
            <a:r>
              <a:rPr lang="en-US" sz="1800" dirty="0">
                <a:solidFill>
                  <a:srgbClr val="000000"/>
                </a:solidFill>
                <a:latin typeface="Times New Roman" panose="02020603050405020304" pitchFamily="18" charset="0"/>
                <a:ea typeface="Times New Roman" panose="02020603050405020304" pitchFamily="18" charset="0"/>
              </a:rPr>
              <a:t>Serial communication device between computer and the microcontroller for data exchange. Use 5v power supply.</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72001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0E0C-0B34-400F-825A-FB0A20CAF292}"/>
              </a:ext>
            </a:extLst>
          </p:cNvPr>
          <p:cNvSpPr>
            <a:spLocks noGrp="1"/>
          </p:cNvSpPr>
          <p:nvPr>
            <p:ph type="ctrTitle"/>
          </p:nvPr>
        </p:nvSpPr>
        <p:spPr>
          <a:xfrm>
            <a:off x="2555776" y="1556792"/>
            <a:ext cx="6453743" cy="2088232"/>
          </a:xfrm>
        </p:spPr>
        <p:txBody>
          <a:bodyPr>
            <a:normAutofit/>
          </a:bodyPr>
          <a:lstStyle/>
          <a:p>
            <a:r>
              <a:rPr lang="en-US" sz="5400" dirty="0"/>
              <a:t>WORKING PRINCIPLE……</a:t>
            </a:r>
            <a:endParaRPr lang="en-IN" sz="5400" dirty="0"/>
          </a:p>
        </p:txBody>
      </p:sp>
    </p:spTree>
    <p:extLst>
      <p:ext uri="{BB962C8B-B14F-4D97-AF65-F5344CB8AC3E}">
        <p14:creationId xmlns:p14="http://schemas.microsoft.com/office/powerpoint/2010/main" val="4268114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20472" cy="6957391"/>
          </a:xfrm>
        </p:spPr>
        <p:txBody>
          <a:bodyPr>
            <a:normAutofit/>
          </a:bodyPr>
          <a:lstStyle/>
          <a:p>
            <a:pPr marL="685800" lvl="2" indent="0">
              <a:buNone/>
            </a:pPr>
            <a:r>
              <a:rPr lang="en-US" sz="3600" b="1" dirty="0">
                <a:latin typeface="Times New Roman" panose="02020603050405020304" pitchFamily="18" charset="0"/>
                <a:cs typeface="Times New Roman" panose="02020603050405020304" pitchFamily="18" charset="0"/>
              </a:rPr>
              <a:t>ELECTION OFFICER  AUTHENTICATION</a:t>
            </a:r>
            <a:r>
              <a:rPr lang="en-US" sz="3600" dirty="0">
                <a:latin typeface="Times New Roman" panose="02020603050405020304" pitchFamily="18" charset="0"/>
                <a:cs typeface="Times New Roman" panose="02020603050405020304" pitchFamily="18" charset="0"/>
              </a:rPr>
              <a:t>:</a:t>
            </a:r>
          </a:p>
          <a:p>
            <a:pPr marL="685800" lvl="2" indent="0">
              <a:buNone/>
            </a:pPr>
            <a:endParaRPr lang="en-US" sz="18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900" dirty="0">
              <a:latin typeface="Times New Roman" panose="02020603050405020304" pitchFamily="18" charset="0"/>
              <a:cs typeface="Times New Roman" panose="02020603050405020304" pitchFamily="18" charset="0"/>
            </a:endParaRPr>
          </a:p>
          <a:p>
            <a:pPr marL="685800" lvl="2" indent="0">
              <a:buNone/>
            </a:pPr>
            <a:endParaRPr lang="en-US" sz="12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In this voting system, the first with the use of a webpage the election officer initiates the start of the election. </a:t>
            </a:r>
          </a:p>
          <a:p>
            <a:pPr lvl="2" algn="just"/>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The prototype provided is activated by the command from the webpage which is given by the officer.</a:t>
            </a:r>
          </a:p>
          <a:p>
            <a:pPr lvl="2" algn="just"/>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 The command from the webpage is received by the microcontroller (Arduino MEGA) and the voting process is initiated, this process is followed by the RFID authentication.</a:t>
            </a:r>
            <a:endParaRPr lang="en-IN" sz="2000" dirty="0">
              <a:latin typeface="Times New Roman" panose="02020603050405020304" pitchFamily="18" charset="0"/>
              <a:cs typeface="Times New Roman" panose="02020603050405020304" pitchFamily="18" charset="0"/>
            </a:endParaRPr>
          </a:p>
          <a:p>
            <a:pPr marL="685800" lvl="2" indent="0" algn="just">
              <a:buNone/>
            </a:pPr>
            <a:endParaRPr lang="en-US" sz="1350" dirty="0">
              <a:latin typeface="Times New Roman" panose="02020603050405020304" pitchFamily="18" charset="0"/>
              <a:cs typeface="Times New Roman" panose="02020603050405020304" pitchFamily="18" charset="0"/>
            </a:endParaRPr>
          </a:p>
        </p:txBody>
      </p:sp>
      <p:grpSp>
        <p:nvGrpSpPr>
          <p:cNvPr id="4" name="Canvas 168"/>
          <p:cNvGrpSpPr/>
          <p:nvPr/>
        </p:nvGrpSpPr>
        <p:grpSpPr>
          <a:xfrm>
            <a:off x="2613338" y="1484784"/>
            <a:ext cx="3917324" cy="1070358"/>
            <a:chOff x="0" y="0"/>
            <a:chExt cx="5080000" cy="1302385"/>
          </a:xfrm>
        </p:grpSpPr>
        <p:sp>
          <p:nvSpPr>
            <p:cNvPr id="5" name="Rectangle 4"/>
            <p:cNvSpPr/>
            <p:nvPr/>
          </p:nvSpPr>
          <p:spPr>
            <a:xfrm>
              <a:off x="0" y="0"/>
              <a:ext cx="5080000" cy="1302385"/>
            </a:xfrm>
            <a:prstGeom prst="rect">
              <a:avLst/>
            </a:prstGeom>
            <a:noFill/>
          </p:spPr>
        </p:sp>
        <p:sp>
          <p:nvSpPr>
            <p:cNvPr id="6" name="Rectangle 5"/>
            <p:cNvSpPr>
              <a:spLocks noChangeArrowheads="1"/>
            </p:cNvSpPr>
            <p:nvPr/>
          </p:nvSpPr>
          <p:spPr bwMode="auto">
            <a:xfrm>
              <a:off x="2000957" y="586777"/>
              <a:ext cx="1294130" cy="629549"/>
            </a:xfrm>
            <a:prstGeom prst="rect">
              <a:avLst/>
            </a:prstGeom>
            <a:solidFill>
              <a:srgbClr val="FFFFFF"/>
            </a:solidFill>
            <a:ln w="28575">
              <a:solidFill>
                <a:srgbClr val="000000"/>
              </a:solidFill>
              <a:miter lim="800000"/>
              <a:headEnd/>
              <a:tailEnd/>
            </a:ln>
          </p:spPr>
          <p:txBody>
            <a:bodyPr rot="0" vert="horz" wrap="square" lIns="68580" tIns="34290" rIns="68580" bIns="34290" anchor="ctr"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ARDUINO</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MEGA</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920312" y="43852"/>
              <a:ext cx="1431925" cy="313690"/>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r>
                <a:rPr lang="en-US" sz="900" b="1" dirty="0">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900" dirty="0">
                <a:latin typeface="Times New Roman" panose="02020603050405020304" pitchFamily="18" charset="0"/>
                <a:ea typeface="Times New Roman" panose="02020603050405020304" pitchFamily="18" charset="0"/>
              </a:endParaRPr>
            </a:p>
          </p:txBody>
        </p:sp>
        <p:cxnSp>
          <p:nvCxnSpPr>
            <p:cNvPr id="8" name="Line 6"/>
            <p:cNvCxnSpPr>
              <a:cxnSpLocks noChangeShapeType="1"/>
            </p:cNvCxnSpPr>
            <p:nvPr/>
          </p:nvCxnSpPr>
          <p:spPr bwMode="auto">
            <a:xfrm>
              <a:off x="2674057" y="357542"/>
              <a:ext cx="635" cy="22923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3891987" y="495972"/>
              <a:ext cx="793750" cy="345440"/>
            </a:xfrm>
            <a:prstGeom prst="rect">
              <a:avLst/>
            </a:prstGeom>
            <a:solidFill>
              <a:srgbClr val="FFFFFF"/>
            </a:solidFill>
            <a:ln w="19050">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LCD</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0" name="Line 11"/>
            <p:cNvCxnSpPr>
              <a:cxnSpLocks noChangeShapeType="1"/>
            </p:cNvCxnSpPr>
            <p:nvPr/>
          </p:nvCxnSpPr>
          <p:spPr bwMode="auto">
            <a:xfrm>
              <a:off x="3295087" y="646467"/>
              <a:ext cx="5969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163902" y="530897"/>
              <a:ext cx="1379855" cy="471170"/>
            </a:xfrm>
            <a:prstGeom prst="rect">
              <a:avLst/>
            </a:prstGeom>
            <a:solidFill>
              <a:srgbClr val="FFFFFF"/>
            </a:solidFill>
            <a:ln w="28575">
              <a:solidFill>
                <a:srgbClr val="000000"/>
              </a:solidFill>
              <a:miter lim="800000"/>
              <a:headEnd/>
              <a:tailEnd/>
            </a:ln>
          </p:spPr>
          <p:txBody>
            <a:bodyPr rot="0" vert="horz" wrap="square" lIns="68580" tIns="34290" rIns="68580" bIns="34290" anchor="ctr"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IOT MODULE</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2" name="Line 10"/>
            <p:cNvCxnSpPr>
              <a:cxnSpLocks noChangeShapeType="1"/>
            </p:cNvCxnSpPr>
            <p:nvPr/>
          </p:nvCxnSpPr>
          <p:spPr bwMode="auto">
            <a:xfrm flipH="1">
              <a:off x="1543757" y="791247"/>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5451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586989" cy="6858000"/>
          </a:xfrm>
        </p:spPr>
        <p:txBody>
          <a:bodyPr>
            <a:normAutofit/>
          </a:bodyPr>
          <a:lstStyle/>
          <a:p>
            <a:pPr marL="685800" lvl="2" indent="0">
              <a:buNone/>
            </a:pPr>
            <a:r>
              <a:rPr lang="en-US" sz="2800" b="1" dirty="0">
                <a:latin typeface="Times New Roman" panose="02020603050405020304" pitchFamily="18" charset="0"/>
                <a:cs typeface="Times New Roman" panose="02020603050405020304" pitchFamily="18" charset="0"/>
              </a:rPr>
              <a:t>RFID AUTHENTICATION :</a:t>
            </a: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buNone/>
            </a:pPr>
            <a:endParaRPr lang="en-US" sz="1350" dirty="0">
              <a:latin typeface="Times New Roman" panose="02020603050405020304" pitchFamily="18" charset="0"/>
              <a:cs typeface="Times New Roman" panose="02020603050405020304" pitchFamily="18" charset="0"/>
            </a:endParaRPr>
          </a:p>
          <a:p>
            <a:pPr marL="685800" lvl="2" indent="0" algn="just">
              <a:buNone/>
            </a:pPr>
            <a:endParaRPr lang="en-US" sz="1350" dirty="0">
              <a:latin typeface="Times New Roman" panose="02020603050405020304" pitchFamily="18" charset="0"/>
              <a:cs typeface="Times New Roman" panose="02020603050405020304" pitchFamily="18" charset="0"/>
            </a:endParaRPr>
          </a:p>
          <a:p>
            <a:pPr marL="685800" lvl="2" indent="0" algn="just">
              <a:buNone/>
            </a:pPr>
            <a:endParaRPr lang="en-US" sz="1350" dirty="0">
              <a:latin typeface="Times New Roman" panose="02020603050405020304" pitchFamily="18" charset="0"/>
              <a:cs typeface="Times New Roman" panose="02020603050405020304" pitchFamily="18" charset="0"/>
            </a:endParaRPr>
          </a:p>
          <a:p>
            <a:pPr marL="685800" lvl="2" indent="0" algn="just">
              <a:buNone/>
            </a:pPr>
            <a:endParaRPr lang="en-US" sz="1350" dirty="0">
              <a:latin typeface="Times New Roman" panose="02020603050405020304" pitchFamily="18" charset="0"/>
              <a:cs typeface="Times New Roman" panose="02020603050405020304" pitchFamily="18" charset="0"/>
            </a:endParaRPr>
          </a:p>
          <a:p>
            <a:pPr marL="685800" lvl="2" indent="0" algn="just">
              <a:buNone/>
            </a:pPr>
            <a:endParaRPr lang="en-US" sz="135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The polling officers with their RFID tag ensures their identity and they are asked for their biometric for security reasons. </a:t>
            </a:r>
          </a:p>
          <a:p>
            <a:pPr lvl="2" algn="just"/>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The voter ID which is linked with the voter data is a RFID tag by which the voters can ensure their identification in the polling booths.</a:t>
            </a:r>
          </a:p>
          <a:p>
            <a:pPr marL="685800" lvl="2" indent="0" algn="just">
              <a:buNone/>
            </a:pPr>
            <a:r>
              <a:rPr lang="en-US" sz="2000" dirty="0">
                <a:latin typeface="Times New Roman" panose="02020603050405020304" pitchFamily="18" charset="0"/>
                <a:cs typeface="Times New Roman" panose="02020603050405020304" pitchFamily="18" charset="0"/>
              </a:rPr>
              <a:t> </a:t>
            </a:r>
          </a:p>
          <a:p>
            <a:pPr lvl="2" algn="just"/>
            <a:r>
              <a:rPr lang="en-US" sz="2000" dirty="0">
                <a:latin typeface="Times New Roman" panose="02020603050405020304" pitchFamily="18" charset="0"/>
                <a:cs typeface="Times New Roman" panose="02020603050405020304" pitchFamily="18" charset="0"/>
              </a:rPr>
              <a:t>The LCD attached shows the process of the model.</a:t>
            </a:r>
            <a:endParaRPr lang="en-IN" sz="2000" dirty="0">
              <a:latin typeface="Times New Roman" panose="02020603050405020304" pitchFamily="18" charset="0"/>
              <a:cs typeface="Times New Roman" panose="02020603050405020304" pitchFamily="18" charset="0"/>
            </a:endParaRPr>
          </a:p>
          <a:p>
            <a:pPr marL="685800" lvl="2" indent="0" algn="just">
              <a:buNone/>
            </a:pPr>
            <a:endParaRPr lang="en-IN" sz="1350" dirty="0">
              <a:latin typeface="Times New Roman" panose="02020603050405020304" pitchFamily="18" charset="0"/>
              <a:cs typeface="Times New Roman" panose="02020603050405020304" pitchFamily="18" charset="0"/>
            </a:endParaRPr>
          </a:p>
        </p:txBody>
      </p:sp>
      <p:grpSp>
        <p:nvGrpSpPr>
          <p:cNvPr id="4" name="Canvas 477"/>
          <p:cNvGrpSpPr/>
          <p:nvPr/>
        </p:nvGrpSpPr>
        <p:grpSpPr>
          <a:xfrm>
            <a:off x="2555776" y="1124744"/>
            <a:ext cx="3829050" cy="1170623"/>
            <a:chOff x="0" y="0"/>
            <a:chExt cx="5105400" cy="1560830"/>
          </a:xfrm>
        </p:grpSpPr>
        <p:sp>
          <p:nvSpPr>
            <p:cNvPr id="5" name="Rectangle 4"/>
            <p:cNvSpPr/>
            <p:nvPr/>
          </p:nvSpPr>
          <p:spPr>
            <a:xfrm>
              <a:off x="0" y="0"/>
              <a:ext cx="5105400" cy="1560830"/>
            </a:xfrm>
            <a:prstGeom prst="rect">
              <a:avLst/>
            </a:prstGeom>
            <a:noFill/>
          </p:spPr>
        </p:sp>
        <p:sp>
          <p:nvSpPr>
            <p:cNvPr id="6" name="Rectangle 5"/>
            <p:cNvSpPr>
              <a:spLocks noChangeArrowheads="1"/>
            </p:cNvSpPr>
            <p:nvPr/>
          </p:nvSpPr>
          <p:spPr bwMode="auto">
            <a:xfrm>
              <a:off x="2059965" y="646353"/>
              <a:ext cx="1294130" cy="757890"/>
            </a:xfrm>
            <a:prstGeom prst="rect">
              <a:avLst/>
            </a:prstGeom>
            <a:solidFill>
              <a:srgbClr val="FFFFFF"/>
            </a:solidFill>
            <a:ln w="28575">
              <a:solidFill>
                <a:srgbClr val="000000"/>
              </a:solidFill>
              <a:miter lim="800000"/>
              <a:headEnd/>
              <a:tailEnd/>
            </a:ln>
          </p:spPr>
          <p:txBody>
            <a:bodyPr rot="0" vert="horz" wrap="square" lIns="68580" tIns="34290" rIns="68580" bIns="34290" anchor="ctr"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ARDUINO</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MEGA</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946191" y="77878"/>
              <a:ext cx="1431925" cy="323850"/>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r>
                <a:rPr lang="en-US" sz="900" b="1" dirty="0">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900" dirty="0">
                <a:latin typeface="Times New Roman" panose="02020603050405020304" pitchFamily="18" charset="0"/>
                <a:ea typeface="Times New Roman" panose="02020603050405020304" pitchFamily="18" charset="0"/>
              </a:endParaRPr>
            </a:p>
            <a:p>
              <a:r>
                <a:rPr lang="en-US" sz="900" dirty="0">
                  <a:solidFill>
                    <a:schemeClr val="bg1"/>
                  </a:solidFill>
                  <a:latin typeface="Times New Roman" panose="02020603050405020304" pitchFamily="18" charset="0"/>
                  <a:ea typeface="Times New Roman" panose="02020603050405020304" pitchFamily="18" charset="0"/>
                </a:rPr>
                <a:t> </a:t>
              </a:r>
              <a:endParaRPr lang="en-IN" sz="900" dirty="0">
                <a:solidFill>
                  <a:schemeClr val="bg1"/>
                </a:solidFill>
                <a:latin typeface="Times New Roman" panose="02020603050405020304" pitchFamily="18" charset="0"/>
                <a:ea typeface="Times New Roman" panose="02020603050405020304" pitchFamily="18" charset="0"/>
              </a:endParaRPr>
            </a:p>
          </p:txBody>
        </p:sp>
        <p:cxnSp>
          <p:nvCxnSpPr>
            <p:cNvPr id="8" name="Line 6"/>
            <p:cNvCxnSpPr>
              <a:cxnSpLocks noChangeShapeType="1"/>
            </p:cNvCxnSpPr>
            <p:nvPr/>
          </p:nvCxnSpPr>
          <p:spPr bwMode="auto">
            <a:xfrm>
              <a:off x="2699936" y="401728"/>
              <a:ext cx="635" cy="22923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3917866" y="679858"/>
              <a:ext cx="793750" cy="345440"/>
            </a:xfrm>
            <a:prstGeom prst="rect">
              <a:avLst/>
            </a:prstGeom>
            <a:solidFill>
              <a:srgbClr val="FFFFFF"/>
            </a:solidFill>
            <a:ln w="19050">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LCD</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0" name="Line 11"/>
            <p:cNvCxnSpPr>
              <a:cxnSpLocks noChangeShapeType="1"/>
            </p:cNvCxnSpPr>
            <p:nvPr/>
          </p:nvCxnSpPr>
          <p:spPr bwMode="auto">
            <a:xfrm>
              <a:off x="3320966" y="830353"/>
              <a:ext cx="5969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ectangle 10"/>
            <p:cNvSpPr>
              <a:spLocks noChangeArrowheads="1"/>
            </p:cNvSpPr>
            <p:nvPr/>
          </p:nvSpPr>
          <p:spPr bwMode="auto">
            <a:xfrm>
              <a:off x="189781" y="536983"/>
              <a:ext cx="1379855" cy="471170"/>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rPr>
                <a:t>RFID READER</a:t>
              </a:r>
              <a:endParaRPr lang="en-IN" sz="900" dirty="0">
                <a:latin typeface="Times New Roman" panose="02020603050405020304" pitchFamily="18" charset="0"/>
                <a:ea typeface="Times New Roman" panose="02020603050405020304" pitchFamily="18" charset="0"/>
              </a:endParaRPr>
            </a:p>
            <a:p>
              <a:pPr algn="ctr">
                <a:lnSpc>
                  <a:spcPct val="115000"/>
                </a:lnSpc>
              </a:pPr>
              <a:r>
                <a:rPr lang="en-US" sz="750" b="1" dirty="0">
                  <a:latin typeface="Times New Roman" panose="02020603050405020304" pitchFamily="18" charset="0"/>
                  <a:ea typeface="Times New Roman" panose="02020603050405020304" pitchFamily="18" charset="0"/>
                </a:rPr>
                <a:t> </a:t>
              </a:r>
              <a:endParaRPr lang="en-IN" sz="900" dirty="0">
                <a:latin typeface="Times New Roman" panose="02020603050405020304" pitchFamily="18" charset="0"/>
                <a:ea typeface="Times New Roman" panose="02020603050405020304" pitchFamily="18" charset="0"/>
              </a:endParaRPr>
            </a:p>
            <a:p>
              <a:pPr>
                <a:lnSpc>
                  <a:spcPct val="115000"/>
                </a:lnSpc>
              </a:pPr>
              <a:r>
                <a:rPr lang="en-US" sz="900" dirty="0">
                  <a:latin typeface="Times New Roman" panose="02020603050405020304" pitchFamily="18" charset="0"/>
                  <a:ea typeface="Times New Roman" panose="02020603050405020304" pitchFamily="18" charset="0"/>
                </a:rPr>
                <a:t> </a:t>
              </a:r>
              <a:endParaRPr lang="en-IN" sz="900" dirty="0">
                <a:latin typeface="Times New Roman" panose="02020603050405020304" pitchFamily="18" charset="0"/>
                <a:ea typeface="Times New Roman" panose="02020603050405020304" pitchFamily="18" charset="0"/>
              </a:endParaRPr>
            </a:p>
          </p:txBody>
        </p:sp>
        <p:cxnSp>
          <p:nvCxnSpPr>
            <p:cNvPr id="12" name="Line 10"/>
            <p:cNvCxnSpPr>
              <a:cxnSpLocks noChangeShapeType="1"/>
            </p:cNvCxnSpPr>
            <p:nvPr/>
          </p:nvCxnSpPr>
          <p:spPr bwMode="auto">
            <a:xfrm flipH="1">
              <a:off x="1569636" y="797333"/>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189781" y="1137285"/>
              <a:ext cx="1379855" cy="352425"/>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rPr>
                <a:t>RFID TAG</a:t>
              </a:r>
              <a:endParaRPr lang="en-IN" sz="900" dirty="0">
                <a:latin typeface="Times New Roman" panose="02020603050405020304" pitchFamily="18" charset="0"/>
                <a:ea typeface="Times New Roman" panose="02020603050405020304" pitchFamily="18" charset="0"/>
              </a:endParaRPr>
            </a:p>
          </p:txBody>
        </p:sp>
        <p:cxnSp>
          <p:nvCxnSpPr>
            <p:cNvPr id="14" name="Line 10"/>
            <p:cNvCxnSpPr>
              <a:cxnSpLocks noChangeShapeType="1"/>
              <a:stCxn id="11" idx="2"/>
              <a:endCxn id="13" idx="0"/>
            </p:cNvCxnSpPr>
            <p:nvPr/>
          </p:nvCxnSpPr>
          <p:spPr bwMode="auto">
            <a:xfrm>
              <a:off x="879709" y="1008153"/>
              <a:ext cx="0" cy="129132"/>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8405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8345510" cy="6858000"/>
          </a:xfrm>
        </p:spPr>
        <p:txBody>
          <a:bodyPr>
            <a:normAutofit/>
          </a:bodyPr>
          <a:lstStyle/>
          <a:p>
            <a:pPr marL="0" lvl="2" indent="0">
              <a:buNone/>
            </a:pPr>
            <a:r>
              <a:rPr lang="en-US" sz="2800" b="1" dirty="0">
                <a:latin typeface="Times New Roman" panose="02020603050405020304" pitchFamily="18" charset="0"/>
                <a:cs typeface="Times New Roman" panose="02020603050405020304" pitchFamily="18" charset="0"/>
              </a:rPr>
              <a:t>	FACE AUTHENTICATION</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face authentication is one of the feature where the security is enhanced.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voter face is ensured by detecting face through the camera placed in the machine and identify the face by matching face data which is saved in the database with help of OpenCV and face recognition library packages.</a:t>
            </a:r>
          </a:p>
          <a:p>
            <a:pPr algn="just"/>
            <a:endParaRPr lang="en-US" sz="1800" dirty="0">
              <a:latin typeface="Times New Roman" panose="02020603050405020304" pitchFamily="18" charset="0"/>
              <a:cs typeface="Times New Roman" panose="02020603050405020304" pitchFamily="18" charset="0"/>
            </a:endParaRPr>
          </a:p>
          <a:p>
            <a:pPr algn="just"/>
            <a:r>
              <a:rPr lang="en-US" sz="1800" i="0" dirty="0">
                <a:effectLst/>
                <a:latin typeface="Times New Roman" panose="02020603050405020304" pitchFamily="18" charset="0"/>
                <a:cs typeface="Times New Roman" panose="02020603050405020304" pitchFamily="18" charset="0"/>
              </a:rPr>
              <a:t>OpenCV is a library which supports deep learning based tasks by introducing a new module called DNN (Deep Neural Networks). </a:t>
            </a:r>
          </a:p>
          <a:p>
            <a:pPr algn="just"/>
            <a:endParaRPr lang="en-US" sz="1800" i="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This DNN module was designed to make it easy to integrate deep learning models that have already been trained.</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C212F2-A968-4D44-A44A-BA847BF567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632" y="764704"/>
            <a:ext cx="6120680" cy="1275521"/>
          </a:xfrm>
          <a:prstGeom prst="rect">
            <a:avLst/>
          </a:prstGeom>
        </p:spPr>
      </p:pic>
    </p:spTree>
    <p:extLst>
      <p:ext uri="{BB962C8B-B14F-4D97-AF65-F5344CB8AC3E}">
        <p14:creationId xmlns:p14="http://schemas.microsoft.com/office/powerpoint/2010/main" val="313298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0"/>
            <a:ext cx="8345510" cy="6858000"/>
          </a:xfrm>
        </p:spPr>
        <p:txBody>
          <a:bodyPr>
            <a:normAutofit/>
          </a:bodyPr>
          <a:lstStyle/>
          <a:p>
            <a:pPr marL="0" lvl="2" indent="0">
              <a:buNone/>
            </a:pPr>
            <a:r>
              <a:rPr lang="en-US" sz="2800" b="1" dirty="0">
                <a:latin typeface="Times New Roman" panose="02020603050405020304" pitchFamily="18" charset="0"/>
                <a:cs typeface="Times New Roman" panose="02020603050405020304" pitchFamily="18" charset="0"/>
              </a:rPr>
              <a:t>	BIOMETRIC AUTHENTICATION</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polling officer in the booth ensures their identity by RFID followed by their biometric when again activates the prototype after the IOT authentication by the election officer.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voters also ensures their identity by the RFID and followed by their biometric to cast their votes.</a:t>
            </a:r>
            <a:endParaRPr lang="en-IN" sz="180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p:txBody>
      </p:sp>
      <p:grpSp>
        <p:nvGrpSpPr>
          <p:cNvPr id="5" name="Canvas 141"/>
          <p:cNvGrpSpPr/>
          <p:nvPr/>
        </p:nvGrpSpPr>
        <p:grpSpPr>
          <a:xfrm>
            <a:off x="2631519" y="908720"/>
            <a:ext cx="3880961" cy="1203008"/>
            <a:chOff x="0" y="0"/>
            <a:chExt cx="5174615" cy="1604010"/>
          </a:xfrm>
        </p:grpSpPr>
        <p:sp>
          <p:nvSpPr>
            <p:cNvPr id="6" name="Rectangle 5"/>
            <p:cNvSpPr/>
            <p:nvPr/>
          </p:nvSpPr>
          <p:spPr>
            <a:xfrm>
              <a:off x="0" y="0"/>
              <a:ext cx="5174615" cy="1604010"/>
            </a:xfrm>
            <a:prstGeom prst="rect">
              <a:avLst/>
            </a:prstGeom>
            <a:noFill/>
          </p:spPr>
        </p:sp>
        <p:sp>
          <p:nvSpPr>
            <p:cNvPr id="7" name="Rectangle 6"/>
            <p:cNvSpPr>
              <a:spLocks noChangeArrowheads="1"/>
            </p:cNvSpPr>
            <p:nvPr/>
          </p:nvSpPr>
          <p:spPr bwMode="auto">
            <a:xfrm>
              <a:off x="2095707" y="768985"/>
              <a:ext cx="1294130" cy="740637"/>
            </a:xfrm>
            <a:prstGeom prst="rect">
              <a:avLst/>
            </a:prstGeom>
            <a:solidFill>
              <a:srgbClr val="FFFFFF"/>
            </a:solidFill>
            <a:ln w="28575">
              <a:solidFill>
                <a:srgbClr val="000000"/>
              </a:solidFill>
              <a:miter lim="800000"/>
              <a:headEnd/>
              <a:tailEnd/>
            </a:ln>
          </p:spPr>
          <p:txBody>
            <a:bodyPr rot="0" vert="horz" wrap="square" lIns="68580" tIns="34290" rIns="68580" bIns="34290" anchor="ctr"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ARDUINO</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MEGA</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2015203" y="215900"/>
              <a:ext cx="1431925" cy="323850"/>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r>
                <a:rPr lang="en-US" sz="900" b="1" dirty="0">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900" dirty="0">
                <a:latin typeface="Times New Roman" panose="02020603050405020304" pitchFamily="18" charset="0"/>
                <a:ea typeface="Times New Roman" panose="02020603050405020304" pitchFamily="18" charset="0"/>
              </a:endParaRPr>
            </a:p>
            <a:p>
              <a:r>
                <a:rPr lang="en-US" sz="900" dirty="0">
                  <a:latin typeface="Times New Roman" panose="02020603050405020304" pitchFamily="18" charset="0"/>
                  <a:ea typeface="Times New Roman" panose="02020603050405020304" pitchFamily="18" charset="0"/>
                </a:rPr>
                <a:t> </a:t>
              </a:r>
              <a:endParaRPr lang="en-IN" sz="900" dirty="0">
                <a:latin typeface="Times New Roman" panose="02020603050405020304" pitchFamily="18" charset="0"/>
                <a:ea typeface="Times New Roman" panose="02020603050405020304" pitchFamily="18" charset="0"/>
              </a:endParaRPr>
            </a:p>
          </p:txBody>
        </p:sp>
        <p:cxnSp>
          <p:nvCxnSpPr>
            <p:cNvPr id="9" name="Line 6"/>
            <p:cNvCxnSpPr>
              <a:cxnSpLocks noChangeShapeType="1"/>
            </p:cNvCxnSpPr>
            <p:nvPr/>
          </p:nvCxnSpPr>
          <p:spPr bwMode="auto">
            <a:xfrm>
              <a:off x="2768948" y="539750"/>
              <a:ext cx="635" cy="22923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Rectangle 9"/>
            <p:cNvSpPr>
              <a:spLocks noChangeArrowheads="1"/>
            </p:cNvSpPr>
            <p:nvPr/>
          </p:nvSpPr>
          <p:spPr bwMode="auto">
            <a:xfrm>
              <a:off x="3986878" y="817880"/>
              <a:ext cx="793750" cy="345440"/>
            </a:xfrm>
            <a:prstGeom prst="rect">
              <a:avLst/>
            </a:prstGeom>
            <a:solidFill>
              <a:srgbClr val="FFFFFF"/>
            </a:solidFill>
            <a:ln w="19050">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LCD</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Line 11"/>
            <p:cNvCxnSpPr>
              <a:cxnSpLocks noChangeShapeType="1"/>
            </p:cNvCxnSpPr>
            <p:nvPr/>
          </p:nvCxnSpPr>
          <p:spPr bwMode="auto">
            <a:xfrm>
              <a:off x="3389978" y="968375"/>
              <a:ext cx="5969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258793" y="675005"/>
              <a:ext cx="1379855" cy="471170"/>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rPr>
                <a:t>FINGERPRINT SENSOR</a:t>
              </a:r>
              <a:endParaRPr lang="en-IN" sz="900" dirty="0">
                <a:latin typeface="Times New Roman" panose="02020603050405020304" pitchFamily="18" charset="0"/>
                <a:ea typeface="Times New Roman" panose="02020603050405020304" pitchFamily="18" charset="0"/>
              </a:endParaRPr>
            </a:p>
            <a:p>
              <a:pPr>
                <a:lnSpc>
                  <a:spcPct val="115000"/>
                </a:lnSpc>
              </a:pPr>
              <a:r>
                <a:rPr lang="en-US" sz="900" dirty="0">
                  <a:latin typeface="Times New Roman" panose="02020603050405020304" pitchFamily="18" charset="0"/>
                  <a:ea typeface="Times New Roman" panose="02020603050405020304" pitchFamily="18" charset="0"/>
                </a:rPr>
                <a:t> </a:t>
              </a:r>
              <a:endParaRPr lang="en-IN" sz="900" dirty="0">
                <a:latin typeface="Times New Roman" panose="02020603050405020304" pitchFamily="18" charset="0"/>
                <a:ea typeface="Times New Roman" panose="02020603050405020304" pitchFamily="18" charset="0"/>
              </a:endParaRPr>
            </a:p>
          </p:txBody>
        </p:sp>
        <p:cxnSp>
          <p:nvCxnSpPr>
            <p:cNvPr id="13" name="Line 10"/>
            <p:cNvCxnSpPr>
              <a:cxnSpLocks noChangeShapeType="1"/>
            </p:cNvCxnSpPr>
            <p:nvPr/>
          </p:nvCxnSpPr>
          <p:spPr bwMode="auto">
            <a:xfrm flipH="1">
              <a:off x="1638648" y="935355"/>
              <a:ext cx="457200" cy="635"/>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58647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364828" cy="6858000"/>
          </a:xfrm>
        </p:spPr>
        <p:txBody>
          <a:bodyPr>
            <a:normAutofit/>
          </a:bodyPr>
          <a:lstStyle/>
          <a:p>
            <a:pPr marL="0" lvl="2" indent="0" algn="just">
              <a:buNone/>
            </a:pPr>
            <a:r>
              <a:rPr lang="en-US" sz="3200" b="1" dirty="0">
                <a:latin typeface="Times New Roman" panose="02020603050405020304" pitchFamily="18" charset="0"/>
                <a:cs typeface="Times New Roman" panose="02020603050405020304" pitchFamily="18" charset="0"/>
              </a:rPr>
              <a:t>	VOTE CASTING:</a:t>
            </a:r>
            <a:endParaRPr lang="en-IN" sz="3200" b="1" dirty="0">
              <a:latin typeface="Times New Roman" panose="02020603050405020304" pitchFamily="18" charset="0"/>
              <a:cs typeface="Times New Roman" panose="02020603050405020304" pitchFamily="18" charset="0"/>
            </a:endParaRPr>
          </a:p>
          <a:p>
            <a:pPr algn="just"/>
            <a:endParaRPr lang="en-US" dirty="0">
              <a:solidFill>
                <a:schemeClr val="tx1"/>
              </a:solidFill>
            </a:endParaRPr>
          </a:p>
          <a:p>
            <a:pPr algn="just"/>
            <a:endParaRPr lang="en-US" dirty="0"/>
          </a:p>
          <a:p>
            <a:pPr algn="just"/>
            <a:endParaRPr lang="en-US" dirty="0">
              <a:solidFill>
                <a:schemeClr val="tx1"/>
              </a:solidFill>
            </a:endParaRPr>
          </a:p>
          <a:p>
            <a:pPr algn="just"/>
            <a:endParaRPr lang="en-US" dirty="0"/>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latin typeface="Times New Roman" panose="02020603050405020304" pitchFamily="18" charset="0"/>
                <a:cs typeface="Times New Roman" panose="02020603050405020304" pitchFamily="18" charset="0"/>
              </a:rPr>
              <a:t>After all the above verification process the voters can cast their votes using the Keypad and a SMS is sent to the voters mobile number.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All these process are displayed in the LCD.</a:t>
            </a:r>
            <a:endParaRPr lang="en-IN" dirty="0">
              <a:latin typeface="Times New Roman" panose="02020603050405020304" pitchFamily="18" charset="0"/>
              <a:cs typeface="Times New Roman" panose="02020603050405020304" pitchFamily="18" charset="0"/>
            </a:endParaRPr>
          </a:p>
          <a:p>
            <a:pPr algn="just"/>
            <a:endParaRPr lang="en-US" dirty="0">
              <a:solidFill>
                <a:schemeClr val="tx1"/>
              </a:solidFill>
            </a:endParaRPr>
          </a:p>
        </p:txBody>
      </p:sp>
      <p:grpSp>
        <p:nvGrpSpPr>
          <p:cNvPr id="5" name="Canvas 495"/>
          <p:cNvGrpSpPr/>
          <p:nvPr/>
        </p:nvGrpSpPr>
        <p:grpSpPr>
          <a:xfrm>
            <a:off x="1259632" y="908720"/>
            <a:ext cx="5904656" cy="1728192"/>
            <a:chOff x="0" y="0"/>
            <a:chExt cx="5281295" cy="1647190"/>
          </a:xfrm>
        </p:grpSpPr>
        <p:sp>
          <p:nvSpPr>
            <p:cNvPr id="6" name="Rectangle 5"/>
            <p:cNvSpPr/>
            <p:nvPr/>
          </p:nvSpPr>
          <p:spPr>
            <a:xfrm>
              <a:off x="0" y="0"/>
              <a:ext cx="5281295" cy="1647190"/>
            </a:xfrm>
            <a:prstGeom prst="rect">
              <a:avLst/>
            </a:prstGeom>
            <a:noFill/>
          </p:spPr>
        </p:sp>
        <p:sp>
          <p:nvSpPr>
            <p:cNvPr id="7" name="Rectangle 6"/>
            <p:cNvSpPr>
              <a:spLocks noChangeArrowheads="1"/>
            </p:cNvSpPr>
            <p:nvPr/>
          </p:nvSpPr>
          <p:spPr bwMode="auto">
            <a:xfrm>
              <a:off x="2192668" y="681851"/>
              <a:ext cx="1294130" cy="900422"/>
            </a:xfrm>
            <a:prstGeom prst="rect">
              <a:avLst/>
            </a:prstGeom>
            <a:solidFill>
              <a:srgbClr val="FFFFFF"/>
            </a:solidFill>
            <a:ln w="28575">
              <a:solidFill>
                <a:srgbClr val="000000"/>
              </a:solidFill>
              <a:miter lim="800000"/>
              <a:headEnd/>
              <a:tailEnd/>
            </a:ln>
          </p:spPr>
          <p:txBody>
            <a:bodyPr rot="0" vert="horz" wrap="square" lIns="68580" tIns="34290" rIns="68580" bIns="34290" anchor="ctr"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ARDUINO</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MEGA</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2112033" y="68460"/>
              <a:ext cx="1431925" cy="384175"/>
            </a:xfrm>
            <a:prstGeom prst="rect">
              <a:avLst/>
            </a:prstGeom>
            <a:solidFill>
              <a:srgbClr val="FFFFFF"/>
            </a:solidFill>
            <a:ln w="28575">
              <a:solidFill>
                <a:srgbClr val="000000"/>
              </a:solidFill>
              <a:miter lim="800000"/>
              <a:headEnd/>
              <a:tailEnd/>
            </a:ln>
          </p:spPr>
          <p:txBody>
            <a:bodyPr rot="0" vert="horz" wrap="square" lIns="68580" tIns="34290" rIns="68580" bIns="34290" anchor="t" anchorCtr="0" upright="1">
              <a:noAutofit/>
            </a:bodyPr>
            <a:lstStyle/>
            <a:p>
              <a:pPr algn="ctr"/>
              <a:r>
                <a:rPr lang="en-US" sz="900" b="1" dirty="0">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900" dirty="0">
                <a:latin typeface="Times New Roman" panose="02020603050405020304" pitchFamily="18" charset="0"/>
                <a:ea typeface="Times New Roman" panose="02020603050405020304" pitchFamily="18" charset="0"/>
              </a:endParaRPr>
            </a:p>
          </p:txBody>
        </p:sp>
        <p:cxnSp>
          <p:nvCxnSpPr>
            <p:cNvPr id="9" name="Line 6"/>
            <p:cNvCxnSpPr>
              <a:cxnSpLocks noChangeShapeType="1"/>
            </p:cNvCxnSpPr>
            <p:nvPr/>
          </p:nvCxnSpPr>
          <p:spPr bwMode="auto">
            <a:xfrm>
              <a:off x="2865778" y="452635"/>
              <a:ext cx="635" cy="22923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Rectangle 9"/>
            <p:cNvSpPr>
              <a:spLocks noChangeArrowheads="1"/>
            </p:cNvSpPr>
            <p:nvPr/>
          </p:nvSpPr>
          <p:spPr bwMode="auto">
            <a:xfrm>
              <a:off x="649873" y="1236874"/>
              <a:ext cx="879471" cy="345440"/>
            </a:xfrm>
            <a:prstGeom prst="rect">
              <a:avLst/>
            </a:prstGeom>
            <a:solidFill>
              <a:srgbClr val="FFFFFF"/>
            </a:solidFill>
            <a:ln w="19050">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GSM</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p:cNvSpPr>
              <a:spLocks noChangeArrowheads="1"/>
            </p:cNvSpPr>
            <p:nvPr/>
          </p:nvSpPr>
          <p:spPr bwMode="auto">
            <a:xfrm>
              <a:off x="4083708" y="974222"/>
              <a:ext cx="793750" cy="345440"/>
            </a:xfrm>
            <a:prstGeom prst="rect">
              <a:avLst/>
            </a:prstGeom>
            <a:solidFill>
              <a:srgbClr val="FFFFFF"/>
            </a:solidFill>
            <a:ln w="19050">
              <a:solidFill>
                <a:srgbClr val="000000"/>
              </a:solidFill>
              <a:miter lim="800000"/>
              <a:headEnd/>
              <a:tailEnd/>
            </a:ln>
          </p:spPr>
          <p:txBody>
            <a:bodyPr rot="0" vert="horz" wrap="square" lIns="68580" tIns="34290" rIns="68580" bIns="34290" anchor="t" anchorCtr="0" upright="1">
              <a:noAutofit/>
            </a:bodyPr>
            <a:lstStyle/>
            <a:p>
              <a:pPr algn="ctr">
                <a:lnSpc>
                  <a:spcPct val="115000"/>
                </a:lnSpc>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LCD</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2" name="Line 11"/>
            <p:cNvCxnSpPr>
              <a:cxnSpLocks noChangeShapeType="1"/>
            </p:cNvCxnSpPr>
            <p:nvPr/>
          </p:nvCxnSpPr>
          <p:spPr bwMode="auto">
            <a:xfrm>
              <a:off x="3486793" y="1126929"/>
              <a:ext cx="596900" cy="63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649873" y="688142"/>
              <a:ext cx="879475" cy="439420"/>
            </a:xfrm>
            <a:prstGeom prst="rect">
              <a:avLst/>
            </a:prstGeom>
            <a:solidFill>
              <a:srgbClr val="FFFFFF"/>
            </a:solidFill>
            <a:ln w="19050">
              <a:solidFill>
                <a:srgbClr val="000000"/>
              </a:solidFill>
              <a:miter lim="800000"/>
              <a:headEnd/>
              <a:tailEnd/>
            </a:ln>
          </p:spPr>
          <p:txBody>
            <a:bodyPr rot="0" vert="horz" wrap="square" lIns="68580" tIns="34290" rIns="68580" bIns="34290" anchor="ctr" anchorCtr="0" upright="1">
              <a:noAutofit/>
            </a:bodyPr>
            <a:lstStyle/>
            <a:p>
              <a:pPr>
                <a:lnSpc>
                  <a:spcPct val="115000"/>
                </a:lnSpc>
                <a:spcAft>
                  <a:spcPts val="750"/>
                </a:spcAft>
              </a:pPr>
              <a:r>
                <a:rPr lang="en-US" sz="900" b="1" dirty="0">
                  <a:latin typeface="Times New Roman" panose="02020603050405020304" pitchFamily="18" charset="0"/>
                  <a:ea typeface="Times New Roman" panose="02020603050405020304" pitchFamily="18" charset="0"/>
                  <a:cs typeface="Times New Roman" panose="02020603050405020304" pitchFamily="18" charset="0"/>
                </a:rPr>
                <a:t>KEYPAD</a:t>
              </a:r>
              <a:endParaRPr lang="en-IN" sz="825"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4" name="Line 10"/>
            <p:cNvCxnSpPr>
              <a:cxnSpLocks noChangeShapeType="1"/>
              <a:endCxn id="10" idx="3"/>
            </p:cNvCxnSpPr>
            <p:nvPr/>
          </p:nvCxnSpPr>
          <p:spPr bwMode="auto">
            <a:xfrm flipH="1">
              <a:off x="1529344" y="1409520"/>
              <a:ext cx="663324" cy="37"/>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15" name="Line 10"/>
            <p:cNvCxnSpPr>
              <a:cxnSpLocks noChangeShapeType="1"/>
            </p:cNvCxnSpPr>
            <p:nvPr/>
          </p:nvCxnSpPr>
          <p:spPr bwMode="auto">
            <a:xfrm flipH="1">
              <a:off x="1529349" y="888537"/>
              <a:ext cx="663319" cy="0"/>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3921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48" y="0"/>
            <a:ext cx="8229600" cy="1399032"/>
          </a:xfrm>
        </p:spPr>
        <p:txBody>
          <a:bodyPr>
            <a:normAutofit/>
          </a:bodyPr>
          <a:lstStyle/>
          <a:p>
            <a:r>
              <a:rPr lang="en-IN" b="1" dirty="0"/>
              <a:t>OBJECTIVE</a:t>
            </a:r>
            <a:endParaRPr lang="en-IN" dirty="0"/>
          </a:p>
        </p:txBody>
      </p:sp>
      <p:sp>
        <p:nvSpPr>
          <p:cNvPr id="3" name="Content Placeholder 2"/>
          <p:cNvSpPr>
            <a:spLocks noGrp="1"/>
          </p:cNvSpPr>
          <p:nvPr>
            <p:ph idx="1"/>
          </p:nvPr>
        </p:nvSpPr>
        <p:spPr>
          <a:xfrm>
            <a:off x="539552" y="692696"/>
            <a:ext cx="8229600" cy="5976664"/>
          </a:xfrm>
        </p:spPr>
        <p:txBody>
          <a:bodyPr anchor="ctr">
            <a:noAutofit/>
          </a:bodyPr>
          <a:lstStyle/>
          <a:p>
            <a:pPr algn="just"/>
            <a:r>
              <a:rPr lang="en-US" sz="2000" dirty="0"/>
              <a:t>Our goal is to create a secure electronic voting machine that ensures the privacy, accuracy, and accessibility of the voting process, while minimizing the risk of tampering or fraud.</a:t>
            </a:r>
          </a:p>
          <a:p>
            <a:pPr algn="just"/>
            <a:endParaRPr lang="en-US" sz="2000" dirty="0"/>
          </a:p>
          <a:p>
            <a:pPr algn="just"/>
            <a:r>
              <a:rPr lang="en-US" sz="2000" dirty="0"/>
              <a:t>The system will be user-friendly, incorporating strong security features such as authentication, to ensure the reliability and transparency of the voting process. </a:t>
            </a:r>
          </a:p>
          <a:p>
            <a:pPr algn="just"/>
            <a:endParaRPr lang="en-US" sz="2000" dirty="0"/>
          </a:p>
          <a:p>
            <a:pPr algn="just"/>
            <a:r>
              <a:rPr lang="en-US" sz="2000" dirty="0"/>
              <a:t>We aim to provide a dependable and efficient solution that strengthens the trust in our democratic system.</a:t>
            </a:r>
          </a:p>
        </p:txBody>
      </p:sp>
    </p:spTree>
    <p:extLst>
      <p:ext uri="{BB962C8B-B14F-4D97-AF65-F5344CB8AC3E}">
        <p14:creationId xmlns:p14="http://schemas.microsoft.com/office/powerpoint/2010/main" val="145622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075D-C362-4C00-A5AD-A0585F929CE0}"/>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EF98DDA-44ED-456F-9D24-C180EC75FB16}"/>
              </a:ext>
            </a:extLst>
          </p:cNvPr>
          <p:cNvSpPr>
            <a:spLocks noGrp="1"/>
          </p:cNvSpPr>
          <p:nvPr>
            <p:ph idx="1"/>
          </p:nvPr>
        </p:nvSpPr>
        <p:spPr>
          <a:xfrm>
            <a:off x="164560" y="1841862"/>
            <a:ext cx="8799928" cy="4387352"/>
          </a:xfrm>
        </p:spPr>
        <p:txBody>
          <a:bodyPr/>
          <a:lstStyle/>
          <a:p>
            <a:pPr marL="342900" lvl="0" indent="-342900" algn="just" fontAlgn="base">
              <a:lnSpc>
                <a:spcPct val="150000"/>
              </a:lnSpc>
              <a:spcBef>
                <a:spcPts val="1200"/>
              </a:spcBef>
              <a:spcAft>
                <a:spcPts val="1000"/>
              </a:spcAft>
              <a:buFont typeface="Wingdings" panose="05000000000000000000" pitchFamily="2" charset="2"/>
              <a:buChar char=""/>
            </a:pPr>
            <a:r>
              <a:rPr lang="en-US" sz="1800" dirty="0">
                <a:solidFill>
                  <a:schemeClr val="tx1"/>
                </a:solidFill>
                <a:effectLst/>
                <a:latin typeface="Times New Roman" panose="02020603050405020304" pitchFamily="18" charset="0"/>
                <a:ea typeface="Times New Roman" panose="02020603050405020304" pitchFamily="18" charset="0"/>
              </a:rPr>
              <a:t>Less manpower needed.</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200"/>
              </a:spcBef>
              <a:spcAft>
                <a:spcPts val="1000"/>
              </a:spcAft>
              <a:buFont typeface="Wingdings" panose="05000000000000000000" pitchFamily="2" charset="2"/>
              <a:buChar char=""/>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 the eligible candidates can caste vote.</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50000"/>
              </a:lnSpc>
              <a:spcBef>
                <a:spcPts val="1200"/>
              </a:spcBef>
              <a:spcAft>
                <a:spcPts val="1000"/>
              </a:spcAft>
              <a:buFont typeface="Wingdings" panose="05000000000000000000" pitchFamily="2" charset="2"/>
              <a:buChar char=""/>
            </a:pPr>
            <a:r>
              <a:rPr lang="en-US" sz="1800" dirty="0">
                <a:solidFill>
                  <a:schemeClr val="tx1"/>
                </a:solidFill>
                <a:effectLst/>
                <a:latin typeface="Times New Roman" panose="02020603050405020304" pitchFamily="18" charset="0"/>
                <a:ea typeface="Times New Roman" panose="02020603050405020304" pitchFamily="18" charset="0"/>
              </a:rPr>
              <a:t>Votes are cast after different </a:t>
            </a:r>
            <a:r>
              <a:rPr lang="en-IN" sz="1800" dirty="0">
                <a:solidFill>
                  <a:schemeClr val="tx1"/>
                </a:solidFill>
                <a:effectLst/>
                <a:latin typeface="Times New Roman" panose="02020603050405020304" pitchFamily="18" charset="0"/>
                <a:ea typeface="Times New Roman" panose="02020603050405020304" pitchFamily="18" charset="0"/>
              </a:rPr>
              <a:t>various authentication processes.</a:t>
            </a:r>
            <a:endParaRPr lang="en-IN" dirty="0">
              <a:solidFill>
                <a:schemeClr val="tx1"/>
              </a:solidFill>
            </a:endParaRPr>
          </a:p>
        </p:txBody>
      </p:sp>
    </p:spTree>
    <p:extLst>
      <p:ext uri="{BB962C8B-B14F-4D97-AF65-F5344CB8AC3E}">
        <p14:creationId xmlns:p14="http://schemas.microsoft.com/office/powerpoint/2010/main" val="123478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ACA4-CB9B-49B0-A635-F979B62E2FFA}"/>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9CC16097-775A-4C97-B228-75E88D90DF13}"/>
              </a:ext>
            </a:extLst>
          </p:cNvPr>
          <p:cNvSpPr>
            <a:spLocks noGrp="1"/>
          </p:cNvSpPr>
          <p:nvPr>
            <p:ph idx="1"/>
          </p:nvPr>
        </p:nvSpPr>
        <p:spPr/>
        <p:txBody>
          <a:bodyPr/>
          <a:lstStyle/>
          <a:p>
            <a:pPr marL="342900" lvl="0" indent="-342900" algn="just">
              <a:lnSpc>
                <a:spcPct val="150000"/>
              </a:lnSpc>
              <a:spcBef>
                <a:spcPts val="1200"/>
              </a:spcBef>
              <a:spcAft>
                <a:spcPts val="10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system can be connected in cloud, so that all the polling booths operation are monitored through authorised personnel’s.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1200"/>
              </a:spcBef>
              <a:spcAft>
                <a:spcPts val="10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future polling can be done online by implementing various security measures which can be convenient for the voters. </a:t>
            </a:r>
          </a:p>
          <a:p>
            <a:pPr marL="342900" lvl="0" indent="-342900" algn="just">
              <a:lnSpc>
                <a:spcPct val="150000"/>
              </a:lnSpc>
              <a:spcBef>
                <a:spcPts val="1200"/>
              </a:spcBef>
              <a:spcAft>
                <a:spcPts val="1000"/>
              </a:spcAft>
              <a:buFont typeface="Wingdings" panose="05000000000000000000" pitchFamily="2" charset="2"/>
              <a:buChar char=""/>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We can use blockchain technology, the data of person are able to convert into the keys for hiding the data and it not able to alter or change externally.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621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C17B-5A6B-4303-809F-926EDE0170C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42F8D7F-B132-45E9-91EB-B6EC511F8759}"/>
              </a:ext>
            </a:extLst>
          </p:cNvPr>
          <p:cNvSpPr>
            <a:spLocks noGrp="1"/>
          </p:cNvSpPr>
          <p:nvPr>
            <p:ph idx="1"/>
          </p:nvPr>
        </p:nvSpPr>
        <p:spPr>
          <a:xfrm>
            <a:off x="164560" y="1841862"/>
            <a:ext cx="8871936" cy="4387352"/>
          </a:xfrm>
        </p:spPr>
        <p:txBody>
          <a:bodyPr/>
          <a:lstStyle/>
          <a:p>
            <a:r>
              <a:rPr lang="en-IN" sz="1800" dirty="0">
                <a:effectLst/>
                <a:latin typeface="Times New Roman" panose="02020603050405020304" pitchFamily="18" charset="0"/>
                <a:ea typeface="Times New Roman" panose="02020603050405020304" pitchFamily="18" charset="0"/>
              </a:rPr>
              <a:t>The main outcome of this project is to improve the security in the voting system. </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security improvement is attained by the various authentication processes</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election officer and the polling officer are given separate authentication to start the polling process. </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By all the above processes the security has been increased in the voting system.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241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D615-CF8A-42A3-8213-03944ACA4BA1}"/>
              </a:ext>
            </a:extLst>
          </p:cNvPr>
          <p:cNvSpPr>
            <a:spLocks noGrp="1"/>
          </p:cNvSpPr>
          <p:nvPr>
            <p:ph type="title"/>
          </p:nvPr>
        </p:nvSpPr>
        <p:spPr>
          <a:xfrm>
            <a:off x="164560" y="417377"/>
            <a:ext cx="8799928" cy="1325563"/>
          </a:xfrm>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B2F472F3-669F-4728-8EE6-2B7954464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841500"/>
            <a:ext cx="7704856" cy="4899868"/>
          </a:xfrm>
        </p:spPr>
      </p:pic>
    </p:spTree>
    <p:extLst>
      <p:ext uri="{BB962C8B-B14F-4D97-AF65-F5344CB8AC3E}">
        <p14:creationId xmlns:p14="http://schemas.microsoft.com/office/powerpoint/2010/main" val="361404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78054"/>
            <a:ext cx="6571060" cy="728282"/>
          </a:xfrm>
        </p:spPr>
        <p:txBody>
          <a:bodyPr>
            <a:noAutofit/>
          </a:bodyPr>
          <a:lstStyle/>
          <a:p>
            <a:pPr algn="l"/>
            <a:r>
              <a:rPr lang="en-US" sz="2800" dirty="0">
                <a:latin typeface="Times New Roman" panose="02020603050405020304" pitchFamily="18" charset="0"/>
                <a:cs typeface="Times New Roman" panose="02020603050405020304" pitchFamily="18" charset="0"/>
              </a:rPr>
              <a:t>	REFERENCES:</a:t>
            </a:r>
            <a:br>
              <a:rPr lang="en-IN" sz="4400" dirty="0"/>
            </a:br>
            <a:br>
              <a:rPr lang="en-US" sz="4400" dirty="0"/>
            </a:br>
            <a:endParaRPr lang="en-US" sz="4400" dirty="0"/>
          </a:p>
        </p:txBody>
      </p:sp>
      <p:sp>
        <p:nvSpPr>
          <p:cNvPr id="3" name="Content Placeholder 2"/>
          <p:cNvSpPr>
            <a:spLocks noGrp="1"/>
          </p:cNvSpPr>
          <p:nvPr>
            <p:ph idx="1"/>
          </p:nvPr>
        </p:nvSpPr>
        <p:spPr>
          <a:xfrm>
            <a:off x="0" y="692696"/>
            <a:ext cx="8683581" cy="6165304"/>
          </a:xfrm>
        </p:spPr>
        <p:txBody>
          <a:bodyPr>
            <a:normAutofit/>
          </a:bodyPr>
          <a:lstStyle/>
          <a:p>
            <a:pPr marL="0" indent="0" fontAlgn="base">
              <a:buNone/>
            </a:pPr>
            <a:endParaRPr lang="en-US" dirty="0"/>
          </a:p>
          <a:p>
            <a:pPr lvl="0" algn="just"/>
            <a:r>
              <a:rPr lang="en-US" dirty="0">
                <a:latin typeface="Times New Roman" panose="02020603050405020304" pitchFamily="18" charset="0"/>
                <a:cs typeface="Times New Roman" panose="02020603050405020304" pitchFamily="18" charset="0"/>
              </a:rPr>
              <a:t>1. D. Ashok Kumar, T. </a:t>
            </a:r>
            <a:r>
              <a:rPr lang="en-US" dirty="0" err="1">
                <a:latin typeface="Times New Roman" panose="02020603050405020304" pitchFamily="18" charset="0"/>
                <a:cs typeface="Times New Roman" panose="02020603050405020304" pitchFamily="18" charset="0"/>
              </a:rPr>
              <a:t>Ummal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Sariba</a:t>
            </a:r>
            <a:r>
              <a:rPr lang="en-US" dirty="0">
                <a:latin typeface="Times New Roman" panose="02020603050405020304" pitchFamily="18" charset="0"/>
                <a:cs typeface="Times New Roman" panose="02020603050405020304" pitchFamily="18" charset="0"/>
              </a:rPr>
              <a:t> Begum, Proceedings of the International Conference on Pattern Recognition, Informatics and Medical Engineering, March 21-23, 2012. "Electronic Voting Machine – A Review."</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Ankita</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kasliwal</a:t>
            </a:r>
            <a:r>
              <a:rPr lang="en-US" dirty="0">
                <a:latin typeface="Times New Roman" panose="02020603050405020304" pitchFamily="18" charset="0"/>
                <a:cs typeface="Times New Roman" panose="02020603050405020304" pitchFamily="18" charset="0"/>
              </a:rPr>
              <a:t>, Jaya S. </a:t>
            </a:r>
            <a:r>
              <a:rPr lang="en-US" dirty="0" err="1">
                <a:latin typeface="Times New Roman" panose="02020603050405020304" pitchFamily="18" charset="0"/>
                <a:cs typeface="Times New Roman" panose="02020603050405020304" pitchFamily="18" charset="0"/>
              </a:rPr>
              <a:t>Gadekar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Manjiri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Lavadkar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Pallavi</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Thorat</a:t>
            </a:r>
            <a:r>
              <a:rPr lang="en-US" dirty="0">
                <a:latin typeface="Times New Roman" panose="02020603050405020304" pitchFamily="18" charset="0"/>
                <a:cs typeface="Times New Roman" panose="02020603050405020304" pitchFamily="18" charset="0"/>
              </a:rPr>
              <a:t>, Dr. </a:t>
            </a:r>
            <a:r>
              <a:rPr lang="en-US" dirty="0" err="1">
                <a:latin typeface="Times New Roman" panose="02020603050405020304" pitchFamily="18" charset="0"/>
                <a:cs typeface="Times New Roman" panose="02020603050405020304" pitchFamily="18" charset="0"/>
              </a:rPr>
              <a:t>Prapti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Desmukh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Based Election Voting </a:t>
            </a:r>
            <a:r>
              <a:rPr lang="en-US" dirty="0" err="1">
                <a:latin typeface="Times New Roman" panose="02020603050405020304" pitchFamily="18" charset="0"/>
                <a:cs typeface="Times New Roman" panose="02020603050405020304" pitchFamily="18" charset="0"/>
              </a:rPr>
              <a:t>Syestem</a:t>
            </a:r>
            <a:r>
              <a:rPr lang="en-US" dirty="0">
                <a:latin typeface="Times New Roman" panose="02020603050405020304" pitchFamily="18" charset="0"/>
                <a:cs typeface="Times New Roman" panose="02020603050405020304" pitchFamily="18" charset="0"/>
              </a:rPr>
              <a:t>” ,IOSR- Journal of Computer and Engineering),[p-ISSN2394-9333],PP 18-21.</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Thiruthanigesan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Kanagasabai</a:t>
            </a:r>
            <a:r>
              <a:rPr lang="en-US" dirty="0">
                <a:latin typeface="Times New Roman" panose="02020603050405020304" pitchFamily="18" charset="0"/>
                <a:cs typeface="Times New Roman" panose="02020603050405020304" pitchFamily="18" charset="0"/>
              </a:rPr>
              <a:t> et </a:t>
            </a:r>
            <a:r>
              <a:rPr lang="en-US" dirty="0" err="1">
                <a:latin typeface="Times New Roman" panose="02020603050405020304" pitchFamily="18" charset="0"/>
                <a:cs typeface="Times New Roman" panose="02020603050405020304" pitchFamily="18" charset="0"/>
              </a:rPr>
              <a:t>al,”Fingerprint</a:t>
            </a:r>
            <a:r>
              <a:rPr lang="en-US" dirty="0">
                <a:latin typeface="Times New Roman" panose="02020603050405020304" pitchFamily="18" charset="0"/>
                <a:cs typeface="Times New Roman" panose="02020603050405020304" pitchFamily="18" charset="0"/>
              </a:rPr>
              <a:t> voting system using </a:t>
            </a:r>
            <a:r>
              <a:rPr lang="en-US" dirty="0" err="1">
                <a:latin typeface="Times New Roman" panose="02020603050405020304" pitchFamily="18" charset="0"/>
                <a:cs typeface="Times New Roman" panose="02020603050405020304" pitchFamily="18" charset="0"/>
              </a:rPr>
              <a:t>Arduino,Middle</a:t>
            </a:r>
            <a:r>
              <a:rPr lang="en-US" dirty="0">
                <a:latin typeface="Times New Roman" panose="02020603050405020304" pitchFamily="18" charset="0"/>
                <a:cs typeface="Times New Roman" panose="02020603050405020304" pitchFamily="18" charset="0"/>
              </a:rPr>
              <a:t>-East Journal of Scientific Research,25 (8): 1793-1802,2017.</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N.N.Nagamma</a:t>
            </a:r>
            <a:r>
              <a:rPr lang="en-US" dirty="0">
                <a:latin typeface="Times New Roman" panose="02020603050405020304" pitchFamily="18" charset="0"/>
                <a:cs typeface="Times New Roman" panose="02020603050405020304" pitchFamily="18" charset="0"/>
              </a:rPr>
              <a:t> and et al. “</a:t>
            </a:r>
            <a:r>
              <a:rPr lang="en-US" dirty="0" err="1">
                <a:latin typeface="Times New Roman" panose="02020603050405020304" pitchFamily="18" charset="0"/>
                <a:cs typeface="Times New Roman" panose="02020603050405020304" pitchFamily="18" charset="0"/>
              </a:rPr>
              <a:t>Aadhar</a:t>
            </a:r>
            <a:r>
              <a:rPr lang="en-US" dirty="0">
                <a:latin typeface="Times New Roman" panose="02020603050405020304" pitchFamily="18" charset="0"/>
                <a:cs typeface="Times New Roman" panose="02020603050405020304" pitchFamily="18" charset="0"/>
              </a:rPr>
              <a:t> based fingerprint EVM system”, International Journal of Electronics Engineering </a:t>
            </a:r>
            <a:r>
              <a:rPr lang="en-US" dirty="0" err="1">
                <a:latin typeface="Times New Roman" panose="02020603050405020304" pitchFamily="18" charset="0"/>
                <a:cs typeface="Times New Roman" panose="02020603050405020304" pitchFamily="18" charset="0"/>
              </a:rPr>
              <a:t>Research,ISSN</a:t>
            </a:r>
            <a:r>
              <a:rPr lang="en-US" dirty="0">
                <a:latin typeface="Times New Roman" panose="02020603050405020304" pitchFamily="18" charset="0"/>
                <a:cs typeface="Times New Roman" panose="02020603050405020304" pitchFamily="18" charset="0"/>
              </a:rPr>
              <a:t> 0975- 6450 vol.9,No.6(2017) pp. 923-930.</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Deepika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Iswarya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Rathna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Prabha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Trini</a:t>
            </a:r>
            <a:r>
              <a:rPr lang="en-US" dirty="0">
                <a:latin typeface="Times New Roman" panose="02020603050405020304" pitchFamily="18" charset="0"/>
                <a:cs typeface="Times New Roman" panose="02020603050405020304" pitchFamily="18" charset="0"/>
              </a:rPr>
              <a:t> Xavier, "A Survey on E-Voting System Using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Software", </a:t>
            </a:r>
            <a:r>
              <a:rPr lang="en-US" i="1" dirty="0">
                <a:latin typeface="Times New Roman" panose="02020603050405020304" pitchFamily="18" charset="0"/>
                <a:cs typeface="Times New Roman" panose="02020603050405020304" pitchFamily="18" charset="0"/>
              </a:rPr>
              <a:t>International Journal of Advanced Research in Electrical Electronics and Instrumentation Engineering (An ISO 3297: 2007 Certified Organization)</a:t>
            </a:r>
            <a:r>
              <a:rPr lang="en-US" dirty="0">
                <a:latin typeface="Times New Roman" panose="02020603050405020304" pitchFamily="18" charset="0"/>
                <a:cs typeface="Times New Roman" panose="02020603050405020304" pitchFamily="18" charset="0"/>
              </a:rPr>
              <a:t>, vol. 5, no. 2, pp. 687-690, February 2016.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84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04664"/>
            <a:ext cx="8770513" cy="6453336"/>
          </a:xfrm>
        </p:spPr>
        <p:txBody>
          <a:bodyPr>
            <a:normAutofit/>
          </a:bodyPr>
          <a:lstStyle/>
          <a:p>
            <a:pPr lvl="0"/>
            <a:r>
              <a:rPr lang="en-US" dirty="0"/>
              <a:t>6. D. Bowen. \Top-to-Bottom" Review (TTBR) of voting machines certified for use in California. California Secretary of State, Aug. 2007. http://sos.ca.gov/elections/elections vsr.htm.</a:t>
            </a:r>
            <a:endParaRPr lang="en-IN" dirty="0"/>
          </a:p>
          <a:p>
            <a:pPr lvl="0"/>
            <a:r>
              <a:rPr lang="en-US" dirty="0"/>
              <a:t>7. J. Brunner. Evaluation &amp; Validation of Election-Related Equipment, Standards &amp; Testing (EVEREST). Ohio Secretary of State, Dec. 2007. http://www.sos.state.oh.us/SOS/Text.aspx?page=4512.</a:t>
            </a:r>
            <a:endParaRPr lang="en-IN" dirty="0"/>
          </a:p>
          <a:p>
            <a:pPr lvl="0"/>
            <a:r>
              <a:rPr lang="en-US" dirty="0"/>
              <a:t>8. </a:t>
            </a:r>
            <a:r>
              <a:rPr lang="en-US" dirty="0" err="1"/>
              <a:t>Bundesverfassungsgericht</a:t>
            </a:r>
            <a:r>
              <a:rPr lang="en-US" dirty="0"/>
              <a:t> (German Constitutional Court). Judgment [...] 2 </a:t>
            </a:r>
            <a:r>
              <a:rPr lang="en-US" dirty="0" err="1"/>
              <a:t>BvC</a:t>
            </a:r>
            <a:r>
              <a:rPr lang="en-US" dirty="0"/>
              <a:t> 3/07, 2 </a:t>
            </a:r>
            <a:r>
              <a:rPr lang="en-US" dirty="0" err="1"/>
              <a:t>BvC</a:t>
            </a:r>
            <a:r>
              <a:rPr lang="en-US" dirty="0"/>
              <a:t> 4/07, </a:t>
            </a:r>
            <a:r>
              <a:rPr lang="en-US" dirty="0" err="1"/>
              <a:t>o_cial</a:t>
            </a:r>
            <a:r>
              <a:rPr lang="en-US" dirty="0"/>
              <a:t> English translation. Mar. 3, 2009. http://www.bverfg.de/ </a:t>
            </a:r>
            <a:r>
              <a:rPr lang="en-US" dirty="0" err="1"/>
              <a:t>entscheidungen</a:t>
            </a:r>
            <a:r>
              <a:rPr lang="en-US" dirty="0"/>
              <a:t>/rs20090303 2bvc000307en.html.</a:t>
            </a:r>
            <a:endParaRPr lang="en-IN" dirty="0"/>
          </a:p>
          <a:p>
            <a:pPr lvl="0"/>
            <a:r>
              <a:rPr lang="en-US" dirty="0"/>
              <a:t>9. K. Butler, W. </a:t>
            </a:r>
            <a:r>
              <a:rPr lang="en-US" dirty="0" err="1"/>
              <a:t>Enck</a:t>
            </a:r>
            <a:r>
              <a:rPr lang="en-US" dirty="0"/>
              <a:t>, H. </a:t>
            </a:r>
            <a:r>
              <a:rPr lang="en-US" dirty="0" err="1"/>
              <a:t>Hursti</a:t>
            </a:r>
            <a:r>
              <a:rPr lang="en-US" dirty="0"/>
              <a:t>, S. McLaughlin, P. </a:t>
            </a:r>
            <a:r>
              <a:rPr lang="en-US" dirty="0" err="1"/>
              <a:t>Traynor</a:t>
            </a:r>
            <a:r>
              <a:rPr lang="en-US" dirty="0"/>
              <a:t>, and P. McDaniel. Systemic issues in the Hart </a:t>
            </a:r>
            <a:r>
              <a:rPr lang="en-US" dirty="0" err="1"/>
              <a:t>InterCivic</a:t>
            </a:r>
            <a:r>
              <a:rPr lang="en-US" dirty="0"/>
              <a:t> and Premier voting systems: </a:t>
            </a:r>
            <a:r>
              <a:rPr lang="en-US" dirty="0" err="1"/>
              <a:t>Reections</a:t>
            </a:r>
            <a:r>
              <a:rPr lang="en-US" dirty="0"/>
              <a:t> on Project EVEREST. In Proc. EVT, San Jose, CA, July 2008.</a:t>
            </a:r>
            <a:endParaRPr lang="en-IN" dirty="0"/>
          </a:p>
          <a:p>
            <a:pPr lvl="0"/>
            <a:r>
              <a:rPr lang="en-US" dirty="0"/>
              <a:t>10. J. A. </a:t>
            </a:r>
            <a:r>
              <a:rPr lang="en-US" dirty="0" err="1"/>
              <a:t>Calandrino</a:t>
            </a:r>
            <a:r>
              <a:rPr lang="en-US" dirty="0"/>
              <a:t>, A. J. Feldman, J. A. </a:t>
            </a:r>
            <a:r>
              <a:rPr lang="en-US" dirty="0" err="1"/>
              <a:t>Halderman</a:t>
            </a:r>
            <a:r>
              <a:rPr lang="en-US" dirty="0"/>
              <a:t>, D. Wagner, H. Yu, and W. P. Zeller. Source code review of the Diebold voting system. Part of California TTBR, Aug. 2007.</a:t>
            </a:r>
            <a:endParaRPr lang="en-IN" dirty="0"/>
          </a:p>
          <a:p>
            <a:endParaRPr lang="en-IN" dirty="0"/>
          </a:p>
          <a:p>
            <a:endParaRPr lang="en-IN" dirty="0"/>
          </a:p>
        </p:txBody>
      </p:sp>
    </p:spTree>
    <p:extLst>
      <p:ext uri="{BB962C8B-B14F-4D97-AF65-F5344CB8AC3E}">
        <p14:creationId xmlns:p14="http://schemas.microsoft.com/office/powerpoint/2010/main" val="209164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AE72-8143-4B85-942E-4F3155E8F1EF}"/>
              </a:ext>
            </a:extLst>
          </p:cNvPr>
          <p:cNvSpPr>
            <a:spLocks noGrp="1"/>
          </p:cNvSpPr>
          <p:nvPr>
            <p:ph type="title"/>
          </p:nvPr>
        </p:nvSpPr>
        <p:spPr>
          <a:xfrm>
            <a:off x="164560" y="417377"/>
            <a:ext cx="8799928" cy="1325563"/>
          </a:xfrm>
        </p:spPr>
        <p:txBody>
          <a:bodyPr/>
          <a:lstStyle/>
          <a:p>
            <a:r>
              <a:rPr lang="en-US" b="1" dirty="0"/>
              <a:t>ABSTRACT</a:t>
            </a:r>
            <a:endParaRPr lang="en-IN" dirty="0"/>
          </a:p>
        </p:txBody>
      </p:sp>
      <p:sp>
        <p:nvSpPr>
          <p:cNvPr id="3" name="Content Placeholder 2">
            <a:extLst>
              <a:ext uri="{FF2B5EF4-FFF2-40B4-BE49-F238E27FC236}">
                <a16:creationId xmlns:a16="http://schemas.microsoft.com/office/drawing/2014/main" id="{F9EDF1DF-4661-4450-A033-DFFF417D8E47}"/>
              </a:ext>
            </a:extLst>
          </p:cNvPr>
          <p:cNvSpPr>
            <a:spLocks noGrp="1"/>
          </p:cNvSpPr>
          <p:nvPr>
            <p:ph idx="1"/>
          </p:nvPr>
        </p:nvSpPr>
        <p:spPr>
          <a:xfrm>
            <a:off x="164560" y="1412776"/>
            <a:ext cx="8799928" cy="5328592"/>
          </a:xfrm>
        </p:spPr>
        <p:txBody>
          <a:bodyPr>
            <a:normAutofit/>
          </a:bodyPr>
          <a:lstStyle/>
          <a:p>
            <a:r>
              <a:rPr lang="en-US" dirty="0"/>
              <a:t>Electronic Voting (E-voting) systems are gaining more attention in today's world due to their efficiency, speed, and convenience.</a:t>
            </a:r>
          </a:p>
          <a:p>
            <a:r>
              <a:rPr lang="en-US" dirty="0"/>
              <a:t>In this project, we propose a design and implementation of a Secured E-Voting Machine that utilizes RFID, fingerprint sensing, face recognition, and GSM technologies to ensure a reliable and secure voting process.</a:t>
            </a:r>
          </a:p>
          <a:p>
            <a:r>
              <a:rPr lang="en-US" dirty="0"/>
              <a:t> The proposed system is designed to be user-friendly, with a simple and intuitive interface that allows voters to cast their votes easily and securely.</a:t>
            </a:r>
          </a:p>
          <a:p>
            <a:r>
              <a:rPr lang="en-US" dirty="0"/>
              <a:t> The RFID technology is used to authenticate the voter's identity, while fingerprint sensing and face recognition are used to verify the authenticity of the voter.</a:t>
            </a:r>
          </a:p>
          <a:p>
            <a:r>
              <a:rPr lang="en-US" dirty="0"/>
              <a:t> The system also utilizes GSM technology to transmit message to person mobile number, providing real-time results while ensuring the transparency of the voting process.</a:t>
            </a:r>
            <a:endParaRPr lang="en-IN" dirty="0"/>
          </a:p>
        </p:txBody>
      </p:sp>
    </p:spTree>
    <p:extLst>
      <p:ext uri="{BB962C8B-B14F-4D97-AF65-F5344CB8AC3E}">
        <p14:creationId xmlns:p14="http://schemas.microsoft.com/office/powerpoint/2010/main" val="46820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BE1D-765F-4603-A87C-98025CDC0D2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SCOPE OF THE PROJECT:</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7FFE78E-C4B0-498A-9AE3-50B4A5C402C9}"/>
              </a:ext>
            </a:extLst>
          </p:cNvPr>
          <p:cNvSpPr>
            <a:spLocks noGrp="1"/>
          </p:cNvSpPr>
          <p:nvPr>
            <p:ph idx="1"/>
          </p:nvPr>
        </p:nvSpPr>
        <p:spPr>
          <a:xfrm>
            <a:off x="164560" y="1841862"/>
            <a:ext cx="8799928" cy="4387352"/>
          </a:xfrm>
        </p:spPr>
        <p:txBody>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main aim of the project is to eliminate the security compromises in the existing voting system by introducing various authentication steps and communication between voter and election commission (Biometric, Face recognition, IOT,RFID and GSM).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providing secured voting process.</a:t>
            </a:r>
            <a:endParaRPr lang="en-IN" dirty="0"/>
          </a:p>
        </p:txBody>
      </p:sp>
    </p:spTree>
    <p:extLst>
      <p:ext uri="{BB962C8B-B14F-4D97-AF65-F5344CB8AC3E}">
        <p14:creationId xmlns:p14="http://schemas.microsoft.com/office/powerpoint/2010/main" val="153735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4EF40-B680-4DEC-8664-C496E2976B26}"/>
              </a:ext>
            </a:extLst>
          </p:cNvPr>
          <p:cNvSpPr txBox="1">
            <a:spLocks/>
          </p:cNvSpPr>
          <p:nvPr/>
        </p:nvSpPr>
        <p:spPr>
          <a:xfrm>
            <a:off x="539552" y="1340768"/>
            <a:ext cx="8229600" cy="4680520"/>
          </a:xfrm>
          <a:prstGeom prst="rect">
            <a:avLst/>
          </a:prstGeom>
        </p:spPr>
        <p:txBody>
          <a:bodyPr anchor="ctr">
            <a:noAutofit/>
          </a:bodyPr>
          <a:lst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indent="0" algn="just">
              <a:buNone/>
            </a:pPr>
            <a:endParaRPr lang="en-US" sz="2000" dirty="0"/>
          </a:p>
        </p:txBody>
      </p:sp>
      <p:graphicFrame>
        <p:nvGraphicFramePr>
          <p:cNvPr id="6" name="Table 6">
            <a:extLst>
              <a:ext uri="{FF2B5EF4-FFF2-40B4-BE49-F238E27FC236}">
                <a16:creationId xmlns:a16="http://schemas.microsoft.com/office/drawing/2014/main" id="{2BA6A97C-ACB2-434B-A07E-0B67518A368C}"/>
              </a:ext>
            </a:extLst>
          </p:cNvPr>
          <p:cNvGraphicFramePr>
            <a:graphicFrameLocks noGrp="1"/>
          </p:cNvGraphicFramePr>
          <p:nvPr>
            <p:extLst>
              <p:ext uri="{D42A27DB-BD31-4B8C-83A1-F6EECF244321}">
                <p14:modId xmlns:p14="http://schemas.microsoft.com/office/powerpoint/2010/main" val="4121477848"/>
              </p:ext>
            </p:extLst>
          </p:nvPr>
        </p:nvGraphicFramePr>
        <p:xfrm>
          <a:off x="-11353" y="967010"/>
          <a:ext cx="9155353" cy="5890990"/>
        </p:xfrm>
        <a:graphic>
          <a:graphicData uri="http://schemas.openxmlformats.org/drawingml/2006/table">
            <a:tbl>
              <a:tblPr firstRow="1" bandRow="1">
                <a:tableStyleId>{00A15C55-8517-42AA-B614-E9B94910E393}</a:tableStyleId>
              </a:tblPr>
              <a:tblGrid>
                <a:gridCol w="612319">
                  <a:extLst>
                    <a:ext uri="{9D8B030D-6E8A-4147-A177-3AD203B41FA5}">
                      <a16:colId xmlns:a16="http://schemas.microsoft.com/office/drawing/2014/main" val="1942773238"/>
                    </a:ext>
                  </a:extLst>
                </a:gridCol>
                <a:gridCol w="865169">
                  <a:extLst>
                    <a:ext uri="{9D8B030D-6E8A-4147-A177-3AD203B41FA5}">
                      <a16:colId xmlns:a16="http://schemas.microsoft.com/office/drawing/2014/main" val="3843510018"/>
                    </a:ext>
                  </a:extLst>
                </a:gridCol>
                <a:gridCol w="1874533">
                  <a:extLst>
                    <a:ext uri="{9D8B030D-6E8A-4147-A177-3AD203B41FA5}">
                      <a16:colId xmlns:a16="http://schemas.microsoft.com/office/drawing/2014/main" val="3268174259"/>
                    </a:ext>
                  </a:extLst>
                </a:gridCol>
                <a:gridCol w="1369851">
                  <a:extLst>
                    <a:ext uri="{9D8B030D-6E8A-4147-A177-3AD203B41FA5}">
                      <a16:colId xmlns:a16="http://schemas.microsoft.com/office/drawing/2014/main" val="1238422662"/>
                    </a:ext>
                  </a:extLst>
                </a:gridCol>
                <a:gridCol w="4433481">
                  <a:extLst>
                    <a:ext uri="{9D8B030D-6E8A-4147-A177-3AD203B41FA5}">
                      <a16:colId xmlns:a16="http://schemas.microsoft.com/office/drawing/2014/main" val="2277364994"/>
                    </a:ext>
                  </a:extLst>
                </a:gridCol>
              </a:tblGrid>
              <a:tr h="1013415">
                <a:tc>
                  <a:txBody>
                    <a:bodyPr/>
                    <a:lstStyle/>
                    <a:p>
                      <a:pPr algn="ctr"/>
                      <a:r>
                        <a:rPr lang="en-US" dirty="0">
                          <a:solidFill>
                            <a:schemeClr val="tx1"/>
                          </a:solidFill>
                        </a:rPr>
                        <a:t>S.</a:t>
                      </a:r>
                    </a:p>
                    <a:p>
                      <a:pPr algn="ctr"/>
                      <a:r>
                        <a:rPr lang="en-US" dirty="0">
                          <a:solidFill>
                            <a:schemeClr val="tx1"/>
                          </a:solidFill>
                        </a:rPr>
                        <a:t>NO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YEAR</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AUTHOR</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TITLE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CONTENT</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7655677"/>
                  </a:ext>
                </a:extLst>
              </a:tr>
              <a:tr h="2288127">
                <a:tc>
                  <a:txBody>
                    <a:bodyPr/>
                    <a:lstStyle/>
                    <a:p>
                      <a:r>
                        <a:rPr lang="en-US" sz="1600" dirty="0">
                          <a:solidFill>
                            <a:schemeClr val="tx1"/>
                          </a:solidFill>
                        </a:rPr>
                        <a:t>1</a:t>
                      </a: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2020</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0" lang="it-IT" sz="1600" b="0" i="0" u="none" strike="noStrike" kern="1200" baseline="0" dirty="0">
                          <a:solidFill>
                            <a:schemeClr val="dk1"/>
                          </a:solidFill>
                          <a:latin typeface="+mn-lt"/>
                          <a:ea typeface="+mn-ea"/>
                          <a:cs typeface="+mn-cs"/>
                        </a:rPr>
                        <a:t>A.BalaMurali</a:t>
                      </a:r>
                    </a:p>
                    <a:p>
                      <a:pPr marL="285750" indent="-285750">
                        <a:buFont typeface="Arial" panose="020B0604020202020204" pitchFamily="34" charset="0"/>
                        <a:buChar char="•"/>
                      </a:pPr>
                      <a:r>
                        <a:rPr kumimoji="0" lang="it-IT" sz="1600" b="0" i="0" u="none" strike="noStrike" kern="1200" baseline="0" dirty="0">
                          <a:solidFill>
                            <a:schemeClr val="dk1"/>
                          </a:solidFill>
                          <a:latin typeface="+mn-lt"/>
                          <a:ea typeface="+mn-ea"/>
                          <a:cs typeface="+mn-cs"/>
                        </a:rPr>
                        <a:t>Potru Sarada Sravanthi</a:t>
                      </a:r>
                    </a:p>
                    <a:p>
                      <a:pPr marL="285750" indent="-285750">
                        <a:buFont typeface="Arial" panose="020B0604020202020204" pitchFamily="34" charset="0"/>
                        <a:buChar char="•"/>
                      </a:pPr>
                      <a:r>
                        <a:rPr kumimoji="0" lang="it-IT" sz="1600" b="0" i="0" u="none" strike="noStrike" kern="1200" baseline="0" dirty="0">
                          <a:solidFill>
                            <a:schemeClr val="dk1"/>
                          </a:solidFill>
                          <a:latin typeface="+mn-lt"/>
                          <a:ea typeface="+mn-ea"/>
                          <a:cs typeface="+mn-cs"/>
                        </a:rPr>
                        <a:t>B. Rupa,</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600" b="0" i="0" u="none" strike="noStrike" kern="1200" baseline="0" dirty="0">
                          <a:solidFill>
                            <a:schemeClr val="dk1"/>
                          </a:solidFill>
                          <a:latin typeface="+mn-lt"/>
                          <a:ea typeface="+mn-ea"/>
                          <a:cs typeface="+mn-cs"/>
                        </a:rPr>
                        <a:t>Smart and Secure Voting Machine</a:t>
                      </a:r>
                    </a:p>
                    <a:p>
                      <a:r>
                        <a:rPr kumimoji="0" lang="en-IN" sz="1600" b="0" i="0" u="none" strike="noStrike" kern="1200" baseline="0" dirty="0">
                          <a:solidFill>
                            <a:schemeClr val="dk1"/>
                          </a:solidFill>
                          <a:latin typeface="+mn-lt"/>
                          <a:ea typeface="+mn-ea"/>
                          <a:cs typeface="+mn-cs"/>
                        </a:rPr>
                        <a:t>using Biometrics</a:t>
                      </a:r>
                      <a:endParaRPr lang="en-IN" sz="1600" b="0" i="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600" b="0" i="0" u="none" strike="noStrike" kern="1200" baseline="0" dirty="0">
                          <a:solidFill>
                            <a:schemeClr val="dk1"/>
                          </a:solidFill>
                          <a:latin typeface="+mn-lt"/>
                          <a:ea typeface="+mn-ea"/>
                          <a:cs typeface="+mn-cs"/>
                        </a:rPr>
                        <a:t>This paper has a double verification</a:t>
                      </a:r>
                    </a:p>
                    <a:p>
                      <a:r>
                        <a:rPr kumimoji="0" lang="en-US" sz="1600" b="0" i="0" u="none" strike="noStrike" kern="1200" baseline="0" dirty="0">
                          <a:solidFill>
                            <a:schemeClr val="dk1"/>
                          </a:solidFill>
                          <a:latin typeface="+mn-lt"/>
                          <a:ea typeface="+mn-ea"/>
                          <a:cs typeface="+mn-cs"/>
                        </a:rPr>
                        <a:t>for a more secure system. There is additional GPS in to prevent the system from theft if the </a:t>
                      </a:r>
                      <a:r>
                        <a:rPr kumimoji="0" lang="en-US" sz="1600" b="0" i="0" u="none" strike="noStrike" kern="1200" baseline="0">
                          <a:solidFill>
                            <a:schemeClr val="dk1"/>
                          </a:solidFill>
                          <a:latin typeface="+mn-lt"/>
                          <a:ea typeface="+mn-ea"/>
                          <a:cs typeface="+mn-cs"/>
                        </a:rPr>
                        <a:t>system is stolen </a:t>
                      </a:r>
                      <a:r>
                        <a:rPr kumimoji="0" lang="en-US" sz="1600" b="0" i="0" u="none" strike="noStrike" kern="1200" baseline="0" dirty="0">
                          <a:solidFill>
                            <a:schemeClr val="dk1"/>
                          </a:solidFill>
                          <a:latin typeface="+mn-lt"/>
                          <a:ea typeface="+mn-ea"/>
                          <a:cs typeface="+mn-cs"/>
                        </a:rPr>
                        <a:t>it can be located easily and immediately through satellites. Through GSM, we can get a confirmation message about to which candidate.</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1170259"/>
                  </a:ext>
                </a:extLst>
              </a:tr>
              <a:tr h="2589448">
                <a:tc>
                  <a:txBody>
                    <a:bodyPr/>
                    <a:lstStyle/>
                    <a:p>
                      <a:r>
                        <a:rPr lang="en-US" sz="1600" dirty="0"/>
                        <a:t>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2021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600" dirty="0"/>
                        <a:t>K. Anna </a:t>
                      </a:r>
                      <a:r>
                        <a:rPr lang="en-US" sz="1600" dirty="0" err="1"/>
                        <a:t>purna</a:t>
                      </a:r>
                      <a:endParaRPr kumimoji="0" lang="en-US"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kumimoji="0" lang="en-IN" sz="1600" b="0" i="0" u="none" strike="noStrike" kern="1200" baseline="0" dirty="0">
                          <a:solidFill>
                            <a:schemeClr val="dk1"/>
                          </a:solidFill>
                          <a:latin typeface="+mn-lt"/>
                          <a:ea typeface="+mn-ea"/>
                          <a:cs typeface="+mn-cs"/>
                        </a:rPr>
                        <a:t>V. </a:t>
                      </a:r>
                      <a:r>
                        <a:rPr kumimoji="0" lang="en-IN" sz="1600" b="0" i="0" u="none" strike="noStrike" kern="1200" baseline="0" dirty="0" err="1">
                          <a:solidFill>
                            <a:schemeClr val="dk1"/>
                          </a:solidFill>
                          <a:latin typeface="+mn-lt"/>
                          <a:ea typeface="+mn-ea"/>
                          <a:cs typeface="+mn-cs"/>
                        </a:rPr>
                        <a:t>Chandrani</a:t>
                      </a:r>
                      <a:r>
                        <a:rPr kumimoji="0" lang="en-IN" sz="16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kumimoji="0" lang="en-IN" sz="1600" b="0" i="0" u="none" strike="noStrike" kern="1200" baseline="0" dirty="0">
                          <a:solidFill>
                            <a:schemeClr val="dk1"/>
                          </a:solidFill>
                          <a:latin typeface="+mn-lt"/>
                          <a:ea typeface="+mn-ea"/>
                          <a:cs typeface="+mn-cs"/>
                        </a:rPr>
                        <a:t>P Mounika </a:t>
                      </a:r>
                    </a:p>
                    <a:p>
                      <a:pPr marL="285750" indent="-285750">
                        <a:buFont typeface="Arial" panose="020B0604020202020204" pitchFamily="34" charset="0"/>
                        <a:buChar char="•"/>
                      </a:pPr>
                      <a:r>
                        <a:rPr kumimoji="0" lang="en-IN" sz="1600" b="0" i="0" u="none" strike="noStrike" kern="1200" baseline="0" dirty="0">
                          <a:solidFill>
                            <a:schemeClr val="dk1"/>
                          </a:solidFill>
                          <a:latin typeface="+mn-lt"/>
                          <a:ea typeface="+mn-ea"/>
                          <a:cs typeface="+mn-cs"/>
                        </a:rPr>
                        <a:t>P Teja </a:t>
                      </a:r>
                      <a:r>
                        <a:rPr kumimoji="0" lang="en-IN" sz="1600" b="0" i="0" u="none" strike="noStrike" kern="1200" baseline="0" dirty="0" err="1">
                          <a:solidFill>
                            <a:schemeClr val="dk1"/>
                          </a:solidFill>
                          <a:latin typeface="+mn-lt"/>
                          <a:ea typeface="+mn-ea"/>
                          <a:cs typeface="+mn-cs"/>
                        </a:rPr>
                        <a:t>Sree</a:t>
                      </a:r>
                      <a:r>
                        <a:rPr kumimoji="0" lang="en-IN" sz="1600" b="0" i="0" u="none" strike="noStrike" kern="1200" baseline="0" dirty="0">
                          <a:solidFill>
                            <a:schemeClr val="dk1"/>
                          </a:solidFill>
                          <a:latin typeface="+mn-lt"/>
                          <a:ea typeface="+mn-ea"/>
                          <a:cs typeface="+mn-cs"/>
                        </a:rPr>
                        <a:t>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IN" sz="1600" b="0" i="0" u="none" strike="noStrike" kern="1200" baseline="0" dirty="0">
                        <a:solidFill>
                          <a:schemeClr val="dk1"/>
                        </a:solidFill>
                        <a:latin typeface="+mn-lt"/>
                        <a:ea typeface="+mn-ea"/>
                        <a:cs typeface="+mn-cs"/>
                      </a:endParaRPr>
                    </a:p>
                    <a:p>
                      <a:r>
                        <a:rPr kumimoji="0" lang="en-US" sz="1600" b="0" i="0" u="none" strike="noStrike" kern="1200" baseline="0" dirty="0">
                          <a:solidFill>
                            <a:schemeClr val="dk1"/>
                          </a:solidFill>
                          <a:latin typeface="+mn-lt"/>
                          <a:ea typeface="+mn-ea"/>
                          <a:cs typeface="+mn-cs"/>
                        </a:rPr>
                        <a:t> Design of Authenticated Radio Frequency Identification based Electronic Voting Machine </a:t>
                      </a:r>
                      <a:endParaRPr lang="en-IN"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0" lang="en-IN" sz="1600" b="0" i="0" u="none" strike="noStrike" kern="1200" baseline="0" dirty="0">
                        <a:solidFill>
                          <a:schemeClr val="dk1"/>
                        </a:solidFill>
                        <a:latin typeface="+mn-lt"/>
                        <a:ea typeface="+mn-ea"/>
                        <a:cs typeface="+mn-cs"/>
                      </a:endParaRPr>
                    </a:p>
                    <a:p>
                      <a:r>
                        <a:rPr kumimoji="0" lang="en-US" sz="1600" b="0" i="0" u="none" strike="noStrike" kern="1200" baseline="0" dirty="0">
                          <a:solidFill>
                            <a:schemeClr val="dk1"/>
                          </a:solidFill>
                          <a:latin typeface="+mn-lt"/>
                          <a:ea typeface="+mn-ea"/>
                          <a:cs typeface="+mn-cs"/>
                        </a:rPr>
                        <a:t> Each voter will be given a unique RFID tag, which should be carried out to the polling booth while coming to cast their vote. Based on that, the EVM can easily identify the person is authenticated voter or not and also checks whether he/she had already voted or not. </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4364988"/>
                  </a:ext>
                </a:extLst>
              </a:tr>
            </a:tbl>
          </a:graphicData>
        </a:graphic>
      </p:graphicFrame>
      <p:sp>
        <p:nvSpPr>
          <p:cNvPr id="7" name="Title 6">
            <a:extLst>
              <a:ext uri="{FF2B5EF4-FFF2-40B4-BE49-F238E27FC236}">
                <a16:creationId xmlns:a16="http://schemas.microsoft.com/office/drawing/2014/main" id="{570B8901-76F2-49AE-BFCD-F902C8F46EF1}"/>
              </a:ext>
            </a:extLst>
          </p:cNvPr>
          <p:cNvSpPr>
            <a:spLocks noGrp="1"/>
          </p:cNvSpPr>
          <p:nvPr>
            <p:ph type="title"/>
          </p:nvPr>
        </p:nvSpPr>
        <p:spPr>
          <a:xfrm>
            <a:off x="0" y="0"/>
            <a:ext cx="9144000" cy="967011"/>
          </a:xfrm>
        </p:spPr>
        <p:txBody>
          <a:bodyPr/>
          <a:lstStyle/>
          <a:p>
            <a:r>
              <a:rPr lang="en-IN" dirty="0"/>
              <a:t>Literature Survey</a:t>
            </a:r>
          </a:p>
        </p:txBody>
      </p:sp>
    </p:spTree>
    <p:extLst>
      <p:ext uri="{BB962C8B-B14F-4D97-AF65-F5344CB8AC3E}">
        <p14:creationId xmlns:p14="http://schemas.microsoft.com/office/powerpoint/2010/main" val="42774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120481"/>
              </p:ext>
            </p:extLst>
          </p:nvPr>
        </p:nvGraphicFramePr>
        <p:xfrm>
          <a:off x="467544" y="764704"/>
          <a:ext cx="8280920" cy="5904656"/>
        </p:xfrm>
        <a:graphic>
          <a:graphicData uri="http://schemas.openxmlformats.org/drawingml/2006/table">
            <a:tbl>
              <a:tblPr>
                <a:tableStyleId>{00A15C55-8517-42AA-B614-E9B94910E393}</a:tableStyleId>
              </a:tblPr>
              <a:tblGrid>
                <a:gridCol w="4140890">
                  <a:extLst>
                    <a:ext uri="{9D8B030D-6E8A-4147-A177-3AD203B41FA5}">
                      <a16:colId xmlns:a16="http://schemas.microsoft.com/office/drawing/2014/main" val="20000"/>
                    </a:ext>
                  </a:extLst>
                </a:gridCol>
                <a:gridCol w="4140030">
                  <a:extLst>
                    <a:ext uri="{9D8B030D-6E8A-4147-A177-3AD203B41FA5}">
                      <a16:colId xmlns:a16="http://schemas.microsoft.com/office/drawing/2014/main" val="20001"/>
                    </a:ext>
                  </a:extLst>
                </a:gridCol>
              </a:tblGrid>
              <a:tr h="728409">
                <a:tc>
                  <a:txBody>
                    <a:bodyPr/>
                    <a:lstStyle/>
                    <a:p>
                      <a:pPr algn="ctr">
                        <a:spcAft>
                          <a:spcPts val="0"/>
                        </a:spcAft>
                      </a:pPr>
                      <a:r>
                        <a:rPr lang="en-IN" sz="2000" b="1" kern="100" cap="none" spc="0" dirty="0">
                          <a:ln/>
                          <a:solidFill>
                            <a:schemeClr val="bg1"/>
                          </a:solidFill>
                          <a:effectLst/>
                        </a:rPr>
                        <a:t>EXISTING METHOD</a:t>
                      </a:r>
                      <a:endParaRPr lang="en-IN" sz="1600" b="1" kern="100" cap="none" spc="0" dirty="0">
                        <a:ln/>
                        <a:solidFill>
                          <a:schemeClr val="bg1"/>
                        </a:solidFill>
                        <a:effectLst/>
                        <a:latin typeface="Liberation Serif"/>
                        <a:ea typeface="NSimSun"/>
                        <a:cs typeface="Lucida Sans"/>
                      </a:endParaRPr>
                    </a:p>
                  </a:txBody>
                  <a:tcPr marL="34925" marR="34925" marT="34925" marB="34925" anchor="ctr">
                    <a:solidFill>
                      <a:srgbClr val="0070C0"/>
                    </a:solidFill>
                  </a:tcPr>
                </a:tc>
                <a:tc>
                  <a:txBody>
                    <a:bodyPr/>
                    <a:lstStyle/>
                    <a:p>
                      <a:pPr algn="ctr">
                        <a:spcAft>
                          <a:spcPts val="0"/>
                        </a:spcAft>
                      </a:pPr>
                      <a:r>
                        <a:rPr lang="en-IN" sz="2000" b="1" kern="100" cap="none" spc="0" dirty="0">
                          <a:ln/>
                          <a:solidFill>
                            <a:schemeClr val="bg1"/>
                          </a:solidFill>
                          <a:effectLst/>
                        </a:rPr>
                        <a:t>PROPOSED METHOD</a:t>
                      </a:r>
                      <a:endParaRPr lang="en-IN" sz="1600" b="1" kern="100" cap="none" spc="0" dirty="0">
                        <a:ln/>
                        <a:solidFill>
                          <a:schemeClr val="bg1"/>
                        </a:solidFill>
                        <a:effectLst/>
                        <a:latin typeface="Liberation Serif"/>
                        <a:ea typeface="NSimSun"/>
                        <a:cs typeface="Lucida Sans"/>
                      </a:endParaRPr>
                    </a:p>
                  </a:txBody>
                  <a:tcPr marL="34925" marR="34925" marT="34925" marB="34925" anchor="ctr">
                    <a:solidFill>
                      <a:srgbClr val="0070C0"/>
                    </a:solidFill>
                  </a:tcPr>
                </a:tc>
                <a:extLst>
                  <a:ext uri="{0D108BD9-81ED-4DB2-BD59-A6C34878D82A}">
                    <a16:rowId xmlns:a16="http://schemas.microsoft.com/office/drawing/2014/main" val="10000"/>
                  </a:ext>
                </a:extLst>
              </a:tr>
              <a:tr h="5176247">
                <a:tc>
                  <a:txBody>
                    <a:bodyPr/>
                    <a:lstStyle/>
                    <a:p>
                      <a:pPr marL="285750" lvl="0" indent="-285750">
                        <a:buFont typeface="Wingdings" panose="05000000000000000000" pitchFamily="2" charset="2"/>
                        <a:buChar char="v"/>
                      </a:pPr>
                      <a:r>
                        <a:rPr kumimoji="0" lang="en-US" sz="1800" kern="1200" dirty="0">
                          <a:solidFill>
                            <a:schemeClr val="dk1"/>
                          </a:solidFill>
                          <a:effectLst/>
                        </a:rPr>
                        <a:t>Votes are casted by just pressing a button.</a:t>
                      </a:r>
                      <a:endParaRPr kumimoji="0" lang="en-IN" sz="1800" kern="1200" dirty="0">
                        <a:solidFill>
                          <a:schemeClr val="dk1"/>
                        </a:solidFill>
                        <a:effectLst/>
                      </a:endParaRPr>
                    </a:p>
                    <a:p>
                      <a:pPr marL="285750" lvl="0" indent="-285750">
                        <a:buFont typeface="Wingdings" panose="05000000000000000000" pitchFamily="2" charset="2"/>
                        <a:buChar char="v"/>
                      </a:pPr>
                      <a:r>
                        <a:rPr kumimoji="0" lang="en-US" sz="1800" kern="1200" dirty="0">
                          <a:solidFill>
                            <a:schemeClr val="dk1"/>
                          </a:solidFill>
                          <a:effectLst/>
                        </a:rPr>
                        <a:t>It does not have security features. </a:t>
                      </a:r>
                    </a:p>
                    <a:p>
                      <a:pPr marL="285750" lvl="0" indent="-285750" fontAlgn="base">
                        <a:buFont typeface="Wingdings" panose="05000000000000000000" pitchFamily="2" charset="2"/>
                        <a:buChar char="v"/>
                      </a:pPr>
                      <a:r>
                        <a:rPr kumimoji="0" lang="en-US" sz="1800" kern="1200" dirty="0">
                          <a:solidFill>
                            <a:schemeClr val="dk1"/>
                          </a:solidFill>
                          <a:effectLst/>
                        </a:rPr>
                        <a:t>Fingerprint sensing.</a:t>
                      </a:r>
                    </a:p>
                    <a:p>
                      <a:pPr marL="285750" lvl="0" indent="-285750" fontAlgn="base">
                        <a:buFont typeface="Wingdings" panose="05000000000000000000" pitchFamily="2" charset="2"/>
                        <a:buChar char="v"/>
                      </a:pPr>
                      <a:r>
                        <a:rPr kumimoji="0" lang="en-US" sz="1800" kern="1200" dirty="0">
                          <a:solidFill>
                            <a:schemeClr val="dk1"/>
                          </a:solidFill>
                          <a:effectLst/>
                        </a:rPr>
                        <a:t>RFID reader and card</a:t>
                      </a:r>
                    </a:p>
                    <a:p>
                      <a:pPr marL="0" lvl="0" indent="0">
                        <a:buFont typeface="Wingdings" panose="05000000000000000000" pitchFamily="2" charset="2"/>
                        <a:buNone/>
                      </a:pPr>
                      <a:endParaRPr kumimoji="0" lang="en-IN" sz="1800" kern="1200" dirty="0">
                        <a:solidFill>
                          <a:schemeClr val="dk1"/>
                        </a:solidFill>
                        <a:effectLst/>
                      </a:endParaRPr>
                    </a:p>
                    <a:p>
                      <a:pPr marL="0" indent="0">
                        <a:buFont typeface="Wingdings" panose="05000000000000000000" pitchFamily="2" charset="2"/>
                        <a:buNone/>
                      </a:pPr>
                      <a:endParaRPr kumimoji="0" lang="en-IN" sz="1800" kern="1200" dirty="0">
                        <a:solidFill>
                          <a:schemeClr val="dk1"/>
                        </a:solidFill>
                        <a:effectLst/>
                      </a:endParaRPr>
                    </a:p>
                    <a:p>
                      <a:r>
                        <a:rPr kumimoji="0" lang="en-US" sz="1800" kern="1200" dirty="0">
                          <a:solidFill>
                            <a:schemeClr val="dk1"/>
                          </a:solidFill>
                          <a:effectLst/>
                        </a:rPr>
                        <a:t> </a:t>
                      </a:r>
                      <a:endParaRPr kumimoji="0" lang="en-IN" sz="1800" kern="1200" dirty="0">
                        <a:solidFill>
                          <a:schemeClr val="dk1"/>
                        </a:solidFill>
                        <a:effectLst/>
                      </a:endParaRPr>
                    </a:p>
                    <a:p>
                      <a:r>
                        <a:rPr kumimoji="0" lang="en-US" sz="1800" kern="1200" dirty="0">
                          <a:solidFill>
                            <a:schemeClr val="dk1"/>
                          </a:solidFill>
                          <a:effectLst/>
                        </a:rPr>
                        <a:t> </a:t>
                      </a:r>
                      <a:endParaRPr kumimoji="0" lang="en-IN" sz="1800" kern="1200" dirty="0">
                        <a:solidFill>
                          <a:schemeClr val="dk1"/>
                        </a:solidFill>
                        <a:effectLst/>
                      </a:endParaRPr>
                    </a:p>
                    <a:p>
                      <a:r>
                        <a:rPr kumimoji="0" lang="en-US" sz="1800" kern="1200" dirty="0">
                          <a:solidFill>
                            <a:schemeClr val="dk1"/>
                          </a:solidFill>
                          <a:effectLst/>
                        </a:rPr>
                        <a:t> </a:t>
                      </a:r>
                      <a:r>
                        <a:rPr kumimoji="0" lang="en-US" sz="1800" b="1" kern="1200" dirty="0">
                          <a:solidFill>
                            <a:srgbClr val="0070C0"/>
                          </a:solidFill>
                          <a:effectLst/>
                        </a:rPr>
                        <a:t>Drawbacks of existing system</a:t>
                      </a:r>
                      <a:endParaRPr kumimoji="0" lang="en-IN" sz="1800" kern="1200" dirty="0">
                        <a:solidFill>
                          <a:srgbClr val="0070C0"/>
                        </a:solidFill>
                        <a:effectLst/>
                      </a:endParaRPr>
                    </a:p>
                    <a:p>
                      <a:pPr marL="285750" lvl="0" indent="-285750">
                        <a:buFont typeface="Wingdings" panose="05000000000000000000" pitchFamily="2" charset="2"/>
                        <a:buChar char="v"/>
                      </a:pPr>
                      <a:r>
                        <a:rPr kumimoji="0" lang="en-US" sz="1800" kern="1200" dirty="0">
                          <a:solidFill>
                            <a:schemeClr val="dk1"/>
                          </a:solidFill>
                          <a:effectLst/>
                        </a:rPr>
                        <a:t>Casting false votes are possible.</a:t>
                      </a:r>
                      <a:endParaRPr kumimoji="0" lang="en-IN" sz="1800" kern="1200" dirty="0">
                        <a:solidFill>
                          <a:schemeClr val="dk1"/>
                        </a:solidFill>
                        <a:effectLst/>
                      </a:endParaRPr>
                    </a:p>
                    <a:p>
                      <a:pPr marL="285750" lvl="0" indent="-285750">
                        <a:buFont typeface="Wingdings" panose="05000000000000000000" pitchFamily="2" charset="2"/>
                        <a:buChar char="v"/>
                      </a:pPr>
                      <a:r>
                        <a:rPr kumimoji="0" lang="en-US" sz="1800" kern="1200" dirty="0">
                          <a:solidFill>
                            <a:schemeClr val="dk1"/>
                          </a:solidFill>
                          <a:effectLst/>
                        </a:rPr>
                        <a:t>Finding Non-eligible candidates is difficult.</a:t>
                      </a:r>
                      <a:endParaRPr kumimoji="0" lang="en-IN" sz="1800" kern="1200" dirty="0">
                        <a:solidFill>
                          <a:schemeClr val="dk1"/>
                        </a:solidFill>
                        <a:effectLst/>
                      </a:endParaRPr>
                    </a:p>
                    <a:p>
                      <a:pPr marL="285750" indent="-285750">
                        <a:buFont typeface="Wingdings" panose="05000000000000000000" pitchFamily="2" charset="2"/>
                        <a:buChar char="v"/>
                      </a:pPr>
                      <a:r>
                        <a:rPr kumimoji="0" lang="en-US" sz="1800" kern="1200" dirty="0">
                          <a:solidFill>
                            <a:schemeClr val="dk1"/>
                          </a:solidFill>
                          <a:effectLst/>
                        </a:rPr>
                        <a:t>In today method doesn’t provide the security.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4300" marR="114300" marT="0" marB="0"/>
                </a:tc>
                <a:tc>
                  <a:txBody>
                    <a:bodyPr/>
                    <a:lstStyle/>
                    <a:p>
                      <a:pPr marL="285750" lvl="0" indent="-285750" fontAlgn="base">
                        <a:buFont typeface="Wingdings" panose="05000000000000000000" pitchFamily="2" charset="2"/>
                        <a:buChar char="v"/>
                      </a:pPr>
                      <a:r>
                        <a:rPr kumimoji="0" lang="en-US" sz="1800" kern="1200" dirty="0">
                          <a:solidFill>
                            <a:schemeClr val="dk1"/>
                          </a:solidFill>
                          <a:effectLst/>
                        </a:rPr>
                        <a:t>Votes are cast using fingerprints. </a:t>
                      </a:r>
                    </a:p>
                    <a:p>
                      <a:pPr marL="285750" lvl="0" indent="-285750" fontAlgn="base">
                        <a:buFont typeface="Wingdings" panose="05000000000000000000" pitchFamily="2" charset="2"/>
                        <a:buChar char="v"/>
                      </a:pPr>
                      <a:r>
                        <a:rPr kumimoji="0" lang="en-US" sz="1800" kern="1200" dirty="0">
                          <a:solidFill>
                            <a:schemeClr val="dk1"/>
                          </a:solidFill>
                          <a:effectLst/>
                        </a:rPr>
                        <a:t>RFID reader and card</a:t>
                      </a:r>
                    </a:p>
                    <a:p>
                      <a:pPr marL="285750" lvl="0" indent="-285750" fontAlgn="base">
                        <a:buFont typeface="Wingdings" panose="05000000000000000000" pitchFamily="2" charset="2"/>
                        <a:buChar char="v"/>
                      </a:pPr>
                      <a:r>
                        <a:rPr kumimoji="0" lang="en-US" sz="1800" kern="1200" dirty="0">
                          <a:solidFill>
                            <a:schemeClr val="dk1"/>
                          </a:solidFill>
                          <a:effectLst/>
                        </a:rPr>
                        <a:t>The face identification using deep learning give the extra security protection for the voting machine. </a:t>
                      </a:r>
                    </a:p>
                    <a:p>
                      <a:pPr marL="285750" lvl="0" indent="-285750" fontAlgn="base">
                        <a:buFont typeface="Wingdings" panose="05000000000000000000" pitchFamily="2" charset="2"/>
                        <a:buChar char="v"/>
                      </a:pPr>
                      <a:r>
                        <a:rPr kumimoji="0" lang="en-US" sz="1800" kern="1200" dirty="0">
                          <a:solidFill>
                            <a:schemeClr val="dk1"/>
                          </a:solidFill>
                          <a:effectLst/>
                        </a:rPr>
                        <a:t> GSM module</a:t>
                      </a:r>
                    </a:p>
                    <a:p>
                      <a:pPr marL="0" lvl="0" indent="0" fontAlgn="base">
                        <a:buFont typeface="Wingdings" panose="05000000000000000000" pitchFamily="2" charset="2"/>
                        <a:buNone/>
                      </a:pPr>
                      <a:endParaRPr kumimoji="0" lang="en-US" sz="1800" kern="1200" dirty="0">
                        <a:solidFill>
                          <a:schemeClr val="dk1"/>
                        </a:solidFill>
                        <a:effectLst/>
                      </a:endParaRPr>
                    </a:p>
                    <a:p>
                      <a:pPr marL="0" lvl="0" indent="0" fontAlgn="base">
                        <a:buFont typeface="Wingdings" panose="05000000000000000000" pitchFamily="2" charset="2"/>
                        <a:buNone/>
                      </a:pPr>
                      <a:endParaRPr kumimoji="0" lang="en-IN" sz="1800" kern="1200" dirty="0">
                        <a:solidFill>
                          <a:schemeClr val="dk1"/>
                        </a:solidFill>
                        <a:effectLst/>
                      </a:endParaRPr>
                    </a:p>
                    <a:p>
                      <a:pPr fontAlgn="base"/>
                      <a:r>
                        <a:rPr kumimoji="0" lang="en-US" sz="1800" b="1" kern="1200" dirty="0">
                          <a:solidFill>
                            <a:srgbClr val="0070C0"/>
                          </a:solidFill>
                          <a:effectLst/>
                        </a:rPr>
                        <a:t>Advantages of proposed system</a:t>
                      </a:r>
                      <a:endParaRPr kumimoji="0" lang="en-IN" sz="1800" kern="1200" dirty="0">
                        <a:solidFill>
                          <a:srgbClr val="0070C0"/>
                        </a:solidFill>
                        <a:effectLst/>
                      </a:endParaRPr>
                    </a:p>
                    <a:p>
                      <a:pPr marL="285750" lvl="0" indent="-285750" fontAlgn="base">
                        <a:buFont typeface="Wingdings" panose="05000000000000000000" pitchFamily="2" charset="2"/>
                        <a:buChar char="v"/>
                      </a:pPr>
                      <a:r>
                        <a:rPr kumimoji="0" lang="en-US" sz="1800" kern="1200" dirty="0">
                          <a:solidFill>
                            <a:schemeClr val="dk1"/>
                          </a:solidFill>
                          <a:effectLst/>
                        </a:rPr>
                        <a:t>No chance of casting false votes.</a:t>
                      </a:r>
                      <a:endParaRPr kumimoji="0" lang="en-IN" sz="1800" kern="1200" dirty="0">
                        <a:solidFill>
                          <a:schemeClr val="dk1"/>
                        </a:solidFill>
                        <a:effectLst/>
                      </a:endParaRPr>
                    </a:p>
                    <a:p>
                      <a:pPr marL="285750" lvl="0" indent="-285750" fontAlgn="base">
                        <a:buFont typeface="Wingdings" panose="05000000000000000000" pitchFamily="2" charset="2"/>
                        <a:buChar char="v"/>
                      </a:pPr>
                      <a:r>
                        <a:rPr kumimoji="0" lang="en-US" sz="1800" kern="1200" dirty="0">
                          <a:solidFill>
                            <a:schemeClr val="dk1"/>
                          </a:solidFill>
                          <a:effectLst/>
                        </a:rPr>
                        <a:t>Only the eligible candidates can caste vote.</a:t>
                      </a:r>
                      <a:endParaRPr kumimoji="0" lang="en-IN" sz="1800" kern="1200" dirty="0">
                        <a:solidFill>
                          <a:schemeClr val="dk1"/>
                        </a:solidFill>
                        <a:effectLst/>
                      </a:endParaRPr>
                    </a:p>
                    <a:p>
                      <a:pPr marL="285750" indent="-285750">
                        <a:buFont typeface="Wingdings" panose="05000000000000000000" pitchFamily="2" charset="2"/>
                        <a:buChar char="v"/>
                      </a:pPr>
                      <a:r>
                        <a:rPr kumimoji="0" lang="en-US" sz="1800" kern="1200" dirty="0">
                          <a:solidFill>
                            <a:schemeClr val="dk1"/>
                          </a:solidFill>
                          <a:effectLst/>
                        </a:rPr>
                        <a:t>Four level security give the more responsible for the security losses.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757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HARDWARE REQUIREMENT</a:t>
            </a:r>
            <a:br>
              <a:rPr lang="en-IN" b="1" dirty="0"/>
            </a:br>
            <a:endParaRPr lang="en-IN" dirty="0"/>
          </a:p>
        </p:txBody>
      </p:sp>
      <p:sp>
        <p:nvSpPr>
          <p:cNvPr id="3" name="Content Placeholder 2"/>
          <p:cNvSpPr>
            <a:spLocks noGrp="1"/>
          </p:cNvSpPr>
          <p:nvPr>
            <p:ph idx="1"/>
          </p:nvPr>
        </p:nvSpPr>
        <p:spPr>
          <a:xfrm>
            <a:off x="457200" y="1412776"/>
            <a:ext cx="8229600" cy="5042032"/>
          </a:xfrm>
        </p:spPr>
        <p:txBody>
          <a:bodyPr>
            <a:normAutofit/>
          </a:bodyPr>
          <a:lstStyle/>
          <a:p>
            <a:pPr lvl="0"/>
            <a:r>
              <a:rPr lang="en-US" dirty="0"/>
              <a:t>ARDUINO MEGA </a:t>
            </a:r>
            <a:endParaRPr lang="en-IN" dirty="0"/>
          </a:p>
          <a:p>
            <a:pPr lvl="0"/>
            <a:r>
              <a:rPr lang="en-US" dirty="0"/>
              <a:t>POWER SUPPLY</a:t>
            </a:r>
            <a:endParaRPr lang="en-IN" dirty="0"/>
          </a:p>
          <a:p>
            <a:pPr lvl="0"/>
            <a:r>
              <a:rPr lang="en-US" dirty="0"/>
              <a:t>FINGERPRINT SENSOR</a:t>
            </a:r>
            <a:endParaRPr lang="en-IN" dirty="0"/>
          </a:p>
          <a:p>
            <a:pPr lvl="0"/>
            <a:r>
              <a:rPr lang="en-US" dirty="0"/>
              <a:t>GSM</a:t>
            </a:r>
            <a:endParaRPr lang="en-IN" dirty="0"/>
          </a:p>
          <a:p>
            <a:pPr lvl="0"/>
            <a:r>
              <a:rPr lang="en-US" dirty="0"/>
              <a:t>RFID READER </a:t>
            </a:r>
            <a:endParaRPr lang="en-IN" dirty="0"/>
          </a:p>
          <a:p>
            <a:pPr lvl="0"/>
            <a:r>
              <a:rPr lang="en-US" dirty="0"/>
              <a:t>RFID TAG</a:t>
            </a:r>
            <a:endParaRPr lang="en-IN" dirty="0"/>
          </a:p>
          <a:p>
            <a:pPr lvl="0"/>
            <a:r>
              <a:rPr lang="en-US" dirty="0"/>
              <a:t>KEY PAD</a:t>
            </a:r>
            <a:endParaRPr lang="en-IN" dirty="0"/>
          </a:p>
          <a:p>
            <a:pPr lvl="0"/>
            <a:r>
              <a:rPr lang="en-US" dirty="0"/>
              <a:t>LCD</a:t>
            </a:r>
          </a:p>
          <a:p>
            <a:pPr lvl="0"/>
            <a:r>
              <a:rPr lang="en-US" dirty="0"/>
              <a:t>IOT MODULE</a:t>
            </a:r>
            <a:endParaRPr lang="en-IN" dirty="0"/>
          </a:p>
        </p:txBody>
      </p:sp>
    </p:spTree>
    <p:extLst>
      <p:ext uri="{BB962C8B-B14F-4D97-AF65-F5344CB8AC3E}">
        <p14:creationId xmlns:p14="http://schemas.microsoft.com/office/powerpoint/2010/main" val="360772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CA86C3-67B5-426B-B851-ED2B0C0E9378}"/>
              </a:ext>
            </a:extLst>
          </p:cNvPr>
          <p:cNvSpPr>
            <a:spLocks noGrp="1"/>
          </p:cNvSpPr>
          <p:nvPr>
            <p:ph type="title"/>
          </p:nvPr>
        </p:nvSpPr>
        <p:spPr/>
        <p:txBody>
          <a:bodyPr>
            <a:normAutofit/>
          </a:bodyPr>
          <a:lstStyle/>
          <a:p>
            <a:r>
              <a:rPr lang="en-IN" b="1" dirty="0"/>
              <a:t>SOFTWARE REQUIREMENT</a:t>
            </a:r>
            <a:br>
              <a:rPr lang="en-IN" b="1" dirty="0"/>
            </a:br>
            <a:endParaRPr lang="en-IN" dirty="0"/>
          </a:p>
        </p:txBody>
      </p:sp>
      <p:sp>
        <p:nvSpPr>
          <p:cNvPr id="3" name="Content Placeholder 2"/>
          <p:cNvSpPr>
            <a:spLocks noGrp="1"/>
          </p:cNvSpPr>
          <p:nvPr>
            <p:ph idx="1"/>
          </p:nvPr>
        </p:nvSpPr>
        <p:spPr>
          <a:xfrm>
            <a:off x="457200" y="1772816"/>
            <a:ext cx="8229600" cy="4176464"/>
          </a:xfrm>
        </p:spPr>
        <p:txBody>
          <a:bodyPr>
            <a:normAutofit/>
          </a:bodyPr>
          <a:lstStyle/>
          <a:p>
            <a:pPr lvl="0"/>
            <a:r>
              <a:rPr lang="en-US" dirty="0"/>
              <a:t>ARDUINO IDE</a:t>
            </a:r>
            <a:endParaRPr lang="en-IN" dirty="0"/>
          </a:p>
          <a:p>
            <a:pPr lvl="0"/>
            <a:r>
              <a:rPr lang="en-US" dirty="0"/>
              <a:t>EMBEDDED C</a:t>
            </a:r>
            <a:endParaRPr lang="en-IN" dirty="0"/>
          </a:p>
          <a:p>
            <a:pPr lvl="0"/>
            <a:r>
              <a:rPr lang="en-US" dirty="0"/>
              <a:t>JUPITER NOTEBOOK</a:t>
            </a:r>
            <a:endParaRPr lang="en-IN" dirty="0"/>
          </a:p>
          <a:p>
            <a:pPr lvl="0"/>
            <a:endParaRPr lang="en-IN" b="1" dirty="0"/>
          </a:p>
          <a:p>
            <a:pPr marL="64008" indent="0">
              <a:buNone/>
            </a:pPr>
            <a:endParaRPr lang="en-IN" b="1" dirty="0"/>
          </a:p>
          <a:p>
            <a:pPr marL="0" indent="0">
              <a:buNone/>
            </a:pPr>
            <a:endParaRPr lang="en-IN" dirty="0"/>
          </a:p>
        </p:txBody>
      </p:sp>
    </p:spTree>
    <p:extLst>
      <p:ext uri="{BB962C8B-B14F-4D97-AF65-F5344CB8AC3E}">
        <p14:creationId xmlns:p14="http://schemas.microsoft.com/office/powerpoint/2010/main" val="91467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399032"/>
          </a:xfrm>
        </p:spPr>
        <p:txBody>
          <a:bodyPr/>
          <a:lstStyle/>
          <a:p>
            <a:r>
              <a:rPr lang="en-US" b="1" dirty="0"/>
              <a:t>BLOCK</a:t>
            </a:r>
            <a:r>
              <a:rPr lang="en-US" dirty="0"/>
              <a:t> </a:t>
            </a:r>
            <a:r>
              <a:rPr lang="en-US" b="1" dirty="0"/>
              <a:t>DIAGRAM</a:t>
            </a:r>
            <a:endParaRPr lang="en-IN" b="1" dirty="0"/>
          </a:p>
        </p:txBody>
      </p:sp>
      <p:pic>
        <p:nvPicPr>
          <p:cNvPr id="4" name="Picture 3"/>
          <p:cNvPicPr>
            <a:picLocks noChangeAspect="1"/>
          </p:cNvPicPr>
          <p:nvPr/>
        </p:nvPicPr>
        <p:blipFill>
          <a:blip r:embed="rId2"/>
          <a:stretch>
            <a:fillRect/>
          </a:stretch>
        </p:blipFill>
        <p:spPr>
          <a:xfrm>
            <a:off x="1838325" y="1190625"/>
            <a:ext cx="5467350" cy="4476750"/>
          </a:xfrm>
          <a:prstGeom prst="rect">
            <a:avLst/>
          </a:prstGeom>
        </p:spPr>
      </p:pic>
    </p:spTree>
    <p:extLst>
      <p:ext uri="{BB962C8B-B14F-4D97-AF65-F5344CB8AC3E}">
        <p14:creationId xmlns:p14="http://schemas.microsoft.com/office/powerpoint/2010/main" val="2303160528"/>
      </p:ext>
    </p:extLst>
  </p:cSld>
  <p:clrMapOvr>
    <a:masterClrMapping/>
  </p:clrMapOvr>
</p:sld>
</file>

<file path=ppt/theme/theme1.xml><?xml version="1.0" encoding="utf-8"?>
<a:theme xmlns:a="http://schemas.openxmlformats.org/drawingml/2006/main" name="Tech-PowerPoin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dier PowerPoint Template" id="{11473DE5-3EF4-E745-A194-FB1EA284FA44}" vid="{55D37832-04F8-A149-BAFD-7BB99C75B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TotalTime>
  <Words>2082</Words>
  <Application>Microsoft Office PowerPoint</Application>
  <PresentationFormat>On-screen Show (4:3)</PresentationFormat>
  <Paragraphs>256</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Liberation Serif</vt:lpstr>
      <vt:lpstr>Times New Roman</vt:lpstr>
      <vt:lpstr>Trebuchet MS</vt:lpstr>
      <vt:lpstr>Wingdings</vt:lpstr>
      <vt:lpstr>Wingdings 2</vt:lpstr>
      <vt:lpstr>Tech-PowerPoint-Template</vt:lpstr>
      <vt:lpstr>PowerPoint Presentation</vt:lpstr>
      <vt:lpstr>OBJECTIVE</vt:lpstr>
      <vt:lpstr>ABSTRACT</vt:lpstr>
      <vt:lpstr>SCOPE OF THE PROJECT: </vt:lpstr>
      <vt:lpstr>Literature Survey</vt:lpstr>
      <vt:lpstr>PowerPoint Presentation</vt:lpstr>
      <vt:lpstr>HARDWARE REQUIREMENT </vt:lpstr>
      <vt:lpstr>SOFTWARE REQUIREMENT </vt:lpstr>
      <vt:lpstr>BLOCK DIAGRAM</vt:lpstr>
      <vt:lpstr>BLOCK DIAGRAM DESCRIPTION</vt:lpstr>
      <vt:lpstr>CIRCUIT</vt:lpstr>
      <vt:lpstr>CIRCUIT DISCRIPTION</vt:lpstr>
      <vt:lpstr>PowerPoint Presentation</vt:lpstr>
      <vt:lpstr>WORKING PRINCIPLE……</vt:lpstr>
      <vt:lpstr>PowerPoint Presentation</vt:lpstr>
      <vt:lpstr>PowerPoint Presentation</vt:lpstr>
      <vt:lpstr>PowerPoint Presentation</vt:lpstr>
      <vt:lpstr>PowerPoint Presentation</vt:lpstr>
      <vt:lpstr>PowerPoint Presentation</vt:lpstr>
      <vt:lpstr>ADVANTAGES</vt:lpstr>
      <vt:lpstr>FUTURE ENHANCEMENT</vt:lpstr>
      <vt:lpstr>CONCLUSION</vt:lpstr>
      <vt:lpstr>RESULT</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SMART BLACK BOX: A VALUE-DRIVEN HIGH-BANDWIDTH AUTOMOTIVE EVENT DATA RECORDER</dc:title>
  <dc:creator>SPIRO</dc:creator>
  <cp:lastModifiedBy>dhyalan807@gmail.com</cp:lastModifiedBy>
  <cp:revision>68</cp:revision>
  <dcterms:created xsi:type="dcterms:W3CDTF">2021-08-02T13:01:01Z</dcterms:created>
  <dcterms:modified xsi:type="dcterms:W3CDTF">2023-08-01T09:27:05Z</dcterms:modified>
</cp:coreProperties>
</file>