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Nunito"/>
      <p:regular r:id="rId14"/>
      <p:bold r:id="rId15"/>
      <p:italic r:id="rId16"/>
      <p:boldItalic r:id="rId17"/>
    </p:embeddedFon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NlOIkjEuVb9bXfHhViWw66fsY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 Target="slides/slide1.xml"/><Relationship Id="rId19" Type="http://schemas.openxmlformats.org/officeDocument/2006/relationships/font" Target="fonts/CenturyGothic-bold.fntdata"/><Relationship Id="rId6" Type="http://schemas.openxmlformats.org/officeDocument/2006/relationships/slide" Target="slides/slide2.xml"/><Relationship Id="rId18"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b50d05b627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b50d05b627_0_2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1b50d05b627_0_2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50d05b627_0_2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50d05b627_0_2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b50d05b627_0_2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13" name="Shape 13"/>
        <p:cNvGrpSpPr/>
        <p:nvPr/>
      </p:nvGrpSpPr>
      <p:grpSpPr>
        <a:xfrm>
          <a:off x="0" y="0"/>
          <a:ext cx="0" cy="0"/>
          <a:chOff x="0" y="0"/>
          <a:chExt cx="0" cy="0"/>
        </a:xfrm>
      </p:grpSpPr>
      <p:sp>
        <p:nvSpPr>
          <p:cNvPr id="14" name="Google Shape;14;g1b50d05b627_0_170"/>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1b50d05b627_0_170"/>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1b50d05b627_0_170"/>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b50d05b627_0_170"/>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8" name="Google Shape;18;g1b50d05b627_0_170"/>
          <p:cNvGrpSpPr/>
          <p:nvPr/>
        </p:nvGrpSpPr>
        <p:grpSpPr>
          <a:xfrm>
            <a:off x="340259" y="790"/>
            <a:ext cx="3000409" cy="1392365"/>
            <a:chOff x="255200" y="592"/>
            <a:chExt cx="2250363" cy="1044300"/>
          </a:xfrm>
        </p:grpSpPr>
        <p:sp>
          <p:nvSpPr>
            <p:cNvPr id="19" name="Google Shape;19;g1b50d05b627_0_170"/>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b50d05b627_0_170"/>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1b50d05b627_0_170"/>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g1b50d05b627_0_170"/>
          <p:cNvGrpSpPr/>
          <p:nvPr/>
        </p:nvGrpSpPr>
        <p:grpSpPr>
          <a:xfrm>
            <a:off x="1207163" y="790"/>
            <a:ext cx="3000409" cy="1392365"/>
            <a:chOff x="905395" y="592"/>
            <a:chExt cx="2250363" cy="1044300"/>
          </a:xfrm>
        </p:grpSpPr>
        <p:sp>
          <p:nvSpPr>
            <p:cNvPr id="23" name="Google Shape;23;g1b50d05b627_0_170"/>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b50d05b627_0_170"/>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b50d05b627_0_170"/>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g1b50d05b627_0_170"/>
          <p:cNvGrpSpPr/>
          <p:nvPr/>
        </p:nvGrpSpPr>
        <p:grpSpPr>
          <a:xfrm>
            <a:off x="9409957" y="6784"/>
            <a:ext cx="2468376" cy="1002839"/>
            <a:chOff x="6917201" y="0"/>
            <a:chExt cx="2227777" cy="863400"/>
          </a:xfrm>
        </p:grpSpPr>
        <p:sp>
          <p:nvSpPr>
            <p:cNvPr id="27" name="Google Shape;27;g1b50d05b627_0_170"/>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b50d05b627_0_170"/>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b50d05b627_0_170"/>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g1b50d05b627_0_170"/>
          <p:cNvGrpSpPr/>
          <p:nvPr/>
        </p:nvGrpSpPr>
        <p:grpSpPr>
          <a:xfrm>
            <a:off x="8737606" y="5623802"/>
            <a:ext cx="3185498" cy="1234317"/>
            <a:chOff x="6917201" y="0"/>
            <a:chExt cx="2227777" cy="863400"/>
          </a:xfrm>
        </p:grpSpPr>
        <p:sp>
          <p:nvSpPr>
            <p:cNvPr id="31" name="Google Shape;31;g1b50d05b627_0_170"/>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b50d05b627_0_170"/>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b50d05b627_0_170"/>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4" name="Google Shape;34;g1b50d05b627_0_170"/>
          <p:cNvGrpSpPr/>
          <p:nvPr/>
        </p:nvGrpSpPr>
        <p:grpSpPr>
          <a:xfrm>
            <a:off x="265762" y="5407536"/>
            <a:ext cx="3727293" cy="1444382"/>
            <a:chOff x="6917201" y="0"/>
            <a:chExt cx="2227777" cy="863400"/>
          </a:xfrm>
        </p:grpSpPr>
        <p:sp>
          <p:nvSpPr>
            <p:cNvPr id="35" name="Google Shape;35;g1b50d05b627_0_170"/>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b50d05b627_0_170"/>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b50d05b627_0_170"/>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8" name="Google Shape;38;g1b50d05b627_0_170"/>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9" name="Google Shape;39;g1b50d05b627_0_170"/>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40" name="Google Shape;40;g1b50d05b627_0_17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3" name="Shape 113"/>
        <p:cNvGrpSpPr/>
        <p:nvPr/>
      </p:nvGrpSpPr>
      <p:grpSpPr>
        <a:xfrm>
          <a:off x="0" y="0"/>
          <a:ext cx="0" cy="0"/>
          <a:chOff x="0" y="0"/>
          <a:chExt cx="0" cy="0"/>
        </a:xfrm>
      </p:grpSpPr>
      <p:sp>
        <p:nvSpPr>
          <p:cNvPr id="114" name="Google Shape;114;g1b50d05b627_0_270"/>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5" name="Google Shape;115;g1b50d05b627_0_270"/>
          <p:cNvGrpSpPr/>
          <p:nvPr/>
        </p:nvGrpSpPr>
        <p:grpSpPr>
          <a:xfrm>
            <a:off x="7945629" y="5492768"/>
            <a:ext cx="3361269" cy="1365553"/>
            <a:chOff x="6917201" y="0"/>
            <a:chExt cx="2227777" cy="863400"/>
          </a:xfrm>
        </p:grpSpPr>
        <p:sp>
          <p:nvSpPr>
            <p:cNvPr id="116" name="Google Shape;116;g1b50d05b627_0_270"/>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b50d05b627_0_270"/>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b50d05b627_0_270"/>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9" name="Google Shape;119;g1b50d05b627_0_270"/>
          <p:cNvGrpSpPr/>
          <p:nvPr/>
        </p:nvGrpSpPr>
        <p:grpSpPr>
          <a:xfrm>
            <a:off x="265762" y="3"/>
            <a:ext cx="3727293" cy="1444382"/>
            <a:chOff x="6917201" y="0"/>
            <a:chExt cx="2227777" cy="863400"/>
          </a:xfrm>
        </p:grpSpPr>
        <p:sp>
          <p:nvSpPr>
            <p:cNvPr id="120" name="Google Shape;120;g1b50d05b627_0_270"/>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b50d05b627_0_270"/>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b50d05b627_0_270"/>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3" name="Google Shape;123;g1b50d05b627_0_270"/>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4" name="Google Shape;124;g1b50d05b627_0_270"/>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SzPts val="17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
        <p:nvSpPr>
          <p:cNvPr id="125" name="Google Shape;125;g1b50d05b627_0_27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g1b50d05b627_0_283"/>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1" name="Shape 41"/>
        <p:cNvGrpSpPr/>
        <p:nvPr/>
      </p:nvGrpSpPr>
      <p:grpSpPr>
        <a:xfrm>
          <a:off x="0" y="0"/>
          <a:ext cx="0" cy="0"/>
          <a:chOff x="0" y="0"/>
          <a:chExt cx="0" cy="0"/>
        </a:xfrm>
      </p:grpSpPr>
      <p:sp>
        <p:nvSpPr>
          <p:cNvPr id="42" name="Google Shape;42;g1b50d05b627_0_198"/>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3" name="Google Shape;43;g1b50d05b627_0_198"/>
          <p:cNvGrpSpPr/>
          <p:nvPr/>
        </p:nvGrpSpPr>
        <p:grpSpPr>
          <a:xfrm>
            <a:off x="7458691" y="5281486"/>
            <a:ext cx="3880118" cy="1576482"/>
            <a:chOff x="6917201" y="0"/>
            <a:chExt cx="2227777" cy="863400"/>
          </a:xfrm>
        </p:grpSpPr>
        <p:sp>
          <p:nvSpPr>
            <p:cNvPr id="44" name="Google Shape;44;g1b50d05b627_0_198"/>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1b50d05b627_0_198"/>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1b50d05b627_0_198"/>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7" name="Google Shape;47;g1b50d05b627_0_198"/>
          <p:cNvGrpSpPr/>
          <p:nvPr/>
        </p:nvGrpSpPr>
        <p:grpSpPr>
          <a:xfrm>
            <a:off x="265762" y="3"/>
            <a:ext cx="3727293" cy="1444382"/>
            <a:chOff x="6917201" y="0"/>
            <a:chExt cx="2227777" cy="863400"/>
          </a:xfrm>
        </p:grpSpPr>
        <p:sp>
          <p:nvSpPr>
            <p:cNvPr id="48" name="Google Shape;48;g1b50d05b627_0_198"/>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g1b50d05b627_0_198"/>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g1b50d05b627_0_198"/>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1" name="Google Shape;51;g1b50d05b627_0_198"/>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52" name="Google Shape;52;g1b50d05b627_0_19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3" name="Shape 53"/>
        <p:cNvGrpSpPr/>
        <p:nvPr/>
      </p:nvGrpSpPr>
      <p:grpSpPr>
        <a:xfrm>
          <a:off x="0" y="0"/>
          <a:ext cx="0" cy="0"/>
          <a:chOff x="0" y="0"/>
          <a:chExt cx="0" cy="0"/>
        </a:xfrm>
      </p:grpSpPr>
      <p:sp>
        <p:nvSpPr>
          <p:cNvPr id="54" name="Google Shape;54;g1b50d05b627_0_210"/>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b50d05b627_0_210"/>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1b50d05b627_0_21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1b50d05b627_0_210"/>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8" name="Google Shape;58;g1b50d05b627_0_210"/>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9" name="Google Shape;59;g1b50d05b627_0_21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0" name="Shape 60"/>
        <p:cNvGrpSpPr/>
        <p:nvPr/>
      </p:nvGrpSpPr>
      <p:grpSpPr>
        <a:xfrm>
          <a:off x="0" y="0"/>
          <a:ext cx="0" cy="0"/>
          <a:chOff x="0" y="0"/>
          <a:chExt cx="0" cy="0"/>
        </a:xfrm>
      </p:grpSpPr>
      <p:sp>
        <p:nvSpPr>
          <p:cNvPr id="61" name="Google Shape;61;g1b50d05b627_0_217"/>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1b50d05b627_0_217"/>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g1b50d05b627_0_217"/>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g1b50d05b627_0_217"/>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5" name="Google Shape;65;g1b50d05b627_0_217"/>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6" name="Google Shape;66;g1b50d05b627_0_217"/>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7" name="Google Shape;67;g1b50d05b627_0_21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8" name="Shape 68"/>
        <p:cNvGrpSpPr/>
        <p:nvPr/>
      </p:nvGrpSpPr>
      <p:grpSpPr>
        <a:xfrm>
          <a:off x="0" y="0"/>
          <a:ext cx="0" cy="0"/>
          <a:chOff x="0" y="0"/>
          <a:chExt cx="0" cy="0"/>
        </a:xfrm>
      </p:grpSpPr>
      <p:sp>
        <p:nvSpPr>
          <p:cNvPr id="69" name="Google Shape;69;g1b50d05b627_0_22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1b50d05b627_0_22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 name="Google Shape;71;g1b50d05b627_0_22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1b50d05b627_0_225"/>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3" name="Google Shape;73;g1b50d05b627_0_22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4" name="Shape 74"/>
        <p:cNvGrpSpPr/>
        <p:nvPr/>
      </p:nvGrpSpPr>
      <p:grpSpPr>
        <a:xfrm>
          <a:off x="0" y="0"/>
          <a:ext cx="0" cy="0"/>
          <a:chOff x="0" y="0"/>
          <a:chExt cx="0" cy="0"/>
        </a:xfrm>
      </p:grpSpPr>
      <p:sp>
        <p:nvSpPr>
          <p:cNvPr id="75" name="Google Shape;75;g1b50d05b627_0_231"/>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b50d05b627_0_231"/>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b50d05b627_0_231"/>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b50d05b627_0_231"/>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9" name="Google Shape;79;g1b50d05b627_0_231"/>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80" name="Google Shape;80;g1b50d05b627_0_23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1" name="Shape 81"/>
        <p:cNvGrpSpPr/>
        <p:nvPr/>
      </p:nvGrpSpPr>
      <p:grpSpPr>
        <a:xfrm>
          <a:off x="0" y="0"/>
          <a:ext cx="0" cy="0"/>
          <a:chOff x="0" y="0"/>
          <a:chExt cx="0" cy="0"/>
        </a:xfrm>
      </p:grpSpPr>
      <p:sp>
        <p:nvSpPr>
          <p:cNvPr id="82" name="Google Shape;82;g1b50d05b627_0_238"/>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b50d05b627_0_238"/>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4" name="Google Shape;84;g1b50d05b627_0_238"/>
          <p:cNvGrpSpPr/>
          <p:nvPr/>
        </p:nvGrpSpPr>
        <p:grpSpPr>
          <a:xfrm>
            <a:off x="341189" y="-11"/>
            <a:ext cx="3001758" cy="1391229"/>
            <a:chOff x="3961956" y="4383950"/>
            <a:chExt cx="1160548" cy="548700"/>
          </a:xfrm>
        </p:grpSpPr>
        <p:sp>
          <p:nvSpPr>
            <p:cNvPr id="85" name="Google Shape;85;g1b50d05b627_0_238"/>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1b50d05b627_0_238"/>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b50d05b627_0_238"/>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g1b50d05b627_0_23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9" name="Google Shape;89;g1b50d05b627_0_238"/>
          <p:cNvGrpSpPr/>
          <p:nvPr/>
        </p:nvGrpSpPr>
        <p:grpSpPr>
          <a:xfrm>
            <a:off x="46579" y="6029501"/>
            <a:ext cx="2124408" cy="822734"/>
            <a:chOff x="6917201" y="0"/>
            <a:chExt cx="2227777" cy="863400"/>
          </a:xfrm>
        </p:grpSpPr>
        <p:sp>
          <p:nvSpPr>
            <p:cNvPr id="90" name="Google Shape;90;g1b50d05b627_0_238"/>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1b50d05b627_0_238"/>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1b50d05b627_0_238"/>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3" name="Google Shape;93;g1b50d05b627_0_238"/>
          <p:cNvGrpSpPr/>
          <p:nvPr/>
        </p:nvGrpSpPr>
        <p:grpSpPr>
          <a:xfrm>
            <a:off x="7848470" y="1657"/>
            <a:ext cx="4343273" cy="1681990"/>
            <a:chOff x="6917201" y="0"/>
            <a:chExt cx="2227777" cy="863400"/>
          </a:xfrm>
        </p:grpSpPr>
        <p:sp>
          <p:nvSpPr>
            <p:cNvPr id="94" name="Google Shape;94;g1b50d05b627_0_238"/>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 name="Google Shape;95;g1b50d05b627_0_238"/>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g1b50d05b627_0_238"/>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7" name="Google Shape;97;g1b50d05b627_0_238"/>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98" name="Google Shape;98;g1b50d05b627_0_23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9" name="Shape 99"/>
        <p:cNvGrpSpPr/>
        <p:nvPr/>
      </p:nvGrpSpPr>
      <p:grpSpPr>
        <a:xfrm>
          <a:off x="0" y="0"/>
          <a:ext cx="0" cy="0"/>
          <a:chOff x="0" y="0"/>
          <a:chExt cx="0" cy="0"/>
        </a:xfrm>
      </p:grpSpPr>
      <p:sp>
        <p:nvSpPr>
          <p:cNvPr id="100" name="Google Shape;100;g1b50d05b627_0_25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 name="Google Shape;101;g1b50d05b627_0_256"/>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1b50d05b627_0_25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g1b50d05b627_0_256"/>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4" name="Google Shape;104;g1b50d05b627_0_256"/>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5" name="Google Shape;105;g1b50d05b627_0_256"/>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6" name="Google Shape;106;g1b50d05b627_0_256"/>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7" name="Shape 107"/>
        <p:cNvGrpSpPr/>
        <p:nvPr/>
      </p:nvGrpSpPr>
      <p:grpSpPr>
        <a:xfrm>
          <a:off x="0" y="0"/>
          <a:ext cx="0" cy="0"/>
          <a:chOff x="0" y="0"/>
          <a:chExt cx="0" cy="0"/>
        </a:xfrm>
      </p:grpSpPr>
      <p:sp>
        <p:nvSpPr>
          <p:cNvPr id="108" name="Google Shape;108;g1b50d05b627_0_264"/>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1b50d05b627_0_264"/>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1b50d05b627_0_26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1b50d05b627_0_264"/>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12" name="Google Shape;112;g1b50d05b627_0_26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9" name="Shape 9"/>
        <p:cNvGrpSpPr/>
        <p:nvPr/>
      </p:nvGrpSpPr>
      <p:grpSpPr>
        <a:xfrm>
          <a:off x="0" y="0"/>
          <a:ext cx="0" cy="0"/>
          <a:chOff x="0" y="0"/>
          <a:chExt cx="0" cy="0"/>
        </a:xfrm>
      </p:grpSpPr>
      <p:sp>
        <p:nvSpPr>
          <p:cNvPr id="10" name="Google Shape;10;g1b50d05b627_0_16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11" name="Google Shape;11;g1b50d05b627_0_166"/>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12" name="Google Shape;12;g1b50d05b627_0_166"/>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pic>
        <p:nvPicPr>
          <p:cNvPr id="132" name="Google Shape;132;p1"/>
          <p:cNvPicPr preferRelativeResize="0"/>
          <p:nvPr/>
        </p:nvPicPr>
        <p:blipFill rotWithShape="1">
          <a:blip r:embed="rId4">
            <a:alphaModFix/>
          </a:blip>
          <a:srcRect b="25000" l="0" r="0" t="0"/>
          <a:stretch/>
        </p:blipFill>
        <p:spPr>
          <a:xfrm>
            <a:off x="26147" y="60973"/>
            <a:ext cx="12191980" cy="6857990"/>
          </a:xfrm>
          <a:prstGeom prst="rect">
            <a:avLst/>
          </a:prstGeom>
          <a:noFill/>
          <a:ln>
            <a:noFill/>
          </a:ln>
        </p:spPr>
      </p:pic>
      <p:sp>
        <p:nvSpPr>
          <p:cNvPr id="133" name="Google Shape;133;p1"/>
          <p:cNvSpPr/>
          <p:nvPr/>
        </p:nvSpPr>
        <p:spPr>
          <a:xfrm>
            <a:off x="1596889" y="1846512"/>
            <a:ext cx="8998224" cy="3164976"/>
          </a:xfrm>
          <a:prstGeom prst="roundRect">
            <a:avLst>
              <a:gd fmla="val 4629" name="adj"/>
            </a:avLst>
          </a:prstGeom>
          <a:blipFill rotWithShape="1">
            <a:blip r:embed="rId3">
              <a:alphaModFix/>
            </a:blip>
            <a:stretch>
              <a:fillRect b="0" l="0" r="0" t="0"/>
            </a:stretch>
          </a:blipFill>
          <a:ln cap="flat" cmpd="sng" w="44450">
            <a:solidFill>
              <a:schemeClr val="dk2">
                <a:alpha val="64705"/>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4" name="Google Shape;134;p1"/>
          <p:cNvSpPr txBox="1"/>
          <p:nvPr>
            <p:ph type="ctrTitle"/>
          </p:nvPr>
        </p:nvSpPr>
        <p:spPr>
          <a:xfrm>
            <a:off x="1751012" y="2007703"/>
            <a:ext cx="8676222" cy="180229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800"/>
              <a:buFont typeface="Century Gothic"/>
              <a:buNone/>
            </a:pPr>
            <a:r>
              <a:rPr lang="en-US"/>
              <a:t>THE EVENT MANAGEMENT SYSTEM</a:t>
            </a:r>
            <a:endParaRPr/>
          </a:p>
        </p:txBody>
      </p:sp>
      <p:sp>
        <p:nvSpPr>
          <p:cNvPr id="135" name="Google Shape;135;p1"/>
          <p:cNvSpPr txBox="1"/>
          <p:nvPr>
            <p:ph idx="1" type="subTitle"/>
          </p:nvPr>
        </p:nvSpPr>
        <p:spPr>
          <a:xfrm>
            <a:off x="1751012" y="3886200"/>
            <a:ext cx="8676222" cy="79558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100"/>
              <a:buNone/>
            </a:pPr>
            <a:r>
              <a:rPr lang="en-US"/>
              <a:t>DVSR events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958533" y="548640"/>
            <a:ext cx="9905998" cy="110598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b="1" i="1" lang="en-US" u="sng"/>
              <a:t>PROBLEM STATEMENT:</a:t>
            </a:r>
            <a:endParaRPr b="1" i="1" u="sng"/>
          </a:p>
        </p:txBody>
      </p:sp>
      <p:sp>
        <p:nvSpPr>
          <p:cNvPr id="141" name="Google Shape;141;p2"/>
          <p:cNvSpPr txBox="1"/>
          <p:nvPr/>
        </p:nvSpPr>
        <p:spPr>
          <a:xfrm>
            <a:off x="783771" y="1654629"/>
            <a:ext cx="10624500" cy="4833300"/>
          </a:xfrm>
          <a:prstGeom prst="rect">
            <a:avLst/>
          </a:prstGeom>
          <a:noFill/>
          <a:ln>
            <a:noFill/>
          </a:ln>
        </p:spPr>
        <p:txBody>
          <a:bodyPr anchorCtr="0" anchor="t" bIns="45700" lIns="91425" spcFirstLastPara="1" rIns="91425" wrap="square" tIns="45700">
            <a:spAutoFit/>
          </a:bodyPr>
          <a:lstStyle/>
          <a:p>
            <a:pPr indent="-406400" lvl="1" marL="914400" marR="0" rtl="0" algn="just">
              <a:spcBef>
                <a:spcPts val="0"/>
              </a:spcBef>
              <a:spcAft>
                <a:spcPts val="0"/>
              </a:spcAft>
              <a:buClr>
                <a:schemeClr val="lt1"/>
              </a:buClr>
              <a:buSzPts val="2800"/>
              <a:buFont typeface="Century Gothic"/>
              <a:buChar char="○"/>
            </a:pPr>
            <a:r>
              <a:rPr b="0" i="0" lang="en-US" sz="2800" u="none" cap="none" strike="noStrike">
                <a:solidFill>
                  <a:schemeClr val="lt1"/>
                </a:solidFill>
                <a:latin typeface="Century Gothic"/>
                <a:ea typeface="Century Gothic"/>
                <a:cs typeface="Century Gothic"/>
                <a:sym typeface="Century Gothic"/>
              </a:rPr>
              <a:t>Every Organization, whether big or small has challenges to overcome and managing the every event.</a:t>
            </a:r>
            <a:endParaRPr/>
          </a:p>
          <a:p>
            <a:pPr indent="-406400" lvl="1" marL="914400" marR="0" rtl="0" algn="just">
              <a:spcBef>
                <a:spcPts val="0"/>
              </a:spcBef>
              <a:spcAft>
                <a:spcPts val="0"/>
              </a:spcAft>
              <a:buClr>
                <a:schemeClr val="lt1"/>
              </a:buClr>
              <a:buSzPts val="2800"/>
              <a:buFont typeface="Century Gothic"/>
              <a:buChar char="○"/>
            </a:pPr>
            <a:r>
              <a:rPr b="0" i="0" lang="en-US" sz="2800" u="none" cap="none" strike="noStrike">
                <a:solidFill>
                  <a:schemeClr val="lt1"/>
                </a:solidFill>
                <a:latin typeface="Century Gothic"/>
                <a:ea typeface="Century Gothic"/>
                <a:cs typeface="Century Gothic"/>
                <a:sym typeface="Century Gothic"/>
              </a:rPr>
              <a:t>This is designed to assist in strategic planning and it will help to ensure that your organization is equipped with the right level of information and details of your future goals. Also for those busy executives who are always on the go , our system come with remote access features, which will allow you to manage your workforce anytime. These system will ultimately allow you to better manage resources </a:t>
            </a:r>
            <a:endParaRPr b="0" i="0" sz="2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143001" y="270944"/>
            <a:ext cx="9905998" cy="19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b="1" i="1" lang="en-US" u="sng"/>
              <a:t>INTRODUCTION:</a:t>
            </a:r>
            <a:endParaRPr b="1" i="1" u="sng"/>
          </a:p>
        </p:txBody>
      </p:sp>
      <p:sp>
        <p:nvSpPr>
          <p:cNvPr id="147" name="Google Shape;147;p3"/>
          <p:cNvSpPr txBox="1"/>
          <p:nvPr/>
        </p:nvSpPr>
        <p:spPr>
          <a:xfrm>
            <a:off x="1062446" y="1793965"/>
            <a:ext cx="10668000" cy="44012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800" u="none" cap="none" strike="noStrike">
                <a:solidFill>
                  <a:schemeClr val="lt1"/>
                </a:solidFill>
                <a:latin typeface="Century Gothic"/>
                <a:ea typeface="Century Gothic"/>
                <a:cs typeface="Century Gothic"/>
                <a:sym typeface="Century Gothic"/>
              </a:rPr>
              <a:t>	 To take the schedule of the event ,type of the event ,and the number of attendees of the event creating a database to store all the details and retrieve them whenever it is necessary through the web page/html page. </a:t>
            </a:r>
            <a:endParaRPr/>
          </a:p>
          <a:p>
            <a:pPr indent="0" lvl="0" marL="0" marR="0" rtl="0" algn="just">
              <a:spcBef>
                <a:spcPts val="0"/>
              </a:spcBef>
              <a:spcAft>
                <a:spcPts val="0"/>
              </a:spcAft>
              <a:buNone/>
            </a:pPr>
            <a:r>
              <a:t/>
            </a:r>
            <a:endParaRPr b="0" i="0" sz="28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2800" u="none" cap="none" strike="noStrike">
                <a:solidFill>
                  <a:schemeClr val="lt1"/>
                </a:solidFill>
                <a:latin typeface="Century Gothic"/>
                <a:ea typeface="Century Gothic"/>
                <a:cs typeface="Century Gothic"/>
                <a:sym typeface="Century Gothic"/>
              </a:rPr>
              <a:t>	And to provide the feasible plan in execution</a:t>
            </a:r>
            <a:endParaRPr/>
          </a:p>
          <a:p>
            <a:pPr indent="0" lvl="0" marL="0" marR="0" rtl="0" algn="just">
              <a:spcBef>
                <a:spcPts val="0"/>
              </a:spcBef>
              <a:spcAft>
                <a:spcPts val="0"/>
              </a:spcAft>
              <a:buNone/>
            </a:pPr>
            <a:r>
              <a:t/>
            </a:r>
            <a:endParaRPr b="0" i="0" sz="28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2800" u="none" cap="none" strike="noStrike">
                <a:solidFill>
                  <a:schemeClr val="lt1"/>
                </a:solidFill>
                <a:latin typeface="Century Gothic"/>
                <a:ea typeface="Century Gothic"/>
                <a:cs typeface="Century Gothic"/>
                <a:sym typeface="Century Gothic"/>
              </a:rPr>
              <a:t>	To give the cost estimation to the customer</a:t>
            </a:r>
            <a:endParaRPr/>
          </a:p>
          <a:p>
            <a:pPr indent="0" lvl="0" marL="0" marR="0" rtl="0" algn="just">
              <a:spcBef>
                <a:spcPts val="0"/>
              </a:spcBef>
              <a:spcAft>
                <a:spcPts val="0"/>
              </a:spcAft>
              <a:buNone/>
            </a:pPr>
            <a:r>
              <a:t/>
            </a:r>
            <a:endParaRPr b="0" i="0" sz="28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2800" u="none" cap="none" strike="noStrike">
                <a:solidFill>
                  <a:schemeClr val="lt1"/>
                </a:solidFill>
                <a:latin typeface="Century Gothic"/>
                <a:ea typeface="Century Gothic"/>
                <a:cs typeface="Century Gothic"/>
                <a:sym typeface="Century Gothic"/>
              </a:rPr>
              <a:t>	To automate the process of management </a:t>
            </a:r>
            <a:endParaRPr b="0" i="0" sz="2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732110" y="226422"/>
            <a:ext cx="9905998" cy="12192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b="1" i="1" lang="en-US" sz="4000" u="sng"/>
              <a:t>LIMITATIONS</a:t>
            </a:r>
            <a:r>
              <a:rPr b="1" i="1" lang="en-US" u="sng"/>
              <a:t> OF THE EXISTING SYSTEM:</a:t>
            </a:r>
            <a:endParaRPr b="1" i="1" u="sng"/>
          </a:p>
        </p:txBody>
      </p:sp>
      <p:sp>
        <p:nvSpPr>
          <p:cNvPr id="153" name="Google Shape;153;p4"/>
          <p:cNvSpPr txBox="1"/>
          <p:nvPr/>
        </p:nvSpPr>
        <p:spPr>
          <a:xfrm>
            <a:off x="923109" y="1445622"/>
            <a:ext cx="10406742"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600" u="none" cap="none" strike="noStrike">
                <a:solidFill>
                  <a:schemeClr val="lt1"/>
                </a:solidFill>
                <a:latin typeface="Century Gothic"/>
                <a:ea typeface="Century Gothic"/>
                <a:cs typeface="Century Gothic"/>
                <a:sym typeface="Century Gothic"/>
              </a:rPr>
              <a:t>	Not widely adopted because of the less social networking interactions</a:t>
            </a:r>
            <a:endParaRPr/>
          </a:p>
          <a:p>
            <a:pPr indent="0" lvl="0" marL="0" marR="0" rtl="0" algn="just">
              <a:spcBef>
                <a:spcPts val="0"/>
              </a:spcBef>
              <a:spcAft>
                <a:spcPts val="0"/>
              </a:spcAft>
              <a:buNone/>
            </a:pPr>
            <a:r>
              <a:t/>
            </a:r>
            <a:endParaRPr b="0" i="0" sz="36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3600" u="none" cap="none" strike="noStrike">
                <a:solidFill>
                  <a:schemeClr val="lt1"/>
                </a:solidFill>
                <a:latin typeface="Century Gothic"/>
                <a:ea typeface="Century Gothic"/>
                <a:cs typeface="Century Gothic"/>
                <a:sym typeface="Century Gothic"/>
              </a:rPr>
              <a:t>	Does not use the modern frameworks for website efficiency</a:t>
            </a:r>
            <a:endParaRPr/>
          </a:p>
          <a:p>
            <a:pPr indent="0" lvl="0" marL="0" marR="0" rtl="0" algn="just">
              <a:spcBef>
                <a:spcPts val="0"/>
              </a:spcBef>
              <a:spcAft>
                <a:spcPts val="0"/>
              </a:spcAft>
              <a:buNone/>
            </a:pPr>
            <a:r>
              <a:t/>
            </a:r>
            <a:endParaRPr b="0" i="0" sz="36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3600" u="none" cap="none" strike="noStrike">
                <a:solidFill>
                  <a:schemeClr val="lt1"/>
                </a:solidFill>
                <a:latin typeface="Century Gothic"/>
                <a:ea typeface="Century Gothic"/>
                <a:cs typeface="Century Gothic"/>
                <a:sym typeface="Century Gothic"/>
              </a:rPr>
              <a:t>	Does not incentive end users/customers.</a:t>
            </a:r>
            <a:endParaRPr b="0" i="0" sz="36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ph type="title"/>
          </p:nvPr>
        </p:nvSpPr>
        <p:spPr>
          <a:xfrm>
            <a:off x="1040676" y="269966"/>
            <a:ext cx="9905998" cy="82731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b="1" i="1" lang="en-US" u="sng"/>
              <a:t>PROPOSED SYSTEM :</a:t>
            </a:r>
            <a:endParaRPr b="1" i="1" u="sng"/>
          </a:p>
        </p:txBody>
      </p:sp>
      <p:sp>
        <p:nvSpPr>
          <p:cNvPr id="159" name="Google Shape;159;p5"/>
          <p:cNvSpPr txBox="1"/>
          <p:nvPr/>
        </p:nvSpPr>
        <p:spPr>
          <a:xfrm>
            <a:off x="984068" y="1268965"/>
            <a:ext cx="9962606" cy="501675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lt1"/>
                </a:solidFill>
                <a:latin typeface="Century Gothic"/>
                <a:ea typeface="Century Gothic"/>
                <a:cs typeface="Century Gothic"/>
                <a:sym typeface="Century Gothic"/>
              </a:rPr>
              <a:t>	It will be widely adopted as we are making it a website and it is easy to use .</a:t>
            </a:r>
            <a:endParaRPr/>
          </a:p>
          <a:p>
            <a:pPr indent="0" lvl="0" marL="0" marR="0" rtl="0" algn="just">
              <a:spcBef>
                <a:spcPts val="0"/>
              </a:spcBef>
              <a:spcAft>
                <a:spcPts val="0"/>
              </a:spcAft>
              <a:buNone/>
            </a:pPr>
            <a:r>
              <a:t/>
            </a:r>
            <a:endParaRPr b="0" i="0" sz="32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3200" u="none" cap="none" strike="noStrike">
                <a:solidFill>
                  <a:schemeClr val="lt1"/>
                </a:solidFill>
                <a:latin typeface="Century Gothic"/>
                <a:ea typeface="Century Gothic"/>
                <a:cs typeface="Century Gothic"/>
                <a:sym typeface="Century Gothic"/>
              </a:rPr>
              <a:t>	This project uses the recent development technologies.</a:t>
            </a:r>
            <a:endParaRPr/>
          </a:p>
          <a:p>
            <a:pPr indent="0" lvl="0" marL="0" marR="0" rtl="0" algn="just">
              <a:spcBef>
                <a:spcPts val="0"/>
              </a:spcBef>
              <a:spcAft>
                <a:spcPts val="0"/>
              </a:spcAft>
              <a:buNone/>
            </a:pPr>
            <a:r>
              <a:t/>
            </a:r>
            <a:endParaRPr b="0" i="0" sz="32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3200" u="none" cap="none" strike="noStrike">
                <a:solidFill>
                  <a:schemeClr val="lt1"/>
                </a:solidFill>
                <a:latin typeface="Century Gothic"/>
                <a:ea typeface="Century Gothic"/>
                <a:cs typeface="Century Gothic"/>
                <a:sym typeface="Century Gothic"/>
              </a:rPr>
              <a:t>	Incentive for users who uses the website </a:t>
            </a:r>
            <a:endParaRPr/>
          </a:p>
          <a:p>
            <a:pPr indent="0" lvl="0" marL="0" marR="0" rtl="0" algn="just">
              <a:spcBef>
                <a:spcPts val="0"/>
              </a:spcBef>
              <a:spcAft>
                <a:spcPts val="0"/>
              </a:spcAft>
              <a:buNone/>
            </a:pPr>
            <a:r>
              <a:t/>
            </a:r>
            <a:endParaRPr b="0" i="0" sz="3200" u="none" cap="none" strike="noStrike">
              <a:solidFill>
                <a:schemeClr val="lt1"/>
              </a:solidFill>
              <a:latin typeface="Century Gothic"/>
              <a:ea typeface="Century Gothic"/>
              <a:cs typeface="Century Gothic"/>
              <a:sym typeface="Century Gothic"/>
            </a:endParaRPr>
          </a:p>
          <a:p>
            <a:pPr indent="0" lvl="0" marL="0" marR="0" rtl="0" algn="just">
              <a:spcBef>
                <a:spcPts val="0"/>
              </a:spcBef>
              <a:spcAft>
                <a:spcPts val="0"/>
              </a:spcAft>
              <a:buNone/>
            </a:pPr>
            <a:r>
              <a:rPr b="0" i="0" lang="en-US" sz="3200" u="none" cap="none" strike="noStrike">
                <a:solidFill>
                  <a:schemeClr val="lt1"/>
                </a:solidFill>
                <a:latin typeface="Century Gothic"/>
                <a:ea typeface="Century Gothic"/>
                <a:cs typeface="Century Gothic"/>
                <a:sym typeface="Century Gothic"/>
              </a:rPr>
              <a:t>	End users get the clear structure of the event/events and the cost as well</a:t>
            </a:r>
            <a:endParaRPr b="0" i="0" sz="3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title"/>
          </p:nvPr>
        </p:nvSpPr>
        <p:spPr>
          <a:xfrm>
            <a:off x="740818" y="348343"/>
            <a:ext cx="9905998" cy="78377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entury Gothic"/>
              <a:buNone/>
            </a:pPr>
            <a:r>
              <a:rPr b="1" i="1" lang="en-US" u="sng"/>
              <a:t>CONCLUSION:</a:t>
            </a:r>
            <a:endParaRPr b="1" i="1" u="sng"/>
          </a:p>
        </p:txBody>
      </p:sp>
      <p:sp>
        <p:nvSpPr>
          <p:cNvPr id="165" name="Google Shape;165;p6"/>
          <p:cNvSpPr txBox="1"/>
          <p:nvPr/>
        </p:nvSpPr>
        <p:spPr>
          <a:xfrm>
            <a:off x="879566" y="1201783"/>
            <a:ext cx="10093234"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600" u="none" cap="none" strike="noStrike">
                <a:solidFill>
                  <a:schemeClr val="lt1"/>
                </a:solidFill>
                <a:latin typeface="Century Gothic"/>
                <a:ea typeface="Century Gothic"/>
                <a:cs typeface="Century Gothic"/>
                <a:sym typeface="Century Gothic"/>
              </a:rPr>
              <a:t>	The project has been  integrated with the features of the software components used have developed it. With the help of the growing technology the project has been successfully implemented. The project will definitely reduce the human effort and make the task of user, customer and admin easier.</a:t>
            </a:r>
            <a:endParaRPr/>
          </a:p>
          <a:p>
            <a:pPr indent="0" lvl="0" marL="0" marR="0" rtl="0" algn="l">
              <a:spcBef>
                <a:spcPts val="0"/>
              </a:spcBef>
              <a:spcAft>
                <a:spcPts val="0"/>
              </a:spcAft>
              <a:buNone/>
            </a:pPr>
            <a:r>
              <a:t/>
            </a:r>
            <a:endParaRPr sz="26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600">
                <a:solidFill>
                  <a:schemeClr val="lt1"/>
                </a:solidFill>
                <a:latin typeface="Century Gothic"/>
                <a:ea typeface="Century Gothic"/>
                <a:cs typeface="Century Gothic"/>
                <a:sym typeface="Century Gothic"/>
              </a:rPr>
              <a:t> 	It is efficient to use and easy to work. Thus keeping in mind the advantages and applications.</a:t>
            </a:r>
            <a:endParaRPr/>
          </a:p>
          <a:p>
            <a:pPr indent="0" lvl="0" marL="0" marR="0" rtl="0" algn="l">
              <a:spcBef>
                <a:spcPts val="0"/>
              </a:spcBef>
              <a:spcAft>
                <a:spcPts val="0"/>
              </a:spcAft>
              <a:buNone/>
            </a:pPr>
            <a:r>
              <a:t/>
            </a:r>
            <a:endParaRPr sz="26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600">
                <a:solidFill>
                  <a:schemeClr val="lt1"/>
                </a:solidFill>
                <a:latin typeface="Century Gothic"/>
                <a:ea typeface="Century Gothic"/>
                <a:cs typeface="Century Gothic"/>
                <a:sym typeface="Century Gothic"/>
              </a:rPr>
              <a:t>	This Event management website has total management control of customer and respective service for different events</a:t>
            </a:r>
            <a:endParaRPr sz="26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b50d05b627_0_296"/>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Market statistics(Our TAM,SAM,SOM):-</a:t>
            </a:r>
            <a:endParaRPr/>
          </a:p>
        </p:txBody>
      </p:sp>
      <p:sp>
        <p:nvSpPr>
          <p:cNvPr id="172" name="Google Shape;172;g1b50d05b627_0_296"/>
          <p:cNvSpPr txBox="1"/>
          <p:nvPr/>
        </p:nvSpPr>
        <p:spPr>
          <a:xfrm>
            <a:off x="1430650" y="2248150"/>
            <a:ext cx="8788200" cy="13854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US" sz="2600">
                <a:solidFill>
                  <a:schemeClr val="lt1"/>
                </a:solidFill>
                <a:latin typeface="Calibri"/>
                <a:ea typeface="Calibri"/>
                <a:cs typeface="Calibri"/>
                <a:sym typeface="Calibri"/>
              </a:rPr>
              <a:t>Due to big-fat Indian weddings, our SOM, only from weddings would touch 100billion INR according to statista.com. Also poised growth rate for next FY is 25-30%.</a:t>
            </a:r>
            <a:endParaRPr sz="2600">
              <a:solidFill>
                <a:schemeClr val="lt1"/>
              </a:solidFill>
              <a:latin typeface="Calibri"/>
              <a:ea typeface="Calibri"/>
              <a:cs typeface="Calibri"/>
              <a:sym typeface="Calibri"/>
            </a:endParaRPr>
          </a:p>
        </p:txBody>
      </p:sp>
      <p:pic>
        <p:nvPicPr>
          <p:cNvPr id="173" name="Google Shape;173;g1b50d05b627_0_296"/>
          <p:cNvPicPr preferRelativeResize="0"/>
          <p:nvPr/>
        </p:nvPicPr>
        <p:blipFill>
          <a:blip r:embed="rId3">
            <a:alphaModFix/>
          </a:blip>
          <a:stretch>
            <a:fillRect/>
          </a:stretch>
        </p:blipFill>
        <p:spPr>
          <a:xfrm>
            <a:off x="3286200" y="3633550"/>
            <a:ext cx="4526250" cy="279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b50d05b627_0_290"/>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Revenue model:-</a:t>
            </a:r>
            <a:endParaRPr/>
          </a:p>
        </p:txBody>
      </p:sp>
      <p:sp>
        <p:nvSpPr>
          <p:cNvPr id="180" name="Google Shape;180;g1b50d05b627_0_290"/>
          <p:cNvSpPr txBox="1"/>
          <p:nvPr/>
        </p:nvSpPr>
        <p:spPr>
          <a:xfrm>
            <a:off x="1375425" y="2311475"/>
            <a:ext cx="9857100" cy="2586000"/>
          </a:xfrm>
          <a:prstGeom prst="rect">
            <a:avLst/>
          </a:prstGeom>
          <a:solidFill>
            <a:schemeClr val="dk1"/>
          </a:solid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US" sz="2600">
                <a:solidFill>
                  <a:schemeClr val="lt1"/>
                </a:solidFill>
                <a:latin typeface="Calibri"/>
                <a:ea typeface="Calibri"/>
                <a:cs typeface="Calibri"/>
                <a:sym typeface="Calibri"/>
              </a:rPr>
              <a:t>One way is the traditional one, being a event </a:t>
            </a:r>
            <a:r>
              <a:rPr lang="en-US" sz="2600">
                <a:solidFill>
                  <a:schemeClr val="lt1"/>
                </a:solidFill>
                <a:latin typeface="Calibri"/>
                <a:ea typeface="Calibri"/>
                <a:cs typeface="Calibri"/>
                <a:sym typeface="Calibri"/>
              </a:rPr>
              <a:t>management</a:t>
            </a:r>
            <a:r>
              <a:rPr lang="en-US" sz="2600">
                <a:solidFill>
                  <a:schemeClr val="lt1"/>
                </a:solidFill>
                <a:latin typeface="Calibri"/>
                <a:ea typeface="Calibri"/>
                <a:cs typeface="Calibri"/>
                <a:sym typeface="Calibri"/>
              </a:rPr>
              <a:t> startup,  where we try to eliminate the cost of middlemen, hence saving up cost for both us and the customers.</a:t>
            </a:r>
            <a:endParaRPr sz="2600">
              <a:solidFill>
                <a:schemeClr val="lt1"/>
              </a:solidFill>
              <a:latin typeface="Calibri"/>
              <a:ea typeface="Calibri"/>
              <a:cs typeface="Calibri"/>
              <a:sym typeface="Calibri"/>
            </a:endParaRPr>
          </a:p>
          <a:p>
            <a:pPr indent="-393700" lvl="0" marL="457200" rtl="0" algn="l">
              <a:spcBef>
                <a:spcPts val="0"/>
              </a:spcBef>
              <a:spcAft>
                <a:spcPts val="0"/>
              </a:spcAft>
              <a:buClr>
                <a:schemeClr val="lt1"/>
              </a:buClr>
              <a:buSzPts val="2600"/>
              <a:buFont typeface="Calibri"/>
              <a:buChar char="●"/>
            </a:pPr>
            <a:r>
              <a:rPr lang="en-US" sz="2600">
                <a:solidFill>
                  <a:schemeClr val="lt1"/>
                </a:solidFill>
                <a:latin typeface="Calibri"/>
                <a:ea typeface="Calibri"/>
                <a:cs typeface="Calibri"/>
                <a:sym typeface="Calibri"/>
              </a:rPr>
              <a:t>Second, is to be a SaaS model, where we will charge a commission from other event management organisations to manage their website.  </a:t>
            </a:r>
            <a:endParaRPr sz="26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type="title"/>
          </p:nvPr>
        </p:nvSpPr>
        <p:spPr>
          <a:xfrm>
            <a:off x="1143001" y="522514"/>
            <a:ext cx="9905998" cy="58347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80000"/>
              <a:buFont typeface="Century Gothic"/>
              <a:buNone/>
            </a:pPr>
            <a:r>
              <a:rPr b="1" i="1" lang="en-US" u="sng"/>
              <a:t>FUTURE GOALS:</a:t>
            </a:r>
            <a:endParaRPr b="1" i="1" u="sng"/>
          </a:p>
        </p:txBody>
      </p:sp>
      <p:sp>
        <p:nvSpPr>
          <p:cNvPr id="186" name="Google Shape;186;p7"/>
          <p:cNvSpPr txBox="1"/>
          <p:nvPr/>
        </p:nvSpPr>
        <p:spPr>
          <a:xfrm>
            <a:off x="1280159" y="1402080"/>
            <a:ext cx="9768839" cy="20313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1800"/>
              <a:buFont typeface="Century Gothic"/>
              <a:buAutoNum type="arabicPeriod"/>
            </a:pPr>
            <a:r>
              <a:rPr lang="en-US" sz="1800">
                <a:solidFill>
                  <a:schemeClr val="lt1"/>
                </a:solidFill>
                <a:latin typeface="Century Gothic"/>
                <a:ea typeface="Century Gothic"/>
                <a:cs typeface="Century Gothic"/>
                <a:sym typeface="Century Gothic"/>
              </a:rPr>
              <a:t>We link up user emails to keep posting the event updates</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1800"/>
              <a:buFont typeface="Century Gothic"/>
              <a:buAutoNum type="arabicPeriod"/>
            </a:pPr>
            <a:r>
              <a:rPr lang="en-US" sz="1800">
                <a:solidFill>
                  <a:schemeClr val="lt1"/>
                </a:solidFill>
                <a:latin typeface="Century Gothic"/>
                <a:ea typeface="Century Gothic"/>
                <a:cs typeface="Century Gothic"/>
                <a:sym typeface="Century Gothic"/>
              </a:rPr>
              <a:t>Creates pie charts to make user easily understand which events has been taken by </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us displaying the feedback rating</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And this project have more scope to add many features as well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2022-12-10T00:11:39Z</dcterms:created>
  <dc:creator>RAKSHITH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