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00505"/>
            <a:ext cx="13017059" cy="3740410"/>
          </a:xfrm>
          <a:prstGeom prst="rect">
            <a:avLst/>
          </a:prstGeom>
        </p:spPr>
        <p:txBody>
          <a:bodyPr anchor="t" rtlCol="false" tIns="0" lIns="0" bIns="0" rIns="0">
            <a:spAutoFit/>
          </a:bodyPr>
          <a:lstStyle/>
          <a:p>
            <a:pPr>
              <a:lnSpc>
                <a:spcPts val="8363"/>
              </a:lnSpc>
            </a:pPr>
            <a:r>
              <a:rPr lang="en-US" sz="8448">
                <a:solidFill>
                  <a:srgbClr val="004AAD"/>
                </a:solidFill>
                <a:latin typeface="Montserrat Classic Bold"/>
              </a:rPr>
              <a:t>STUDENT DATABASE MANAGEMENT SYSTEM</a:t>
            </a:r>
          </a:p>
          <a:p>
            <a:pPr>
              <a:lnSpc>
                <a:spcPts val="11926"/>
              </a:lnSpc>
            </a:pPr>
          </a:p>
        </p:txBody>
      </p:sp>
      <p:sp>
        <p:nvSpPr>
          <p:cNvPr name="TextBox 5" id="5"/>
          <p:cNvSpPr txBox="true"/>
          <p:nvPr/>
        </p:nvSpPr>
        <p:spPr>
          <a:xfrm rot="0">
            <a:off x="1028700" y="4857884"/>
            <a:ext cx="8544752" cy="1132857"/>
          </a:xfrm>
          <a:prstGeom prst="rect">
            <a:avLst/>
          </a:prstGeom>
        </p:spPr>
        <p:txBody>
          <a:bodyPr anchor="t" rtlCol="false" tIns="0" lIns="0" bIns="0" rIns="0">
            <a:spAutoFit/>
          </a:bodyPr>
          <a:lstStyle/>
          <a:p>
            <a:pPr>
              <a:lnSpc>
                <a:spcPts val="8462"/>
              </a:lnSpc>
            </a:pPr>
            <a:r>
              <a:rPr lang="en-US" sz="8548">
                <a:solidFill>
                  <a:srgbClr val="2BB4D4"/>
                </a:solidFill>
                <a:latin typeface="Montserrat Classic Bold"/>
              </a:rPr>
              <a:t>OOPs Project</a:t>
            </a:r>
          </a:p>
        </p:txBody>
      </p:sp>
      <p:sp>
        <p:nvSpPr>
          <p:cNvPr name="TextBox 6" id="6"/>
          <p:cNvSpPr txBox="true"/>
          <p:nvPr/>
        </p:nvSpPr>
        <p:spPr>
          <a:xfrm rot="0">
            <a:off x="1028700" y="7537349"/>
            <a:ext cx="4851878" cy="86042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Dhyanendra Tripathi</a:t>
            </a:r>
          </a:p>
          <a:p>
            <a:pPr>
              <a:lnSpc>
                <a:spcPts val="3499"/>
              </a:lnSpc>
            </a:pPr>
            <a:r>
              <a:rPr lang="en-US" sz="2499" spc="124">
                <a:solidFill>
                  <a:srgbClr val="2E2E2E"/>
                </a:solidFill>
                <a:latin typeface="Montserrat Classic"/>
              </a:rPr>
              <a:t>221010218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29917" y="2540276"/>
            <a:ext cx="16230600" cy="7094883"/>
            <a:chOff x="0" y="0"/>
            <a:chExt cx="4274726" cy="1868611"/>
          </a:xfrm>
        </p:grpSpPr>
        <p:sp>
          <p:nvSpPr>
            <p:cNvPr name="Freeform 4" id="4"/>
            <p:cNvSpPr/>
            <p:nvPr/>
          </p:nvSpPr>
          <p:spPr>
            <a:xfrm flipH="false" flipV="false" rot="0">
              <a:off x="0" y="0"/>
              <a:ext cx="4274726" cy="1868611"/>
            </a:xfrm>
            <a:custGeom>
              <a:avLst/>
              <a:gdLst/>
              <a:ahLst/>
              <a:cxnLst/>
              <a:rect r="r" b="b" t="t" l="l"/>
              <a:pathLst>
                <a:path h="1868611" w="4274726">
                  <a:moveTo>
                    <a:pt x="0" y="0"/>
                  </a:moveTo>
                  <a:lnTo>
                    <a:pt x="4274726" y="0"/>
                  </a:lnTo>
                  <a:lnTo>
                    <a:pt x="4274726" y="1868611"/>
                  </a:lnTo>
                  <a:lnTo>
                    <a:pt x="0" y="1868611"/>
                  </a:lnTo>
                  <a:close/>
                </a:path>
              </a:pathLst>
            </a:custGeom>
            <a:solidFill>
              <a:srgbClr val="FFFFFF"/>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3499"/>
                </a:lnSpc>
              </a:pPr>
            </a:p>
          </p:txBody>
        </p:sp>
      </p:grpSp>
      <p:sp>
        <p:nvSpPr>
          <p:cNvPr name="TextBox 6" id="6"/>
          <p:cNvSpPr txBox="true"/>
          <p:nvPr/>
        </p:nvSpPr>
        <p:spPr>
          <a:xfrm rot="0">
            <a:off x="1464804" y="1190625"/>
            <a:ext cx="12714556" cy="1119506"/>
          </a:xfrm>
          <a:prstGeom prst="rect">
            <a:avLst/>
          </a:prstGeom>
        </p:spPr>
        <p:txBody>
          <a:bodyPr anchor="t" rtlCol="false" tIns="0" lIns="0" bIns="0" rIns="0">
            <a:spAutoFit/>
          </a:bodyPr>
          <a:lstStyle/>
          <a:p>
            <a:pPr>
              <a:lnSpc>
                <a:spcPts val="8450"/>
              </a:lnSpc>
            </a:pPr>
            <a:r>
              <a:rPr lang="en-US" sz="8450">
                <a:solidFill>
                  <a:srgbClr val="004AAD"/>
                </a:solidFill>
                <a:latin typeface="Montserrat Classic Bold"/>
              </a:rPr>
              <a:t>Problem Statement</a:t>
            </a:r>
          </a:p>
        </p:txBody>
      </p:sp>
      <p:sp>
        <p:nvSpPr>
          <p:cNvPr name="TextBox 7" id="7"/>
          <p:cNvSpPr txBox="true"/>
          <p:nvPr/>
        </p:nvSpPr>
        <p:spPr>
          <a:xfrm rot="0">
            <a:off x="1464804" y="3256317"/>
            <a:ext cx="15358391" cy="5538976"/>
          </a:xfrm>
          <a:prstGeom prst="rect">
            <a:avLst/>
          </a:prstGeom>
        </p:spPr>
        <p:txBody>
          <a:bodyPr anchor="t" rtlCol="false" tIns="0" lIns="0" bIns="0" rIns="0">
            <a:spAutoFit/>
          </a:bodyPr>
          <a:lstStyle/>
          <a:p>
            <a:pPr algn="just">
              <a:lnSpc>
                <a:spcPts val="4944"/>
              </a:lnSpc>
            </a:pPr>
            <a:r>
              <a:rPr lang="en-US" sz="3090">
                <a:solidFill>
                  <a:srgbClr val="2E2E2E"/>
                </a:solidFill>
                <a:latin typeface="Montserrat Classic"/>
              </a:rPr>
              <a:t>To Develop a Python-based Object-Oriented Programming (OOPs) project using Tkinter to create a Student Database Management System. The system should provide students with a user-friendly interface to monitor and manage their attendance, courses, and other academic-related queries. The goal of this project is to create a Student Database Management System that simplifies the process of monitoring attendance, managing courses, and addressing academic-related queries for students. The system should be reliable, efficient, and provide a seamless user experience through an intuitive graphical user interface.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29917" y="2540276"/>
            <a:ext cx="16230600" cy="7094883"/>
            <a:chOff x="0" y="0"/>
            <a:chExt cx="4274726" cy="1868611"/>
          </a:xfrm>
        </p:grpSpPr>
        <p:sp>
          <p:nvSpPr>
            <p:cNvPr name="Freeform 4" id="4"/>
            <p:cNvSpPr/>
            <p:nvPr/>
          </p:nvSpPr>
          <p:spPr>
            <a:xfrm flipH="false" flipV="false" rot="0">
              <a:off x="0" y="0"/>
              <a:ext cx="4274726" cy="1868611"/>
            </a:xfrm>
            <a:custGeom>
              <a:avLst/>
              <a:gdLst/>
              <a:ahLst/>
              <a:cxnLst/>
              <a:rect r="r" b="b" t="t" l="l"/>
              <a:pathLst>
                <a:path h="1868611" w="4274726">
                  <a:moveTo>
                    <a:pt x="0" y="0"/>
                  </a:moveTo>
                  <a:lnTo>
                    <a:pt x="4274726" y="0"/>
                  </a:lnTo>
                  <a:lnTo>
                    <a:pt x="4274726" y="1868611"/>
                  </a:lnTo>
                  <a:lnTo>
                    <a:pt x="0" y="1868611"/>
                  </a:lnTo>
                  <a:close/>
                </a:path>
              </a:pathLst>
            </a:custGeom>
            <a:solidFill>
              <a:srgbClr val="FFFFFF"/>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3499"/>
                </a:lnSpc>
              </a:pPr>
            </a:p>
          </p:txBody>
        </p:sp>
      </p:grpSp>
      <p:sp>
        <p:nvSpPr>
          <p:cNvPr name="TextBox 6" id="6"/>
          <p:cNvSpPr txBox="true"/>
          <p:nvPr/>
        </p:nvSpPr>
        <p:spPr>
          <a:xfrm rot="0">
            <a:off x="1464804" y="1190625"/>
            <a:ext cx="12714556" cy="1119506"/>
          </a:xfrm>
          <a:prstGeom prst="rect">
            <a:avLst/>
          </a:prstGeom>
        </p:spPr>
        <p:txBody>
          <a:bodyPr anchor="t" rtlCol="false" tIns="0" lIns="0" bIns="0" rIns="0">
            <a:spAutoFit/>
          </a:bodyPr>
          <a:lstStyle/>
          <a:p>
            <a:pPr>
              <a:lnSpc>
                <a:spcPts val="8450"/>
              </a:lnSpc>
            </a:pPr>
            <a:r>
              <a:rPr lang="en-US" sz="8450">
                <a:solidFill>
                  <a:srgbClr val="004AAD"/>
                </a:solidFill>
                <a:latin typeface="Montserrat Classic Bold"/>
              </a:rPr>
              <a:t>Methodology</a:t>
            </a:r>
          </a:p>
        </p:txBody>
      </p:sp>
      <p:sp>
        <p:nvSpPr>
          <p:cNvPr name="TextBox 7" id="7"/>
          <p:cNvSpPr txBox="true"/>
          <p:nvPr/>
        </p:nvSpPr>
        <p:spPr>
          <a:xfrm rot="0">
            <a:off x="1464804" y="2809056"/>
            <a:ext cx="15358391" cy="6158101"/>
          </a:xfrm>
          <a:prstGeom prst="rect">
            <a:avLst/>
          </a:prstGeom>
        </p:spPr>
        <p:txBody>
          <a:bodyPr anchor="t" rtlCol="false" tIns="0" lIns="0" bIns="0" rIns="0">
            <a:spAutoFit/>
          </a:bodyPr>
          <a:lstStyle/>
          <a:p>
            <a:pPr algn="just">
              <a:lnSpc>
                <a:spcPts val="4944"/>
              </a:lnSpc>
            </a:pPr>
            <a:r>
              <a:rPr lang="en-US" sz="3090">
                <a:solidFill>
                  <a:srgbClr val="2E2E2E"/>
                </a:solidFill>
                <a:latin typeface="Montserrat Classic"/>
              </a:rPr>
              <a:t>The methodology used in the project involves utilizing inheritance to create a superclass called "User" with common attributes and functions shared by different types of users. This superclass serves as a base class and is inherited by a subclass called "Admin," which includes additional functions specific to administrators. The concept of function overriding is employed, allowing the "Admin" class to override certain methods inherited from the "User" class to provide customized functionality. The graphical user interface (GUI) is implemented using Tkinter, incorporating pages such as a login page and home page to facilitate user interaction and navigation within the application. Will be using fpdf library to print the printables.</a:t>
            </a:r>
            <a:r>
              <a:rPr lang="en-US" sz="3090">
                <a:solidFill>
                  <a:srgbClr val="2E2E2E"/>
                </a:solidFill>
                <a:latin typeface="Montserrat Classic"/>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29917" y="3153189"/>
            <a:ext cx="16230600" cy="4875143"/>
            <a:chOff x="0" y="0"/>
            <a:chExt cx="4274726" cy="1283988"/>
          </a:xfrm>
        </p:grpSpPr>
        <p:sp>
          <p:nvSpPr>
            <p:cNvPr name="Freeform 4" id="4"/>
            <p:cNvSpPr/>
            <p:nvPr/>
          </p:nvSpPr>
          <p:spPr>
            <a:xfrm flipH="false" flipV="false" rot="0">
              <a:off x="0" y="0"/>
              <a:ext cx="4274726" cy="1283988"/>
            </a:xfrm>
            <a:custGeom>
              <a:avLst/>
              <a:gdLst/>
              <a:ahLst/>
              <a:cxnLst/>
              <a:rect r="r" b="b" t="t" l="l"/>
              <a:pathLst>
                <a:path h="1283988" w="4274726">
                  <a:moveTo>
                    <a:pt x="0" y="0"/>
                  </a:moveTo>
                  <a:lnTo>
                    <a:pt x="4274726" y="0"/>
                  </a:lnTo>
                  <a:lnTo>
                    <a:pt x="4274726" y="1283988"/>
                  </a:lnTo>
                  <a:lnTo>
                    <a:pt x="0" y="1283988"/>
                  </a:lnTo>
                  <a:close/>
                </a:path>
              </a:pathLst>
            </a:custGeom>
            <a:solidFill>
              <a:srgbClr val="FFFFFF"/>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3499"/>
                </a:lnSpc>
              </a:pPr>
            </a:p>
          </p:txBody>
        </p:sp>
      </p:grpSp>
      <p:sp>
        <p:nvSpPr>
          <p:cNvPr name="TextBox 6" id="6"/>
          <p:cNvSpPr txBox="true"/>
          <p:nvPr/>
        </p:nvSpPr>
        <p:spPr>
          <a:xfrm rot="0">
            <a:off x="1464804" y="1190625"/>
            <a:ext cx="12714556" cy="1119506"/>
          </a:xfrm>
          <a:prstGeom prst="rect">
            <a:avLst/>
          </a:prstGeom>
        </p:spPr>
        <p:txBody>
          <a:bodyPr anchor="t" rtlCol="false" tIns="0" lIns="0" bIns="0" rIns="0">
            <a:spAutoFit/>
          </a:bodyPr>
          <a:lstStyle/>
          <a:p>
            <a:pPr>
              <a:lnSpc>
                <a:spcPts val="8450"/>
              </a:lnSpc>
            </a:pPr>
            <a:r>
              <a:rPr lang="en-US" sz="8450">
                <a:solidFill>
                  <a:srgbClr val="004AAD"/>
                </a:solidFill>
                <a:latin typeface="Montserrat Classic Bold"/>
              </a:rPr>
              <a:t>Working</a:t>
            </a:r>
          </a:p>
        </p:txBody>
      </p:sp>
      <p:sp>
        <p:nvSpPr>
          <p:cNvPr name="TextBox 7" id="7"/>
          <p:cNvSpPr txBox="true"/>
          <p:nvPr/>
        </p:nvSpPr>
        <p:spPr>
          <a:xfrm rot="0">
            <a:off x="1464804" y="3256317"/>
            <a:ext cx="15358391" cy="4919851"/>
          </a:xfrm>
          <a:prstGeom prst="rect">
            <a:avLst/>
          </a:prstGeom>
        </p:spPr>
        <p:txBody>
          <a:bodyPr anchor="t" rtlCol="false" tIns="0" lIns="0" bIns="0" rIns="0">
            <a:spAutoFit/>
          </a:bodyPr>
          <a:lstStyle/>
          <a:p>
            <a:pPr algn="just">
              <a:lnSpc>
                <a:spcPts val="4944"/>
              </a:lnSpc>
            </a:pPr>
            <a:r>
              <a:rPr lang="en-US" sz="3090">
                <a:solidFill>
                  <a:srgbClr val="2E2E2E"/>
                </a:solidFill>
                <a:latin typeface="Montserrat Classic"/>
              </a:rPr>
              <a:t>Two-user access for the given application. Regular user access gives access to view one's own account details. One can view their attendance, Grades and print one's own printables.</a:t>
            </a:r>
          </a:p>
          <a:p>
            <a:pPr algn="just">
              <a:lnSpc>
                <a:spcPts val="4944"/>
              </a:lnSpc>
            </a:pPr>
            <a:r>
              <a:rPr lang="en-US" sz="3090">
                <a:solidFill>
                  <a:srgbClr val="2E2E2E"/>
                </a:solidFill>
                <a:latin typeface="Montserrat Classic"/>
              </a:rPr>
              <a:t>Admin user access gives special access to every other user's account. Admin can change and edit other users' data. </a:t>
            </a:r>
          </a:p>
          <a:p>
            <a:pPr algn="just">
              <a:lnSpc>
                <a:spcPts val="4944"/>
              </a:lnSpc>
            </a:pPr>
            <a:r>
              <a:rPr lang="en-US" sz="3090">
                <a:solidFill>
                  <a:srgbClr val="2E2E2E"/>
                </a:solidFill>
                <a:latin typeface="Montserrat Classic"/>
              </a:rPr>
              <a:t>This is done using inheritance of base class i.e. Users by sub class i.e. Admin by creating some extra methods for the admin user.</a:t>
            </a:r>
          </a:p>
          <a:p>
            <a:pPr algn="just">
              <a:lnSpc>
                <a:spcPts val="494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64804" y="1190625"/>
            <a:ext cx="12714556" cy="1119506"/>
          </a:xfrm>
          <a:prstGeom prst="rect">
            <a:avLst/>
          </a:prstGeom>
        </p:spPr>
        <p:txBody>
          <a:bodyPr anchor="t" rtlCol="false" tIns="0" lIns="0" bIns="0" rIns="0">
            <a:spAutoFit/>
          </a:bodyPr>
          <a:lstStyle/>
          <a:p>
            <a:pPr>
              <a:lnSpc>
                <a:spcPts val="8450"/>
              </a:lnSpc>
            </a:pPr>
            <a:r>
              <a:rPr lang="en-US" sz="8450">
                <a:solidFill>
                  <a:srgbClr val="004AAD"/>
                </a:solidFill>
                <a:latin typeface="Montserrat Classic Bold"/>
              </a:rPr>
              <a:t>Features</a:t>
            </a:r>
          </a:p>
        </p:txBody>
      </p:sp>
      <p:sp>
        <p:nvSpPr>
          <p:cNvPr name="TextBox 4" id="4"/>
          <p:cNvSpPr txBox="true"/>
          <p:nvPr/>
        </p:nvSpPr>
        <p:spPr>
          <a:xfrm rot="0">
            <a:off x="1464804" y="3502724"/>
            <a:ext cx="15358391" cy="4300726"/>
          </a:xfrm>
          <a:prstGeom prst="rect">
            <a:avLst/>
          </a:prstGeom>
        </p:spPr>
        <p:txBody>
          <a:bodyPr anchor="t" rtlCol="false" tIns="0" lIns="0" bIns="0" rIns="0">
            <a:spAutoFit/>
          </a:bodyPr>
          <a:lstStyle/>
          <a:p>
            <a:pPr algn="just" marL="667139" indent="-333570" lvl="1">
              <a:lnSpc>
                <a:spcPts val="4944"/>
              </a:lnSpc>
              <a:buFont typeface="Arial"/>
              <a:buChar char="•"/>
            </a:pPr>
            <a:r>
              <a:rPr lang="en-US" sz="3090">
                <a:solidFill>
                  <a:srgbClr val="2E2E2E"/>
                </a:solidFill>
                <a:latin typeface="Montserrat Classic"/>
              </a:rPr>
              <a:t>Attendance record</a:t>
            </a:r>
          </a:p>
          <a:p>
            <a:pPr algn="just" marL="667139" indent="-333570" lvl="1">
              <a:lnSpc>
                <a:spcPts val="4944"/>
              </a:lnSpc>
              <a:buFont typeface="Arial"/>
              <a:buChar char="•"/>
            </a:pPr>
            <a:r>
              <a:rPr lang="en-US" sz="3090">
                <a:solidFill>
                  <a:srgbClr val="2E2E2E"/>
                </a:solidFill>
                <a:latin typeface="Montserrat Classic"/>
              </a:rPr>
              <a:t>Course wise grading </a:t>
            </a:r>
          </a:p>
          <a:p>
            <a:pPr algn="just" marL="667139" indent="-333570" lvl="1">
              <a:lnSpc>
                <a:spcPts val="4944"/>
              </a:lnSpc>
              <a:buFont typeface="Arial"/>
              <a:buChar char="•"/>
            </a:pPr>
            <a:r>
              <a:rPr lang="en-US" sz="3090">
                <a:solidFill>
                  <a:srgbClr val="2E2E2E"/>
                </a:solidFill>
                <a:latin typeface="Montserrat Classic"/>
              </a:rPr>
              <a:t>SGPA </a:t>
            </a:r>
          </a:p>
          <a:p>
            <a:pPr algn="just" marL="667139" indent="-333570" lvl="1">
              <a:lnSpc>
                <a:spcPts val="4944"/>
              </a:lnSpc>
              <a:buFont typeface="Arial"/>
              <a:buChar char="•"/>
            </a:pPr>
            <a:r>
              <a:rPr lang="en-US" sz="3090">
                <a:solidFill>
                  <a:srgbClr val="2E2E2E"/>
                </a:solidFill>
                <a:latin typeface="Montserrat Classic"/>
              </a:rPr>
              <a:t>CGPA</a:t>
            </a:r>
          </a:p>
          <a:p>
            <a:pPr algn="just" marL="667139" indent="-333570" lvl="1">
              <a:lnSpc>
                <a:spcPts val="4944"/>
              </a:lnSpc>
              <a:buFont typeface="Arial"/>
              <a:buChar char="•"/>
            </a:pPr>
            <a:r>
              <a:rPr lang="en-US" sz="3090">
                <a:solidFill>
                  <a:srgbClr val="2E2E2E"/>
                </a:solidFill>
                <a:latin typeface="Montserrat Classic"/>
              </a:rPr>
              <a:t>Projects completed for the course </a:t>
            </a:r>
          </a:p>
          <a:p>
            <a:pPr algn="just" marL="667139" indent="-333570" lvl="1">
              <a:lnSpc>
                <a:spcPts val="4944"/>
              </a:lnSpc>
              <a:buFont typeface="Arial"/>
              <a:buChar char="•"/>
            </a:pPr>
            <a:r>
              <a:rPr lang="en-US" sz="3090">
                <a:solidFill>
                  <a:srgbClr val="2E2E2E"/>
                </a:solidFill>
                <a:latin typeface="Montserrat Classic"/>
              </a:rPr>
              <a:t>Printed copy of Records </a:t>
            </a:r>
          </a:p>
          <a:p>
            <a:pPr algn="just">
              <a:lnSpc>
                <a:spcPts val="494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964885"/>
            <a:ext cx="16230600" cy="3989723"/>
            <a:chOff x="0" y="0"/>
            <a:chExt cx="4274726" cy="1050791"/>
          </a:xfrm>
        </p:grpSpPr>
        <p:sp>
          <p:nvSpPr>
            <p:cNvPr name="Freeform 4" id="4"/>
            <p:cNvSpPr/>
            <p:nvPr/>
          </p:nvSpPr>
          <p:spPr>
            <a:xfrm flipH="false" flipV="false" rot="0">
              <a:off x="0" y="0"/>
              <a:ext cx="4274726" cy="1050791"/>
            </a:xfrm>
            <a:custGeom>
              <a:avLst/>
              <a:gdLst/>
              <a:ahLst/>
              <a:cxnLst/>
              <a:rect r="r" b="b" t="t" l="l"/>
              <a:pathLst>
                <a:path h="1050791" w="4274726">
                  <a:moveTo>
                    <a:pt x="0" y="0"/>
                  </a:moveTo>
                  <a:lnTo>
                    <a:pt x="4274726" y="0"/>
                  </a:lnTo>
                  <a:lnTo>
                    <a:pt x="4274726" y="1050791"/>
                  </a:lnTo>
                  <a:lnTo>
                    <a:pt x="0" y="1050791"/>
                  </a:lnTo>
                  <a:close/>
                </a:path>
              </a:pathLst>
            </a:custGeom>
            <a:solidFill>
              <a:srgbClr val="FFFFFF"/>
            </a:soli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3499"/>
                </a:lnSpc>
              </a:pPr>
            </a:p>
          </p:txBody>
        </p:sp>
      </p:grpSp>
      <p:sp>
        <p:nvSpPr>
          <p:cNvPr name="TextBox 6" id="6"/>
          <p:cNvSpPr txBox="true"/>
          <p:nvPr/>
        </p:nvSpPr>
        <p:spPr>
          <a:xfrm rot="0">
            <a:off x="1464804" y="1190625"/>
            <a:ext cx="12714556" cy="1119506"/>
          </a:xfrm>
          <a:prstGeom prst="rect">
            <a:avLst/>
          </a:prstGeom>
        </p:spPr>
        <p:txBody>
          <a:bodyPr anchor="t" rtlCol="false" tIns="0" lIns="0" bIns="0" rIns="0">
            <a:spAutoFit/>
          </a:bodyPr>
          <a:lstStyle/>
          <a:p>
            <a:pPr>
              <a:lnSpc>
                <a:spcPts val="8450"/>
              </a:lnSpc>
            </a:pPr>
            <a:r>
              <a:rPr lang="en-US" sz="8450">
                <a:solidFill>
                  <a:srgbClr val="004AAD"/>
                </a:solidFill>
                <a:latin typeface="Montserrat Classic Bold"/>
              </a:rPr>
              <a:t>Benfits of the project</a:t>
            </a:r>
          </a:p>
        </p:txBody>
      </p:sp>
      <p:sp>
        <p:nvSpPr>
          <p:cNvPr name="TextBox 7" id="7"/>
          <p:cNvSpPr txBox="true"/>
          <p:nvPr/>
        </p:nvSpPr>
        <p:spPr>
          <a:xfrm rot="0">
            <a:off x="1464804" y="3653882"/>
            <a:ext cx="15358391" cy="3681601"/>
          </a:xfrm>
          <a:prstGeom prst="rect">
            <a:avLst/>
          </a:prstGeom>
        </p:spPr>
        <p:txBody>
          <a:bodyPr anchor="t" rtlCol="false" tIns="0" lIns="0" bIns="0" rIns="0">
            <a:spAutoFit/>
          </a:bodyPr>
          <a:lstStyle/>
          <a:p>
            <a:pPr algn="just" marL="667139" indent="-333570" lvl="1">
              <a:lnSpc>
                <a:spcPts val="4944"/>
              </a:lnSpc>
              <a:buFont typeface="Arial"/>
              <a:buChar char="•"/>
            </a:pPr>
            <a:r>
              <a:rPr lang="en-US" sz="3090">
                <a:solidFill>
                  <a:srgbClr val="2E2E2E"/>
                </a:solidFill>
                <a:latin typeface="Montserrat Classic"/>
              </a:rPr>
              <a:t>Easy access for students to view their details.</a:t>
            </a:r>
          </a:p>
          <a:p>
            <a:pPr algn="just" marL="667139" indent="-333570" lvl="1">
              <a:lnSpc>
                <a:spcPts val="4944"/>
              </a:lnSpc>
              <a:buFont typeface="Arial"/>
              <a:buChar char="•"/>
            </a:pPr>
            <a:r>
              <a:rPr lang="en-US" sz="3090">
                <a:solidFill>
                  <a:srgbClr val="2E2E2E"/>
                </a:solidFill>
                <a:latin typeface="Montserrat Classic"/>
              </a:rPr>
              <a:t>Easy access for the teachers to upload the students' details.</a:t>
            </a:r>
          </a:p>
          <a:p>
            <a:pPr algn="just" marL="667139" indent="-333570" lvl="1">
              <a:lnSpc>
                <a:spcPts val="4944"/>
              </a:lnSpc>
              <a:buFont typeface="Arial"/>
              <a:buChar char="•"/>
            </a:pPr>
            <a:r>
              <a:rPr lang="en-US" sz="3090">
                <a:solidFill>
                  <a:srgbClr val="2E2E2E"/>
                </a:solidFill>
                <a:latin typeface="Montserrat Classic"/>
              </a:rPr>
              <a:t>Common platform for common sort of academic issues.</a:t>
            </a:r>
          </a:p>
          <a:p>
            <a:pPr algn="just" marL="667139" indent="-333570" lvl="1">
              <a:lnSpc>
                <a:spcPts val="4944"/>
              </a:lnSpc>
              <a:buFont typeface="Arial"/>
              <a:buChar char="•"/>
            </a:pPr>
            <a:r>
              <a:rPr lang="en-US" sz="3090">
                <a:solidFill>
                  <a:srgbClr val="2E2E2E"/>
                </a:solidFill>
                <a:latin typeface="Montserrat Classic"/>
              </a:rPr>
              <a:t>Interactive platform with easy of use.</a:t>
            </a:r>
          </a:p>
          <a:p>
            <a:pPr algn="just" marL="667139" indent="-333570" lvl="1">
              <a:lnSpc>
                <a:spcPts val="4944"/>
              </a:lnSpc>
              <a:buFont typeface="Arial"/>
              <a:buChar char="•"/>
            </a:pPr>
            <a:r>
              <a:rPr lang="en-US" sz="3090">
                <a:solidFill>
                  <a:srgbClr val="2E2E2E"/>
                </a:solidFill>
                <a:latin typeface="Montserrat Classic"/>
              </a:rPr>
              <a:t>Would help me understand the application of OOPs.</a:t>
            </a:r>
          </a:p>
          <a:p>
            <a:pPr algn="just">
              <a:lnSpc>
                <a:spcPts val="494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64804" y="1190625"/>
            <a:ext cx="12714556" cy="1119506"/>
          </a:xfrm>
          <a:prstGeom prst="rect">
            <a:avLst/>
          </a:prstGeom>
        </p:spPr>
        <p:txBody>
          <a:bodyPr anchor="t" rtlCol="false" tIns="0" lIns="0" bIns="0" rIns="0">
            <a:spAutoFit/>
          </a:bodyPr>
          <a:lstStyle/>
          <a:p>
            <a:pPr>
              <a:lnSpc>
                <a:spcPts val="8450"/>
              </a:lnSpc>
            </a:pPr>
            <a:r>
              <a:rPr lang="en-US" sz="8450">
                <a:solidFill>
                  <a:srgbClr val="004AAD"/>
                </a:solidFill>
                <a:latin typeface="Montserrat Classic Bold"/>
              </a:rPr>
              <a:t>References</a:t>
            </a:r>
          </a:p>
        </p:txBody>
      </p:sp>
      <p:sp>
        <p:nvSpPr>
          <p:cNvPr name="TextBox 4" id="4"/>
          <p:cNvSpPr txBox="true"/>
          <p:nvPr/>
        </p:nvSpPr>
        <p:spPr>
          <a:xfrm rot="0">
            <a:off x="1464804" y="4494567"/>
            <a:ext cx="15358391" cy="1205101"/>
          </a:xfrm>
          <a:prstGeom prst="rect">
            <a:avLst/>
          </a:prstGeom>
        </p:spPr>
        <p:txBody>
          <a:bodyPr anchor="t" rtlCol="false" tIns="0" lIns="0" bIns="0" rIns="0">
            <a:spAutoFit/>
          </a:bodyPr>
          <a:lstStyle/>
          <a:p>
            <a:pPr algn="just" marL="667139" indent="-333570" lvl="1">
              <a:lnSpc>
                <a:spcPts val="4944"/>
              </a:lnSpc>
              <a:buFont typeface="Arial"/>
              <a:buChar char="•"/>
            </a:pPr>
            <a:r>
              <a:rPr lang="en-US" sz="3090">
                <a:solidFill>
                  <a:srgbClr val="2E2E2E"/>
                </a:solidFill>
                <a:latin typeface="Montserrat Classic"/>
              </a:rPr>
              <a:t>https://github.com/TomSchimansky/CustomTkinter (for the gui interface)</a:t>
            </a:r>
          </a:p>
          <a:p>
            <a:pPr algn="just">
              <a:lnSpc>
                <a:spcPts val="494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DAFlHtRgeNI</dc:identifier>
  <dcterms:modified xsi:type="dcterms:W3CDTF">2011-08-01T06:04:30Z</dcterms:modified>
  <cp:revision>1</cp:revision>
  <dc:title>Modern and Minimal Company Profile Presentation</dc:title>
</cp:coreProperties>
</file>