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067978-0EF5-4062-81D2-965887CF6E55}">
  <a:tblStyle styleId="{6B067978-0EF5-4062-81D2-965887CF6E5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3edf1c505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g253edf1c50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3edf1c50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g253edf1c50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3c6b5f7d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g253c6b5f7d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3c6b5f7d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g253c6b5f7d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3c6b5f7d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g253c6b5f7d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3edf1c50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g253edf1c50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3c6b5f7df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g253c6b5f7df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 name="Google Shape;2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3c6b5f7df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g253c6b5f7d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404611efe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g25404611efe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959fdc9d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959fdc9d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g22959fdc9d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3c6b5f7df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3c6b5f7df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253c6b5f7df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3c6b5f7df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3c6b5f7df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253c6b5f7df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240c755d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g25240c755d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240c755d2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g25240c755d2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2"/>
          <p:cNvSpPr txBox="1"/>
          <p:nvPr/>
        </p:nvSpPr>
        <p:spPr>
          <a:xfrm>
            <a:off x="0" y="0"/>
            <a:ext cx="12192000" cy="3509963"/>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Arial"/>
              <a:buNone/>
            </a:pPr>
            <a:r>
              <a:rPr b="0" i="0" lang="en-IN" sz="100" u="none" cap="none" strike="noStrike">
                <a:solidFill>
                  <a:srgbClr val="0C2577"/>
                </a:solidFill>
                <a:latin typeface="Georgia"/>
                <a:ea typeface="Georgia"/>
                <a:cs typeface="Georgia"/>
                <a:sym typeface="Georgia"/>
              </a:rPr>
              <a:t>..</a:t>
            </a:r>
            <a:endParaRPr b="0" i="0" sz="100" u="none" cap="none" strike="noStrike">
              <a:solidFill>
                <a:srgbClr val="0C2577"/>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b="0" l="0" r="0" t="0"/>
          <a:stretch/>
        </p:blipFill>
        <p:spPr>
          <a:xfrm>
            <a:off x="150813" y="4852988"/>
            <a:ext cx="1244600" cy="1244600"/>
          </a:xfrm>
          <a:prstGeom prst="rect">
            <a:avLst/>
          </a:prstGeom>
          <a:noFill/>
          <a:ln>
            <a:noFill/>
          </a:ln>
        </p:spPr>
      </p:pic>
      <p:sp>
        <p:nvSpPr>
          <p:cNvPr id="20" name="Google Shape;20;p2"/>
          <p:cNvSpPr txBox="1"/>
          <p:nvPr/>
        </p:nvSpPr>
        <p:spPr>
          <a:xfrm>
            <a:off x="1619250" y="5013325"/>
            <a:ext cx="5559425" cy="9239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rgbClr val="23298A"/>
                </a:solidFill>
                <a:latin typeface="Georgia"/>
                <a:ea typeface="Georgia"/>
                <a:cs typeface="Georgia"/>
                <a:sym typeface="Georgia"/>
              </a:rPr>
              <a:t>Dr. Shyama Prasad Mukherjee International Institute of Information Technology, Naya Raipur </a:t>
            </a:r>
            <a:endParaRPr b="1" i="0" sz="1800" u="none" cap="none" strike="noStrike">
              <a:solidFill>
                <a:srgbClr val="23298A"/>
              </a:solidFill>
              <a:latin typeface="Georgia"/>
              <a:ea typeface="Georgia"/>
              <a:cs typeface="Georgia"/>
              <a:sym typeface="Georgia"/>
            </a:endParaRPr>
          </a:p>
        </p:txBody>
      </p:sp>
      <p:sp>
        <p:nvSpPr>
          <p:cNvPr id="21" name="Google Shape;21;p2"/>
          <p:cNvSpPr txBox="1"/>
          <p:nvPr/>
        </p:nvSpPr>
        <p:spPr>
          <a:xfrm>
            <a:off x="8374063" y="3787775"/>
            <a:ext cx="3171825" cy="42703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000"/>
              <a:buFont typeface="Arial"/>
              <a:buNone/>
            </a:pPr>
            <a:r>
              <a:rPr b="0" i="0" lang="en-IN" sz="2000" u="none" cap="none" strike="noStrike">
                <a:solidFill>
                  <a:schemeClr val="lt1"/>
                </a:solidFill>
                <a:latin typeface="Georgia"/>
                <a:ea typeface="Georgia"/>
                <a:cs typeface="Georgia"/>
                <a:sym typeface="Georgia"/>
              </a:rPr>
              <a:t>Date:</a:t>
            </a:r>
            <a:endParaRPr/>
          </a:p>
        </p:txBody>
      </p:sp>
      <p:sp>
        <p:nvSpPr>
          <p:cNvPr id="22" name="Google Shape;22;p2"/>
          <p:cNvSpPr txBox="1"/>
          <p:nvPr>
            <p:ph idx="1" type="body"/>
          </p:nvPr>
        </p:nvSpPr>
        <p:spPr>
          <a:xfrm>
            <a:off x="1" y="3509963"/>
            <a:ext cx="12191999" cy="1011980"/>
          </a:xfrm>
          <a:prstGeom prst="rect">
            <a:avLst/>
          </a:prstGeom>
          <a:solidFill>
            <a:srgbClr val="8592BC"/>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00"/>
              <a:buNone/>
              <a:defRPr sz="100">
                <a:solidFill>
                  <a:schemeClr val="lt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
          <p:cNvSpPr txBox="1"/>
          <p:nvPr>
            <p:ph type="ctrTitle"/>
          </p:nvPr>
        </p:nvSpPr>
        <p:spPr>
          <a:xfrm>
            <a:off x="1524000" y="1122363"/>
            <a:ext cx="9144000" cy="163512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b="1" sz="4800">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 name="Google Shape;24;p2"/>
          <p:cNvSpPr txBox="1"/>
          <p:nvPr>
            <p:ph idx="2" type="subTitle"/>
          </p:nvPr>
        </p:nvSpPr>
        <p:spPr>
          <a:xfrm>
            <a:off x="602166" y="3787947"/>
            <a:ext cx="6445405" cy="508225"/>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14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18">
                                            <p:txEl>
                                              <p:pRg end="0" st="0"/>
                                            </p:txEl>
                                          </p:spTgt>
                                        </p:tgtEl>
                                        <p:attrNameLst>
                                          <p:attrName>style.visibility</p:attrName>
                                        </p:attrNameLst>
                                      </p:cBhvr>
                                      <p:to>
                                        <p:strVal val="visible"/>
                                      </p:to>
                                    </p:set>
                                    <p:anim calcmode="lin" valueType="num">
                                      <p:cBhvr additive="base">
                                        <p:cTn dur="1000"/>
                                        <p:tgtEl>
                                          <p:spTgt spid="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1"/>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83" name="Google Shape;83;p11"/>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3"/>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3136900" y="6492875"/>
            <a:ext cx="528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9" name="Shape 39"/>
        <p:cNvGrpSpPr/>
        <p:nvPr/>
      </p:nvGrpSpPr>
      <p:grpSpPr>
        <a:xfrm>
          <a:off x="0" y="0"/>
          <a:ext cx="0" cy="0"/>
          <a:chOff x="0" y="0"/>
          <a:chExt cx="0" cy="0"/>
        </a:xfrm>
      </p:grpSpPr>
      <p:sp>
        <p:nvSpPr>
          <p:cNvPr id="40" name="Google Shape;4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5"/>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43" name="Google Shape;43;p5"/>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52" name="Google Shape;52;p6"/>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7"/>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57" name="Google Shape;57;p7"/>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64" name="Google Shape;64;p8"/>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9"/>
          <p:cNvSpPr/>
          <p:nvPr>
            <p:ph idx="2" type="pic"/>
          </p:nvPr>
        </p:nvSpPr>
        <p:spPr>
          <a:xfrm>
            <a:off x="5183188" y="987425"/>
            <a:ext cx="6172200" cy="4873625"/>
          </a:xfrm>
          <a:prstGeom prst="rect">
            <a:avLst/>
          </a:prstGeom>
          <a:noFill/>
          <a:ln>
            <a:noFill/>
          </a:ln>
        </p:spPr>
      </p:sp>
      <p:sp>
        <p:nvSpPr>
          <p:cNvPr id="68" name="Google Shape;68;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71" name="Google Shape;71;p9"/>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77" name="Google Shape;77;p10"/>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65888"/>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95000"/>
              </a:lnSpc>
              <a:spcBef>
                <a:spcPts val="0"/>
              </a:spcBef>
              <a:spcAft>
                <a:spcPts val="0"/>
              </a:spcAft>
              <a:buClr>
                <a:schemeClr val="dk1"/>
              </a:buClr>
              <a:buSzPts val="1499"/>
              <a:buFont typeface="Arial"/>
              <a:buNone/>
            </a:pPr>
            <a:r>
              <a:t/>
            </a:r>
            <a:endParaRPr b="0" i="0" sz="1499" u="none" cap="none" strike="noStrike">
              <a:solidFill>
                <a:srgbClr val="FFFFFF"/>
              </a:solidFill>
              <a:latin typeface="Arial"/>
              <a:ea typeface="Arial"/>
              <a:cs typeface="Arial"/>
              <a:sym typeface="Arial"/>
            </a:endParaRPr>
          </a:p>
        </p:txBody>
      </p:sp>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1"/>
          <p:cNvPicPr preferRelativeResize="0"/>
          <p:nvPr/>
        </p:nvPicPr>
        <p:blipFill rotWithShape="1">
          <a:blip r:embed="rId1">
            <a:alphaModFix/>
          </a:blip>
          <a:srcRect b="0" l="0" r="0" t="0"/>
          <a:stretch/>
        </p:blipFill>
        <p:spPr>
          <a:xfrm>
            <a:off x="10623550" y="230188"/>
            <a:ext cx="1460500" cy="1460500"/>
          </a:xfrm>
          <a:prstGeom prst="rect">
            <a:avLst/>
          </a:prstGeom>
          <a:noFill/>
          <a:ln>
            <a:noFill/>
          </a:ln>
        </p:spPr>
      </p:pic>
      <p:sp>
        <p:nvSpPr>
          <p:cNvPr id="16" name="Google Shape;16;p1"/>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l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TomSchimansky/CustomTkinter" TargetMode="External"/><Relationship Id="rId4" Type="http://schemas.openxmlformats.org/officeDocument/2006/relationships/hyperlink" Target="https://pyfpdf.github.io/fpdf2/Tables.html" TargetMode="External"/><Relationship Id="rId5" Type="http://schemas.openxmlformats.org/officeDocument/2006/relationships/hyperlink" Target="https://github.com/STHEBEST/Login-Syste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ph idx="1" type="body"/>
          </p:nvPr>
        </p:nvSpPr>
        <p:spPr>
          <a:xfrm>
            <a:off x="0" y="3509963"/>
            <a:ext cx="12192000" cy="1011237"/>
          </a:xfrm>
          <a:prstGeom prst="rect">
            <a:avLst/>
          </a:prstGeom>
          <a:solidFill>
            <a:srgbClr val="8592BC"/>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2"/>
              </a:buClr>
              <a:buSzPts val="100"/>
              <a:buNone/>
            </a:pPr>
            <a:r>
              <a:t/>
            </a:r>
            <a:endParaRPr/>
          </a:p>
        </p:txBody>
      </p:sp>
      <p:sp>
        <p:nvSpPr>
          <p:cNvPr id="89" name="Google Shape;89;p12"/>
          <p:cNvSpPr txBox="1"/>
          <p:nvPr>
            <p:ph type="ctrTitle"/>
          </p:nvPr>
        </p:nvSpPr>
        <p:spPr>
          <a:xfrm>
            <a:off x="71438" y="241300"/>
            <a:ext cx="11995150" cy="2870200"/>
          </a:xfrm>
          <a:prstGeom prst="rect">
            <a:avLst/>
          </a:prstGeom>
          <a:noFill/>
          <a:ln>
            <a:noFill/>
          </a:ln>
        </p:spPr>
        <p:txBody>
          <a:bodyPr anchorCtr="0" anchor="b" bIns="45700" lIns="91425" spcFirstLastPara="1" rIns="91425" wrap="square" tIns="45700">
            <a:normAutofit/>
          </a:bodyPr>
          <a:lstStyle/>
          <a:p>
            <a:pPr indent="-71438" lvl="0" marL="215900" rtl="0" algn="ctr">
              <a:lnSpc>
                <a:spcPct val="100000"/>
              </a:lnSpc>
              <a:spcBef>
                <a:spcPts val="0"/>
              </a:spcBef>
              <a:spcAft>
                <a:spcPts val="0"/>
              </a:spcAft>
              <a:buNone/>
            </a:pPr>
            <a:r>
              <a:rPr lang="en-IN" sz="3200">
                <a:latin typeface="Times New Roman"/>
                <a:ea typeface="Times New Roman"/>
                <a:cs typeface="Times New Roman"/>
                <a:sym typeface="Times New Roman"/>
              </a:rPr>
              <a:t> </a:t>
            </a: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Student Database Management System</a:t>
            </a:r>
            <a:br>
              <a:rPr lang="en-IN" sz="1800">
                <a:latin typeface="Calibri"/>
                <a:ea typeface="Calibri"/>
                <a:cs typeface="Calibri"/>
                <a:sym typeface="Calibri"/>
              </a:rPr>
            </a:br>
            <a:br>
              <a:rPr lang="en-IN" sz="1800">
                <a:latin typeface="Times New Roman"/>
                <a:ea typeface="Times New Roman"/>
                <a:cs typeface="Times New Roman"/>
                <a:sym typeface="Times New Roman"/>
              </a:rPr>
            </a:br>
            <a:endParaRPr/>
          </a:p>
        </p:txBody>
      </p:sp>
      <p:sp>
        <p:nvSpPr>
          <p:cNvPr id="90" name="Google Shape;90;p12"/>
          <p:cNvSpPr txBox="1"/>
          <p:nvPr>
            <p:ph idx="2" type="subTitle"/>
          </p:nvPr>
        </p:nvSpPr>
        <p:spPr>
          <a:xfrm>
            <a:off x="71438" y="3600081"/>
            <a:ext cx="5563069" cy="92111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SzPct val="100000"/>
              <a:buNone/>
            </a:pPr>
            <a:r>
              <a:rPr lang="en-IN"/>
              <a:t>Presented By:</a:t>
            </a:r>
            <a:endParaRPr/>
          </a:p>
          <a:p>
            <a:pPr indent="0" lvl="0" marL="0" rtl="0" algn="l">
              <a:lnSpc>
                <a:spcPct val="90000"/>
              </a:lnSpc>
              <a:spcBef>
                <a:spcPts val="900"/>
              </a:spcBef>
              <a:spcAft>
                <a:spcPts val="0"/>
              </a:spcAft>
              <a:buSzPct val="100000"/>
              <a:buNone/>
            </a:pPr>
            <a:r>
              <a:rPr lang="en-IN"/>
              <a:t>Dhyanendra Tripathi  |Roll No: 221010218</a:t>
            </a:r>
            <a:endParaRPr/>
          </a:p>
          <a:p>
            <a:pPr indent="0" lvl="0" marL="0" rtl="0" algn="l">
              <a:lnSpc>
                <a:spcPct val="90000"/>
              </a:lnSpc>
              <a:spcBef>
                <a:spcPts val="900"/>
              </a:spcBef>
              <a:spcAft>
                <a:spcPts val="0"/>
              </a:spcAft>
              <a:buSzPct val="100000"/>
              <a:buNone/>
            </a:pPr>
            <a:r>
              <a:rPr lang="en-IN"/>
              <a:t>Branch : ECE</a:t>
            </a:r>
            <a:endParaRPr/>
          </a:p>
        </p:txBody>
      </p:sp>
      <p:sp>
        <p:nvSpPr>
          <p:cNvPr id="91" name="Google Shape;91;p12"/>
          <p:cNvSpPr txBox="1"/>
          <p:nvPr/>
        </p:nvSpPr>
        <p:spPr>
          <a:xfrm>
            <a:off x="6848100" y="3784749"/>
            <a:ext cx="5343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Arial"/>
              <a:buNone/>
            </a:pPr>
            <a:r>
              <a:rPr b="0" i="0" lang="en-IN" sz="2400" u="none" cap="none" strike="noStrike">
                <a:solidFill>
                  <a:schemeClr val="lt1"/>
                </a:solidFill>
                <a:latin typeface="Times New Roman"/>
                <a:ea typeface="Times New Roman"/>
                <a:cs typeface="Times New Roman"/>
                <a:sym typeface="Times New Roman"/>
              </a:rPr>
              <a:t>Supervisor: Dr. Santosh Kumar</a:t>
            </a:r>
            <a:endParaRPr/>
          </a:p>
        </p:txBody>
      </p:sp>
      <p:sp>
        <p:nvSpPr>
          <p:cNvPr id="92" name="Google Shape;92;p12"/>
          <p:cNvSpPr txBox="1"/>
          <p:nvPr/>
        </p:nvSpPr>
        <p:spPr>
          <a:xfrm>
            <a:off x="3009900" y="6492875"/>
            <a:ext cx="6005513"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IN" sz="1600" u="none" cap="none" strike="noStrike">
                <a:solidFill>
                  <a:schemeClr val="lt1"/>
                </a:solidFill>
                <a:latin typeface="Georgia"/>
                <a:ea typeface="Georgia"/>
                <a:cs typeface="Georgia"/>
                <a:sym typeface="Georgia"/>
              </a:rPr>
              <a:t>International Institute of Information Technology, Naya Raipur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172" name="Google Shape;172;p21"/>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73" name="Google Shape;173;p21"/>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74" name="Google Shape;174;p21"/>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75" name="Google Shape;175;p21"/>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6" name="Google Shape;176;p21"/>
          <p:cNvSpPr txBox="1"/>
          <p:nvPr>
            <p:ph type="title"/>
          </p:nvPr>
        </p:nvSpPr>
        <p:spPr>
          <a:xfrm>
            <a:off x="10398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Home Page</a:t>
            </a:r>
            <a:endParaRPr sz="3300"/>
          </a:p>
        </p:txBody>
      </p:sp>
      <p:sp>
        <p:nvSpPr>
          <p:cNvPr id="177" name="Google Shape;177;p21"/>
          <p:cNvSpPr txBox="1"/>
          <p:nvPr/>
        </p:nvSpPr>
        <p:spPr>
          <a:xfrm>
            <a:off x="8450750" y="1876825"/>
            <a:ext cx="36825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Comprehensive view of relevant user data.</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Easy navigation to other tabs.</a:t>
            </a:r>
            <a:endParaRPr sz="2400">
              <a:latin typeface="Calibri"/>
              <a:ea typeface="Calibri"/>
              <a:cs typeface="Calibri"/>
              <a:sym typeface="Calibri"/>
            </a:endParaRPr>
          </a:p>
        </p:txBody>
      </p:sp>
      <p:pic>
        <p:nvPicPr>
          <p:cNvPr id="178" name="Google Shape;178;p21"/>
          <p:cNvPicPr preferRelativeResize="0"/>
          <p:nvPr/>
        </p:nvPicPr>
        <p:blipFill>
          <a:blip r:embed="rId3">
            <a:alphaModFix/>
          </a:blip>
          <a:stretch>
            <a:fillRect/>
          </a:stretch>
        </p:blipFill>
        <p:spPr>
          <a:xfrm>
            <a:off x="1039825" y="1462274"/>
            <a:ext cx="7264649" cy="441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184" name="Google Shape;184;p22"/>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85" name="Google Shape;185;p22"/>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86" name="Google Shape;186;p22"/>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87" name="Google Shape;187;p22"/>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8" name="Google Shape;188;p22"/>
          <p:cNvSpPr txBox="1"/>
          <p:nvPr>
            <p:ph type="title"/>
          </p:nvPr>
        </p:nvSpPr>
        <p:spPr>
          <a:xfrm>
            <a:off x="10398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Attendance</a:t>
            </a:r>
            <a:r>
              <a:rPr lang="en-IN" sz="3300">
                <a:latin typeface="Times New Roman"/>
                <a:ea typeface="Times New Roman"/>
                <a:cs typeface="Times New Roman"/>
                <a:sym typeface="Times New Roman"/>
              </a:rPr>
              <a:t> Tab</a:t>
            </a:r>
            <a:endParaRPr sz="3300"/>
          </a:p>
        </p:txBody>
      </p:sp>
      <p:sp>
        <p:nvSpPr>
          <p:cNvPr id="189" name="Google Shape;189;p22"/>
          <p:cNvSpPr txBox="1"/>
          <p:nvPr/>
        </p:nvSpPr>
        <p:spPr>
          <a:xfrm>
            <a:off x="8450750" y="1876825"/>
            <a:ext cx="36825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Visualization of user’s </a:t>
            </a:r>
            <a:r>
              <a:rPr lang="en-IN" sz="2400">
                <a:latin typeface="Calibri"/>
                <a:ea typeface="Calibri"/>
                <a:cs typeface="Calibri"/>
                <a:sym typeface="Calibri"/>
              </a:rPr>
              <a:t>attendance</a:t>
            </a:r>
            <a:r>
              <a:rPr lang="en-IN" sz="2400">
                <a:latin typeface="Calibri"/>
                <a:ea typeface="Calibri"/>
                <a:cs typeface="Calibri"/>
                <a:sym typeface="Calibri"/>
              </a:rPr>
              <a:t> using bar graph.</a:t>
            </a:r>
            <a:endParaRPr sz="2400">
              <a:latin typeface="Calibri"/>
              <a:ea typeface="Calibri"/>
              <a:cs typeface="Calibri"/>
              <a:sym typeface="Calibri"/>
            </a:endParaRPr>
          </a:p>
        </p:txBody>
      </p:sp>
      <p:pic>
        <p:nvPicPr>
          <p:cNvPr id="190" name="Google Shape;190;p22"/>
          <p:cNvPicPr preferRelativeResize="0"/>
          <p:nvPr/>
        </p:nvPicPr>
        <p:blipFill>
          <a:blip r:embed="rId3">
            <a:alphaModFix/>
          </a:blip>
          <a:stretch>
            <a:fillRect/>
          </a:stretch>
        </p:blipFill>
        <p:spPr>
          <a:xfrm>
            <a:off x="801450" y="1326875"/>
            <a:ext cx="7780949" cy="46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196" name="Google Shape;196;p23"/>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97" name="Google Shape;197;p23"/>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98" name="Google Shape;198;p23"/>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99" name="Google Shape;199;p23"/>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0" name="Google Shape;200;p23"/>
          <p:cNvSpPr txBox="1"/>
          <p:nvPr>
            <p:ph type="title"/>
          </p:nvPr>
        </p:nvSpPr>
        <p:spPr>
          <a:xfrm>
            <a:off x="10398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Grades Tab</a:t>
            </a:r>
            <a:endParaRPr sz="3300"/>
          </a:p>
        </p:txBody>
      </p:sp>
      <p:sp>
        <p:nvSpPr>
          <p:cNvPr id="201" name="Google Shape;201;p23"/>
          <p:cNvSpPr txBox="1"/>
          <p:nvPr/>
        </p:nvSpPr>
        <p:spPr>
          <a:xfrm>
            <a:off x="8450750" y="1876825"/>
            <a:ext cx="36825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Subject wise grade list</a:t>
            </a:r>
            <a:r>
              <a:rPr lang="en-IN" sz="2400">
                <a:latin typeface="Calibri"/>
                <a:ea typeface="Calibri"/>
                <a:cs typeface="Calibri"/>
                <a:sym typeface="Calibri"/>
              </a:rPr>
              <a:t>.</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Easy navigation to other tabs.</a:t>
            </a:r>
            <a:endParaRPr sz="2400">
              <a:latin typeface="Calibri"/>
              <a:ea typeface="Calibri"/>
              <a:cs typeface="Calibri"/>
              <a:sym typeface="Calibri"/>
            </a:endParaRPr>
          </a:p>
        </p:txBody>
      </p:sp>
      <p:pic>
        <p:nvPicPr>
          <p:cNvPr id="202" name="Google Shape;202;p23"/>
          <p:cNvPicPr preferRelativeResize="0"/>
          <p:nvPr/>
        </p:nvPicPr>
        <p:blipFill>
          <a:blip r:embed="rId3">
            <a:alphaModFix/>
          </a:blip>
          <a:stretch>
            <a:fillRect/>
          </a:stretch>
        </p:blipFill>
        <p:spPr>
          <a:xfrm>
            <a:off x="1039825" y="1374375"/>
            <a:ext cx="6819249" cy="4773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208" name="Google Shape;208;p24"/>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09" name="Google Shape;209;p24"/>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10" name="Google Shape;210;p24"/>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11" name="Google Shape;211;p24"/>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2" name="Google Shape;212;p24"/>
          <p:cNvSpPr txBox="1"/>
          <p:nvPr>
            <p:ph type="title"/>
          </p:nvPr>
        </p:nvSpPr>
        <p:spPr>
          <a:xfrm>
            <a:off x="1039817" y="67092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Change password Tab</a:t>
            </a:r>
            <a:endParaRPr sz="3300"/>
          </a:p>
        </p:txBody>
      </p:sp>
      <p:sp>
        <p:nvSpPr>
          <p:cNvPr id="213" name="Google Shape;213;p24"/>
          <p:cNvSpPr txBox="1"/>
          <p:nvPr/>
        </p:nvSpPr>
        <p:spPr>
          <a:xfrm>
            <a:off x="8450750" y="1876825"/>
            <a:ext cx="36825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Easy change of password available for users.</a:t>
            </a:r>
            <a:endParaRPr sz="2400">
              <a:latin typeface="Calibri"/>
              <a:ea typeface="Calibri"/>
              <a:cs typeface="Calibri"/>
              <a:sym typeface="Calibri"/>
            </a:endParaRPr>
          </a:p>
        </p:txBody>
      </p:sp>
      <p:pic>
        <p:nvPicPr>
          <p:cNvPr id="214" name="Google Shape;214;p24"/>
          <p:cNvPicPr preferRelativeResize="0"/>
          <p:nvPr/>
        </p:nvPicPr>
        <p:blipFill rotWithShape="1">
          <a:blip r:embed="rId3">
            <a:alphaModFix/>
          </a:blip>
          <a:srcRect b="5775" l="0" r="0" t="0"/>
          <a:stretch/>
        </p:blipFill>
        <p:spPr>
          <a:xfrm>
            <a:off x="1039825" y="1321075"/>
            <a:ext cx="6597600" cy="49399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220" name="Google Shape;220;p25"/>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21" name="Google Shape;221;p25"/>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22" name="Google Shape;222;p25"/>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23" name="Google Shape;223;p25"/>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4" name="Google Shape;224;p25"/>
          <p:cNvSpPr txBox="1"/>
          <p:nvPr>
            <p:ph type="title"/>
          </p:nvPr>
        </p:nvSpPr>
        <p:spPr>
          <a:xfrm>
            <a:off x="8369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Projects</a:t>
            </a:r>
            <a:r>
              <a:rPr lang="en-IN" sz="3300">
                <a:latin typeface="Times New Roman"/>
                <a:ea typeface="Times New Roman"/>
                <a:cs typeface="Times New Roman"/>
                <a:sym typeface="Times New Roman"/>
              </a:rPr>
              <a:t> Tab</a:t>
            </a:r>
            <a:endParaRPr sz="3300"/>
          </a:p>
        </p:txBody>
      </p:sp>
      <p:sp>
        <p:nvSpPr>
          <p:cNvPr id="225" name="Google Shape;225;p25"/>
          <p:cNvSpPr txBox="1"/>
          <p:nvPr/>
        </p:nvSpPr>
        <p:spPr>
          <a:xfrm>
            <a:off x="8450750" y="1876825"/>
            <a:ext cx="36825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Project list available for every user.</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p:txBody>
      </p:sp>
      <p:pic>
        <p:nvPicPr>
          <p:cNvPr id="226" name="Google Shape;226;p25"/>
          <p:cNvPicPr preferRelativeResize="0"/>
          <p:nvPr/>
        </p:nvPicPr>
        <p:blipFill>
          <a:blip r:embed="rId3">
            <a:alphaModFix/>
          </a:blip>
          <a:stretch>
            <a:fillRect/>
          </a:stretch>
        </p:blipFill>
        <p:spPr>
          <a:xfrm>
            <a:off x="395875" y="1326875"/>
            <a:ext cx="8145949" cy="4577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232" name="Google Shape;232;p26"/>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33" name="Google Shape;233;p26"/>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34" name="Google Shape;234;p26"/>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35" name="Google Shape;235;p26"/>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6" name="Google Shape;236;p26"/>
          <p:cNvSpPr txBox="1"/>
          <p:nvPr>
            <p:ph type="title"/>
          </p:nvPr>
        </p:nvSpPr>
        <p:spPr>
          <a:xfrm>
            <a:off x="8369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Manage Students </a:t>
            </a:r>
            <a:r>
              <a:rPr lang="en-IN" sz="3300">
                <a:latin typeface="Times New Roman"/>
                <a:ea typeface="Times New Roman"/>
                <a:cs typeface="Times New Roman"/>
                <a:sym typeface="Times New Roman"/>
              </a:rPr>
              <a:t>Tab</a:t>
            </a:r>
            <a:endParaRPr sz="3300"/>
          </a:p>
        </p:txBody>
      </p:sp>
      <p:sp>
        <p:nvSpPr>
          <p:cNvPr id="237" name="Google Shape;237;p26"/>
          <p:cNvSpPr txBox="1"/>
          <p:nvPr/>
        </p:nvSpPr>
        <p:spPr>
          <a:xfrm>
            <a:off x="8450750" y="1876825"/>
            <a:ext cx="36825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Manage users from Admin account.</a:t>
            </a:r>
            <a:endParaRPr sz="2400">
              <a:latin typeface="Calibri"/>
              <a:ea typeface="Calibri"/>
              <a:cs typeface="Calibri"/>
              <a:sym typeface="Calibri"/>
            </a:endParaRPr>
          </a:p>
        </p:txBody>
      </p:sp>
      <p:pic>
        <p:nvPicPr>
          <p:cNvPr id="238" name="Google Shape;238;p26"/>
          <p:cNvPicPr preferRelativeResize="0"/>
          <p:nvPr/>
        </p:nvPicPr>
        <p:blipFill>
          <a:blip r:embed="rId3">
            <a:alphaModFix/>
          </a:blip>
          <a:stretch>
            <a:fillRect/>
          </a:stretch>
        </p:blipFill>
        <p:spPr>
          <a:xfrm>
            <a:off x="903125" y="1269937"/>
            <a:ext cx="6958035" cy="486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Preview</a:t>
            </a:r>
            <a:endParaRPr/>
          </a:p>
        </p:txBody>
      </p:sp>
      <p:sp>
        <p:nvSpPr>
          <p:cNvPr id="244" name="Google Shape;244;p27"/>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45" name="Google Shape;245;p27"/>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46" name="Google Shape;246;p27"/>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47" name="Google Shape;247;p27"/>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8" name="Google Shape;248;p27"/>
          <p:cNvSpPr txBox="1"/>
          <p:nvPr>
            <p:ph type="title"/>
          </p:nvPr>
        </p:nvSpPr>
        <p:spPr>
          <a:xfrm>
            <a:off x="10398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Student Report </a:t>
            </a:r>
            <a:r>
              <a:rPr lang="en-IN" sz="3300">
                <a:latin typeface="Times New Roman"/>
                <a:ea typeface="Times New Roman"/>
                <a:cs typeface="Times New Roman"/>
                <a:sym typeface="Times New Roman"/>
              </a:rPr>
              <a:t>Tab</a:t>
            </a:r>
            <a:endParaRPr sz="3300"/>
          </a:p>
        </p:txBody>
      </p:sp>
      <p:sp>
        <p:nvSpPr>
          <p:cNvPr id="249" name="Google Shape;249;p27"/>
          <p:cNvSpPr txBox="1"/>
          <p:nvPr/>
        </p:nvSpPr>
        <p:spPr>
          <a:xfrm>
            <a:off x="8389850" y="1876825"/>
            <a:ext cx="36825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Downloadable PDF file of student report.</a:t>
            </a:r>
            <a:endParaRPr sz="2400">
              <a:latin typeface="Calibri"/>
              <a:ea typeface="Calibri"/>
              <a:cs typeface="Calibri"/>
              <a:sym typeface="Calibri"/>
            </a:endParaRPr>
          </a:p>
        </p:txBody>
      </p:sp>
      <p:pic>
        <p:nvPicPr>
          <p:cNvPr id="250" name="Google Shape;250;p27"/>
          <p:cNvPicPr preferRelativeResize="0"/>
          <p:nvPr/>
        </p:nvPicPr>
        <p:blipFill>
          <a:blip r:embed="rId3">
            <a:alphaModFix/>
          </a:blip>
          <a:stretch>
            <a:fillRect/>
          </a:stretch>
        </p:blipFill>
        <p:spPr>
          <a:xfrm>
            <a:off x="1116175" y="1326875"/>
            <a:ext cx="6512174" cy="486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34938" y="88900"/>
            <a:ext cx="11877675" cy="7540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Conclusion</a:t>
            </a:r>
            <a:endParaRPr/>
          </a:p>
        </p:txBody>
      </p:sp>
      <p:sp>
        <p:nvSpPr>
          <p:cNvPr id="256" name="Google Shape;256;p28"/>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57" name="Google Shape;257;p28"/>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58" name="Google Shape;258;p28"/>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59" name="Google Shape;259;p28"/>
          <p:cNvSpPr txBox="1"/>
          <p:nvPr/>
        </p:nvSpPr>
        <p:spPr>
          <a:xfrm>
            <a:off x="943475" y="1509875"/>
            <a:ext cx="9637800" cy="404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IN" sz="2300">
                <a:solidFill>
                  <a:schemeClr val="dk1"/>
                </a:solidFill>
              </a:rPr>
              <a:t>The Student Database Management System provides a comprehensive solution for managing student data in educational institutions. Its custom Tkinter-based GUI enhances usability, and the various modules cater to different aspects of student information management. With features such as attendance visualization, grade tracking, password management, project storage, and PDF report generation, the system offers an efficient and user-friendly interface for administrators, faculty, and staff involved in student data management.</a:t>
            </a:r>
            <a:endParaRPr sz="23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t/>
            </a:r>
            <a:endParaRPr sz="2200">
              <a:latin typeface="Calibri"/>
              <a:ea typeface="Calibri"/>
              <a:cs typeface="Calibri"/>
              <a:sym typeface="Calibri"/>
            </a:endParaRPr>
          </a:p>
        </p:txBody>
      </p:sp>
      <p:sp>
        <p:nvSpPr>
          <p:cNvPr id="260" name="Google Shape;260;p28"/>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References</a:t>
            </a:r>
            <a:endParaRPr/>
          </a:p>
        </p:txBody>
      </p:sp>
      <p:sp>
        <p:nvSpPr>
          <p:cNvPr id="266" name="Google Shape;266;p29"/>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67" name="Google Shape;267;p29"/>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68" name="Google Shape;268;p29"/>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69" name="Google Shape;269;p29"/>
          <p:cNvSpPr txBox="1"/>
          <p:nvPr/>
        </p:nvSpPr>
        <p:spPr>
          <a:xfrm>
            <a:off x="943475" y="1509875"/>
            <a:ext cx="9637800" cy="1353000"/>
          </a:xfrm>
          <a:prstGeom prst="rect">
            <a:avLst/>
          </a:prstGeom>
          <a:noFill/>
          <a:ln>
            <a:noFill/>
          </a:ln>
        </p:spPr>
        <p:txBody>
          <a:bodyPr anchorCtr="0" anchor="t" bIns="91425" lIns="91425" spcFirstLastPara="1" rIns="91425" wrap="square" tIns="91425">
            <a:spAutoFit/>
          </a:bodyPr>
          <a:lstStyle/>
          <a:p>
            <a:pPr indent="-374650" lvl="0" marL="457200" rtl="0" algn="just">
              <a:lnSpc>
                <a:spcPct val="115000"/>
              </a:lnSpc>
              <a:spcBef>
                <a:spcPts val="0"/>
              </a:spcBef>
              <a:spcAft>
                <a:spcPts val="0"/>
              </a:spcAft>
              <a:buClr>
                <a:schemeClr val="dk1"/>
              </a:buClr>
              <a:buSzPts val="2300"/>
              <a:buChar char="●"/>
            </a:pPr>
            <a:r>
              <a:rPr lang="en-IN" sz="2300" u="sng">
                <a:solidFill>
                  <a:schemeClr val="hlink"/>
                </a:solidFill>
                <a:hlinkClick r:id="rId3"/>
              </a:rPr>
              <a:t>https://github.com/TomSchimansky/CustomTkinter</a:t>
            </a:r>
            <a:endParaRPr sz="2300">
              <a:solidFill>
                <a:schemeClr val="dk1"/>
              </a:solidFill>
            </a:endParaRPr>
          </a:p>
          <a:p>
            <a:pPr indent="-374650" lvl="0" marL="457200" rtl="0" algn="just">
              <a:lnSpc>
                <a:spcPct val="115000"/>
              </a:lnSpc>
              <a:spcBef>
                <a:spcPts val="0"/>
              </a:spcBef>
              <a:spcAft>
                <a:spcPts val="0"/>
              </a:spcAft>
              <a:buClr>
                <a:schemeClr val="dk1"/>
              </a:buClr>
              <a:buSzPts val="2300"/>
              <a:buChar char="●"/>
            </a:pPr>
            <a:r>
              <a:rPr lang="en-IN" sz="2300" u="sng">
                <a:solidFill>
                  <a:schemeClr val="hlink"/>
                </a:solidFill>
                <a:hlinkClick r:id="rId4"/>
              </a:rPr>
              <a:t>https://pyfpdf.github.io/fpdf2/Tables.html</a:t>
            </a:r>
            <a:endParaRPr sz="2300">
              <a:solidFill>
                <a:schemeClr val="dk1"/>
              </a:solidFill>
            </a:endParaRPr>
          </a:p>
          <a:p>
            <a:pPr indent="-374650" lvl="0" marL="457200" rtl="0" algn="just">
              <a:lnSpc>
                <a:spcPct val="115000"/>
              </a:lnSpc>
              <a:spcBef>
                <a:spcPts val="0"/>
              </a:spcBef>
              <a:spcAft>
                <a:spcPts val="0"/>
              </a:spcAft>
              <a:buClr>
                <a:schemeClr val="dk1"/>
              </a:buClr>
              <a:buSzPts val="2300"/>
              <a:buChar char="●"/>
            </a:pPr>
            <a:r>
              <a:rPr lang="en-IN" sz="2300" u="sng">
                <a:solidFill>
                  <a:schemeClr val="hlink"/>
                </a:solidFill>
                <a:hlinkClick r:id="rId5"/>
              </a:rPr>
              <a:t>https://github.com/STHEBEST/Login-System</a:t>
            </a:r>
            <a:endParaRPr sz="2300">
              <a:solidFill>
                <a:schemeClr val="dk1"/>
              </a:solidFill>
            </a:endParaRPr>
          </a:p>
        </p:txBody>
      </p:sp>
      <p:sp>
        <p:nvSpPr>
          <p:cNvPr id="270" name="Google Shape;270;p29"/>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219088" y="26890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sz="7900">
                <a:latin typeface="Times New Roman"/>
                <a:ea typeface="Times New Roman"/>
                <a:cs typeface="Times New Roman"/>
                <a:sym typeface="Times New Roman"/>
              </a:rPr>
              <a:t>Thank You!</a:t>
            </a:r>
            <a:endParaRPr sz="7900"/>
          </a:p>
        </p:txBody>
      </p:sp>
      <p:sp>
        <p:nvSpPr>
          <p:cNvPr id="276" name="Google Shape;276;p30"/>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77" name="Google Shape;277;p30"/>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78" name="Google Shape;278;p30"/>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79" name="Google Shape;279;p30"/>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idx="1" type="body"/>
          </p:nvPr>
        </p:nvSpPr>
        <p:spPr>
          <a:xfrm>
            <a:off x="668338" y="1335013"/>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002060"/>
              </a:buClr>
              <a:buSzPts val="3200"/>
              <a:buChar char="•"/>
            </a:pPr>
            <a:r>
              <a:rPr lang="en-IN" sz="3200">
                <a:latin typeface="Times New Roman"/>
                <a:ea typeface="Times New Roman"/>
                <a:cs typeface="Times New Roman"/>
                <a:sym typeface="Times New Roman"/>
              </a:rPr>
              <a:t>Abstract</a:t>
            </a:r>
            <a:endParaRPr/>
          </a:p>
          <a:p>
            <a:pPr indent="-228600" lvl="0" marL="228600" rtl="0" algn="l">
              <a:lnSpc>
                <a:spcPct val="100000"/>
              </a:lnSpc>
              <a:spcBef>
                <a:spcPts val="1000"/>
              </a:spcBef>
              <a:spcAft>
                <a:spcPts val="0"/>
              </a:spcAft>
              <a:buClr>
                <a:srgbClr val="002060"/>
              </a:buClr>
              <a:buSzPts val="3200"/>
              <a:buChar char="•"/>
            </a:pPr>
            <a:r>
              <a:rPr lang="en-IN" sz="3200">
                <a:latin typeface="Times New Roman"/>
                <a:ea typeface="Times New Roman"/>
                <a:cs typeface="Times New Roman"/>
                <a:sym typeface="Times New Roman"/>
              </a:rPr>
              <a:t>Introduction</a:t>
            </a:r>
            <a:endParaRPr/>
          </a:p>
          <a:p>
            <a:pPr indent="-228600" lvl="0" marL="228600" rtl="0" algn="l">
              <a:lnSpc>
                <a:spcPct val="100000"/>
              </a:lnSpc>
              <a:spcBef>
                <a:spcPts val="1000"/>
              </a:spcBef>
              <a:spcAft>
                <a:spcPts val="0"/>
              </a:spcAft>
              <a:buClr>
                <a:srgbClr val="002060"/>
              </a:buClr>
              <a:buSzPts val="3200"/>
              <a:buChar char="•"/>
            </a:pPr>
            <a:r>
              <a:rPr lang="en-IN" sz="3200">
                <a:latin typeface="Times New Roman"/>
                <a:ea typeface="Times New Roman"/>
                <a:cs typeface="Times New Roman"/>
                <a:sym typeface="Times New Roman"/>
              </a:rPr>
              <a:t>Methodology</a:t>
            </a:r>
            <a:endParaRPr/>
          </a:p>
          <a:p>
            <a:pPr indent="-228600" lvl="0" marL="228600" rtl="0" algn="l">
              <a:lnSpc>
                <a:spcPct val="100000"/>
              </a:lnSpc>
              <a:spcBef>
                <a:spcPts val="1000"/>
              </a:spcBef>
              <a:spcAft>
                <a:spcPts val="0"/>
              </a:spcAft>
              <a:buClr>
                <a:srgbClr val="002060"/>
              </a:buClr>
              <a:buSzPts val="3200"/>
              <a:buChar char="•"/>
            </a:pPr>
            <a:r>
              <a:rPr lang="en-IN" sz="3200">
                <a:latin typeface="Times New Roman"/>
                <a:ea typeface="Times New Roman"/>
                <a:cs typeface="Times New Roman"/>
                <a:sym typeface="Times New Roman"/>
              </a:rPr>
              <a:t>Features</a:t>
            </a:r>
            <a:endParaRPr sz="3200">
              <a:latin typeface="Times New Roman"/>
              <a:ea typeface="Times New Roman"/>
              <a:cs typeface="Times New Roman"/>
              <a:sym typeface="Times New Roman"/>
            </a:endParaRPr>
          </a:p>
          <a:p>
            <a:pPr indent="-228600" lvl="0" marL="228600" rtl="0" algn="l">
              <a:lnSpc>
                <a:spcPct val="100000"/>
              </a:lnSpc>
              <a:spcBef>
                <a:spcPts val="1000"/>
              </a:spcBef>
              <a:spcAft>
                <a:spcPts val="0"/>
              </a:spcAft>
              <a:buSzPts val="3200"/>
              <a:buFont typeface="Times New Roman"/>
              <a:buChar char="•"/>
            </a:pPr>
            <a:r>
              <a:rPr lang="en-IN" sz="3200">
                <a:latin typeface="Times New Roman"/>
                <a:ea typeface="Times New Roman"/>
                <a:cs typeface="Times New Roman"/>
                <a:sym typeface="Times New Roman"/>
              </a:rPr>
              <a:t>Project Preview</a:t>
            </a:r>
            <a:endParaRPr sz="3200">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rgbClr val="002060"/>
              </a:buClr>
              <a:buSzPts val="3200"/>
              <a:buChar char="•"/>
            </a:pPr>
            <a:r>
              <a:rPr lang="en-IN" sz="3200">
                <a:latin typeface="Times New Roman"/>
                <a:ea typeface="Times New Roman"/>
                <a:cs typeface="Times New Roman"/>
                <a:sym typeface="Times New Roman"/>
              </a:rPr>
              <a:t>Conclusion</a:t>
            </a:r>
            <a:endParaRPr sz="3200">
              <a:latin typeface="Times New Roman"/>
              <a:ea typeface="Times New Roman"/>
              <a:cs typeface="Times New Roman"/>
              <a:sym typeface="Times New Roman"/>
            </a:endParaRPr>
          </a:p>
          <a:p>
            <a:pPr indent="-228600" lvl="0" marL="228600" rtl="0" algn="l">
              <a:lnSpc>
                <a:spcPct val="100000"/>
              </a:lnSpc>
              <a:spcBef>
                <a:spcPts val="1000"/>
              </a:spcBef>
              <a:spcAft>
                <a:spcPts val="0"/>
              </a:spcAft>
              <a:buSzPts val="3200"/>
              <a:buFont typeface="Times New Roman"/>
              <a:buChar char="•"/>
            </a:pPr>
            <a:r>
              <a:rPr lang="en-IN" sz="3200">
                <a:latin typeface="Times New Roman"/>
                <a:ea typeface="Times New Roman"/>
                <a:cs typeface="Times New Roman"/>
                <a:sym typeface="Times New Roman"/>
              </a:rPr>
              <a:t>References</a:t>
            </a:r>
            <a:endParaRPr sz="3200">
              <a:latin typeface="Times New Roman"/>
              <a:ea typeface="Times New Roman"/>
              <a:cs typeface="Times New Roman"/>
              <a:sym typeface="Times New Roman"/>
            </a:endParaRPr>
          </a:p>
        </p:txBody>
      </p:sp>
      <p:sp>
        <p:nvSpPr>
          <p:cNvPr id="98" name="Google Shape;98;p13"/>
          <p:cNvSpPr txBox="1"/>
          <p:nvPr>
            <p:ph type="title"/>
          </p:nvPr>
        </p:nvSpPr>
        <p:spPr>
          <a:xfrm>
            <a:off x="766763" y="33338"/>
            <a:ext cx="10515600" cy="9255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IN">
                <a:latin typeface="Times New Roman"/>
                <a:ea typeface="Times New Roman"/>
                <a:cs typeface="Times New Roman"/>
                <a:sym typeface="Times New Roman"/>
              </a:rPr>
              <a:t>PRESENTATION CONTAINS</a:t>
            </a:r>
            <a:endParaRPr/>
          </a:p>
        </p:txBody>
      </p:sp>
      <p:sp>
        <p:nvSpPr>
          <p:cNvPr id="99" name="Google Shape;99;p13"/>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00" name="Google Shape;100;p13"/>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01" name="Google Shape;101;p13"/>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idx="1" type="body"/>
          </p:nvPr>
        </p:nvSpPr>
        <p:spPr>
          <a:xfrm>
            <a:off x="31750" y="1445838"/>
            <a:ext cx="12128400" cy="5235600"/>
          </a:xfrm>
          <a:prstGeom prst="rect">
            <a:avLst/>
          </a:prstGeom>
          <a:noFill/>
          <a:ln>
            <a:noFill/>
          </a:ln>
        </p:spPr>
        <p:txBody>
          <a:bodyPr anchorCtr="0" anchor="t" bIns="45700" lIns="91425" spcFirstLastPara="1" rIns="91425" wrap="square" tIns="45700">
            <a:noAutofit/>
          </a:bodyPr>
          <a:lstStyle/>
          <a:p>
            <a:pPr indent="0" lvl="0" marL="228600" rtl="0" algn="just">
              <a:lnSpc>
                <a:spcPct val="85714"/>
              </a:lnSpc>
              <a:spcBef>
                <a:spcPts val="0"/>
              </a:spcBef>
              <a:spcAft>
                <a:spcPts val="0"/>
              </a:spcAft>
              <a:buClr>
                <a:srgbClr val="002060"/>
              </a:buClr>
              <a:buSzPts val="1400"/>
              <a:buFont typeface="Arial"/>
              <a:buNone/>
            </a:pPr>
            <a:r>
              <a:t/>
            </a:r>
            <a:endParaRPr sz="1400">
              <a:latin typeface="Times New Roman"/>
              <a:ea typeface="Times New Roman"/>
              <a:cs typeface="Times New Roman"/>
              <a:sym typeface="Times New Roman"/>
            </a:endParaRPr>
          </a:p>
          <a:p>
            <a:pPr indent="-228600" lvl="0" marL="228600" rtl="0" algn="just">
              <a:spcBef>
                <a:spcPts val="1000"/>
              </a:spcBef>
              <a:spcAft>
                <a:spcPts val="0"/>
              </a:spcAft>
              <a:buSzPts val="2800"/>
              <a:buChar char="•"/>
            </a:pPr>
            <a:r>
              <a:rPr lang="en-IN"/>
              <a:t>The Student Database Management System is an original Object-Oriented Programming (OOPs) project developed using Python and custom Tkinter. It is designed to efficiently manage student data and provide administrators with convenient tools to perform various tasks and analyze the data. The system offers both admin and normal user access, ensuring secure and personalized interactions. The Student Database Management System leverages the power of Python, OOPs principles, and custom Tkinter to create a robust and efficient solution for managing student data. With its user-friendly interface and comprehensive features, the system streamlines administrative tasks, enhances data organization, and improves overall efficiency in a student-focused environment.</a:t>
            </a:r>
            <a:endParaRPr sz="1400">
              <a:latin typeface="Times New Roman"/>
              <a:ea typeface="Times New Roman"/>
              <a:cs typeface="Times New Roman"/>
              <a:sym typeface="Times New Roman"/>
            </a:endParaRPr>
          </a:p>
        </p:txBody>
      </p:sp>
      <p:sp>
        <p:nvSpPr>
          <p:cNvPr id="107" name="Google Shape;107;p14"/>
          <p:cNvSpPr txBox="1"/>
          <p:nvPr>
            <p:ph type="title"/>
          </p:nvPr>
        </p:nvSpPr>
        <p:spPr>
          <a:xfrm>
            <a:off x="838150" y="510825"/>
            <a:ext cx="10515600" cy="935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IN">
                <a:latin typeface="Times New Roman"/>
                <a:ea typeface="Times New Roman"/>
                <a:cs typeface="Times New Roman"/>
                <a:sym typeface="Times New Roman"/>
              </a:rPr>
              <a:t>ABSTRACT</a:t>
            </a:r>
            <a:endParaRPr b="1"/>
          </a:p>
        </p:txBody>
      </p:sp>
      <p:sp>
        <p:nvSpPr>
          <p:cNvPr id="108" name="Google Shape;108;p14"/>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09" name="Google Shape;109;p14"/>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10" name="Google Shape;110;p14"/>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aphicFrame>
        <p:nvGraphicFramePr>
          <p:cNvPr id="115" name="Google Shape;115;p15"/>
          <p:cNvGraphicFramePr/>
          <p:nvPr/>
        </p:nvGraphicFramePr>
        <p:xfrm>
          <a:off x="6" y="1767972"/>
          <a:ext cx="3000000" cy="3000000"/>
        </p:xfrm>
        <a:graphic>
          <a:graphicData uri="http://schemas.openxmlformats.org/drawingml/2006/table">
            <a:tbl>
              <a:tblPr bandRow="1" firstRow="1">
                <a:noFill/>
                <a:tableStyleId>{6B067978-0EF5-4062-81D2-965887CF6E55}</a:tableStyleId>
              </a:tblPr>
              <a:tblGrid>
                <a:gridCol w="1822800"/>
                <a:gridCol w="10369200"/>
              </a:tblGrid>
              <a:tr h="511825">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TERM</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DEFINITION</a:t>
                      </a:r>
                      <a:endParaRPr sz="1800" u="none" cap="none" strike="noStrike">
                        <a:latin typeface="Times New Roman"/>
                        <a:ea typeface="Times New Roman"/>
                        <a:cs typeface="Times New Roman"/>
                        <a:sym typeface="Times New Roman"/>
                      </a:endParaRPr>
                    </a:p>
                  </a:txBody>
                  <a:tcPr marT="45725" marB="45725" marR="91450" marL="91450"/>
                </a:tc>
              </a:tr>
              <a:tr h="1598300">
                <a:tc>
                  <a:txBody>
                    <a:bodyPr/>
                    <a:lstStyle/>
                    <a:p>
                      <a:pPr indent="0" lvl="0" marL="0" marR="0" rtl="0" algn="just">
                        <a:spcBef>
                          <a:spcPts val="0"/>
                        </a:spcBef>
                        <a:spcAft>
                          <a:spcPts val="0"/>
                        </a:spcAft>
                        <a:buNone/>
                      </a:pPr>
                      <a:r>
                        <a:rPr lang="en-IN" sz="2200">
                          <a:latin typeface="Times New Roman"/>
                          <a:ea typeface="Times New Roman"/>
                          <a:cs typeface="Times New Roman"/>
                          <a:sym typeface="Times New Roman"/>
                        </a:rPr>
                        <a:t>Student Database Management System</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just">
                        <a:spcBef>
                          <a:spcPts val="0"/>
                        </a:spcBef>
                        <a:spcAft>
                          <a:spcPts val="0"/>
                        </a:spcAft>
                        <a:buNone/>
                      </a:pPr>
                      <a:r>
                        <a:rPr lang="en-IN" sz="2400"/>
                        <a:t>Student Database Management System is a software application developed using Python and custom Tkinter that provides a comprehensive solution for managing student data. It follows the principles of Object-Oriented Programming (OOPs) to ensure modularity, scalability, and code reusability.</a:t>
                      </a:r>
                      <a:endParaRPr sz="2400"/>
                    </a:p>
                  </a:txBody>
                  <a:tcPr marT="45725" marB="45725" marR="91450" marL="91450"/>
                </a:tc>
              </a:tr>
              <a:tr h="2060350">
                <a:tc>
                  <a:txBody>
                    <a:bodyPr/>
                    <a:lstStyle/>
                    <a:p>
                      <a:pPr indent="0" lvl="0" marL="0" marR="0" rtl="0" algn="just">
                        <a:spcBef>
                          <a:spcPts val="0"/>
                        </a:spcBef>
                        <a:spcAft>
                          <a:spcPts val="0"/>
                        </a:spcAft>
                        <a:buNone/>
                      </a:pPr>
                      <a:r>
                        <a:rPr lang="en-IN" sz="2200">
                          <a:solidFill>
                            <a:srgbClr val="020F06"/>
                          </a:solidFill>
                          <a:latin typeface="Times New Roman"/>
                          <a:ea typeface="Times New Roman"/>
                          <a:cs typeface="Times New Roman"/>
                          <a:sym typeface="Times New Roman"/>
                        </a:rPr>
                        <a:t>Object Oriented Programming</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IN" sz="2400"/>
                        <a:t>By leveraging OOP principles, the Student Database Management System achieves modular design, code reusability, and flexibility. It allows for easier maintenance, scalability, and extensibility of the application. OOP enables a structured and organized approach to software development, enhancing the overall quality and maintainability of the project.</a:t>
                      </a:r>
                      <a:endParaRPr sz="24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16" name="Google Shape;116;p15"/>
          <p:cNvSpPr txBox="1"/>
          <p:nvPr>
            <p:ph type="title"/>
          </p:nvPr>
        </p:nvSpPr>
        <p:spPr>
          <a:xfrm>
            <a:off x="2418450" y="584425"/>
            <a:ext cx="7355100" cy="85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INTRODUCTION</a:t>
            </a:r>
            <a:endParaRPr/>
          </a:p>
        </p:txBody>
      </p:sp>
      <p:sp>
        <p:nvSpPr>
          <p:cNvPr id="117" name="Google Shape;117;p15"/>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18" name="Google Shape;118;p15"/>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19" name="Google Shape;119;p15"/>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838200" y="1723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Methodology (Login)</a:t>
            </a:r>
            <a:endParaRPr/>
          </a:p>
        </p:txBody>
      </p:sp>
      <p:sp>
        <p:nvSpPr>
          <p:cNvPr id="126" name="Google Shape;126;p16"/>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27" name="Google Shape;127;p16"/>
          <p:cNvPicPr preferRelativeResize="0"/>
          <p:nvPr/>
        </p:nvPicPr>
        <p:blipFill>
          <a:blip r:embed="rId3">
            <a:alphaModFix/>
          </a:blip>
          <a:stretch>
            <a:fillRect/>
          </a:stretch>
        </p:blipFill>
        <p:spPr>
          <a:xfrm>
            <a:off x="0" y="1427250"/>
            <a:ext cx="6410325" cy="4581525"/>
          </a:xfrm>
          <a:prstGeom prst="rect">
            <a:avLst/>
          </a:prstGeom>
          <a:noFill/>
          <a:ln>
            <a:noFill/>
          </a:ln>
        </p:spPr>
      </p:pic>
      <p:pic>
        <p:nvPicPr>
          <p:cNvPr id="128" name="Google Shape;128;p16"/>
          <p:cNvPicPr preferRelativeResize="0"/>
          <p:nvPr/>
        </p:nvPicPr>
        <p:blipFill>
          <a:blip r:embed="rId4">
            <a:alphaModFix/>
          </a:blip>
          <a:stretch>
            <a:fillRect/>
          </a:stretch>
        </p:blipFill>
        <p:spPr>
          <a:xfrm>
            <a:off x="6467463" y="1498063"/>
            <a:ext cx="5724525" cy="450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838200" y="2738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Methodology(All Users)</a:t>
            </a:r>
            <a:endParaRPr/>
          </a:p>
        </p:txBody>
      </p:sp>
      <p:sp>
        <p:nvSpPr>
          <p:cNvPr id="135" name="Google Shape;135;p17"/>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36" name="Google Shape;136;p17"/>
          <p:cNvPicPr preferRelativeResize="0"/>
          <p:nvPr/>
        </p:nvPicPr>
        <p:blipFill>
          <a:blip r:embed="rId3">
            <a:alphaModFix/>
          </a:blip>
          <a:stretch>
            <a:fillRect/>
          </a:stretch>
        </p:blipFill>
        <p:spPr>
          <a:xfrm>
            <a:off x="1287275" y="1599525"/>
            <a:ext cx="9617450" cy="413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838200" y="813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Methodology(Admin user)</a:t>
            </a:r>
            <a:endParaRPr/>
          </a:p>
        </p:txBody>
      </p:sp>
      <p:sp>
        <p:nvSpPr>
          <p:cNvPr id="143" name="Google Shape;143;p18"/>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44" name="Google Shape;144;p18"/>
          <p:cNvPicPr preferRelativeResize="0"/>
          <p:nvPr/>
        </p:nvPicPr>
        <p:blipFill>
          <a:blip r:embed="rId3">
            <a:alphaModFix/>
          </a:blip>
          <a:stretch>
            <a:fillRect/>
          </a:stretch>
        </p:blipFill>
        <p:spPr>
          <a:xfrm>
            <a:off x="2753338" y="1407000"/>
            <a:ext cx="6685325" cy="485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57188" y="626575"/>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Features</a:t>
            </a:r>
            <a:endParaRPr/>
          </a:p>
        </p:txBody>
      </p:sp>
      <p:sp>
        <p:nvSpPr>
          <p:cNvPr id="150" name="Google Shape;150;p19"/>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51" name="Google Shape;151;p19"/>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52" name="Google Shape;152;p19"/>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53" name="Google Shape;153;p19"/>
          <p:cNvSpPr txBox="1"/>
          <p:nvPr/>
        </p:nvSpPr>
        <p:spPr>
          <a:xfrm>
            <a:off x="923175" y="1728450"/>
            <a:ext cx="96378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Calibri"/>
              <a:buChar char="●"/>
            </a:pPr>
            <a:r>
              <a:rPr lang="en-IN" sz="2500">
                <a:latin typeface="Calibri"/>
                <a:ea typeface="Calibri"/>
                <a:cs typeface="Calibri"/>
                <a:sym typeface="Calibri"/>
              </a:rPr>
              <a:t>Course wise </a:t>
            </a:r>
            <a:r>
              <a:rPr lang="en-IN" sz="2500">
                <a:latin typeface="Calibri"/>
                <a:ea typeface="Calibri"/>
                <a:cs typeface="Calibri"/>
                <a:sym typeface="Calibri"/>
              </a:rPr>
              <a:t>attendance visualisation. (using matplotlib)</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IN" sz="2500">
                <a:solidFill>
                  <a:schemeClr val="dk1"/>
                </a:solidFill>
                <a:latin typeface="Calibri"/>
                <a:ea typeface="Calibri"/>
                <a:cs typeface="Calibri"/>
                <a:sym typeface="Calibri"/>
              </a:rPr>
              <a:t>Course wise grades.</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Admin access to add or remove users(students).</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User Data stored in JSON file.</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Student report PDF.</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User friendly GUI interface designed using CustomTkinter.</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Projects tab for reference for the students.</a:t>
            </a:r>
            <a:endParaRPr sz="2500">
              <a:solidFill>
                <a:schemeClr val="dk1"/>
              </a:solidFill>
              <a:latin typeface="Calibri"/>
              <a:ea typeface="Calibri"/>
              <a:cs typeface="Calibri"/>
              <a:sym typeface="Calibri"/>
            </a:endParaRPr>
          </a:p>
        </p:txBody>
      </p:sp>
      <p:sp>
        <p:nvSpPr>
          <p:cNvPr id="154" name="Google Shape;154;p19"/>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160" name="Google Shape;160;p20"/>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61" name="Google Shape;161;p20"/>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62" name="Google Shape;162;p20"/>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63" name="Google Shape;163;p20"/>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4" name="Google Shape;164;p20"/>
          <p:cNvSpPr txBox="1"/>
          <p:nvPr>
            <p:ph type="title"/>
          </p:nvPr>
        </p:nvSpPr>
        <p:spPr>
          <a:xfrm>
            <a:off x="1303592"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Login Page</a:t>
            </a:r>
            <a:endParaRPr sz="3300"/>
          </a:p>
        </p:txBody>
      </p:sp>
      <p:sp>
        <p:nvSpPr>
          <p:cNvPr id="165" name="Google Shape;165;p20"/>
          <p:cNvSpPr txBox="1"/>
          <p:nvPr/>
        </p:nvSpPr>
        <p:spPr>
          <a:xfrm>
            <a:off x="8450750" y="1876825"/>
            <a:ext cx="36825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Security of user data.</a:t>
            </a:r>
            <a:endParaRPr sz="2400">
              <a:latin typeface="Calibri"/>
              <a:ea typeface="Calibri"/>
              <a:cs typeface="Calibri"/>
              <a:sym typeface="Calibri"/>
            </a:endParaRPr>
          </a:p>
        </p:txBody>
      </p:sp>
      <p:pic>
        <p:nvPicPr>
          <p:cNvPr id="166" name="Google Shape;166;p20"/>
          <p:cNvPicPr preferRelativeResize="0"/>
          <p:nvPr/>
        </p:nvPicPr>
        <p:blipFill>
          <a:blip r:embed="rId3">
            <a:alphaModFix/>
          </a:blip>
          <a:stretch>
            <a:fillRect/>
          </a:stretch>
        </p:blipFill>
        <p:spPr>
          <a:xfrm>
            <a:off x="1303600" y="1319725"/>
            <a:ext cx="6294975" cy="495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