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044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64FEC-75B9-12B3-32C6-5EFF5CB41E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D7D630-AAFC-640D-ACC7-63C59BA19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7ECA2-A4D7-B2B7-2ECA-684C283B8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F28AE-A0F5-4794-8226-918A09750460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96201D-805E-3526-3FEB-2A569613D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325632-6BF6-CCB2-28B4-E39CD1103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E157-FC03-45E1-9182-768662E4D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053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C04FB0-B0DA-948A-4403-1859F02B2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44A58D-D205-E49D-FA49-5C6843ECC0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898203-DCB4-67F5-402F-83858DC8D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F28AE-A0F5-4794-8226-918A09750460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C0962-B883-64B8-90AD-FC9247410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69F91-0B6D-774E-2265-E8FCE4F1C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E157-FC03-45E1-9182-768662E4D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5125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DCE771-BC5A-EE0B-B2DA-4CB2481B09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9DF31C-D011-09B8-8764-C4A6C784DC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3953F-F3EB-D74C-C425-7274B698C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F28AE-A0F5-4794-8226-918A09750460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8C490-9F4F-78AD-9AF6-0B3793465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286EA7-8AA8-E106-4CEC-4548266FC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E157-FC03-45E1-9182-768662E4D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31927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60BD9-5A65-A43A-9091-BBDDB2D90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18401-794A-F268-DEF0-3096D1CE11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8B552-8A19-970D-8AD9-C2E391F9C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F28AE-A0F5-4794-8226-918A09750460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7F7CE2-8D45-731C-66AF-1B28DD506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6961B3-BBEA-5FE7-DE5B-44959E6A5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E157-FC03-45E1-9182-768662E4D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376027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A8DA3-3DF9-26FF-C1AF-66743744D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D00708-60A8-10AF-148B-2D812B34D5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C98734-14A7-CDD3-6CBA-397975B95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F28AE-A0F5-4794-8226-918A09750460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73F56B-BA9F-EEFB-5EF4-12A8A7F04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44ED9-1915-F466-9804-4FE4E4E07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E157-FC03-45E1-9182-768662E4D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2977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16C26-EA85-B8EC-F280-51F83E22A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C81AD-9540-17E0-A76C-247E6B1FDA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C46BC0-CC04-FE4E-4D30-4425818F9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8B3427-0132-4110-200A-51A4223F44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F28AE-A0F5-4794-8226-918A09750460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9EE9D-7125-947B-1376-31004A6D6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F9B153-4A7E-5BB2-EC80-3A51CFADB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E157-FC03-45E1-9182-768662E4D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2401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F047F-CB3F-773B-6B35-0DA80E2F8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AE9A6-0E2F-8F66-48D6-2B8B1BAE3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1715AC-CC12-8AAB-FCE0-BEA9656D7E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4B5639-F751-6F01-AE16-C0CAB6A2217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3009E4-3B22-A70A-CC6F-F493B88D3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00AA2F-D99F-6230-1D4D-6FFE56D89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F28AE-A0F5-4794-8226-918A09750460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62C864-4509-E895-94A3-E00D5284B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912B05-9851-93B8-528B-CB38AFF1E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E157-FC03-45E1-9182-768662E4D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0139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8D2D9-5842-ACCC-C109-B8E5FB006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DC6235-ECAB-DA4D-741F-84C3BD13A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F28AE-A0F5-4794-8226-918A09750460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FDABD2-7BFB-F741-3CA2-38A2CE77D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1CC518-3202-5C3E-F3B0-71AC56E12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E157-FC03-45E1-9182-768662E4D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48030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F12639-CC17-EB1B-D944-B75C3A489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F28AE-A0F5-4794-8226-918A09750460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900488-B5B0-031C-BCAB-FD8E8FAA9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3A3CBB-495C-64AD-0B1A-18F7B9CE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E157-FC03-45E1-9182-768662E4D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38247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7D9BDA-BB44-0B8B-1F8C-2A4A51788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40BBBD-096E-4334-7138-835F660D96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BE1BA4-C3A2-887A-F308-E779300D1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758DB7-E293-A3B4-6DE8-028971373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F28AE-A0F5-4794-8226-918A09750460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5EDA1-FD25-2AA0-F220-66C265065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EDA5B1-A9BA-0516-2DD1-E500DE192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E157-FC03-45E1-9182-768662E4D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3037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C6500-E0E0-DED5-7EB3-EE09E4FF3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B5A3C0-9DFC-0629-34C3-4E90686C3C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479ACA-F4E2-14F8-E3AA-64C9CF18CE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4E5260-7C06-E10F-B755-CB1E53204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F28AE-A0F5-4794-8226-918A09750460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51BB59-63C6-77AD-7ABA-276BD5E9F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276958-91B7-990E-E6F3-F73B2E7B8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BE157-FC03-45E1-9182-768662E4D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3297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35000">
              <a:schemeClr val="bg1"/>
            </a:gs>
            <a:gs pos="73000">
              <a:schemeClr val="bg1">
                <a:lumMod val="75000"/>
              </a:schemeClr>
            </a:gs>
            <a:gs pos="97000">
              <a:schemeClr val="bg1">
                <a:lumMod val="75000"/>
              </a:schemeClr>
            </a:gs>
          </a:gsLst>
          <a:lin ang="27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CE50BE-9BB8-C90A-8FD0-EADC81062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81D5A-9D5F-0B3C-8F50-B558479351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8B843F-F17E-4D13-ED00-448F1547F7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F28AE-A0F5-4794-8226-918A09750460}" type="datetimeFigureOut">
              <a:rPr lang="en-IN" smtClean="0"/>
              <a:t>06-06-2025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79DC9F-F437-08EC-A484-1D64FF2558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114A2-313C-5BAF-5314-588D45D07B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ABE157-FC03-45E1-9182-768662E4D8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1986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9CBA28A4-15BD-A10D-1AFF-36D31F77E0C3}"/>
              </a:ext>
            </a:extLst>
          </p:cNvPr>
          <p:cNvGrpSpPr/>
          <p:nvPr/>
        </p:nvGrpSpPr>
        <p:grpSpPr>
          <a:xfrm>
            <a:off x="0" y="0"/>
            <a:ext cx="5712541" cy="6858000"/>
            <a:chOff x="0" y="0"/>
            <a:chExt cx="5712541" cy="6858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873E0BD-0A6B-1BB2-7502-448CCF48684C}"/>
                </a:ext>
              </a:extLst>
            </p:cNvPr>
            <p:cNvSpPr/>
            <p:nvPr/>
          </p:nvSpPr>
          <p:spPr>
            <a:xfrm>
              <a:off x="0" y="0"/>
              <a:ext cx="3667432" cy="6858000"/>
            </a:xfrm>
            <a:prstGeom prst="rect">
              <a:avLst/>
            </a:prstGeom>
            <a:gradFill flip="none" rotWithShape="1">
              <a:gsLst>
                <a:gs pos="0">
                  <a:srgbClr val="E044A7">
                    <a:shade val="30000"/>
                    <a:satMod val="115000"/>
                  </a:srgbClr>
                </a:gs>
                <a:gs pos="50000">
                  <a:srgbClr val="E044A7">
                    <a:shade val="67500"/>
                    <a:satMod val="115000"/>
                  </a:srgbClr>
                </a:gs>
                <a:gs pos="100000">
                  <a:srgbClr val="E044A7">
                    <a:shade val="100000"/>
                    <a:satMod val="115000"/>
                  </a:srgb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D463227-24D3-F202-AF50-FA04CAC55278}"/>
                </a:ext>
              </a:extLst>
            </p:cNvPr>
            <p:cNvSpPr/>
            <p:nvPr/>
          </p:nvSpPr>
          <p:spPr>
            <a:xfrm>
              <a:off x="1533832" y="1449000"/>
              <a:ext cx="3960000" cy="3960000"/>
            </a:xfrm>
            <a:prstGeom prst="rect">
              <a:avLst/>
            </a:prstGeom>
            <a:gradFill flip="none" rotWithShape="1">
              <a:gsLst>
                <a:gs pos="0">
                  <a:schemeClr val="bg1">
                    <a:lumMod val="85000"/>
                    <a:shade val="30000"/>
                    <a:satMod val="115000"/>
                  </a:schemeClr>
                </a:gs>
                <a:gs pos="50000">
                  <a:schemeClr val="bg1">
                    <a:lumMod val="85000"/>
                    <a:shade val="67500"/>
                    <a:satMod val="115000"/>
                  </a:schemeClr>
                </a:gs>
                <a:gs pos="100000">
                  <a:schemeClr val="bg1">
                    <a:lumMod val="85000"/>
                    <a:shade val="100000"/>
                    <a:satMod val="115000"/>
                  </a:schemeClr>
                </a:gs>
              </a:gsLst>
              <a:lin ang="0" scaled="1"/>
              <a:tileRect/>
            </a:gradFill>
            <a:ln>
              <a:noFill/>
            </a:ln>
            <a:effectLst>
              <a:outerShdw blurRad="50800" dist="38100" dir="10800000" algn="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D2AD467-9419-4F34-CF49-04F9B6EFB775}"/>
                </a:ext>
              </a:extLst>
            </p:cNvPr>
            <p:cNvSpPr/>
            <p:nvPr/>
          </p:nvSpPr>
          <p:spPr>
            <a:xfrm>
              <a:off x="5201264" y="2340077"/>
              <a:ext cx="511277" cy="2251588"/>
            </a:xfrm>
            <a:prstGeom prst="rect">
              <a:avLst/>
            </a:prstGeom>
            <a:solidFill>
              <a:srgbClr val="E044A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AF9E0DDE-89FF-84E4-35C1-BE49B93CA8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33716" y="1817738"/>
              <a:ext cx="3222523" cy="3222523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9C87B27C-ECC0-160B-1CE9-02E0F120262C}"/>
              </a:ext>
            </a:extLst>
          </p:cNvPr>
          <p:cNvSpPr txBox="1"/>
          <p:nvPr/>
        </p:nvSpPr>
        <p:spPr>
          <a:xfrm>
            <a:off x="7165315" y="498046"/>
            <a:ext cx="376815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800" dirty="0">
                <a:latin typeface="Bodoni MT Black" panose="02070A03080606020203" pitchFamily="18" charset="0"/>
              </a:rPr>
              <a:t>Tech Instagram Influencer Analysis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CA36977-21EC-2482-B93A-D1B5512CF169}"/>
              </a:ext>
            </a:extLst>
          </p:cNvPr>
          <p:cNvCxnSpPr>
            <a:cxnSpLocks/>
          </p:cNvCxnSpPr>
          <p:nvPr/>
        </p:nvCxnSpPr>
        <p:spPr>
          <a:xfrm>
            <a:off x="6037006" y="3391726"/>
            <a:ext cx="5417574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24AD75A-F298-0308-F256-2C115C00CFF4}"/>
              </a:ext>
            </a:extLst>
          </p:cNvPr>
          <p:cNvSpPr txBox="1"/>
          <p:nvPr/>
        </p:nvSpPr>
        <p:spPr>
          <a:xfrm>
            <a:off x="8023123" y="5791200"/>
            <a:ext cx="34314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latin typeface="Bahnschrift" panose="020B0502040204020203" pitchFamily="34" charset="0"/>
              </a:rPr>
              <a:t>Dhyanesh Khakharodiya</a:t>
            </a:r>
          </a:p>
          <a:p>
            <a:pPr algn="r"/>
            <a:r>
              <a:rPr lang="en-IN" dirty="0">
                <a:latin typeface="Bahnschrift" panose="020B0502040204020203" pitchFamily="34" charset="0"/>
              </a:rPr>
              <a:t>Data Analyst Intern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F1AEED3-DB5F-57D8-77C1-B63727E107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6089" y="5068528"/>
            <a:ext cx="738491" cy="722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05381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EC0473-9332-F452-CA50-CF60FAEBA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17DC90C-D611-A76F-412B-3B68E13921A2}"/>
              </a:ext>
            </a:extLst>
          </p:cNvPr>
          <p:cNvSpPr txBox="1"/>
          <p:nvPr/>
        </p:nvSpPr>
        <p:spPr>
          <a:xfrm>
            <a:off x="157316" y="117987"/>
            <a:ext cx="11916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Bahnschrift" panose="020B0502040204020203" pitchFamily="34" charset="0"/>
              </a:rPr>
              <a:t>6. </a:t>
            </a:r>
            <a:r>
              <a:rPr lang="en-US" sz="2400" dirty="0">
                <a:latin typeface="Bahnschrift" panose="020B0502040204020203" pitchFamily="34" charset="0"/>
              </a:rPr>
              <a:t>Unique post_category names alongside their respective counts for each month</a:t>
            </a:r>
            <a:r>
              <a:rPr lang="en-IN" sz="2400" dirty="0">
                <a:latin typeface="Bahnschrift" panose="020B0502040204020203" pitchFamily="34" charset="0"/>
              </a:rPr>
              <a:t>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0E68706-07A9-E5F8-4313-8A62182668EC}"/>
              </a:ext>
            </a:extLst>
          </p:cNvPr>
          <p:cNvCxnSpPr>
            <a:cxnSpLocks/>
          </p:cNvCxnSpPr>
          <p:nvPr/>
        </p:nvCxnSpPr>
        <p:spPr>
          <a:xfrm>
            <a:off x="103238" y="579652"/>
            <a:ext cx="119855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43342AF-101C-04E8-BB68-44A238D33D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974" y="4277032"/>
            <a:ext cx="11621729" cy="23408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42A103-B5F9-D5F2-EB1C-44F4F31D3F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117" y="737063"/>
            <a:ext cx="4915586" cy="34219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DE90F16-9140-24CC-3CFC-4292748E001D}"/>
              </a:ext>
            </a:extLst>
          </p:cNvPr>
          <p:cNvSpPr txBox="1"/>
          <p:nvPr/>
        </p:nvSpPr>
        <p:spPr>
          <a:xfrm>
            <a:off x="235974" y="806245"/>
            <a:ext cx="643029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May featured the highest variety, with 6 unique post categories.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Bahnschrif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January had the lowest diversity, with only 3 categories posted.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Bahnschrif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"Mobile" and "Smartwatch" content were posted consistently across all months.</a:t>
            </a:r>
            <a:endParaRPr lang="en-IN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1462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4BE41A-8B3F-0AED-1676-7469EB2C0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21201DB-6193-276A-C121-67D9E03D057C}"/>
              </a:ext>
            </a:extLst>
          </p:cNvPr>
          <p:cNvSpPr txBox="1"/>
          <p:nvPr/>
        </p:nvSpPr>
        <p:spPr>
          <a:xfrm>
            <a:off x="157316" y="117987"/>
            <a:ext cx="11916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Bahnschrift" panose="020B0502040204020203" pitchFamily="34" charset="0"/>
              </a:rPr>
              <a:t>7. </a:t>
            </a:r>
            <a:r>
              <a:rPr lang="en-US" sz="2400" dirty="0">
                <a:latin typeface="Bahnschrift" panose="020B0502040204020203" pitchFamily="34" charset="0"/>
              </a:rPr>
              <a:t>Percentage breakdown of total reach by post type</a:t>
            </a:r>
            <a:r>
              <a:rPr lang="en-IN" sz="2400" dirty="0">
                <a:latin typeface="Bahnschrift" panose="020B0502040204020203" pitchFamily="34" charset="0"/>
              </a:rPr>
              <a:t>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2F026EB-3177-AF91-FD6A-F16AA1FF2D40}"/>
              </a:ext>
            </a:extLst>
          </p:cNvPr>
          <p:cNvCxnSpPr>
            <a:cxnSpLocks/>
          </p:cNvCxnSpPr>
          <p:nvPr/>
        </p:nvCxnSpPr>
        <p:spPr>
          <a:xfrm>
            <a:off x="103238" y="579652"/>
            <a:ext cx="119855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07997654-F4B1-7D70-F5DD-B1BBE72F49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9359" y="726921"/>
            <a:ext cx="3496163" cy="163282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4E5BBE0-A475-C70D-EDBE-FA3E51B90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15" r="2604"/>
          <a:stretch>
            <a:fillRect/>
          </a:stretch>
        </p:blipFill>
        <p:spPr>
          <a:xfrm>
            <a:off x="471947" y="2949676"/>
            <a:ext cx="5850195" cy="370184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F0F30AE-0078-2159-2C49-ADACFA408577}"/>
              </a:ext>
            </a:extLst>
          </p:cNvPr>
          <p:cNvSpPr txBox="1"/>
          <p:nvPr/>
        </p:nvSpPr>
        <p:spPr>
          <a:xfrm>
            <a:off x="471947" y="726921"/>
            <a:ext cx="72758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IG Reels achieved the highest reach at 5.4 million and the highest reach percentage at 61.63%.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Bahnschrif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IG Carousels had the lowest reach, totaling 60,465, with a reach percentage of 0.69%.</a:t>
            </a:r>
            <a:endParaRPr lang="en-IN" sz="2400" dirty="0">
              <a:latin typeface="Bahnschrift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F12BAE9-CD98-41E4-E030-B7372D155BAD}"/>
              </a:ext>
            </a:extLst>
          </p:cNvPr>
          <p:cNvSpPr txBox="1"/>
          <p:nvPr/>
        </p:nvSpPr>
        <p:spPr>
          <a:xfrm>
            <a:off x="6508955" y="4138009"/>
            <a:ext cx="538807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These results reinforce that Reels are the most effective post type for reaching a wider Instagram audience.</a:t>
            </a:r>
            <a:endParaRPr lang="en-IN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0069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28CEE-C48C-74DD-B6B7-4BC39CAD8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8DF9C22-83F7-783E-1193-0C5F6A5A6EF5}"/>
              </a:ext>
            </a:extLst>
          </p:cNvPr>
          <p:cNvSpPr txBox="1"/>
          <p:nvPr/>
        </p:nvSpPr>
        <p:spPr>
          <a:xfrm>
            <a:off x="157316" y="117987"/>
            <a:ext cx="11916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Bahnschrift" panose="020B0502040204020203" pitchFamily="34" charset="0"/>
              </a:rPr>
              <a:t>8.</a:t>
            </a:r>
            <a:r>
              <a:rPr lang="en-US" sz="2400" dirty="0">
                <a:latin typeface="Bahnschrift" panose="020B0502040204020203" pitchFamily="34" charset="0"/>
              </a:rPr>
              <a:t> Quarter, Total Comments, and Total Saves recorded for each post category.</a:t>
            </a:r>
            <a:endParaRPr lang="en-IN" sz="2400" dirty="0">
              <a:latin typeface="Bahnschrift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BCF12A5-6262-7254-AECD-12013311A67B}"/>
              </a:ext>
            </a:extLst>
          </p:cNvPr>
          <p:cNvCxnSpPr>
            <a:cxnSpLocks/>
          </p:cNvCxnSpPr>
          <p:nvPr/>
        </p:nvCxnSpPr>
        <p:spPr>
          <a:xfrm>
            <a:off x="103238" y="579652"/>
            <a:ext cx="119855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5094C36C-6F53-D935-DD0A-97F8800AB8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8204" y="728981"/>
            <a:ext cx="3785809" cy="353821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A0418B-5940-A303-8053-FB23A9550F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41" y="4580012"/>
            <a:ext cx="5536522" cy="21599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560E512-D1CF-1B13-A98B-631F5B041F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491" y="4513452"/>
            <a:ext cx="5536522" cy="22221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A45C94-E99E-629B-84D0-854D9381B504}"/>
              </a:ext>
            </a:extLst>
          </p:cNvPr>
          <p:cNvSpPr txBox="1"/>
          <p:nvPr/>
        </p:nvSpPr>
        <p:spPr>
          <a:xfrm>
            <a:off x="226141" y="825910"/>
            <a:ext cx="7747819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"Mobile" and "Smartwatch" categories have shown consistent engagement across all quarters in terms of comments, and saves.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Bahnschrif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The "Tech Tips" category, introduced in Q2, has demonstrated strong performance in saves and comments.</a:t>
            </a:r>
            <a:endParaRPr lang="en-IN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2070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44CB6C-A630-08BF-6FF0-956AC31790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EAEECF9-6B73-B8CA-7BC7-769B8B2536E7}"/>
              </a:ext>
            </a:extLst>
          </p:cNvPr>
          <p:cNvSpPr txBox="1"/>
          <p:nvPr/>
        </p:nvSpPr>
        <p:spPr>
          <a:xfrm>
            <a:off x="157316" y="117987"/>
            <a:ext cx="11916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Bahnschrift" panose="020B0502040204020203" pitchFamily="34" charset="0"/>
              </a:rPr>
              <a:t>9. </a:t>
            </a:r>
            <a:r>
              <a:rPr lang="en-US" sz="2400" dirty="0">
                <a:latin typeface="Bahnschrift" panose="020B0502040204020203" pitchFamily="34" charset="0"/>
              </a:rPr>
              <a:t>Top three dates in each month with the highest number of new followers.</a:t>
            </a:r>
            <a:endParaRPr lang="en-IN" sz="2400" dirty="0">
              <a:latin typeface="Bahnschrift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1FF5B0B-5184-18C6-A0D9-EA3F73C1BB76}"/>
              </a:ext>
            </a:extLst>
          </p:cNvPr>
          <p:cNvCxnSpPr>
            <a:cxnSpLocks/>
          </p:cNvCxnSpPr>
          <p:nvPr/>
        </p:nvCxnSpPr>
        <p:spPr>
          <a:xfrm>
            <a:off x="103238" y="579652"/>
            <a:ext cx="119855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397D2C9F-3239-5808-3BD8-DB8ED37CC4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74427" y="796414"/>
            <a:ext cx="5260258" cy="586002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A29CE92-60D3-CF2C-CB38-8B5F8C1F62E6}"/>
              </a:ext>
            </a:extLst>
          </p:cNvPr>
          <p:cNvSpPr txBox="1"/>
          <p:nvPr/>
        </p:nvSpPr>
        <p:spPr>
          <a:xfrm>
            <a:off x="235974" y="796413"/>
            <a:ext cx="617465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Analysis of the top 3 follower-gain dates for each month reveals strong performance in May and June.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Bahnschrif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These months consistently recorded high spikes in new followers gained.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Bahnschrif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However, subsequent months show a sharp decline, indicating reduced audience acquisition post-June</a:t>
            </a:r>
            <a:endParaRPr lang="en-IN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41384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4E0183-08DE-B30E-3B35-0A88A77C8C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820D30-A5F3-2950-DA8B-1F842EEA0071}"/>
              </a:ext>
            </a:extLst>
          </p:cNvPr>
          <p:cNvSpPr txBox="1"/>
          <p:nvPr/>
        </p:nvSpPr>
        <p:spPr>
          <a:xfrm>
            <a:off x="157316" y="117987"/>
            <a:ext cx="119166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Bahnschrift" panose="020B0502040204020203" pitchFamily="34" charset="0"/>
              </a:rPr>
              <a:t>10.</a:t>
            </a:r>
            <a:r>
              <a:rPr lang="en-US" sz="2400" dirty="0">
                <a:latin typeface="Bahnschrift" panose="020B0502040204020203" pitchFamily="34" charset="0"/>
              </a:rPr>
              <a:t> Creating a stored procedure that takes the 'Week_no' as input and generates a report displaying the total shares for each 'Post_type'.</a:t>
            </a:r>
            <a:endParaRPr lang="en-IN" sz="2400" dirty="0">
              <a:latin typeface="Bahnschrift" panose="020B0502040204020203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BB8196A-FF4D-1DAD-469F-CDFB3DD8D2D2}"/>
              </a:ext>
            </a:extLst>
          </p:cNvPr>
          <p:cNvCxnSpPr>
            <a:cxnSpLocks/>
          </p:cNvCxnSpPr>
          <p:nvPr/>
        </p:nvCxnSpPr>
        <p:spPr>
          <a:xfrm>
            <a:off x="157316" y="948984"/>
            <a:ext cx="119855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A917A3CC-2526-4FA7-A14A-31B2E48772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546" y="2355188"/>
            <a:ext cx="11564908" cy="76714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B30783D-DCF4-D6D5-A679-58E9D8088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0423" y="4884826"/>
            <a:ext cx="4493341" cy="95946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E605BC-B545-56D0-B63A-2B9492942C5B}"/>
              </a:ext>
            </a:extLst>
          </p:cNvPr>
          <p:cNvSpPr txBox="1"/>
          <p:nvPr/>
        </p:nvSpPr>
        <p:spPr>
          <a:xfrm flipH="1">
            <a:off x="313546" y="1695869"/>
            <a:ext cx="4516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Bahnschrift" panose="020B0502040204020203" pitchFamily="34" charset="0"/>
              </a:rPr>
              <a:t>Calling the procedure: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64E994A-D35F-475C-C279-824DDEB94FF1}"/>
              </a:ext>
            </a:extLst>
          </p:cNvPr>
          <p:cNvSpPr txBox="1"/>
          <p:nvPr/>
        </p:nvSpPr>
        <p:spPr>
          <a:xfrm flipH="1">
            <a:off x="313546" y="3878937"/>
            <a:ext cx="45164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Bahnschrift" panose="020B0502040204020203" pitchFamily="34" charset="0"/>
              </a:rPr>
              <a:t>Output for week number “10”:</a:t>
            </a:r>
          </a:p>
        </p:txBody>
      </p:sp>
    </p:spTree>
    <p:extLst>
      <p:ext uri="{BB962C8B-B14F-4D97-AF65-F5344CB8AC3E}">
        <p14:creationId xmlns:p14="http://schemas.microsoft.com/office/powerpoint/2010/main" val="9112787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982033-7513-8D4C-5124-9DDE0CAF0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72E4AB3-B967-1CCA-A467-25F2EA7C5FD1}"/>
              </a:ext>
            </a:extLst>
          </p:cNvPr>
          <p:cNvSpPr txBox="1"/>
          <p:nvPr/>
        </p:nvSpPr>
        <p:spPr>
          <a:xfrm>
            <a:off x="3047999" y="1197620"/>
            <a:ext cx="609600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8000" b="1" cap="none" spc="0" dirty="0">
                <a:ln w="6600">
                  <a:solidFill>
                    <a:srgbClr val="E044A7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Black" panose="020B0A04020102020204" pitchFamily="34" charset="0"/>
              </a:rPr>
              <a:t>Thank </a:t>
            </a:r>
          </a:p>
          <a:p>
            <a:pPr algn="ctr"/>
            <a:r>
              <a:rPr lang="en-US" sz="8000" b="1" cap="none" spc="0" dirty="0">
                <a:ln w="6600">
                  <a:solidFill>
                    <a:srgbClr val="E044A7"/>
                  </a:solidFill>
                  <a:prstDash val="solid"/>
                </a:ln>
                <a:solidFill>
                  <a:schemeClr val="bg1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Black" panose="020B0A04020102020204" pitchFamily="34" charset="0"/>
              </a:rPr>
              <a:t>You</a:t>
            </a:r>
            <a:endParaRPr lang="en-US" sz="8000" b="1" cap="none" spc="0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  <a:reflection blurRad="6350" stA="60000" endA="900" endPos="58000" dir="5400000" sy="-100000" algn="bl" rotWithShape="0"/>
              </a:effectLst>
              <a:latin typeface="Arial Black" panose="020B0A040201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DAAE64B-1A22-4897-61D8-8AF9287FEABF}"/>
              </a:ext>
            </a:extLst>
          </p:cNvPr>
          <p:cNvSpPr txBox="1"/>
          <p:nvPr/>
        </p:nvSpPr>
        <p:spPr>
          <a:xfrm>
            <a:off x="1499419" y="3752165"/>
            <a:ext cx="919316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ln w="6600">
                  <a:solidFill>
                    <a:srgbClr val="E044A7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Black" panose="020B0A04020102020204" pitchFamily="34" charset="0"/>
              </a:rPr>
              <a:t>We appreciate your time and attention.</a:t>
            </a:r>
          </a:p>
          <a:p>
            <a:pPr algn="ctr"/>
            <a:r>
              <a:rPr lang="en-US" sz="2800" b="1" dirty="0">
                <a:ln w="6600">
                  <a:solidFill>
                    <a:srgbClr val="E044A7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Arial Black" panose="020B0A04020102020204" pitchFamily="34" charset="0"/>
              </a:rPr>
              <a:t>Questions or feedback are welcome.</a:t>
            </a:r>
            <a:endParaRPr lang="en-IN" sz="2800" b="1" dirty="0">
              <a:ln w="6600">
                <a:solidFill>
                  <a:srgbClr val="E044A7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AA20C3-D6CA-C12E-0C7F-89C2E109A828}"/>
              </a:ext>
            </a:extLst>
          </p:cNvPr>
          <p:cNvSpPr txBox="1"/>
          <p:nvPr/>
        </p:nvSpPr>
        <p:spPr>
          <a:xfrm>
            <a:off x="7728155" y="6131029"/>
            <a:ext cx="43851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latin typeface="Arial Black" panose="020B0A04020102020204" pitchFamily="34" charset="0"/>
              </a:rPr>
              <a:t>Dhyanesh Khakharodiya</a:t>
            </a:r>
          </a:p>
          <a:p>
            <a:pPr algn="r"/>
            <a:r>
              <a:rPr lang="en-IN" dirty="0">
                <a:latin typeface="Arial Black" panose="020B0A04020102020204" pitchFamily="34" charset="0"/>
              </a:rPr>
              <a:t>dhyaneshpk999@gmail.com</a:t>
            </a:r>
          </a:p>
        </p:txBody>
      </p:sp>
    </p:spTree>
    <p:extLst>
      <p:ext uri="{BB962C8B-B14F-4D97-AF65-F5344CB8AC3E}">
        <p14:creationId xmlns:p14="http://schemas.microsoft.com/office/powerpoint/2010/main" val="35261776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85A545C-BCD5-F319-20ED-5E19D989C348}"/>
              </a:ext>
            </a:extLst>
          </p:cNvPr>
          <p:cNvSpPr txBox="1"/>
          <p:nvPr/>
        </p:nvSpPr>
        <p:spPr>
          <a:xfrm>
            <a:off x="157316" y="117987"/>
            <a:ext cx="11916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Bahnschrift" panose="020B0502040204020203" pitchFamily="34" charset="0"/>
              </a:rPr>
              <a:t>Business Problem 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7003C67-06AB-7FC1-EF3C-4E1A9C95884A}"/>
              </a:ext>
            </a:extLst>
          </p:cNvPr>
          <p:cNvCxnSpPr>
            <a:cxnSpLocks/>
          </p:cNvCxnSpPr>
          <p:nvPr/>
        </p:nvCxnSpPr>
        <p:spPr>
          <a:xfrm>
            <a:off x="88490" y="579652"/>
            <a:ext cx="119855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B5EF9CF-75F7-3114-A731-A6AEEBBF9934}"/>
              </a:ext>
            </a:extLst>
          </p:cNvPr>
          <p:cNvSpPr txBox="1"/>
          <p:nvPr/>
        </p:nvSpPr>
        <p:spPr>
          <a:xfrm>
            <a:off x="265471" y="1199535"/>
            <a:ext cx="867205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  <a:latin typeface="Bahnschrift" panose="020B0502040204020203" pitchFamily="34" charset="0"/>
              </a:rPr>
              <a:t>Atliq Technologies’ Social Media Analytics team </a:t>
            </a:r>
            <a:r>
              <a:rPr lang="en-US" sz="2400" dirty="0">
                <a:latin typeface="Bahnschrift" panose="020B0502040204020203" pitchFamily="34" charset="0"/>
              </a:rPr>
              <a:t>is initiating a pilot project focused on a tech-focused Instagram influencer.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Bahnschrif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The analysis will utilize three database tables containing detailed Instagram activity data. The objective is to explore the data, answer key business questions, and uncover actionable insights.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Bahnschrif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Insights from this analysis will support data-driven decision-making and strategy refinement.</a:t>
            </a:r>
            <a:endParaRPr lang="en-IN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7115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3DE35-1CCF-11CC-5585-017060CCC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D557DC-4F87-E6C3-C9AE-B6503E6E1D2C}"/>
              </a:ext>
            </a:extLst>
          </p:cNvPr>
          <p:cNvSpPr txBox="1"/>
          <p:nvPr/>
        </p:nvSpPr>
        <p:spPr>
          <a:xfrm>
            <a:off x="157316" y="117987"/>
            <a:ext cx="11916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Bahnschrift" panose="020B0502040204020203" pitchFamily="34" charset="0"/>
              </a:rPr>
              <a:t>Methodology 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F0F0F42-3B29-A6B2-F576-1C16A2F56F69}"/>
              </a:ext>
            </a:extLst>
          </p:cNvPr>
          <p:cNvCxnSpPr>
            <a:cxnSpLocks/>
          </p:cNvCxnSpPr>
          <p:nvPr/>
        </p:nvCxnSpPr>
        <p:spPr>
          <a:xfrm>
            <a:off x="88490" y="579652"/>
            <a:ext cx="119855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64C74D9-B4D0-1D03-55DC-B5E5054B0010}"/>
              </a:ext>
            </a:extLst>
          </p:cNvPr>
          <p:cNvSpPr txBox="1"/>
          <p:nvPr/>
        </p:nvSpPr>
        <p:spPr>
          <a:xfrm>
            <a:off x="157316" y="1612490"/>
            <a:ext cx="885886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MySQL: Utilized to write and execute SQL queries for extracting and analyzing data in response to stakeholder-defined business questions.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Bahnschrif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Bahnschrif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Power BI: Employed to design and develop interactive visualizations and dashboards for effective data presentation and insight communication.</a:t>
            </a:r>
            <a:endParaRPr lang="en-IN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4770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B6AFEE-9B2A-F58C-3E63-E8B46B187E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2E219EE-3DDF-D702-CFEC-423689894000}"/>
              </a:ext>
            </a:extLst>
          </p:cNvPr>
          <p:cNvSpPr txBox="1"/>
          <p:nvPr/>
        </p:nvSpPr>
        <p:spPr>
          <a:xfrm>
            <a:off x="157316" y="117987"/>
            <a:ext cx="11916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Bahnschrift" panose="020B0502040204020203" pitchFamily="34" charset="0"/>
              </a:rPr>
              <a:t>Data Overview :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9FF030-3597-84AF-8DC5-2E344D96B9BA}"/>
              </a:ext>
            </a:extLst>
          </p:cNvPr>
          <p:cNvCxnSpPr>
            <a:cxnSpLocks/>
          </p:cNvCxnSpPr>
          <p:nvPr/>
        </p:nvCxnSpPr>
        <p:spPr>
          <a:xfrm>
            <a:off x="88490" y="579652"/>
            <a:ext cx="119855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DF4174B-2442-8278-8ADE-69483FE6F5ED}"/>
              </a:ext>
            </a:extLst>
          </p:cNvPr>
          <p:cNvSpPr txBox="1"/>
          <p:nvPr/>
        </p:nvSpPr>
        <p:spPr>
          <a:xfrm>
            <a:off x="157316" y="1041317"/>
            <a:ext cx="951762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The data model is structured using a simple star schema to facilitate efficient querying and analysis.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Bahnschrif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It consists of the following tables: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dim_dates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Bahnschrift" panose="020B05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fact_content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400" dirty="0">
              <a:latin typeface="Bahnschrift" panose="020B0502040204020203" pitchFamily="34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fact_account</a:t>
            </a:r>
            <a:endParaRPr lang="en-IN" sz="2400" dirty="0">
              <a:latin typeface="Bahnschrift" panose="020B0502040204020203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580EA4-24F2-638D-B86F-30C455A2F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3895" y="1966453"/>
            <a:ext cx="5965989" cy="461647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51624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92625-1C3D-9403-FAA0-23E41BA049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50E21C5-068B-372C-E145-A4829AD29F5D}"/>
              </a:ext>
            </a:extLst>
          </p:cNvPr>
          <p:cNvSpPr txBox="1"/>
          <p:nvPr/>
        </p:nvSpPr>
        <p:spPr>
          <a:xfrm>
            <a:off x="157316" y="117987"/>
            <a:ext cx="11916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Bahnschrift" panose="020B0502040204020203" pitchFamily="34" charset="0"/>
              </a:rPr>
              <a:t>1. Unique Post types in fact_content table.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7D39FC1-13C1-F06A-EE5E-84865B3FED80}"/>
              </a:ext>
            </a:extLst>
          </p:cNvPr>
          <p:cNvCxnSpPr>
            <a:cxnSpLocks/>
          </p:cNvCxnSpPr>
          <p:nvPr/>
        </p:nvCxnSpPr>
        <p:spPr>
          <a:xfrm>
            <a:off x="103238" y="579652"/>
            <a:ext cx="119855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BFBF39A3-5C22-D1BB-C66F-92317A4839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4529" y="1437528"/>
            <a:ext cx="4336025" cy="398294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7EB51E-7099-5E99-8428-3879CC654FF3}"/>
              </a:ext>
            </a:extLst>
          </p:cNvPr>
          <p:cNvSpPr txBox="1"/>
          <p:nvPr/>
        </p:nvSpPr>
        <p:spPr>
          <a:xfrm>
            <a:off x="255639" y="1437528"/>
            <a:ext cx="6518787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hnschrift" panose="020B0502040204020203" pitchFamily="34" charset="0"/>
              </a:rPr>
              <a:t>There are 4 unique post types identified in the dataset:</a:t>
            </a:r>
          </a:p>
          <a:p>
            <a:endParaRPr lang="en-US" sz="2400" dirty="0">
              <a:latin typeface="Bahnschrif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IG Carousel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Bahnschrif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IG Image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Bahnschrif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IG Reel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Bahnschrif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IG Video</a:t>
            </a:r>
            <a:endParaRPr lang="en-IN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933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E495A3-643A-616C-6F16-ABF455F5B2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EAD64CD-346B-AE2F-C5C3-BE5576CFCD7F}"/>
              </a:ext>
            </a:extLst>
          </p:cNvPr>
          <p:cNvSpPr txBox="1"/>
          <p:nvPr/>
        </p:nvSpPr>
        <p:spPr>
          <a:xfrm>
            <a:off x="157316" y="117987"/>
            <a:ext cx="11916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Bahnschrift" panose="020B0502040204020203" pitchFamily="34" charset="0"/>
              </a:rPr>
              <a:t>2. Highest &amp; Lowest impressions for each post type.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3C57165-9743-40F0-9813-D599F037E7A1}"/>
              </a:ext>
            </a:extLst>
          </p:cNvPr>
          <p:cNvCxnSpPr>
            <a:cxnSpLocks/>
          </p:cNvCxnSpPr>
          <p:nvPr/>
        </p:nvCxnSpPr>
        <p:spPr>
          <a:xfrm>
            <a:off x="103238" y="579652"/>
            <a:ext cx="119855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28F14203-B97D-ABF0-3C2C-97EFDBBBF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9046" y="902215"/>
            <a:ext cx="4104967" cy="197863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4CB2E4A-3FF5-18D8-E128-2E91307FF8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065" y="4370499"/>
            <a:ext cx="11916696" cy="223677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F1C2165-84C0-B2B7-7D37-3F9C923A462C}"/>
              </a:ext>
            </a:extLst>
          </p:cNvPr>
          <p:cNvSpPr txBox="1"/>
          <p:nvPr/>
        </p:nvSpPr>
        <p:spPr>
          <a:xfrm>
            <a:off x="157316" y="766916"/>
            <a:ext cx="76396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IG Reels recorded both the highest maximum and highest minimum impressions among all post types.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Bahnschrif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IG Carousels recorded both the lowest maximum and lowest minimum impressions.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Bahnschrif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This indicates that Reels consistently reach a larger audience and are more frequently viewed by Instagram users.</a:t>
            </a:r>
            <a:endParaRPr lang="en-IN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6661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889837-9E0A-9CE8-8B33-B2EEFF253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5AF536A-B923-A01E-DB54-F979649AF28A}"/>
              </a:ext>
            </a:extLst>
          </p:cNvPr>
          <p:cNvSpPr txBox="1"/>
          <p:nvPr/>
        </p:nvSpPr>
        <p:spPr>
          <a:xfrm>
            <a:off x="157316" y="117987"/>
            <a:ext cx="11916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Bahnschrift" panose="020B0502040204020203" pitchFamily="34" charset="0"/>
              </a:rPr>
              <a:t>3. Creating a separate .csv file for all posts in March &amp; April on weekends.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C124DEC-64C5-FB71-67C0-3F1540899E76}"/>
              </a:ext>
            </a:extLst>
          </p:cNvPr>
          <p:cNvCxnSpPr>
            <a:cxnSpLocks/>
          </p:cNvCxnSpPr>
          <p:nvPr/>
        </p:nvCxnSpPr>
        <p:spPr>
          <a:xfrm>
            <a:off x="103238" y="579652"/>
            <a:ext cx="119855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8F3FAB4-5277-D352-41A9-4D76C953CA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110" y="920236"/>
            <a:ext cx="11080955" cy="551989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01905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9A087B-22BE-9981-8001-1503A4183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9788824-DABB-285F-D035-E12CC9CAA0FE}"/>
              </a:ext>
            </a:extLst>
          </p:cNvPr>
          <p:cNvSpPr txBox="1"/>
          <p:nvPr/>
        </p:nvSpPr>
        <p:spPr>
          <a:xfrm>
            <a:off x="157316" y="117987"/>
            <a:ext cx="11916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Bahnschrift" panose="020B0502040204020203" pitchFamily="34" charset="0"/>
              </a:rPr>
              <a:t>4. Statistics of the account: Total profile visits &amp; Total new followers gained.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4EAEA5-D5C8-D04B-CB2C-3639AAAA6EF2}"/>
              </a:ext>
            </a:extLst>
          </p:cNvPr>
          <p:cNvCxnSpPr>
            <a:cxnSpLocks/>
          </p:cNvCxnSpPr>
          <p:nvPr/>
        </p:nvCxnSpPr>
        <p:spPr>
          <a:xfrm>
            <a:off x="103238" y="579652"/>
            <a:ext cx="119855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416E71E8-6136-06C2-F9E4-D2ED969AAA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652" y="866893"/>
            <a:ext cx="4486901" cy="2348254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451A96-30B7-C974-44C0-3F675D7B40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923" y="4314444"/>
            <a:ext cx="11623629" cy="23482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6820E8C-2387-ED13-C8FE-CC02A8628858}"/>
              </a:ext>
            </a:extLst>
          </p:cNvPr>
          <p:cNvSpPr txBox="1"/>
          <p:nvPr/>
        </p:nvSpPr>
        <p:spPr>
          <a:xfrm>
            <a:off x="255639" y="866893"/>
            <a:ext cx="687274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May recorded the highest number of profile visits with 106,571 visits.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Bahnschrif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June had the highest count of new followers gained, totaling 76,942.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Bahnschrif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A noticeable decline in both profile visits and new followers occurred after June.</a:t>
            </a:r>
            <a:endParaRPr lang="en-IN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8053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876E01-19A2-1517-47C4-5A35B5DF4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A8AFBD1-F610-BECA-6938-6F8DBEEC337F}"/>
              </a:ext>
            </a:extLst>
          </p:cNvPr>
          <p:cNvSpPr txBox="1"/>
          <p:nvPr/>
        </p:nvSpPr>
        <p:spPr>
          <a:xfrm>
            <a:off x="157316" y="117987"/>
            <a:ext cx="119166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Bahnschrift" panose="020B0502040204020203" pitchFamily="34" charset="0"/>
              </a:rPr>
              <a:t>5. Total likes by post category in the month of July.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B35124-7BA9-4EDC-AFD6-CB444A4BD921}"/>
              </a:ext>
            </a:extLst>
          </p:cNvPr>
          <p:cNvCxnSpPr>
            <a:cxnSpLocks/>
          </p:cNvCxnSpPr>
          <p:nvPr/>
        </p:nvCxnSpPr>
        <p:spPr>
          <a:xfrm>
            <a:off x="103238" y="579652"/>
            <a:ext cx="119855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EEEE83AB-818D-8CBD-92E9-C899ADBF6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7183" y="882317"/>
            <a:ext cx="2581635" cy="284410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522453-E122-9E7A-80FE-A7C6B988FD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88" y="4031225"/>
            <a:ext cx="11648830" cy="244075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662ABFA-EFBE-EA66-442C-108DE37D2126}"/>
              </a:ext>
            </a:extLst>
          </p:cNvPr>
          <p:cNvSpPr txBox="1"/>
          <p:nvPr/>
        </p:nvSpPr>
        <p:spPr>
          <a:xfrm>
            <a:off x="157316" y="882318"/>
            <a:ext cx="897685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July showed a decline in both profile visits and new followers.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Bahnschrif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Analysis of total likes by post category revealed "Other Gadgets" had the highest engagement (26,519 likes).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>
              <a:latin typeface="Bahnschrif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Bahnschrift" panose="020B0502040204020203" pitchFamily="34" charset="0"/>
              </a:rPr>
              <a:t>"Smartwatch" posts had the lowest engagement, with only 3,918 likes, indicating a shift in audience interest.</a:t>
            </a:r>
            <a:endParaRPr lang="en-IN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6094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676</Words>
  <Application>Microsoft Office PowerPoint</Application>
  <PresentationFormat>Widescreen</PresentationFormat>
  <Paragraphs>82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Arial Black</vt:lpstr>
      <vt:lpstr>Bahnschrift</vt:lpstr>
      <vt:lpstr>Bodoni MT Black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Dhyanesh Khakharodiya</dc:creator>
  <cp:lastModifiedBy>Dhyanesh Khakharodiya</cp:lastModifiedBy>
  <cp:revision>45</cp:revision>
  <dcterms:created xsi:type="dcterms:W3CDTF">2025-06-05T16:11:39Z</dcterms:created>
  <dcterms:modified xsi:type="dcterms:W3CDTF">2025-06-06T10:45:21Z</dcterms:modified>
</cp:coreProperties>
</file>