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4FEC-75B9-12B3-32C6-5EFF5CB4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7D630-AAFC-640D-ACC7-63C59BA1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CA2-A4D7-B2B7-2ECA-684C283B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201D-805E-3526-3FEB-2A56961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5632-6BF6-CCB2-28B4-E39CD11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FB0-B0DA-948A-4403-1859F02B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A58D-D205-E49D-FA49-5C6843EC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8203-DCB4-67F5-402F-83858DC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0962-B883-64B8-90AD-FC92474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9F91-0B6D-774E-2265-E8FCE4F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CE771-BC5A-EE0B-B2DA-4CB2481B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F31C-D011-09B8-8764-C4A6C784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953F-F3EB-D74C-C425-7274B698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C490-9F4F-78AD-9AF6-0B379346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6EA7-8AA8-E106-4CEC-4548266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0BD9-5A65-A43A-9091-BBDDB2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8401-794A-F268-DEF0-3096D1CE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B552-8A19-970D-8AD9-C2E391F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7CE2-8D45-731C-66AF-1B28DD5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61B3-BBEA-5FE7-DE5B-44959E6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DA3-3DF9-26FF-C1AF-6674374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0708-60A8-10AF-148B-2D812B34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8734-14A7-CDD3-6CBA-397975B9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F56B-BA9F-EEFB-5EF4-12A8A7F0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4ED9-1915-F466-9804-4FE4E4E0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C26-EA85-B8EC-F280-51F83E22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81AD-9540-17E0-A76C-247E6B1F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46BC0-CC04-FE4E-4D30-4425818F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B3427-0132-4110-200A-51A4223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EE9D-7125-947B-1376-31004A6D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B153-4A7E-5BB2-EC80-3A51CFA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047F-CB3F-773B-6B35-0DA80E2F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E9A6-0E2F-8F66-48D6-2B8B1BAE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715AC-CC12-8AAB-FCE0-BEA9656D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B5639-F751-6F01-AE16-C0CAB6A22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009E4-3B22-A70A-CC6F-F493B88D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0AA2F-D99F-6230-1D4D-6FFE56D8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2C864-4509-E895-94A3-E00D5284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12B05-9851-93B8-528B-CB38AFF1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D2D9-5842-ACCC-C109-B8E5FB0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6235-ECAB-DA4D-741F-84C3BD13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ABD2-7BFB-F741-3CA2-38A2CE77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C518-3202-5C3E-F3B0-71AC56E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12639-CC17-EB1B-D944-B75C3A4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00488-B5B0-031C-BCAB-FD8E8FA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3CBB-495C-64AD-0B1A-18F7B9C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BDA-BB44-0B8B-1F8C-2A4A517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BBD-096E-4334-7138-835F660D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1BA4-C3A2-887A-F308-E779300D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8DB7-E293-A3B4-6DE8-02897137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EDA1-FD25-2AA0-F220-66C2650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A5B1-A9BA-0516-2DD1-E500DE19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6500-E0E0-DED5-7EB3-EE09E4FF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5A3C0-9DFC-0629-34C3-4E90686C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9ACA-F4E2-14F8-E3AA-64C9CF18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E5260-7C06-E10F-B755-CB1E5320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BB59-63C6-77AD-7ABA-276BD5E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6958-91B7-990E-E6F3-F73B2E7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5000">
              <a:schemeClr val="bg1"/>
            </a:gs>
            <a:gs pos="73000">
              <a:schemeClr val="bg1">
                <a:lumMod val="75000"/>
              </a:schemeClr>
            </a:gs>
            <a:gs pos="97000">
              <a:schemeClr val="bg1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50BE-9BB8-C90A-8FD0-EADC8106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1D5A-9D5F-0B3C-8F50-B5584793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843F-F17E-4D13-ED00-448F1547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DC9F-F437-08EC-A484-1D64FF25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14A2-313C-5BAF-5314-588D45D0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A28A4-15BD-A10D-1AFF-36D31F77E0C3}"/>
              </a:ext>
            </a:extLst>
          </p:cNvPr>
          <p:cNvGrpSpPr/>
          <p:nvPr/>
        </p:nvGrpSpPr>
        <p:grpSpPr>
          <a:xfrm>
            <a:off x="0" y="0"/>
            <a:ext cx="5712541" cy="6858000"/>
            <a:chOff x="0" y="0"/>
            <a:chExt cx="5712541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3E0BD-0A6B-1BB2-7502-448CCF48684C}"/>
                </a:ext>
              </a:extLst>
            </p:cNvPr>
            <p:cNvSpPr/>
            <p:nvPr/>
          </p:nvSpPr>
          <p:spPr>
            <a:xfrm>
              <a:off x="0" y="0"/>
              <a:ext cx="3667432" cy="6858000"/>
            </a:xfrm>
            <a:prstGeom prst="rect">
              <a:avLst/>
            </a:prstGeom>
            <a:gradFill flip="none" rotWithShape="1">
              <a:gsLst>
                <a:gs pos="0">
                  <a:srgbClr val="E044A7">
                    <a:shade val="30000"/>
                    <a:satMod val="115000"/>
                  </a:srgbClr>
                </a:gs>
                <a:gs pos="50000">
                  <a:srgbClr val="E044A7">
                    <a:shade val="67500"/>
                    <a:satMod val="115000"/>
                  </a:srgbClr>
                </a:gs>
                <a:gs pos="100000">
                  <a:srgbClr val="E044A7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463227-24D3-F202-AF50-FA04CAC55278}"/>
                </a:ext>
              </a:extLst>
            </p:cNvPr>
            <p:cNvSpPr/>
            <p:nvPr/>
          </p:nvSpPr>
          <p:spPr>
            <a:xfrm>
              <a:off x="1533832" y="1449000"/>
              <a:ext cx="3960000" cy="396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AD467-9419-4F34-CF49-04F9B6EFB775}"/>
                </a:ext>
              </a:extLst>
            </p:cNvPr>
            <p:cNvSpPr/>
            <p:nvPr/>
          </p:nvSpPr>
          <p:spPr>
            <a:xfrm>
              <a:off x="5201264" y="2340077"/>
              <a:ext cx="511277" cy="2251588"/>
            </a:xfrm>
            <a:prstGeom prst="rect">
              <a:avLst/>
            </a:prstGeom>
            <a:solidFill>
              <a:srgbClr val="E044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9E0DDE-89FF-84E4-35C1-BE49B93C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16" y="1817738"/>
              <a:ext cx="3222523" cy="322252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7B27C-ECC0-160B-1CE9-02E0F120262C}"/>
              </a:ext>
            </a:extLst>
          </p:cNvPr>
          <p:cNvSpPr txBox="1"/>
          <p:nvPr/>
        </p:nvSpPr>
        <p:spPr>
          <a:xfrm>
            <a:off x="7165315" y="498046"/>
            <a:ext cx="3768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Bodoni MT Black" panose="02070A03080606020203" pitchFamily="18" charset="0"/>
              </a:rPr>
              <a:t>Tech Instagram Influencer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A36977-21EC-2482-B93A-D1B5512CF169}"/>
              </a:ext>
            </a:extLst>
          </p:cNvPr>
          <p:cNvCxnSpPr>
            <a:cxnSpLocks/>
          </p:cNvCxnSpPr>
          <p:nvPr/>
        </p:nvCxnSpPr>
        <p:spPr>
          <a:xfrm>
            <a:off x="6037006" y="3391726"/>
            <a:ext cx="5417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4AD75A-F298-0308-F256-2C115C00CFF4}"/>
              </a:ext>
            </a:extLst>
          </p:cNvPr>
          <p:cNvSpPr txBox="1"/>
          <p:nvPr/>
        </p:nvSpPr>
        <p:spPr>
          <a:xfrm>
            <a:off x="8023123" y="5791200"/>
            <a:ext cx="343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Bahnschrift" panose="020B0502040204020203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Bahnschrift" panose="020B0502040204020203" pitchFamily="34" charset="0"/>
              </a:rPr>
              <a:t>Data Analyst Intern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AEED3-DB5F-57D8-77C1-B63727E1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89" y="5068528"/>
            <a:ext cx="738491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6E01-19A2-1517-47C4-5A35B5DF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AFBD1-F610-BECA-6938-6F8DBEEC33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5. Total likes by post category in the month of July.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35124-7BA9-4EDC-AFD6-CB444A4BD92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EE83AB-818D-8CBD-92E9-C899ADBF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83" y="882317"/>
            <a:ext cx="2581635" cy="2844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22453-E122-9E7A-80FE-A7C6B988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8" y="4031225"/>
            <a:ext cx="11648830" cy="2440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2ABFA-EFBE-EA66-442C-108DE37D2126}"/>
              </a:ext>
            </a:extLst>
          </p:cNvPr>
          <p:cNvSpPr txBox="1"/>
          <p:nvPr/>
        </p:nvSpPr>
        <p:spPr>
          <a:xfrm>
            <a:off x="157316" y="882318"/>
            <a:ext cx="8976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July showed a decline in both profile visits and new followers.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total likes by post category revealed "Other Gadgets" had the highest engagement (26,519 likes).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"Smartwatch" posts had the lowest engagement, with only 3,918 likes, indicating a shift in audience interest.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9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0473-9332-F452-CA50-CF60FAEB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DC90C-D611-A76F-412B-3B68E13921A2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6. </a:t>
            </a:r>
            <a:r>
              <a:rPr lang="en-US" sz="2400" dirty="0">
                <a:latin typeface="Bahnschrift" panose="020B0502040204020203" pitchFamily="34" charset="0"/>
              </a:rPr>
              <a:t>Unique post_category names alongside their respective counts for each month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E68706-07A9-E5F8-4313-8A62182668EC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3342AF-101C-04E8-BB68-44A238D3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4277032"/>
            <a:ext cx="11621729" cy="2340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2A103-B5F9-D5F2-EB1C-44F4F31D3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7" y="737063"/>
            <a:ext cx="4915586" cy="3421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E90F16-9140-24CC-3CFC-4292748E001D}"/>
              </a:ext>
            </a:extLst>
          </p:cNvPr>
          <p:cNvSpPr txBox="1"/>
          <p:nvPr/>
        </p:nvSpPr>
        <p:spPr>
          <a:xfrm>
            <a:off x="235974" y="806245"/>
            <a:ext cx="6430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featured the highest variety, with 6 unique post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January had the lowest diversity, with only 3 categories posted.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content were posted consistently across all months.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E41A-8B3F-0AED-1676-7469EB2C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201DB-6193-276A-C121-67D9E03D057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7. </a:t>
            </a:r>
            <a:r>
              <a:rPr lang="en-US" sz="2400" dirty="0">
                <a:latin typeface="Bahnschrift" panose="020B0502040204020203" pitchFamily="34" charset="0"/>
              </a:rPr>
              <a:t>Percentage breakdown of total reach by post type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26EB-3177-AF91-FD6A-F16AA1FF2D4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997654-F4B1-7D70-F5DD-B1BBE72F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59" y="726921"/>
            <a:ext cx="3496163" cy="1632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BBE0-A475-C70D-EDBE-FA3E51B9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r="2604"/>
          <a:stretch>
            <a:fillRect/>
          </a:stretch>
        </p:blipFill>
        <p:spPr>
          <a:xfrm>
            <a:off x="471947" y="2949676"/>
            <a:ext cx="5850195" cy="370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F30AE-0078-2159-2C49-ADACFA408577}"/>
              </a:ext>
            </a:extLst>
          </p:cNvPr>
          <p:cNvSpPr txBox="1"/>
          <p:nvPr/>
        </p:nvSpPr>
        <p:spPr>
          <a:xfrm>
            <a:off x="471947" y="726921"/>
            <a:ext cx="7275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achieved the highest reach at 5.4 million and the highest reach percentage at 61.63%.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had the lowest reach, totaling 60,465, with a reach percentage of 0.69%.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2BAE9-CD98-41E4-E030-B7372D155BAD}"/>
              </a:ext>
            </a:extLst>
          </p:cNvPr>
          <p:cNvSpPr txBox="1"/>
          <p:nvPr/>
        </p:nvSpPr>
        <p:spPr>
          <a:xfrm>
            <a:off x="6508955" y="4138009"/>
            <a:ext cx="5388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results reinforce that Reels are the most effective post type for reaching a wider Instagram audience.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8CEE-C48C-74DD-B6B7-4BC39CAD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F9C22-83F7-783E-1193-0C5F6A5A6EF5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8.</a:t>
            </a:r>
            <a:r>
              <a:rPr lang="en-US" sz="2400" dirty="0">
                <a:latin typeface="Bahnschrift" panose="020B0502040204020203" pitchFamily="34" charset="0"/>
              </a:rPr>
              <a:t> Quarter, Total Comments, and Total Saves recorded for each post category.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F12A5-6262-7254-AECD-12013311A67B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94C36C-6F53-D935-DD0A-97F8800A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4" y="728981"/>
            <a:ext cx="3785809" cy="353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0418B-5940-A303-8053-FB23A955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4580012"/>
            <a:ext cx="5536522" cy="2159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E512-D1CF-1B13-A98B-631F5B041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91" y="4513452"/>
            <a:ext cx="5536522" cy="2222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45C94-E99E-629B-84D0-854D9381B504}"/>
              </a:ext>
            </a:extLst>
          </p:cNvPr>
          <p:cNvSpPr txBox="1"/>
          <p:nvPr/>
        </p:nvSpPr>
        <p:spPr>
          <a:xfrm>
            <a:off x="226141" y="825910"/>
            <a:ext cx="7747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categories have shown consistent engagement across all quarters in terms of comments, and saves.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"Tech Tips" category, introduced in Q2, has demonstrated strong performance in saves and comments.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70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4CB6C-A630-08BF-6FF0-956AC3179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EECF9-6B73-B8CA-7BC7-769B8B2536E7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9. </a:t>
            </a:r>
            <a:r>
              <a:rPr lang="en-US" sz="2400" dirty="0">
                <a:latin typeface="Bahnschrift" panose="020B0502040204020203" pitchFamily="34" charset="0"/>
              </a:rPr>
              <a:t>Top three dates in each month with the highest number of new followers.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5B0B-5184-18C6-A0D9-EA3F73C1BB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7D2C9F-3239-5808-3BD8-DB8ED37C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7" y="796414"/>
            <a:ext cx="5260258" cy="5860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9CE92-60D3-CF2C-CB38-8B5F8C1F62E6}"/>
              </a:ext>
            </a:extLst>
          </p:cNvPr>
          <p:cNvSpPr txBox="1"/>
          <p:nvPr/>
        </p:nvSpPr>
        <p:spPr>
          <a:xfrm>
            <a:off x="235974" y="796413"/>
            <a:ext cx="6174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the top 3 follower-gain dates for each month reveals strong performance in May and June.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months consistently recorded high spikes in new followers gained.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However, subsequent months show a sharp decline, indicating reduced audience acquisition post-June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3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E0183-08DE-B30E-3B35-0A88A77C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20D30-A5F3-2950-DA8B-1F842EEA0071}"/>
              </a:ext>
            </a:extLst>
          </p:cNvPr>
          <p:cNvSpPr txBox="1"/>
          <p:nvPr/>
        </p:nvSpPr>
        <p:spPr>
          <a:xfrm>
            <a:off x="157316" y="117987"/>
            <a:ext cx="1191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10.</a:t>
            </a:r>
            <a:r>
              <a:rPr lang="en-US" sz="2400" dirty="0">
                <a:latin typeface="Bahnschrift" panose="020B0502040204020203" pitchFamily="34" charset="0"/>
              </a:rPr>
              <a:t> Creating a stored procedure that takes the 'Week_no' as input and generates a report displaying the total shares for each 'Post_type'.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8196A-FF4D-1DAD-469F-CDFB3DD8D2D2}"/>
              </a:ext>
            </a:extLst>
          </p:cNvPr>
          <p:cNvCxnSpPr>
            <a:cxnSpLocks/>
          </p:cNvCxnSpPr>
          <p:nvPr/>
        </p:nvCxnSpPr>
        <p:spPr>
          <a:xfrm>
            <a:off x="157316" y="948984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17A3CC-2526-4FA7-A14A-31B2E487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6" y="2355188"/>
            <a:ext cx="11564908" cy="767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0783D-DCF4-D6D5-A679-58E9D80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23" y="4884826"/>
            <a:ext cx="4493341" cy="959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605BC-B545-56D0-B63A-2B9492942C5B}"/>
              </a:ext>
            </a:extLst>
          </p:cNvPr>
          <p:cNvSpPr txBox="1"/>
          <p:nvPr/>
        </p:nvSpPr>
        <p:spPr>
          <a:xfrm flipH="1">
            <a:off x="313546" y="1695869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Calling the procedure: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994A-D35F-475C-C279-824DDEB94FF1}"/>
              </a:ext>
            </a:extLst>
          </p:cNvPr>
          <p:cNvSpPr txBox="1"/>
          <p:nvPr/>
        </p:nvSpPr>
        <p:spPr>
          <a:xfrm flipH="1">
            <a:off x="313546" y="3878937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Output for week number “10”:</a:t>
            </a:r>
          </a:p>
        </p:txBody>
      </p:sp>
    </p:spTree>
    <p:extLst>
      <p:ext uri="{BB962C8B-B14F-4D97-AF65-F5344CB8AC3E}">
        <p14:creationId xmlns:p14="http://schemas.microsoft.com/office/powerpoint/2010/main" val="9112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82033-7513-8D4C-5124-9DDE0CAF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2E4AB3-B967-1CCA-A467-25F2EA7C5FD1}"/>
              </a:ext>
            </a:extLst>
          </p:cNvPr>
          <p:cNvSpPr txBox="1"/>
          <p:nvPr/>
        </p:nvSpPr>
        <p:spPr>
          <a:xfrm>
            <a:off x="3047999" y="119762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E64B-1A22-4897-61D8-8AF9287FEABF}"/>
              </a:ext>
            </a:extLst>
          </p:cNvPr>
          <p:cNvSpPr txBox="1"/>
          <p:nvPr/>
        </p:nvSpPr>
        <p:spPr>
          <a:xfrm>
            <a:off x="1499419" y="3752165"/>
            <a:ext cx="919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We appreciate your time and attention.</a:t>
            </a:r>
          </a:p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Questions or feedback are welcome.</a:t>
            </a:r>
            <a:endParaRPr lang="en-IN" sz="2800" b="1" dirty="0">
              <a:ln w="6600">
                <a:solidFill>
                  <a:srgbClr val="E044A7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A20C3-D6CA-C12E-0C7F-89C2E109A828}"/>
              </a:ext>
            </a:extLst>
          </p:cNvPr>
          <p:cNvSpPr txBox="1"/>
          <p:nvPr/>
        </p:nvSpPr>
        <p:spPr>
          <a:xfrm>
            <a:off x="7728155" y="6131029"/>
            <a:ext cx="43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Arial Black" panose="020B0A04020102020204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Arial Black" panose="020B0A04020102020204" pitchFamily="34" charset="0"/>
              </a:rPr>
              <a:t>dhyaneshpk999@gmail.com</a:t>
            </a:r>
          </a:p>
        </p:txBody>
      </p:sp>
    </p:spTree>
    <p:extLst>
      <p:ext uri="{BB962C8B-B14F-4D97-AF65-F5344CB8AC3E}">
        <p14:creationId xmlns:p14="http://schemas.microsoft.com/office/powerpoint/2010/main" val="35261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A545C-BCD5-F319-20ED-5E19D989C348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Business Problem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003C67-06AB-7FC1-EF3C-4E1A9C95884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5EF9CF-75F7-3114-A731-A6AEEBBF9934}"/>
              </a:ext>
            </a:extLst>
          </p:cNvPr>
          <p:cNvSpPr txBox="1"/>
          <p:nvPr/>
        </p:nvSpPr>
        <p:spPr>
          <a:xfrm>
            <a:off x="265471" y="1199535"/>
            <a:ext cx="8672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ahnschrift" panose="020B0502040204020203" pitchFamily="34" charset="0"/>
              </a:rPr>
              <a:t>Atliq Technologies’ Social Media Analytics team </a:t>
            </a:r>
            <a:r>
              <a:rPr lang="en-US" sz="2400" dirty="0">
                <a:latin typeface="Bahnschrift" panose="020B0502040204020203" pitchFamily="34" charset="0"/>
              </a:rPr>
              <a:t>is initiating a pilot project focused on a tech-focused Instagram influencer.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analysis will utilize three database tables containing detailed Instagram activity data. The objective is to explore the data, answer key business questions, and uncover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Insights from this analysis will support data-driven decision-making and strategy refinement.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DE35-1CCF-11CC-5585-017060CC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57DC-4F87-E6C3-C9AE-B6503E6E1D2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Methodology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0F0F42-3B29-A6B2-F576-1C16A2F56F69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4C74D9-B4D0-1D03-55DC-B5E5054B0010}"/>
              </a:ext>
            </a:extLst>
          </p:cNvPr>
          <p:cNvSpPr txBox="1"/>
          <p:nvPr/>
        </p:nvSpPr>
        <p:spPr>
          <a:xfrm>
            <a:off x="157316" y="1612490"/>
            <a:ext cx="8858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MySQL: Utilized to write and execute SQL queries for extracting and analyzing data in response to stakeholder-defined business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Power BI: Employed to design and develop interactive visualizations and dashboards for effective data presentation and insight communication.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7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6AFEE-9B2A-F58C-3E63-E8B46B18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E219EE-3DDF-D702-CFEC-423689894000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Data Overview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FF030-3597-84AF-8DC5-2E344D96B9B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F4174B-2442-8278-8ADE-69483FE6F5ED}"/>
              </a:ext>
            </a:extLst>
          </p:cNvPr>
          <p:cNvSpPr txBox="1"/>
          <p:nvPr/>
        </p:nvSpPr>
        <p:spPr>
          <a:xfrm>
            <a:off x="157316" y="1041317"/>
            <a:ext cx="951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data model is structured using a simple star schema to facilitate efficient querying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It consists of the following tables: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dim_dates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fact_account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80EA4-24F2-638D-B86F-30C455A2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95" y="1966453"/>
            <a:ext cx="5965989" cy="4616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6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5C920-EF41-977D-6A35-62E16788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9E6DB9-85CE-3CAE-0503-D7BE552FD1E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Overview Dashboard(Pilot)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17890-0965-A4FF-74D1-A7C81C29E193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A72CC-620E-DC86-F920-B13EFC78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3"/>
          <a:stretch>
            <a:fillRect/>
          </a:stretch>
        </p:blipFill>
        <p:spPr>
          <a:xfrm>
            <a:off x="157316" y="805344"/>
            <a:ext cx="11916697" cy="574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625-1C3D-9403-FAA0-23E41BA0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E21C5-068B-372C-E145-A4829AD29F5D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1. Unique Post types in fact_content 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39FC1-13C1-F06A-EE5E-84865B3FED8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BF39A3-5C22-D1BB-C66F-92317A48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9" y="1437528"/>
            <a:ext cx="4336025" cy="3982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EB51E-7099-5E99-8428-3879CC654FF3}"/>
              </a:ext>
            </a:extLst>
          </p:cNvPr>
          <p:cNvSpPr txBox="1"/>
          <p:nvPr/>
        </p:nvSpPr>
        <p:spPr>
          <a:xfrm>
            <a:off x="255639" y="1437528"/>
            <a:ext cx="6518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4 unique post types identified in the dataset: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Video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3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95A3-643A-616C-6F16-ABF455F5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D64CD-346B-AE2F-C5C3-BE5576CFCD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2. Highest &amp; Lowest impressions for each post type.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57165-9743-40F0-9813-D599F037E7A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F14203-B97D-ABF0-3C2C-97EFDBBB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46" y="902215"/>
            <a:ext cx="4104967" cy="1978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B2E4A-3FF5-18D8-E128-2E91307F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" y="4370499"/>
            <a:ext cx="11916696" cy="2236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C2165-84C0-B2B7-7D37-3F9C923A462C}"/>
              </a:ext>
            </a:extLst>
          </p:cNvPr>
          <p:cNvSpPr txBox="1"/>
          <p:nvPr/>
        </p:nvSpPr>
        <p:spPr>
          <a:xfrm>
            <a:off x="157316" y="766916"/>
            <a:ext cx="763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recorded both the highest maximum and highest minimum impressions among all post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recorded both the lowest maximum and lowest minimum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This indicates that Reels consistently reach a larger audience and are more frequently viewed by Instagram users.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9837-9E0A-9CE8-8B33-B2EEFF25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AF536A-B923-A01E-DB54-F979649AF28A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3. Creating a separate .csv file for all posts in March &amp; April on weekends.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24DEC-64C5-FB71-67C0-3F1540899E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F3FAB4-5277-D352-41A9-4D76C953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920236"/>
            <a:ext cx="11080955" cy="5519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90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087B-22BE-9981-8001-1503A418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88824-DABB-285F-D035-E12CC9CAA0FE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4. Statistics of the account: Total profile visits &amp; Total new followers gained.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EAEA5-D5C8-D04B-CB2C-3639AAAA6EF2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6E71E8-6136-06C2-F9E4-D2ED969A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52" y="866893"/>
            <a:ext cx="4486901" cy="2348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51A96-30B7-C974-44C0-3F675D7B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" y="4314444"/>
            <a:ext cx="11623629" cy="2348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20E8C-2387-ED13-C8FE-CC02A8628858}"/>
              </a:ext>
            </a:extLst>
          </p:cNvPr>
          <p:cNvSpPr txBox="1"/>
          <p:nvPr/>
        </p:nvSpPr>
        <p:spPr>
          <a:xfrm>
            <a:off x="255639" y="866893"/>
            <a:ext cx="6872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recorded the highest number of profile visits with 106,571 visits.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June had the highest count of new followers gained, totaling 76,942.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 noticeable decline in both profile visits and new followers occurred after June.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682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Bahnschrift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Dhyanesh Khakharodiya</dc:creator>
  <cp:lastModifiedBy>Dhyanesh Khakharodiya</cp:lastModifiedBy>
  <cp:revision>48</cp:revision>
  <dcterms:created xsi:type="dcterms:W3CDTF">2025-06-05T16:11:39Z</dcterms:created>
  <dcterms:modified xsi:type="dcterms:W3CDTF">2025-06-06T11:13:01Z</dcterms:modified>
</cp:coreProperties>
</file>