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56E630-A19A-456A-8B7B-57E4205CFE4A}" type="doc">
      <dgm:prSet loTypeId="urn:microsoft.com/office/officeart/2005/8/layout/hProcess9" loCatId="process" qsTypeId="urn:microsoft.com/office/officeart/2005/8/quickstyle/simple1" qsCatId="simple" csTypeId="urn:microsoft.com/office/officeart/2005/8/colors/accent1_2" csCatId="accent1" phldr="1"/>
      <dgm:spPr/>
    </dgm:pt>
    <dgm:pt modelId="{CC0797CE-D3BB-44B1-BA87-FD65CBB3E169}">
      <dgm:prSet phldrT="[Text]"/>
      <dgm:spPr/>
      <dgm:t>
        <a:bodyPr/>
        <a:lstStyle/>
        <a:p>
          <a:r>
            <a:rPr lang="en-IN" dirty="0"/>
            <a:t>Take the input image and load it.</a:t>
          </a:r>
        </a:p>
      </dgm:t>
    </dgm:pt>
    <dgm:pt modelId="{C389D7F4-3545-4F1E-A2FE-10C7E73B036F}" type="parTrans" cxnId="{93546E7C-64E9-4452-BB9E-4FBE0DE59BA7}">
      <dgm:prSet/>
      <dgm:spPr/>
      <dgm:t>
        <a:bodyPr/>
        <a:lstStyle/>
        <a:p>
          <a:endParaRPr lang="en-IN"/>
        </a:p>
      </dgm:t>
    </dgm:pt>
    <dgm:pt modelId="{FAADFEB0-E566-40C4-98CD-CBE125656608}" type="sibTrans" cxnId="{93546E7C-64E9-4452-BB9E-4FBE0DE59BA7}">
      <dgm:prSet/>
      <dgm:spPr/>
      <dgm:t>
        <a:bodyPr/>
        <a:lstStyle/>
        <a:p>
          <a:endParaRPr lang="en-IN"/>
        </a:p>
      </dgm:t>
    </dgm:pt>
    <dgm:pt modelId="{042EB800-93D1-4AF2-ABE0-49053AACDE75}">
      <dgm:prSet phldrT="[Text]"/>
      <dgm:spPr/>
      <dgm:t>
        <a:bodyPr/>
        <a:lstStyle/>
        <a:p>
          <a:r>
            <a:rPr lang="en-IN" dirty="0"/>
            <a:t>Convert the image to grayscale and apply thresholding</a:t>
          </a:r>
        </a:p>
      </dgm:t>
    </dgm:pt>
    <dgm:pt modelId="{E6493388-E174-41EF-82C2-19CDAACA2871}" type="parTrans" cxnId="{275F7293-3794-4290-81D4-065F58FC9674}">
      <dgm:prSet/>
      <dgm:spPr/>
      <dgm:t>
        <a:bodyPr/>
        <a:lstStyle/>
        <a:p>
          <a:endParaRPr lang="en-IN"/>
        </a:p>
      </dgm:t>
    </dgm:pt>
    <dgm:pt modelId="{609E1A24-AD88-4DB3-A460-99EA4A2AF540}" type="sibTrans" cxnId="{275F7293-3794-4290-81D4-065F58FC9674}">
      <dgm:prSet/>
      <dgm:spPr/>
      <dgm:t>
        <a:bodyPr/>
        <a:lstStyle/>
        <a:p>
          <a:endParaRPr lang="en-IN"/>
        </a:p>
      </dgm:t>
    </dgm:pt>
    <dgm:pt modelId="{F6C48F16-E37C-4469-A65C-92C96C95BE22}">
      <dgm:prSet phldrT="[Text]"/>
      <dgm:spPr/>
      <dgm:t>
        <a:bodyPr/>
        <a:lstStyle/>
        <a:p>
          <a:r>
            <a:rPr lang="en-IN" dirty="0"/>
            <a:t>Find the contours by applying filters as per requirement</a:t>
          </a:r>
        </a:p>
      </dgm:t>
    </dgm:pt>
    <dgm:pt modelId="{CD9662E3-5F1F-4D17-8350-43C70F350AAD}" type="parTrans" cxnId="{47945D31-2BDC-40DD-9A07-76966CCFDF57}">
      <dgm:prSet/>
      <dgm:spPr/>
      <dgm:t>
        <a:bodyPr/>
        <a:lstStyle/>
        <a:p>
          <a:endParaRPr lang="en-IN"/>
        </a:p>
      </dgm:t>
    </dgm:pt>
    <dgm:pt modelId="{320ADF5D-8746-444B-AC3D-B03AF5F70089}" type="sibTrans" cxnId="{47945D31-2BDC-40DD-9A07-76966CCFDF57}">
      <dgm:prSet/>
      <dgm:spPr/>
      <dgm:t>
        <a:bodyPr/>
        <a:lstStyle/>
        <a:p>
          <a:endParaRPr lang="en-IN"/>
        </a:p>
      </dgm:t>
    </dgm:pt>
    <dgm:pt modelId="{7A81F37D-4AF0-4F6F-8417-41EFAAAD91B0}">
      <dgm:prSet/>
      <dgm:spPr/>
      <dgm:t>
        <a:bodyPr/>
        <a:lstStyle/>
        <a:p>
          <a:r>
            <a:rPr lang="en-IN" dirty="0"/>
            <a:t>Draw contours and convert the file into Json format by applying the format of Json </a:t>
          </a:r>
        </a:p>
      </dgm:t>
    </dgm:pt>
    <dgm:pt modelId="{937C7BDA-12AF-46DC-B290-08EC6D2886B0}" type="parTrans" cxnId="{CCC9C732-3E05-4E2E-86B2-D188A663AC32}">
      <dgm:prSet/>
      <dgm:spPr/>
      <dgm:t>
        <a:bodyPr/>
        <a:lstStyle/>
        <a:p>
          <a:endParaRPr lang="en-IN"/>
        </a:p>
      </dgm:t>
    </dgm:pt>
    <dgm:pt modelId="{2CE29FED-C3C4-40B3-AC02-274C8E028866}" type="sibTrans" cxnId="{CCC9C732-3E05-4E2E-86B2-D188A663AC32}">
      <dgm:prSet/>
      <dgm:spPr/>
      <dgm:t>
        <a:bodyPr/>
        <a:lstStyle/>
        <a:p>
          <a:endParaRPr lang="en-IN"/>
        </a:p>
      </dgm:t>
    </dgm:pt>
    <dgm:pt modelId="{566B3631-2B81-464F-A6E6-FFAF97EF4EDB}" type="pres">
      <dgm:prSet presAssocID="{D756E630-A19A-456A-8B7B-57E4205CFE4A}" presName="CompostProcess" presStyleCnt="0">
        <dgm:presLayoutVars>
          <dgm:dir/>
          <dgm:resizeHandles val="exact"/>
        </dgm:presLayoutVars>
      </dgm:prSet>
      <dgm:spPr/>
    </dgm:pt>
    <dgm:pt modelId="{BF17E43D-8BE6-4E50-A860-5482DA042F70}" type="pres">
      <dgm:prSet presAssocID="{D756E630-A19A-456A-8B7B-57E4205CFE4A}" presName="arrow" presStyleLbl="bgShp" presStyleIdx="0" presStyleCnt="1"/>
      <dgm:spPr/>
    </dgm:pt>
    <dgm:pt modelId="{AE53B51C-A5DC-47E0-B152-C02C08B5CDCE}" type="pres">
      <dgm:prSet presAssocID="{D756E630-A19A-456A-8B7B-57E4205CFE4A}" presName="linearProcess" presStyleCnt="0"/>
      <dgm:spPr/>
    </dgm:pt>
    <dgm:pt modelId="{BBBCE6B3-4B2A-4BAA-B770-DBE4264F8413}" type="pres">
      <dgm:prSet presAssocID="{CC0797CE-D3BB-44B1-BA87-FD65CBB3E169}" presName="textNode" presStyleLbl="node1" presStyleIdx="0" presStyleCnt="4">
        <dgm:presLayoutVars>
          <dgm:bulletEnabled val="1"/>
        </dgm:presLayoutVars>
      </dgm:prSet>
      <dgm:spPr/>
    </dgm:pt>
    <dgm:pt modelId="{458A4FFF-1B19-42FE-AE92-AB36B2688ACA}" type="pres">
      <dgm:prSet presAssocID="{FAADFEB0-E566-40C4-98CD-CBE125656608}" presName="sibTrans" presStyleCnt="0"/>
      <dgm:spPr/>
    </dgm:pt>
    <dgm:pt modelId="{09375385-C258-4779-B0D1-6FF52A40E7DF}" type="pres">
      <dgm:prSet presAssocID="{042EB800-93D1-4AF2-ABE0-49053AACDE75}" presName="textNode" presStyleLbl="node1" presStyleIdx="1" presStyleCnt="4">
        <dgm:presLayoutVars>
          <dgm:bulletEnabled val="1"/>
        </dgm:presLayoutVars>
      </dgm:prSet>
      <dgm:spPr/>
    </dgm:pt>
    <dgm:pt modelId="{0BCAEF18-DA5A-44B2-B81A-1B90784DEB8E}" type="pres">
      <dgm:prSet presAssocID="{609E1A24-AD88-4DB3-A460-99EA4A2AF540}" presName="sibTrans" presStyleCnt="0"/>
      <dgm:spPr/>
    </dgm:pt>
    <dgm:pt modelId="{CC4BEE8C-0971-486F-8D0D-D98491B2B534}" type="pres">
      <dgm:prSet presAssocID="{F6C48F16-E37C-4469-A65C-92C96C95BE22}" presName="textNode" presStyleLbl="node1" presStyleIdx="2" presStyleCnt="4">
        <dgm:presLayoutVars>
          <dgm:bulletEnabled val="1"/>
        </dgm:presLayoutVars>
      </dgm:prSet>
      <dgm:spPr/>
    </dgm:pt>
    <dgm:pt modelId="{4A4041F1-A96A-466F-A8C5-AB3F5A43C0F9}" type="pres">
      <dgm:prSet presAssocID="{320ADF5D-8746-444B-AC3D-B03AF5F70089}" presName="sibTrans" presStyleCnt="0"/>
      <dgm:spPr/>
    </dgm:pt>
    <dgm:pt modelId="{047C2C1B-35E2-42AC-9034-9F63FBAB8225}" type="pres">
      <dgm:prSet presAssocID="{7A81F37D-4AF0-4F6F-8417-41EFAAAD91B0}" presName="textNode" presStyleLbl="node1" presStyleIdx="3" presStyleCnt="4">
        <dgm:presLayoutVars>
          <dgm:bulletEnabled val="1"/>
        </dgm:presLayoutVars>
      </dgm:prSet>
      <dgm:spPr/>
    </dgm:pt>
  </dgm:ptLst>
  <dgm:cxnLst>
    <dgm:cxn modelId="{87C0BD19-E14B-4921-8FED-0EE7AAE0AF96}" type="presOf" srcId="{7A81F37D-4AF0-4F6F-8417-41EFAAAD91B0}" destId="{047C2C1B-35E2-42AC-9034-9F63FBAB8225}" srcOrd="0" destOrd="0" presId="urn:microsoft.com/office/officeart/2005/8/layout/hProcess9"/>
    <dgm:cxn modelId="{75CB0F23-20FC-4997-9FFC-03D18A7FF91B}" type="presOf" srcId="{042EB800-93D1-4AF2-ABE0-49053AACDE75}" destId="{09375385-C258-4779-B0D1-6FF52A40E7DF}" srcOrd="0" destOrd="0" presId="urn:microsoft.com/office/officeart/2005/8/layout/hProcess9"/>
    <dgm:cxn modelId="{47945D31-2BDC-40DD-9A07-76966CCFDF57}" srcId="{D756E630-A19A-456A-8B7B-57E4205CFE4A}" destId="{F6C48F16-E37C-4469-A65C-92C96C95BE22}" srcOrd="2" destOrd="0" parTransId="{CD9662E3-5F1F-4D17-8350-43C70F350AAD}" sibTransId="{320ADF5D-8746-444B-AC3D-B03AF5F70089}"/>
    <dgm:cxn modelId="{CCC9C732-3E05-4E2E-86B2-D188A663AC32}" srcId="{D756E630-A19A-456A-8B7B-57E4205CFE4A}" destId="{7A81F37D-4AF0-4F6F-8417-41EFAAAD91B0}" srcOrd="3" destOrd="0" parTransId="{937C7BDA-12AF-46DC-B290-08EC6D2886B0}" sibTransId="{2CE29FED-C3C4-40B3-AC02-274C8E028866}"/>
    <dgm:cxn modelId="{93546E7C-64E9-4452-BB9E-4FBE0DE59BA7}" srcId="{D756E630-A19A-456A-8B7B-57E4205CFE4A}" destId="{CC0797CE-D3BB-44B1-BA87-FD65CBB3E169}" srcOrd="0" destOrd="0" parTransId="{C389D7F4-3545-4F1E-A2FE-10C7E73B036F}" sibTransId="{FAADFEB0-E566-40C4-98CD-CBE125656608}"/>
    <dgm:cxn modelId="{275F7293-3794-4290-81D4-065F58FC9674}" srcId="{D756E630-A19A-456A-8B7B-57E4205CFE4A}" destId="{042EB800-93D1-4AF2-ABE0-49053AACDE75}" srcOrd="1" destOrd="0" parTransId="{E6493388-E174-41EF-82C2-19CDAACA2871}" sibTransId="{609E1A24-AD88-4DB3-A460-99EA4A2AF540}"/>
    <dgm:cxn modelId="{FFB525C8-E862-44EE-AD1F-F1377540D79D}" type="presOf" srcId="{F6C48F16-E37C-4469-A65C-92C96C95BE22}" destId="{CC4BEE8C-0971-486F-8D0D-D98491B2B534}" srcOrd="0" destOrd="0" presId="urn:microsoft.com/office/officeart/2005/8/layout/hProcess9"/>
    <dgm:cxn modelId="{68277BD0-4B5A-4C07-8E70-8508E7030171}" type="presOf" srcId="{D756E630-A19A-456A-8B7B-57E4205CFE4A}" destId="{566B3631-2B81-464F-A6E6-FFAF97EF4EDB}" srcOrd="0" destOrd="0" presId="urn:microsoft.com/office/officeart/2005/8/layout/hProcess9"/>
    <dgm:cxn modelId="{BE459EDC-8788-49E4-8A5A-48F0E0B2D8E5}" type="presOf" srcId="{CC0797CE-D3BB-44B1-BA87-FD65CBB3E169}" destId="{BBBCE6B3-4B2A-4BAA-B770-DBE4264F8413}" srcOrd="0" destOrd="0" presId="urn:microsoft.com/office/officeart/2005/8/layout/hProcess9"/>
    <dgm:cxn modelId="{C609147F-4353-4472-BAB0-52B36F62D91C}" type="presParOf" srcId="{566B3631-2B81-464F-A6E6-FFAF97EF4EDB}" destId="{BF17E43D-8BE6-4E50-A860-5482DA042F70}" srcOrd="0" destOrd="0" presId="urn:microsoft.com/office/officeart/2005/8/layout/hProcess9"/>
    <dgm:cxn modelId="{A50655D7-A1B1-4501-9A7B-428C024A8914}" type="presParOf" srcId="{566B3631-2B81-464F-A6E6-FFAF97EF4EDB}" destId="{AE53B51C-A5DC-47E0-B152-C02C08B5CDCE}" srcOrd="1" destOrd="0" presId="urn:microsoft.com/office/officeart/2005/8/layout/hProcess9"/>
    <dgm:cxn modelId="{D42B237B-3E79-4DC1-97B4-15E4535131C6}" type="presParOf" srcId="{AE53B51C-A5DC-47E0-B152-C02C08B5CDCE}" destId="{BBBCE6B3-4B2A-4BAA-B770-DBE4264F8413}" srcOrd="0" destOrd="0" presId="urn:microsoft.com/office/officeart/2005/8/layout/hProcess9"/>
    <dgm:cxn modelId="{FDF366F2-23B7-4F78-BDF6-BE9A72C84021}" type="presParOf" srcId="{AE53B51C-A5DC-47E0-B152-C02C08B5CDCE}" destId="{458A4FFF-1B19-42FE-AE92-AB36B2688ACA}" srcOrd="1" destOrd="0" presId="urn:microsoft.com/office/officeart/2005/8/layout/hProcess9"/>
    <dgm:cxn modelId="{D9C3AC8C-8BE1-4FCA-A3C0-3FF5E7D0E128}" type="presParOf" srcId="{AE53B51C-A5DC-47E0-B152-C02C08B5CDCE}" destId="{09375385-C258-4779-B0D1-6FF52A40E7DF}" srcOrd="2" destOrd="0" presId="urn:microsoft.com/office/officeart/2005/8/layout/hProcess9"/>
    <dgm:cxn modelId="{F94DA481-9334-448F-B7CA-1C008E8E75D3}" type="presParOf" srcId="{AE53B51C-A5DC-47E0-B152-C02C08B5CDCE}" destId="{0BCAEF18-DA5A-44B2-B81A-1B90784DEB8E}" srcOrd="3" destOrd="0" presId="urn:microsoft.com/office/officeart/2005/8/layout/hProcess9"/>
    <dgm:cxn modelId="{E2B2EDE3-A6BA-41F4-B811-6309BF5CDC10}" type="presParOf" srcId="{AE53B51C-A5DC-47E0-B152-C02C08B5CDCE}" destId="{CC4BEE8C-0971-486F-8D0D-D98491B2B534}" srcOrd="4" destOrd="0" presId="urn:microsoft.com/office/officeart/2005/8/layout/hProcess9"/>
    <dgm:cxn modelId="{C965FACE-7FBE-4FC6-B739-C9CE52B3917F}" type="presParOf" srcId="{AE53B51C-A5DC-47E0-B152-C02C08B5CDCE}" destId="{4A4041F1-A96A-466F-A8C5-AB3F5A43C0F9}" srcOrd="5" destOrd="0" presId="urn:microsoft.com/office/officeart/2005/8/layout/hProcess9"/>
    <dgm:cxn modelId="{7811CE7E-DFDD-4594-940B-662ADD9AFD6A}" type="presParOf" srcId="{AE53B51C-A5DC-47E0-B152-C02C08B5CDCE}" destId="{047C2C1B-35E2-42AC-9034-9F63FBAB8225}"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17E43D-8BE6-4E50-A860-5482DA042F70}">
      <dsp:nvSpPr>
        <dsp:cNvPr id="0" name=""/>
        <dsp:cNvSpPr/>
      </dsp:nvSpPr>
      <dsp:spPr>
        <a:xfrm>
          <a:off x="636655" y="0"/>
          <a:ext cx="7215426" cy="354924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BCE6B3-4B2A-4BAA-B770-DBE4264F8413}">
      <dsp:nvSpPr>
        <dsp:cNvPr id="0" name=""/>
        <dsp:cNvSpPr/>
      </dsp:nvSpPr>
      <dsp:spPr>
        <a:xfrm>
          <a:off x="4248" y="1064773"/>
          <a:ext cx="2043431" cy="14196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Take the input image and load it.</a:t>
          </a:r>
        </a:p>
      </dsp:txBody>
      <dsp:txXfrm>
        <a:off x="73552" y="1134077"/>
        <a:ext cx="1904823" cy="1281090"/>
      </dsp:txXfrm>
    </dsp:sp>
    <dsp:sp modelId="{09375385-C258-4779-B0D1-6FF52A40E7DF}">
      <dsp:nvSpPr>
        <dsp:cNvPr id="0" name=""/>
        <dsp:cNvSpPr/>
      </dsp:nvSpPr>
      <dsp:spPr>
        <a:xfrm>
          <a:off x="2149851" y="1064773"/>
          <a:ext cx="2043431" cy="14196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Convert the image to grayscale and apply thresholding</a:t>
          </a:r>
        </a:p>
      </dsp:txBody>
      <dsp:txXfrm>
        <a:off x="2219155" y="1134077"/>
        <a:ext cx="1904823" cy="1281090"/>
      </dsp:txXfrm>
    </dsp:sp>
    <dsp:sp modelId="{CC4BEE8C-0971-486F-8D0D-D98491B2B534}">
      <dsp:nvSpPr>
        <dsp:cNvPr id="0" name=""/>
        <dsp:cNvSpPr/>
      </dsp:nvSpPr>
      <dsp:spPr>
        <a:xfrm>
          <a:off x="4295454" y="1064773"/>
          <a:ext cx="2043431" cy="14196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Find the contours by applying filters as per requirement</a:t>
          </a:r>
        </a:p>
      </dsp:txBody>
      <dsp:txXfrm>
        <a:off x="4364758" y="1134077"/>
        <a:ext cx="1904823" cy="1281090"/>
      </dsp:txXfrm>
    </dsp:sp>
    <dsp:sp modelId="{047C2C1B-35E2-42AC-9034-9F63FBAB8225}">
      <dsp:nvSpPr>
        <dsp:cNvPr id="0" name=""/>
        <dsp:cNvSpPr/>
      </dsp:nvSpPr>
      <dsp:spPr>
        <a:xfrm>
          <a:off x="6441057" y="1064773"/>
          <a:ext cx="2043431" cy="14196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Draw contours and convert the file into Json format by applying the format of Json </a:t>
          </a:r>
        </a:p>
      </dsp:txBody>
      <dsp:txXfrm>
        <a:off x="6510361" y="1134077"/>
        <a:ext cx="1904823" cy="12810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F21EE9C-7B5B-45A7-9532-E75AFB00CD53}" type="datetimeFigureOut">
              <a:rPr lang="en-IN" smtClean="0"/>
              <a:t>24-07-2023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D9669A35-C173-4008-94DC-327D2286115B}" type="slidenum">
              <a:rPr lang="en-IN" smtClean="0"/>
              <a:t>‹#›</a:t>
            </a:fld>
            <a:endParaRPr lang="en-IN"/>
          </a:p>
        </p:txBody>
      </p:sp>
    </p:spTree>
    <p:extLst>
      <p:ext uri="{BB962C8B-B14F-4D97-AF65-F5344CB8AC3E}">
        <p14:creationId xmlns:p14="http://schemas.microsoft.com/office/powerpoint/2010/main" val="236482794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21EE9C-7B5B-45A7-9532-E75AFB00CD53}"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669A35-C173-4008-94DC-327D2286115B}" type="slidenum">
              <a:rPr lang="en-IN" smtClean="0"/>
              <a:t>‹#›</a:t>
            </a:fld>
            <a:endParaRPr lang="en-IN"/>
          </a:p>
        </p:txBody>
      </p:sp>
    </p:spTree>
    <p:extLst>
      <p:ext uri="{BB962C8B-B14F-4D97-AF65-F5344CB8AC3E}">
        <p14:creationId xmlns:p14="http://schemas.microsoft.com/office/powerpoint/2010/main" val="4127763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21EE9C-7B5B-45A7-9532-E75AFB00CD53}"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669A35-C173-4008-94DC-327D2286115B}" type="slidenum">
              <a:rPr lang="en-IN" smtClean="0"/>
              <a:t>‹#›</a:t>
            </a:fld>
            <a:endParaRPr lang="en-IN"/>
          </a:p>
        </p:txBody>
      </p:sp>
    </p:spTree>
    <p:extLst>
      <p:ext uri="{BB962C8B-B14F-4D97-AF65-F5344CB8AC3E}">
        <p14:creationId xmlns:p14="http://schemas.microsoft.com/office/powerpoint/2010/main" val="660201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21EE9C-7B5B-45A7-9532-E75AFB00CD53}"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669A35-C173-4008-94DC-327D2286115B}" type="slidenum">
              <a:rPr lang="en-IN" smtClean="0"/>
              <a:t>‹#›</a:t>
            </a:fld>
            <a:endParaRPr lang="en-IN"/>
          </a:p>
        </p:txBody>
      </p:sp>
    </p:spTree>
    <p:extLst>
      <p:ext uri="{BB962C8B-B14F-4D97-AF65-F5344CB8AC3E}">
        <p14:creationId xmlns:p14="http://schemas.microsoft.com/office/powerpoint/2010/main" val="199025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21EE9C-7B5B-45A7-9532-E75AFB00CD53}"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669A35-C173-4008-94DC-327D2286115B}" type="slidenum">
              <a:rPr lang="en-IN" smtClean="0"/>
              <a:t>‹#›</a:t>
            </a:fld>
            <a:endParaRPr lang="en-IN"/>
          </a:p>
        </p:txBody>
      </p:sp>
    </p:spTree>
    <p:extLst>
      <p:ext uri="{BB962C8B-B14F-4D97-AF65-F5344CB8AC3E}">
        <p14:creationId xmlns:p14="http://schemas.microsoft.com/office/powerpoint/2010/main" val="3531586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21EE9C-7B5B-45A7-9532-E75AFB00CD53}"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669A35-C173-4008-94DC-327D2286115B}" type="slidenum">
              <a:rPr lang="en-IN" smtClean="0"/>
              <a:t>‹#›</a:t>
            </a:fld>
            <a:endParaRPr lang="en-IN"/>
          </a:p>
        </p:txBody>
      </p:sp>
    </p:spTree>
    <p:extLst>
      <p:ext uri="{BB962C8B-B14F-4D97-AF65-F5344CB8AC3E}">
        <p14:creationId xmlns:p14="http://schemas.microsoft.com/office/powerpoint/2010/main" val="1112144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21EE9C-7B5B-45A7-9532-E75AFB00CD53}"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669A35-C173-4008-94DC-327D2286115B}" type="slidenum">
              <a:rPr lang="en-IN" smtClean="0"/>
              <a:t>‹#›</a:t>
            </a:fld>
            <a:endParaRPr lang="en-IN"/>
          </a:p>
        </p:txBody>
      </p:sp>
    </p:spTree>
    <p:extLst>
      <p:ext uri="{BB962C8B-B14F-4D97-AF65-F5344CB8AC3E}">
        <p14:creationId xmlns:p14="http://schemas.microsoft.com/office/powerpoint/2010/main" val="1471197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21EE9C-7B5B-45A7-9532-E75AFB00CD53}"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669A35-C173-4008-94DC-327D2286115B}"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90431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21EE9C-7B5B-45A7-9532-E75AFB00CD53}"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669A35-C173-4008-94DC-327D2286115B}" type="slidenum">
              <a:rPr lang="en-IN" smtClean="0"/>
              <a:t>‹#›</a:t>
            </a:fld>
            <a:endParaRPr lang="en-IN"/>
          </a:p>
        </p:txBody>
      </p:sp>
    </p:spTree>
    <p:extLst>
      <p:ext uri="{BB962C8B-B14F-4D97-AF65-F5344CB8AC3E}">
        <p14:creationId xmlns:p14="http://schemas.microsoft.com/office/powerpoint/2010/main" val="1147787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21EE9C-7B5B-45A7-9532-E75AFB00CD53}"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669A35-C173-4008-94DC-327D2286115B}" type="slidenum">
              <a:rPr lang="en-IN" smtClean="0"/>
              <a:t>‹#›</a:t>
            </a:fld>
            <a:endParaRPr lang="en-IN"/>
          </a:p>
        </p:txBody>
      </p:sp>
    </p:spTree>
    <p:extLst>
      <p:ext uri="{BB962C8B-B14F-4D97-AF65-F5344CB8AC3E}">
        <p14:creationId xmlns:p14="http://schemas.microsoft.com/office/powerpoint/2010/main" val="2436176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21EE9C-7B5B-45A7-9532-E75AFB00CD53}"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669A35-C173-4008-94DC-327D2286115B}" type="slidenum">
              <a:rPr lang="en-IN" smtClean="0"/>
              <a:t>‹#›</a:t>
            </a:fld>
            <a:endParaRPr lang="en-IN"/>
          </a:p>
        </p:txBody>
      </p:sp>
    </p:spTree>
    <p:extLst>
      <p:ext uri="{BB962C8B-B14F-4D97-AF65-F5344CB8AC3E}">
        <p14:creationId xmlns:p14="http://schemas.microsoft.com/office/powerpoint/2010/main" val="2732412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21EE9C-7B5B-45A7-9532-E75AFB00CD53}"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669A35-C173-4008-94DC-327D2286115B}" type="slidenum">
              <a:rPr lang="en-IN" smtClean="0"/>
              <a:t>‹#›</a:t>
            </a:fld>
            <a:endParaRPr lang="en-IN"/>
          </a:p>
        </p:txBody>
      </p:sp>
    </p:spTree>
    <p:extLst>
      <p:ext uri="{BB962C8B-B14F-4D97-AF65-F5344CB8AC3E}">
        <p14:creationId xmlns:p14="http://schemas.microsoft.com/office/powerpoint/2010/main" val="1667956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21EE9C-7B5B-45A7-9532-E75AFB00CD53}" type="datetimeFigureOut">
              <a:rPr lang="en-IN" smtClean="0"/>
              <a:t>24-07-2023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669A35-C173-4008-94DC-327D2286115B}" type="slidenum">
              <a:rPr lang="en-IN" smtClean="0"/>
              <a:t>‹#›</a:t>
            </a:fld>
            <a:endParaRPr lang="en-IN"/>
          </a:p>
        </p:txBody>
      </p:sp>
    </p:spTree>
    <p:extLst>
      <p:ext uri="{BB962C8B-B14F-4D97-AF65-F5344CB8AC3E}">
        <p14:creationId xmlns:p14="http://schemas.microsoft.com/office/powerpoint/2010/main" val="2115688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21EE9C-7B5B-45A7-9532-E75AFB00CD53}" type="datetimeFigureOut">
              <a:rPr lang="en-IN" smtClean="0"/>
              <a:t>24-07-2023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669A35-C173-4008-94DC-327D2286115B}" type="slidenum">
              <a:rPr lang="en-IN" smtClean="0"/>
              <a:t>‹#›</a:t>
            </a:fld>
            <a:endParaRPr lang="en-IN"/>
          </a:p>
        </p:txBody>
      </p:sp>
    </p:spTree>
    <p:extLst>
      <p:ext uri="{BB962C8B-B14F-4D97-AF65-F5344CB8AC3E}">
        <p14:creationId xmlns:p14="http://schemas.microsoft.com/office/powerpoint/2010/main" val="3170869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F21EE9C-7B5B-45A7-9532-E75AFB00CD53}" type="datetimeFigureOut">
              <a:rPr lang="en-IN" smtClean="0"/>
              <a:t>24-07-2023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669A35-C173-4008-94DC-327D2286115B}" type="slidenum">
              <a:rPr lang="en-IN" smtClean="0"/>
              <a:t>‹#›</a:t>
            </a:fld>
            <a:endParaRPr lang="en-IN"/>
          </a:p>
        </p:txBody>
      </p:sp>
    </p:spTree>
    <p:extLst>
      <p:ext uri="{BB962C8B-B14F-4D97-AF65-F5344CB8AC3E}">
        <p14:creationId xmlns:p14="http://schemas.microsoft.com/office/powerpoint/2010/main" val="1699449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21EE9C-7B5B-45A7-9532-E75AFB00CD53}"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669A35-C173-4008-94DC-327D2286115B}" type="slidenum">
              <a:rPr lang="en-IN" smtClean="0"/>
              <a:t>‹#›</a:t>
            </a:fld>
            <a:endParaRPr lang="en-IN"/>
          </a:p>
        </p:txBody>
      </p:sp>
    </p:spTree>
    <p:extLst>
      <p:ext uri="{BB962C8B-B14F-4D97-AF65-F5344CB8AC3E}">
        <p14:creationId xmlns:p14="http://schemas.microsoft.com/office/powerpoint/2010/main" val="1398228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21EE9C-7B5B-45A7-9532-E75AFB00CD53}"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669A35-C173-4008-94DC-327D2286115B}" type="slidenum">
              <a:rPr lang="en-IN" smtClean="0"/>
              <a:t>‹#›</a:t>
            </a:fld>
            <a:endParaRPr lang="en-IN"/>
          </a:p>
        </p:txBody>
      </p:sp>
    </p:spTree>
    <p:extLst>
      <p:ext uri="{BB962C8B-B14F-4D97-AF65-F5344CB8AC3E}">
        <p14:creationId xmlns:p14="http://schemas.microsoft.com/office/powerpoint/2010/main" val="2693779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F21EE9C-7B5B-45A7-9532-E75AFB00CD53}" type="datetimeFigureOut">
              <a:rPr lang="en-IN" smtClean="0"/>
              <a:t>24-07-2023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669A35-C173-4008-94DC-327D2286115B}" type="slidenum">
              <a:rPr lang="en-IN" smtClean="0"/>
              <a:t>‹#›</a:t>
            </a:fld>
            <a:endParaRPr lang="en-IN"/>
          </a:p>
        </p:txBody>
      </p:sp>
    </p:spTree>
    <p:extLst>
      <p:ext uri="{BB962C8B-B14F-4D97-AF65-F5344CB8AC3E}">
        <p14:creationId xmlns:p14="http://schemas.microsoft.com/office/powerpoint/2010/main" val="33376212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11B1A4-3C5E-1A53-DEC5-2A83BD97F9B3}"/>
              </a:ext>
            </a:extLst>
          </p:cNvPr>
          <p:cNvSpPr/>
          <p:nvPr/>
        </p:nvSpPr>
        <p:spPr>
          <a:xfrm>
            <a:off x="1778600" y="450167"/>
            <a:ext cx="8634800" cy="923330"/>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Annotation</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dirty="0">
                <a:ln w="0"/>
                <a:solidFill>
                  <a:schemeClr val="accent1"/>
                </a:solidFill>
                <a:effectLst>
                  <a:outerShdw blurRad="38100" dist="25400" dir="5400000" algn="ctr" rotWithShape="0">
                    <a:srgbClr val="6E747A">
                      <a:alpha val="43000"/>
                    </a:srgbClr>
                  </a:outerShdw>
                </a:effectLst>
              </a:rPr>
              <a:t>and</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dirty="0">
                <a:ln w="0"/>
                <a:solidFill>
                  <a:schemeClr val="accent1"/>
                </a:solidFill>
                <a:effectLst>
                  <a:outerShdw blurRad="38100" dist="25400" dir="5400000" algn="ctr" rotWithShape="0">
                    <a:srgbClr val="6E747A">
                      <a:alpha val="43000"/>
                    </a:srgbClr>
                  </a:outerShdw>
                </a:effectLst>
              </a:rPr>
              <a:t>Segmentation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C938AAF7-210B-9436-6EFE-2D58B83DF082}"/>
              </a:ext>
            </a:extLst>
          </p:cNvPr>
          <p:cNvSpPr txBox="1"/>
          <p:nvPr/>
        </p:nvSpPr>
        <p:spPr>
          <a:xfrm>
            <a:off x="1277420" y="2644170"/>
            <a:ext cx="9637160" cy="1569660"/>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Prepared by : Dhyani Keyur Panchal (20IT075)</a:t>
            </a:r>
          </a:p>
          <a:p>
            <a:pPr algn="ctr"/>
            <a:r>
              <a:rPr lang="en-IN" sz="3200" b="1" dirty="0">
                <a:latin typeface="Times New Roman" panose="02020603050405020304" pitchFamily="18" charset="0"/>
                <a:cs typeface="Times New Roman" panose="02020603050405020304" pitchFamily="18" charset="0"/>
              </a:rPr>
              <a:t>  Under the guidance of : Mr </a:t>
            </a:r>
            <a:r>
              <a:rPr lang="en-IN" sz="3200" b="1" dirty="0" err="1">
                <a:latin typeface="Times New Roman" panose="02020603050405020304" pitchFamily="18" charset="0"/>
                <a:cs typeface="Times New Roman" panose="02020603050405020304" pitchFamily="18" charset="0"/>
              </a:rPr>
              <a:t>Mrudang</a:t>
            </a:r>
            <a:r>
              <a:rPr lang="en-IN" sz="3200" b="1" dirty="0">
                <a:latin typeface="Times New Roman" panose="02020603050405020304" pitchFamily="18" charset="0"/>
                <a:cs typeface="Times New Roman" panose="02020603050405020304" pitchFamily="18" charset="0"/>
              </a:rPr>
              <a:t> Pandya </a:t>
            </a:r>
          </a:p>
          <a:p>
            <a:pPr algn="ct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3204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0B2D01-FD5A-D1B2-53C3-AF8DE2943CE2}"/>
              </a:ext>
            </a:extLst>
          </p:cNvPr>
          <p:cNvSpPr/>
          <p:nvPr/>
        </p:nvSpPr>
        <p:spPr>
          <a:xfrm>
            <a:off x="572991" y="384050"/>
            <a:ext cx="4726167" cy="646331"/>
          </a:xfrm>
          <a:prstGeom prst="rect">
            <a:avLst/>
          </a:prstGeom>
          <a:noFill/>
        </p:spPr>
        <p:txBody>
          <a:bodyPr wrap="non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rPr>
              <a:t>Task 6	: Masking Images</a:t>
            </a:r>
          </a:p>
        </p:txBody>
      </p:sp>
      <p:sp>
        <p:nvSpPr>
          <p:cNvPr id="4" name="TextBox 3">
            <a:extLst>
              <a:ext uri="{FF2B5EF4-FFF2-40B4-BE49-F238E27FC236}">
                <a16:creationId xmlns:a16="http://schemas.microsoft.com/office/drawing/2014/main" id="{8AB45442-0AD7-CF6A-BDC4-350BB2C6CCFF}"/>
              </a:ext>
            </a:extLst>
          </p:cNvPr>
          <p:cNvSpPr txBox="1"/>
          <p:nvPr/>
        </p:nvSpPr>
        <p:spPr>
          <a:xfrm>
            <a:off x="572991" y="1353135"/>
            <a:ext cx="8694506" cy="286232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For this task, the objective is to extract contours from the images in the dataset. To achieve this, follow the steps outlined below: </a:t>
            </a:r>
          </a:p>
          <a:p>
            <a:pPr algn="just"/>
            <a:r>
              <a:rPr lang="en-US" sz="2000" dirty="0">
                <a:latin typeface="Times New Roman" panose="02020603050405020304" pitchFamily="18" charset="0"/>
                <a:cs typeface="Times New Roman" panose="02020603050405020304" pitchFamily="18" charset="0"/>
              </a:rPr>
              <a:t>1. Load the image.</a:t>
            </a:r>
          </a:p>
          <a:p>
            <a:pPr algn="just"/>
            <a:r>
              <a:rPr lang="en-US" sz="2000" dirty="0">
                <a:latin typeface="Times New Roman" panose="02020603050405020304" pitchFamily="18" charset="0"/>
                <a:cs typeface="Times New Roman" panose="02020603050405020304" pitchFamily="18" charset="0"/>
              </a:rPr>
              <a:t>2. Create a new image with a white background.</a:t>
            </a:r>
          </a:p>
          <a:p>
            <a:pPr algn="just"/>
            <a:r>
              <a:rPr lang="en-US" sz="2000" dirty="0">
                <a:latin typeface="Times New Roman" panose="02020603050405020304" pitchFamily="18" charset="0"/>
                <a:cs typeface="Times New Roman" panose="02020603050405020304" pitchFamily="18" charset="0"/>
              </a:rPr>
              <a:t>3. Iterate through each shape in the JSON file.</a:t>
            </a:r>
          </a:p>
          <a:p>
            <a:pPr algn="just"/>
            <a:r>
              <a:rPr lang="en-US" sz="2000" dirty="0">
                <a:latin typeface="Times New Roman" panose="02020603050405020304" pitchFamily="18" charset="0"/>
                <a:cs typeface="Times New Roman" panose="02020603050405020304" pitchFamily="18" charset="0"/>
              </a:rPr>
              <a:t>4. Convert the points to integers.</a:t>
            </a:r>
          </a:p>
          <a:p>
            <a:pPr algn="just"/>
            <a:r>
              <a:rPr lang="en-US" sz="2000" dirty="0">
                <a:latin typeface="Times New Roman" panose="02020603050405020304" pitchFamily="18" charset="0"/>
                <a:cs typeface="Times New Roman" panose="02020603050405020304" pitchFamily="18" charset="0"/>
              </a:rPr>
              <a:t>5. Draw the polygon on the new image.</a:t>
            </a:r>
          </a:p>
          <a:p>
            <a:pPr algn="just"/>
            <a:r>
              <a:rPr lang="en-US" sz="2000" dirty="0">
                <a:latin typeface="Times New Roman" panose="02020603050405020304" pitchFamily="18" charset="0"/>
                <a:cs typeface="Times New Roman" panose="02020603050405020304" pitchFamily="18" charset="0"/>
              </a:rPr>
              <a:t>6. Copy the original image within the bounds of the polygon.</a:t>
            </a:r>
          </a:p>
          <a:p>
            <a:pPr algn="just"/>
            <a:r>
              <a:rPr lang="en-US" sz="2000" dirty="0">
                <a:latin typeface="Times New Roman" panose="02020603050405020304" pitchFamily="18" charset="0"/>
                <a:cs typeface="Times New Roman" panose="02020603050405020304" pitchFamily="18" charset="0"/>
              </a:rPr>
              <a:t>7. Save the cropped image.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7115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F751AA-E42C-C28B-54D2-93DCD18C75E6}"/>
              </a:ext>
            </a:extLst>
          </p:cNvPr>
          <p:cNvSpPr/>
          <p:nvPr/>
        </p:nvSpPr>
        <p:spPr>
          <a:xfrm>
            <a:off x="482866" y="363502"/>
            <a:ext cx="5296836" cy="646331"/>
          </a:xfrm>
          <a:prstGeom prst="rect">
            <a:avLst/>
          </a:prstGeom>
          <a:noFill/>
        </p:spPr>
        <p:txBody>
          <a:bodyPr wrap="non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rPr>
              <a:t>Task </a:t>
            </a:r>
            <a:r>
              <a:rPr lang="en-US" sz="3600" b="1" dirty="0">
                <a:ln w="0"/>
                <a:effectLst>
                  <a:outerShdw blurRad="38100" dist="19050" dir="2700000" algn="tl" rotWithShape="0">
                    <a:schemeClr val="dk1">
                      <a:alpha val="40000"/>
                    </a:schemeClr>
                  </a:outerShdw>
                </a:effectLst>
              </a:rPr>
              <a:t>7</a:t>
            </a:r>
            <a:r>
              <a:rPr lang="en-US" sz="3600" b="1" cap="none" spc="0" dirty="0">
                <a:ln w="0"/>
                <a:solidFill>
                  <a:schemeClr val="tx1"/>
                </a:solidFill>
                <a:effectLst>
                  <a:outerShdw blurRad="38100" dist="19050" dir="2700000" algn="tl" rotWithShape="0">
                    <a:schemeClr val="dk1">
                      <a:alpha val="40000"/>
                    </a:schemeClr>
                  </a:outerShdw>
                </a:effectLst>
              </a:rPr>
              <a:t>	: Flipping the images</a:t>
            </a:r>
          </a:p>
        </p:txBody>
      </p:sp>
      <p:sp>
        <p:nvSpPr>
          <p:cNvPr id="4" name="TextBox 3">
            <a:extLst>
              <a:ext uri="{FF2B5EF4-FFF2-40B4-BE49-F238E27FC236}">
                <a16:creationId xmlns:a16="http://schemas.microsoft.com/office/drawing/2014/main" id="{4FEF841F-75F7-5C25-18EE-881F9DA8806C}"/>
              </a:ext>
            </a:extLst>
          </p:cNvPr>
          <p:cNvSpPr txBox="1"/>
          <p:nvPr/>
        </p:nvSpPr>
        <p:spPr>
          <a:xfrm>
            <a:off x="482866" y="1492039"/>
            <a:ext cx="8971908" cy="3785652"/>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The objective of this task is to mirror the images along with their corresponding JSON files. This can be accomplished through three methods:</a:t>
            </a:r>
          </a:p>
          <a:p>
            <a:pPr algn="just"/>
            <a:endParaRPr lang="en-IN" sz="2000" dirty="0">
              <a:latin typeface="Times New Roman" panose="02020603050405020304" pitchFamily="18" charset="0"/>
              <a:cs typeface="Times New Roman" panose="02020603050405020304" pitchFamily="18" charset="0"/>
            </a:endParaRPr>
          </a:p>
          <a:p>
            <a:pPr marL="514350" indent="-514350" algn="just">
              <a:buAutoNum type="romanLcParenBoth"/>
            </a:pPr>
            <a:r>
              <a:rPr lang="en-IN" sz="2000" dirty="0">
                <a:latin typeface="Times New Roman" panose="02020603050405020304" pitchFamily="18" charset="0"/>
                <a:cs typeface="Times New Roman" panose="02020603050405020304" pitchFamily="18" charset="0"/>
              </a:rPr>
              <a:t>Horizontal flipping: This involves flipping the images from left to right along the x-axis.</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(ii) Vertical flipping: Here, the images are flipped from top to bottom along the y-axis.</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(iii) Counter-clockwise rotation by 90 degrees: In this approach, the coordinates of the 	JSON file are swapped, interchanging the x and y values, and saved in new 	variables. This results in a 90-degree rotation of the image.</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146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A58464-56EF-4C40-8A28-A5B1DC199F75}"/>
              </a:ext>
            </a:extLst>
          </p:cNvPr>
          <p:cNvSpPr/>
          <p:nvPr/>
        </p:nvSpPr>
        <p:spPr>
          <a:xfrm>
            <a:off x="3860663" y="2823497"/>
            <a:ext cx="4470673"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Thankyou</a:t>
            </a:r>
          </a:p>
        </p:txBody>
      </p:sp>
    </p:spTree>
    <p:extLst>
      <p:ext uri="{BB962C8B-B14F-4D97-AF65-F5344CB8AC3E}">
        <p14:creationId xmlns:p14="http://schemas.microsoft.com/office/powerpoint/2010/main" val="3192180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17CD35-195E-1056-6B9E-6953CC0A7A3E}"/>
              </a:ext>
            </a:extLst>
          </p:cNvPr>
          <p:cNvSpPr/>
          <p:nvPr/>
        </p:nvSpPr>
        <p:spPr>
          <a:xfrm>
            <a:off x="498057" y="748117"/>
            <a:ext cx="8382808" cy="646331"/>
          </a:xfrm>
          <a:prstGeom prst="rect">
            <a:avLst/>
          </a:prstGeom>
          <a:noFill/>
        </p:spPr>
        <p:txBody>
          <a:bodyPr wrap="non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rPr>
              <a:t>What does the term ‘Annotation’ signifies?</a:t>
            </a:r>
          </a:p>
        </p:txBody>
      </p:sp>
      <p:sp>
        <p:nvSpPr>
          <p:cNvPr id="4" name="TextBox 3">
            <a:extLst>
              <a:ext uri="{FF2B5EF4-FFF2-40B4-BE49-F238E27FC236}">
                <a16:creationId xmlns:a16="http://schemas.microsoft.com/office/drawing/2014/main" id="{F3B37282-2ADF-ECBA-0A63-00587F864447}"/>
              </a:ext>
            </a:extLst>
          </p:cNvPr>
          <p:cNvSpPr txBox="1"/>
          <p:nvPr/>
        </p:nvSpPr>
        <p:spPr>
          <a:xfrm>
            <a:off x="305655" y="1522054"/>
            <a:ext cx="9423971" cy="3477875"/>
          </a:xfrm>
          <a:prstGeom prst="rect">
            <a:avLst/>
          </a:prstGeom>
          <a:noFill/>
        </p:spPr>
        <p:txBody>
          <a:bodyPr wrap="square">
            <a:spAutoFit/>
          </a:bodyPr>
          <a:lstStyle/>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Annotation is the process of adding supplementary information or labels to data, such as text, images, or videos, to enhance its understanding and context. It aids machine learning algorithms in recognizing patterns, training models, and improving accuracy by providing human-verified ground truth. Annotations are crucial for tasks like natural language processing and computer vision.</a:t>
            </a:r>
          </a:p>
          <a:p>
            <a:pPr algn="just"/>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There are various annotation tools but in the tasks done ‘LabelMe Tool’ is used. It is an opensource </a:t>
            </a:r>
            <a:r>
              <a:rPr lang="en-US" sz="2000" dirty="0">
                <a:latin typeface="Times New Roman" panose="02020603050405020304" pitchFamily="18" charset="0"/>
                <a:cs typeface="Times New Roman" panose="02020603050405020304" pitchFamily="18" charset="0"/>
              </a:rPr>
              <a:t>graphical image annotation tool used for creating labeled datasets for computer vision tasks. LabelMe allows users to draw bounding boxes and polygons around objects of interest in images. It also supports semantic segmentation by labeling individual pixels in an image.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287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A1A0BD-DD25-EF2A-CB1C-110D188FFA6E}"/>
              </a:ext>
            </a:extLst>
          </p:cNvPr>
          <p:cNvSpPr/>
          <p:nvPr/>
        </p:nvSpPr>
        <p:spPr>
          <a:xfrm>
            <a:off x="0" y="182780"/>
            <a:ext cx="5438220" cy="646331"/>
          </a:xfrm>
          <a:prstGeom prst="rect">
            <a:avLst/>
          </a:prstGeom>
          <a:noFill/>
        </p:spPr>
        <p:txBody>
          <a:bodyPr wrap="non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rPr>
              <a:t>Task 1: Using LabelMe Tool:</a:t>
            </a:r>
          </a:p>
        </p:txBody>
      </p:sp>
      <p:pic>
        <p:nvPicPr>
          <p:cNvPr id="8" name="Picture 7">
            <a:extLst>
              <a:ext uri="{FF2B5EF4-FFF2-40B4-BE49-F238E27FC236}">
                <a16:creationId xmlns:a16="http://schemas.microsoft.com/office/drawing/2014/main" id="{3388B6DB-86AB-C462-C8F5-9F407717974F}"/>
              </a:ext>
            </a:extLst>
          </p:cNvPr>
          <p:cNvPicPr>
            <a:picLocks noChangeAspect="1"/>
          </p:cNvPicPr>
          <p:nvPr/>
        </p:nvPicPr>
        <p:blipFill>
          <a:blip r:embed="rId2"/>
          <a:stretch>
            <a:fillRect/>
          </a:stretch>
        </p:blipFill>
        <p:spPr>
          <a:xfrm>
            <a:off x="1023860" y="832017"/>
            <a:ext cx="10491199" cy="5901298"/>
          </a:xfrm>
          <a:prstGeom prst="rect">
            <a:avLst/>
          </a:prstGeom>
        </p:spPr>
      </p:pic>
      <p:pic>
        <p:nvPicPr>
          <p:cNvPr id="9" name="Picture 8">
            <a:extLst>
              <a:ext uri="{FF2B5EF4-FFF2-40B4-BE49-F238E27FC236}">
                <a16:creationId xmlns:a16="http://schemas.microsoft.com/office/drawing/2014/main" id="{274F7EED-6524-1781-0E14-7C9A83B492C5}"/>
              </a:ext>
            </a:extLst>
          </p:cNvPr>
          <p:cNvPicPr>
            <a:picLocks noChangeAspect="1"/>
          </p:cNvPicPr>
          <p:nvPr/>
        </p:nvPicPr>
        <p:blipFill>
          <a:blip r:embed="rId3"/>
          <a:stretch>
            <a:fillRect/>
          </a:stretch>
        </p:blipFill>
        <p:spPr>
          <a:xfrm>
            <a:off x="2715750" y="1558633"/>
            <a:ext cx="5099312" cy="1562180"/>
          </a:xfrm>
          <a:prstGeom prst="rect">
            <a:avLst/>
          </a:prstGeom>
        </p:spPr>
      </p:pic>
      <p:sp>
        <p:nvSpPr>
          <p:cNvPr id="10" name="TextBox 9">
            <a:extLst>
              <a:ext uri="{FF2B5EF4-FFF2-40B4-BE49-F238E27FC236}">
                <a16:creationId xmlns:a16="http://schemas.microsoft.com/office/drawing/2014/main" id="{68788470-AD3B-6945-C79B-ED61840F6460}"/>
              </a:ext>
            </a:extLst>
          </p:cNvPr>
          <p:cNvSpPr txBox="1"/>
          <p:nvPr/>
        </p:nvSpPr>
        <p:spPr>
          <a:xfrm>
            <a:off x="1972143" y="3306725"/>
            <a:ext cx="7969299" cy="1938992"/>
          </a:xfrm>
          <a:prstGeom prst="rect">
            <a:avLst/>
          </a:prstGeom>
          <a:noFill/>
        </p:spPr>
        <p:txBody>
          <a:bodyPr wrap="square">
            <a:spAutoFit/>
          </a:bodyPr>
          <a:lstStyle/>
          <a:p>
            <a:pPr algn="just"/>
            <a:r>
              <a:rPr lang="en-IN" sz="2000" dirty="0">
                <a:solidFill>
                  <a:schemeClr val="bg1"/>
                </a:solidFill>
                <a:latin typeface="Times New Roman" panose="02020603050405020304" pitchFamily="18" charset="0"/>
                <a:cs typeface="Times New Roman" panose="02020603050405020304" pitchFamily="18" charset="0"/>
              </a:rPr>
              <a:t>By passing the above commands in the Anaconda prompt LabelMe tool will be activated and screen will look like this.</a:t>
            </a:r>
          </a:p>
          <a:p>
            <a:pPr algn="just"/>
            <a:endParaRPr lang="en-IN" sz="2000" dirty="0">
              <a:solidFill>
                <a:schemeClr val="bg1"/>
              </a:solidFill>
              <a:latin typeface="Times New Roman" panose="02020603050405020304" pitchFamily="18" charset="0"/>
              <a:cs typeface="Times New Roman" panose="02020603050405020304" pitchFamily="18" charset="0"/>
            </a:endParaRPr>
          </a:p>
          <a:p>
            <a:pPr algn="just"/>
            <a:r>
              <a:rPr lang="en-IN" sz="2000" dirty="0">
                <a:solidFill>
                  <a:schemeClr val="bg1"/>
                </a:solidFill>
                <a:latin typeface="Times New Roman" panose="02020603050405020304" pitchFamily="18" charset="0"/>
                <a:cs typeface="Times New Roman" panose="02020603050405020304" pitchFamily="18" charset="0"/>
              </a:rPr>
              <a:t>You can open a particular image using ‘Open’, ‘Open Dir’ will open a folder for you. Whereas, you can create and edit polygons and do various other operations.</a:t>
            </a:r>
          </a:p>
        </p:txBody>
      </p:sp>
    </p:spTree>
    <p:extLst>
      <p:ext uri="{BB962C8B-B14F-4D97-AF65-F5344CB8AC3E}">
        <p14:creationId xmlns:p14="http://schemas.microsoft.com/office/powerpoint/2010/main" val="280108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DA925F-1247-9273-272F-6CA1EBAC7FA9}"/>
              </a:ext>
            </a:extLst>
          </p:cNvPr>
          <p:cNvSpPr/>
          <p:nvPr/>
        </p:nvSpPr>
        <p:spPr>
          <a:xfrm>
            <a:off x="276091" y="395431"/>
            <a:ext cx="5566525" cy="646331"/>
          </a:xfrm>
          <a:prstGeom prst="rect">
            <a:avLst/>
          </a:prstGeom>
          <a:noFill/>
        </p:spPr>
        <p:txBody>
          <a:bodyPr wrap="non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rPr>
              <a:t>Task 2: Area of Interest(AOI)</a:t>
            </a:r>
          </a:p>
        </p:txBody>
      </p:sp>
      <p:sp>
        <p:nvSpPr>
          <p:cNvPr id="4" name="TextBox 3">
            <a:extLst>
              <a:ext uri="{FF2B5EF4-FFF2-40B4-BE49-F238E27FC236}">
                <a16:creationId xmlns:a16="http://schemas.microsoft.com/office/drawing/2014/main" id="{6E2C76BD-B256-52C7-4081-BB4B35C6D361}"/>
              </a:ext>
            </a:extLst>
          </p:cNvPr>
          <p:cNvSpPr txBox="1"/>
          <p:nvPr/>
        </p:nvSpPr>
        <p:spPr>
          <a:xfrm>
            <a:off x="276091" y="1308380"/>
            <a:ext cx="9143114" cy="1015663"/>
          </a:xfrm>
          <a:prstGeom prst="rect">
            <a:avLst/>
          </a:prstGeom>
          <a:noFill/>
        </p:spPr>
        <p:txBody>
          <a:bodyPr wrap="square">
            <a:spAutoFit/>
          </a:bodyPr>
          <a:lstStyle/>
          <a:p>
            <a:pPr marL="342900" indent="-342900" algn="just">
              <a:buFont typeface="Wingdings" panose="05000000000000000000" pitchFamily="2" charset="2"/>
              <a:buChar char="Ø"/>
            </a:pPr>
            <a:r>
              <a:rPr lang="en-IN" sz="2000" dirty="0"/>
              <a:t>AOI stands for "Area of Interest" in OpenCV. It refers to a specific region or portion of an image that is selected for further processing or analysis, allowing developers to focus on relevant parts and ignore the rest during computer vision tasks.</a:t>
            </a:r>
          </a:p>
        </p:txBody>
      </p:sp>
      <p:pic>
        <p:nvPicPr>
          <p:cNvPr id="6" name="Picture 5">
            <a:extLst>
              <a:ext uri="{FF2B5EF4-FFF2-40B4-BE49-F238E27FC236}">
                <a16:creationId xmlns:a16="http://schemas.microsoft.com/office/drawing/2014/main" id="{186063CF-2450-A798-E39A-B2E4F0EB3FEC}"/>
              </a:ext>
            </a:extLst>
          </p:cNvPr>
          <p:cNvPicPr>
            <a:picLocks noChangeAspect="1"/>
          </p:cNvPicPr>
          <p:nvPr/>
        </p:nvPicPr>
        <p:blipFill>
          <a:blip r:embed="rId2"/>
          <a:stretch>
            <a:fillRect/>
          </a:stretch>
        </p:blipFill>
        <p:spPr>
          <a:xfrm>
            <a:off x="7982392" y="3220996"/>
            <a:ext cx="1905000" cy="2381250"/>
          </a:xfrm>
          <a:prstGeom prst="rect">
            <a:avLst/>
          </a:prstGeom>
        </p:spPr>
      </p:pic>
      <p:pic>
        <p:nvPicPr>
          <p:cNvPr id="8" name="Picture 7">
            <a:extLst>
              <a:ext uri="{FF2B5EF4-FFF2-40B4-BE49-F238E27FC236}">
                <a16:creationId xmlns:a16="http://schemas.microsoft.com/office/drawing/2014/main" id="{EC922CC3-7FA1-BDCE-17D9-CBCAAB2202C0}"/>
              </a:ext>
            </a:extLst>
          </p:cNvPr>
          <p:cNvPicPr>
            <a:picLocks noChangeAspect="1"/>
          </p:cNvPicPr>
          <p:nvPr/>
        </p:nvPicPr>
        <p:blipFill>
          <a:blip r:embed="rId3"/>
          <a:stretch>
            <a:fillRect/>
          </a:stretch>
        </p:blipFill>
        <p:spPr>
          <a:xfrm>
            <a:off x="1115532" y="2933470"/>
            <a:ext cx="4413398" cy="2956302"/>
          </a:xfrm>
          <a:prstGeom prst="rect">
            <a:avLst/>
          </a:prstGeom>
        </p:spPr>
      </p:pic>
      <p:sp>
        <p:nvSpPr>
          <p:cNvPr id="9" name="Arrow: Right 8">
            <a:extLst>
              <a:ext uri="{FF2B5EF4-FFF2-40B4-BE49-F238E27FC236}">
                <a16:creationId xmlns:a16="http://schemas.microsoft.com/office/drawing/2014/main" id="{3115AA21-C765-1D1F-F8BC-26203B8C1895}"/>
              </a:ext>
            </a:extLst>
          </p:cNvPr>
          <p:cNvSpPr/>
          <p:nvPr/>
        </p:nvSpPr>
        <p:spPr>
          <a:xfrm>
            <a:off x="6096000" y="4125433"/>
            <a:ext cx="1251098" cy="574158"/>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0D96716E-EEBC-9F91-3874-05C2CBF1C96C}"/>
              </a:ext>
            </a:extLst>
          </p:cNvPr>
          <p:cNvSpPr txBox="1"/>
          <p:nvPr/>
        </p:nvSpPr>
        <p:spPr>
          <a:xfrm>
            <a:off x="1935125" y="6056646"/>
            <a:ext cx="2424223"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Input</a:t>
            </a:r>
          </a:p>
        </p:txBody>
      </p:sp>
      <p:sp>
        <p:nvSpPr>
          <p:cNvPr id="11" name="TextBox 10">
            <a:extLst>
              <a:ext uri="{FF2B5EF4-FFF2-40B4-BE49-F238E27FC236}">
                <a16:creationId xmlns:a16="http://schemas.microsoft.com/office/drawing/2014/main" id="{42F4C8D2-E315-6969-8897-146E79FD4982}"/>
              </a:ext>
            </a:extLst>
          </p:cNvPr>
          <p:cNvSpPr txBox="1"/>
          <p:nvPr/>
        </p:nvSpPr>
        <p:spPr>
          <a:xfrm>
            <a:off x="7982392" y="5936215"/>
            <a:ext cx="2424223"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Output</a:t>
            </a:r>
          </a:p>
        </p:txBody>
      </p:sp>
      <p:sp>
        <p:nvSpPr>
          <p:cNvPr id="12" name="Rectangle 11">
            <a:extLst>
              <a:ext uri="{FF2B5EF4-FFF2-40B4-BE49-F238E27FC236}">
                <a16:creationId xmlns:a16="http://schemas.microsoft.com/office/drawing/2014/main" id="{9EFECF1D-5793-DBC5-3AB1-4BCCDBBC790C}"/>
              </a:ext>
            </a:extLst>
          </p:cNvPr>
          <p:cNvSpPr/>
          <p:nvPr/>
        </p:nvSpPr>
        <p:spPr>
          <a:xfrm>
            <a:off x="276091" y="373775"/>
            <a:ext cx="5566525" cy="646331"/>
          </a:xfrm>
          <a:prstGeom prst="rect">
            <a:avLst/>
          </a:prstGeom>
          <a:noFill/>
        </p:spPr>
        <p:txBody>
          <a:bodyPr wrap="non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rPr>
              <a:t>Task 2: Area of Interest(AOI)</a:t>
            </a:r>
          </a:p>
        </p:txBody>
      </p:sp>
    </p:spTree>
    <p:extLst>
      <p:ext uri="{BB962C8B-B14F-4D97-AF65-F5344CB8AC3E}">
        <p14:creationId xmlns:p14="http://schemas.microsoft.com/office/powerpoint/2010/main" val="3520260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B15C73-17FB-81C8-A5AC-C475B3E6A712}"/>
              </a:ext>
            </a:extLst>
          </p:cNvPr>
          <p:cNvSpPr/>
          <p:nvPr/>
        </p:nvSpPr>
        <p:spPr>
          <a:xfrm>
            <a:off x="313267" y="363500"/>
            <a:ext cx="7012754" cy="646331"/>
          </a:xfrm>
          <a:prstGeom prst="rect">
            <a:avLst/>
          </a:prstGeom>
          <a:noFill/>
        </p:spPr>
        <p:txBody>
          <a:bodyPr wrap="non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rPr>
              <a:t>Task 3: Area of Interest(AOI) to Json</a:t>
            </a:r>
          </a:p>
        </p:txBody>
      </p:sp>
      <p:sp>
        <p:nvSpPr>
          <p:cNvPr id="3" name="TextBox 2">
            <a:extLst>
              <a:ext uri="{FF2B5EF4-FFF2-40B4-BE49-F238E27FC236}">
                <a16:creationId xmlns:a16="http://schemas.microsoft.com/office/drawing/2014/main" id="{2029D27A-D332-BC48-92F8-99DC46704F49}"/>
              </a:ext>
            </a:extLst>
          </p:cNvPr>
          <p:cNvSpPr txBox="1"/>
          <p:nvPr/>
        </p:nvSpPr>
        <p:spPr>
          <a:xfrm>
            <a:off x="313267" y="1265200"/>
            <a:ext cx="9423971" cy="400110"/>
          </a:xfrm>
          <a:prstGeom prst="rect">
            <a:avLst/>
          </a:prstGeom>
          <a:noFill/>
        </p:spPr>
        <p:txBody>
          <a:bodyPr wrap="square">
            <a:spAutoFit/>
          </a:bodyPr>
          <a:lstStyle/>
          <a:p>
            <a:pPr marL="342900" indent="-34290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B326BF3-5EC4-D1F9-E81F-D7C2C2BA64B2}"/>
              </a:ext>
            </a:extLst>
          </p:cNvPr>
          <p:cNvSpPr txBox="1"/>
          <p:nvPr/>
        </p:nvSpPr>
        <p:spPr>
          <a:xfrm>
            <a:off x="276091" y="1308380"/>
            <a:ext cx="9143114" cy="1015663"/>
          </a:xfrm>
          <a:prstGeom prst="rect">
            <a:avLst/>
          </a:prstGeom>
          <a:noFill/>
        </p:spPr>
        <p:txBody>
          <a:bodyPr wrap="square">
            <a:spAutoFit/>
          </a:bodyPr>
          <a:lstStyle/>
          <a:p>
            <a:pPr marL="342900" indent="-342900" algn="just">
              <a:buFont typeface="Wingdings" panose="05000000000000000000" pitchFamily="2" charset="2"/>
              <a:buChar char="Ø"/>
            </a:pPr>
            <a:r>
              <a:rPr lang="en-IN" sz="2000" dirty="0"/>
              <a:t>In this particular task the images with product in it are converted to Json images and are also </a:t>
            </a:r>
            <a:r>
              <a:rPr lang="en-IN" sz="2000" dirty="0">
                <a:latin typeface="Times New Roman" panose="02020603050405020304" pitchFamily="18" charset="0"/>
                <a:cs typeface="Times New Roman" panose="02020603050405020304" pitchFamily="18" charset="0"/>
              </a:rPr>
              <a:t>labelled</a:t>
            </a:r>
            <a:r>
              <a:rPr lang="en-IN" sz="2000" dirty="0"/>
              <a:t> as product. </a:t>
            </a:r>
            <a:r>
              <a:rPr lang="en-IN" sz="2000" dirty="0">
                <a:latin typeface="Times New Roman" panose="02020603050405020304" pitchFamily="18" charset="0"/>
                <a:cs typeface="Times New Roman" panose="02020603050405020304" pitchFamily="18" charset="0"/>
              </a:rPr>
              <a:t>Below listed is the process of converting an AOI image to Json</a:t>
            </a:r>
          </a:p>
        </p:txBody>
      </p:sp>
      <p:graphicFrame>
        <p:nvGraphicFramePr>
          <p:cNvPr id="5" name="Diagram 4">
            <a:extLst>
              <a:ext uri="{FF2B5EF4-FFF2-40B4-BE49-F238E27FC236}">
                <a16:creationId xmlns:a16="http://schemas.microsoft.com/office/drawing/2014/main" id="{1C74B2B3-6A76-D1D3-9ADC-FE105F35030A}"/>
              </a:ext>
            </a:extLst>
          </p:cNvPr>
          <p:cNvGraphicFramePr/>
          <p:nvPr>
            <p:extLst>
              <p:ext uri="{D42A27DB-BD31-4B8C-83A1-F6EECF244321}">
                <p14:modId xmlns:p14="http://schemas.microsoft.com/office/powerpoint/2010/main" val="104156990"/>
              </p:ext>
            </p:extLst>
          </p:nvPr>
        </p:nvGraphicFramePr>
        <p:xfrm>
          <a:off x="1497743" y="2465799"/>
          <a:ext cx="8488737" cy="3549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7896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535CB1-3FC1-5D84-4106-C543BA4A386F}"/>
              </a:ext>
            </a:extLst>
          </p:cNvPr>
          <p:cNvSpPr/>
          <p:nvPr/>
        </p:nvSpPr>
        <p:spPr>
          <a:xfrm>
            <a:off x="90670" y="425144"/>
            <a:ext cx="12010660" cy="646331"/>
          </a:xfrm>
          <a:prstGeom prst="rect">
            <a:avLst/>
          </a:prstGeom>
          <a:noFill/>
        </p:spPr>
        <p:txBody>
          <a:bodyPr wrap="non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rPr>
              <a:t>3.1 : Area of Interest(AOI) to Json – Oval Capsules and bottles </a:t>
            </a:r>
          </a:p>
        </p:txBody>
      </p:sp>
      <p:sp>
        <p:nvSpPr>
          <p:cNvPr id="3" name="TextBox 2">
            <a:extLst>
              <a:ext uri="{FF2B5EF4-FFF2-40B4-BE49-F238E27FC236}">
                <a16:creationId xmlns:a16="http://schemas.microsoft.com/office/drawing/2014/main" id="{977A5141-33E8-CA06-677C-2663C383841A}"/>
              </a:ext>
            </a:extLst>
          </p:cNvPr>
          <p:cNvSpPr txBox="1"/>
          <p:nvPr/>
        </p:nvSpPr>
        <p:spPr>
          <a:xfrm>
            <a:off x="276091" y="1308380"/>
            <a:ext cx="11549464" cy="2246769"/>
          </a:xfrm>
          <a:prstGeom prst="rect">
            <a:avLst/>
          </a:prstGeom>
          <a:noFill/>
        </p:spPr>
        <p:txBody>
          <a:bodyPr wrap="square">
            <a:spAutoFit/>
          </a:bodyPr>
          <a:lstStyle/>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This python code is developed specially for products who are oval or possess bottle like shape.</a:t>
            </a:r>
          </a:p>
          <a:p>
            <a:pPr marL="342900" indent="-34290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hyperparameters tunned for this are as follows:	</a:t>
            </a:r>
          </a:p>
          <a:p>
            <a:pPr marL="1257300" lvl="2"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As oval like shape has minimum 6 vertices therefore ‘</a:t>
            </a:r>
            <a:r>
              <a:rPr lang="en-IN" sz="2000" dirty="0" err="1">
                <a:latin typeface="Times New Roman" panose="02020603050405020304" pitchFamily="18" charset="0"/>
                <a:cs typeface="Times New Roman" panose="02020603050405020304" pitchFamily="18" charset="0"/>
              </a:rPr>
              <a:t>len</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approx</a:t>
            </a:r>
            <a:r>
              <a:rPr lang="en-IN" sz="2000" dirty="0">
                <a:latin typeface="Times New Roman" panose="02020603050405020304" pitchFamily="18" charset="0"/>
                <a:cs typeface="Times New Roman" panose="02020603050405020304" pitchFamily="18" charset="0"/>
              </a:rPr>
              <a:t>) &gt;= 6’ </a:t>
            </a:r>
          </a:p>
          <a:p>
            <a:pPr marL="1257300" lvl="2"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Here </a:t>
            </a:r>
            <a:r>
              <a:rPr lang="en-IN" sz="2000" dirty="0" err="1">
                <a:latin typeface="Times New Roman" panose="02020603050405020304" pitchFamily="18" charset="0"/>
                <a:cs typeface="Times New Roman" panose="02020603050405020304" pitchFamily="18" charset="0"/>
              </a:rPr>
              <a:t>approx</a:t>
            </a:r>
            <a:r>
              <a:rPr lang="en-IN" sz="2000" dirty="0">
                <a:latin typeface="Times New Roman" panose="02020603050405020304" pitchFamily="18" charset="0"/>
                <a:cs typeface="Times New Roman" panose="02020603050405020304" pitchFamily="18" charset="0"/>
              </a:rPr>
              <a:t> = cv2.approxPolyDP(</a:t>
            </a:r>
            <a:r>
              <a:rPr lang="en-IN" sz="2000" dirty="0" err="1">
                <a:latin typeface="Times New Roman" panose="02020603050405020304" pitchFamily="18" charset="0"/>
                <a:cs typeface="Times New Roman" panose="02020603050405020304" pitchFamily="18" charset="0"/>
              </a:rPr>
              <a:t>cnt</a:t>
            </a:r>
            <a:r>
              <a:rPr lang="en-IN" sz="2000" dirty="0">
                <a:latin typeface="Times New Roman" panose="02020603050405020304" pitchFamily="18" charset="0"/>
                <a:cs typeface="Times New Roman" panose="02020603050405020304" pitchFamily="18" charset="0"/>
              </a:rPr>
              <a:t>, 0.002 * perimeter, True) , where </a:t>
            </a:r>
            <a:r>
              <a:rPr lang="en-US" sz="2000" dirty="0" err="1">
                <a:latin typeface="Times New Roman" panose="02020603050405020304" pitchFamily="18" charset="0"/>
                <a:cs typeface="Times New Roman" panose="02020603050405020304" pitchFamily="18" charset="0"/>
              </a:rPr>
              <a:t>approxPolyDP</a:t>
            </a:r>
            <a:r>
              <a:rPr lang="en-US" sz="2000" dirty="0">
                <a:latin typeface="Times New Roman" panose="02020603050405020304" pitchFamily="18" charset="0"/>
                <a:cs typeface="Times New Roman" panose="02020603050405020304" pitchFamily="18" charset="0"/>
              </a:rPr>
              <a:t> approximates a curve or a polygon with another curve/polygon with less vertices so that the distance between them is less or equal to the specified precision.</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E29C420-928B-E6E5-CEAA-361DEAB9FC17}"/>
              </a:ext>
            </a:extLst>
          </p:cNvPr>
          <p:cNvPicPr>
            <a:picLocks noChangeAspect="1"/>
          </p:cNvPicPr>
          <p:nvPr/>
        </p:nvPicPr>
        <p:blipFill>
          <a:blip r:embed="rId2"/>
          <a:stretch>
            <a:fillRect/>
          </a:stretch>
        </p:blipFill>
        <p:spPr>
          <a:xfrm>
            <a:off x="1115532" y="3601996"/>
            <a:ext cx="3415371" cy="2287776"/>
          </a:xfrm>
          <a:prstGeom prst="rect">
            <a:avLst/>
          </a:prstGeom>
        </p:spPr>
      </p:pic>
      <p:sp>
        <p:nvSpPr>
          <p:cNvPr id="5" name="TextBox 4">
            <a:extLst>
              <a:ext uri="{FF2B5EF4-FFF2-40B4-BE49-F238E27FC236}">
                <a16:creationId xmlns:a16="http://schemas.microsoft.com/office/drawing/2014/main" id="{5D7D613D-075E-45EB-9C15-D168EF75DE4F}"/>
              </a:ext>
            </a:extLst>
          </p:cNvPr>
          <p:cNvSpPr txBox="1"/>
          <p:nvPr/>
        </p:nvSpPr>
        <p:spPr>
          <a:xfrm>
            <a:off x="1791288" y="5936619"/>
            <a:ext cx="1876020"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Input</a:t>
            </a:r>
          </a:p>
        </p:txBody>
      </p:sp>
      <p:sp>
        <p:nvSpPr>
          <p:cNvPr id="6" name="Arrow: Right 5">
            <a:extLst>
              <a:ext uri="{FF2B5EF4-FFF2-40B4-BE49-F238E27FC236}">
                <a16:creationId xmlns:a16="http://schemas.microsoft.com/office/drawing/2014/main" id="{F90FEFEC-0354-482D-9AE8-779DE87F0CAF}"/>
              </a:ext>
            </a:extLst>
          </p:cNvPr>
          <p:cNvSpPr/>
          <p:nvPr/>
        </p:nvSpPr>
        <p:spPr>
          <a:xfrm>
            <a:off x="5304890" y="4382287"/>
            <a:ext cx="1251098" cy="574158"/>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A1E0534B-6569-3D8A-558F-C5C52FDEF10F}"/>
              </a:ext>
            </a:extLst>
          </p:cNvPr>
          <p:cNvPicPr>
            <a:picLocks noChangeAspect="1"/>
          </p:cNvPicPr>
          <p:nvPr/>
        </p:nvPicPr>
        <p:blipFill>
          <a:blip r:embed="rId3"/>
          <a:stretch>
            <a:fillRect/>
          </a:stretch>
        </p:blipFill>
        <p:spPr>
          <a:xfrm>
            <a:off x="7109716" y="3601996"/>
            <a:ext cx="3518114" cy="2338418"/>
          </a:xfrm>
          <a:prstGeom prst="rect">
            <a:avLst/>
          </a:prstGeom>
        </p:spPr>
      </p:pic>
      <p:sp>
        <p:nvSpPr>
          <p:cNvPr id="9" name="TextBox 8">
            <a:extLst>
              <a:ext uri="{FF2B5EF4-FFF2-40B4-BE49-F238E27FC236}">
                <a16:creationId xmlns:a16="http://schemas.microsoft.com/office/drawing/2014/main" id="{EAA6A955-9D9E-75DA-5878-151F2B0FB4A0}"/>
              </a:ext>
            </a:extLst>
          </p:cNvPr>
          <p:cNvSpPr txBox="1"/>
          <p:nvPr/>
        </p:nvSpPr>
        <p:spPr>
          <a:xfrm>
            <a:off x="7656661" y="5987261"/>
            <a:ext cx="2424223"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1507976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38B2B8-0CB1-BB11-9D22-63749E6E2EBF}"/>
              </a:ext>
            </a:extLst>
          </p:cNvPr>
          <p:cNvSpPr/>
          <p:nvPr/>
        </p:nvSpPr>
        <p:spPr>
          <a:xfrm>
            <a:off x="448720" y="373773"/>
            <a:ext cx="10369891" cy="646331"/>
          </a:xfrm>
          <a:prstGeom prst="rect">
            <a:avLst/>
          </a:prstGeom>
          <a:noFill/>
        </p:spPr>
        <p:txBody>
          <a:bodyPr wrap="non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rPr>
              <a:t>3.2 : Area of Interest(AOI) to Json – Outer Boundaries</a:t>
            </a:r>
          </a:p>
        </p:txBody>
      </p:sp>
      <p:sp>
        <p:nvSpPr>
          <p:cNvPr id="3" name="TextBox 2">
            <a:extLst>
              <a:ext uri="{FF2B5EF4-FFF2-40B4-BE49-F238E27FC236}">
                <a16:creationId xmlns:a16="http://schemas.microsoft.com/office/drawing/2014/main" id="{45AC4C19-6FC7-D1DF-7B76-F7E0291D64EB}"/>
              </a:ext>
            </a:extLst>
          </p:cNvPr>
          <p:cNvSpPr txBox="1"/>
          <p:nvPr/>
        </p:nvSpPr>
        <p:spPr>
          <a:xfrm>
            <a:off x="276091" y="1308380"/>
            <a:ext cx="11549464" cy="1631216"/>
          </a:xfrm>
          <a:prstGeom prst="rect">
            <a:avLst/>
          </a:prstGeom>
          <a:noFill/>
        </p:spPr>
        <p:txBody>
          <a:bodyPr wrap="square">
            <a:spAutoFit/>
          </a:bodyPr>
          <a:lstStyle/>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This python code is developed specially for drawing the outer boundaries of products.</a:t>
            </a:r>
          </a:p>
          <a:p>
            <a:pPr algn="just"/>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hyperparameters tunned for this are as follows:	</a:t>
            </a:r>
          </a:p>
          <a:p>
            <a:pPr marL="1257300" lvl="2"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As we have to draw the outer boundaries we don’t need to tune many parameters, we have to only set the threshold value, i.e., area which I have set as area &gt;  400</a:t>
            </a:r>
          </a:p>
        </p:txBody>
      </p:sp>
      <p:pic>
        <p:nvPicPr>
          <p:cNvPr id="5" name="Picture 4">
            <a:extLst>
              <a:ext uri="{FF2B5EF4-FFF2-40B4-BE49-F238E27FC236}">
                <a16:creationId xmlns:a16="http://schemas.microsoft.com/office/drawing/2014/main" id="{C3D89D62-AE76-52AB-0963-51DB5B324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156" y="3429000"/>
            <a:ext cx="2644848" cy="2641692"/>
          </a:xfrm>
          <a:prstGeom prst="rect">
            <a:avLst/>
          </a:prstGeom>
        </p:spPr>
      </p:pic>
      <p:pic>
        <p:nvPicPr>
          <p:cNvPr id="7" name="Picture 6">
            <a:extLst>
              <a:ext uri="{FF2B5EF4-FFF2-40B4-BE49-F238E27FC236}">
                <a16:creationId xmlns:a16="http://schemas.microsoft.com/office/drawing/2014/main" id="{EECEDA42-6536-86BE-A613-8911813484F6}"/>
              </a:ext>
            </a:extLst>
          </p:cNvPr>
          <p:cNvPicPr>
            <a:picLocks noChangeAspect="1"/>
          </p:cNvPicPr>
          <p:nvPr/>
        </p:nvPicPr>
        <p:blipFill>
          <a:blip r:embed="rId3"/>
          <a:stretch>
            <a:fillRect/>
          </a:stretch>
        </p:blipFill>
        <p:spPr>
          <a:xfrm>
            <a:off x="6591471" y="3373412"/>
            <a:ext cx="2905275" cy="2752867"/>
          </a:xfrm>
          <a:prstGeom prst="rect">
            <a:avLst/>
          </a:prstGeom>
        </p:spPr>
      </p:pic>
      <p:sp>
        <p:nvSpPr>
          <p:cNvPr id="8" name="Arrow: Right 7">
            <a:extLst>
              <a:ext uri="{FF2B5EF4-FFF2-40B4-BE49-F238E27FC236}">
                <a16:creationId xmlns:a16="http://schemas.microsoft.com/office/drawing/2014/main" id="{A77A1E97-1B3E-BCEA-A2E8-4B3E89615AA8}"/>
              </a:ext>
            </a:extLst>
          </p:cNvPr>
          <p:cNvSpPr/>
          <p:nvPr/>
        </p:nvSpPr>
        <p:spPr>
          <a:xfrm>
            <a:off x="4847188" y="4341190"/>
            <a:ext cx="1251098" cy="574158"/>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4DB6E3DA-DD5D-F649-4BE9-5DA7F77C3168}"/>
              </a:ext>
            </a:extLst>
          </p:cNvPr>
          <p:cNvSpPr txBox="1"/>
          <p:nvPr/>
        </p:nvSpPr>
        <p:spPr>
          <a:xfrm>
            <a:off x="2093570" y="6127513"/>
            <a:ext cx="1876020"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Input</a:t>
            </a:r>
          </a:p>
        </p:txBody>
      </p:sp>
      <p:sp>
        <p:nvSpPr>
          <p:cNvPr id="10" name="TextBox 9">
            <a:extLst>
              <a:ext uri="{FF2B5EF4-FFF2-40B4-BE49-F238E27FC236}">
                <a16:creationId xmlns:a16="http://schemas.microsoft.com/office/drawing/2014/main" id="{1A98EE0F-D5AE-FE63-8F03-69EB0C9A7021}"/>
              </a:ext>
            </a:extLst>
          </p:cNvPr>
          <p:cNvSpPr txBox="1"/>
          <p:nvPr/>
        </p:nvSpPr>
        <p:spPr>
          <a:xfrm>
            <a:off x="6903426" y="6193315"/>
            <a:ext cx="2424223"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1206314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2A9D0D-408A-250D-82FE-E472E1A490C9}"/>
              </a:ext>
            </a:extLst>
          </p:cNvPr>
          <p:cNvSpPr/>
          <p:nvPr/>
        </p:nvSpPr>
        <p:spPr>
          <a:xfrm>
            <a:off x="644940" y="394323"/>
            <a:ext cx="5342553" cy="646331"/>
          </a:xfrm>
          <a:prstGeom prst="rect">
            <a:avLst/>
          </a:prstGeom>
          <a:noFill/>
        </p:spPr>
        <p:txBody>
          <a:bodyPr wrap="non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rPr>
              <a:t>Task 4	: Drawing Rectangles</a:t>
            </a:r>
          </a:p>
        </p:txBody>
      </p:sp>
      <p:sp>
        <p:nvSpPr>
          <p:cNvPr id="3" name="TextBox 2">
            <a:extLst>
              <a:ext uri="{FF2B5EF4-FFF2-40B4-BE49-F238E27FC236}">
                <a16:creationId xmlns:a16="http://schemas.microsoft.com/office/drawing/2014/main" id="{FE3422C7-B134-43F9-D32A-59F756EBA4C7}"/>
              </a:ext>
            </a:extLst>
          </p:cNvPr>
          <p:cNvSpPr txBox="1"/>
          <p:nvPr/>
        </p:nvSpPr>
        <p:spPr>
          <a:xfrm>
            <a:off x="276091" y="1308380"/>
            <a:ext cx="11549464" cy="2862322"/>
          </a:xfrm>
          <a:prstGeom prst="rect">
            <a:avLst/>
          </a:prstGeom>
          <a:noFill/>
        </p:spPr>
        <p:txBody>
          <a:bodyPr wrap="square">
            <a:spAutoFit/>
          </a:bodyPr>
          <a:lstStyle/>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 this task we need to draw rectangles around the polygons annotated so as input we need to provide Json and image file.</a:t>
            </a:r>
          </a:p>
          <a:p>
            <a:pPr marL="342900" indent="-34290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To draw rectangles we need to use </a:t>
            </a:r>
            <a:r>
              <a:rPr lang="en-IN" sz="2000" dirty="0" err="1">
                <a:latin typeface="Times New Roman" panose="02020603050405020304" pitchFamily="18" charset="0"/>
                <a:cs typeface="Times New Roman" panose="02020603050405020304" pitchFamily="18" charset="0"/>
              </a:rPr>
              <a:t>minAreaRect</a:t>
            </a:r>
            <a:r>
              <a:rPr lang="en-IN" sz="2000" dirty="0">
                <a:latin typeface="Times New Roman" panose="02020603050405020304" pitchFamily="18" charset="0"/>
                <a:cs typeface="Times New Roman" panose="02020603050405020304" pitchFamily="18" charset="0"/>
              </a:rPr>
              <a:t> for finding the minimum area rotate rectangle which takes input of 2D point set and returns 2D Box structure containing height, width, centre(points) and angle of rotation.</a:t>
            </a:r>
          </a:p>
          <a:p>
            <a:pPr marL="342900" indent="-34290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After that we need to crop that polygon by taking the image and points in the consideration. </a:t>
            </a:r>
            <a:r>
              <a:rPr lang="en-IN" sz="2000" dirty="0" err="1">
                <a:latin typeface="Times New Roman" panose="02020603050405020304" pitchFamily="18" charset="0"/>
                <a:cs typeface="Times New Roman" panose="02020603050405020304" pitchFamily="18" charset="0"/>
              </a:rPr>
              <a:t>boundingRect</a:t>
            </a:r>
            <a:r>
              <a:rPr lang="en-IN" sz="2000" dirty="0">
                <a:latin typeface="Times New Roman" panose="02020603050405020304" pitchFamily="18" charset="0"/>
                <a:cs typeface="Times New Roman" panose="02020603050405020304" pitchFamily="18" charset="0"/>
              </a:rPr>
              <a:t> is used to draw a proper rectangle around the binary image through this we can highlight the region of interest.</a:t>
            </a:r>
          </a:p>
        </p:txBody>
      </p:sp>
    </p:spTree>
    <p:extLst>
      <p:ext uri="{BB962C8B-B14F-4D97-AF65-F5344CB8AC3E}">
        <p14:creationId xmlns:p14="http://schemas.microsoft.com/office/powerpoint/2010/main" val="512996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AA895D-E587-2F76-F1E1-4D1E2E8A43FB}"/>
              </a:ext>
            </a:extLst>
          </p:cNvPr>
          <p:cNvSpPr/>
          <p:nvPr/>
        </p:nvSpPr>
        <p:spPr>
          <a:xfrm>
            <a:off x="642263" y="414872"/>
            <a:ext cx="4135556" cy="646331"/>
          </a:xfrm>
          <a:prstGeom prst="rect">
            <a:avLst/>
          </a:prstGeom>
          <a:noFill/>
        </p:spPr>
        <p:txBody>
          <a:bodyPr wrap="non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rPr>
              <a:t>Task </a:t>
            </a:r>
            <a:r>
              <a:rPr lang="en-US" sz="3600" b="1" dirty="0">
                <a:ln w="0"/>
                <a:effectLst>
                  <a:outerShdw blurRad="38100" dist="19050" dir="2700000" algn="tl" rotWithShape="0">
                    <a:schemeClr val="dk1">
                      <a:alpha val="40000"/>
                    </a:schemeClr>
                  </a:outerShdw>
                </a:effectLst>
              </a:rPr>
              <a:t>5</a:t>
            </a:r>
            <a:r>
              <a:rPr lang="en-US" sz="3600" b="1" cap="none" spc="0" dirty="0">
                <a:ln w="0"/>
                <a:solidFill>
                  <a:schemeClr val="tx1"/>
                </a:solidFill>
                <a:effectLst>
                  <a:outerShdw blurRad="38100" dist="19050" dir="2700000" algn="tl" rotWithShape="0">
                    <a:schemeClr val="dk1">
                      <a:alpha val="40000"/>
                    </a:schemeClr>
                  </a:outerShdw>
                </a:effectLst>
              </a:rPr>
              <a:t>	: Cropping Out</a:t>
            </a:r>
          </a:p>
        </p:txBody>
      </p:sp>
      <p:sp>
        <p:nvSpPr>
          <p:cNvPr id="3" name="TextBox 2">
            <a:extLst>
              <a:ext uri="{FF2B5EF4-FFF2-40B4-BE49-F238E27FC236}">
                <a16:creationId xmlns:a16="http://schemas.microsoft.com/office/drawing/2014/main" id="{E45F5626-CEA7-D9E9-1F71-46EDF683CBAA}"/>
              </a:ext>
            </a:extLst>
          </p:cNvPr>
          <p:cNvSpPr txBox="1"/>
          <p:nvPr/>
        </p:nvSpPr>
        <p:spPr>
          <a:xfrm>
            <a:off x="286365" y="1308380"/>
            <a:ext cx="11549464" cy="2554545"/>
          </a:xfrm>
          <a:prstGeom prst="rect">
            <a:avLst/>
          </a:prstGeom>
          <a:noFill/>
        </p:spPr>
        <p:txBody>
          <a:bodyPr wrap="square">
            <a:spAutoFit/>
          </a:bodyPr>
          <a:lstStyle/>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 this task we need to draw rectangles around the polygons annotated as well as we need crop out the polygons so as input we need to provide Json and image file.</a:t>
            </a:r>
          </a:p>
          <a:p>
            <a:pPr marL="342900" indent="-34290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All the process is almost same as drawing rectangle boxes the extra step we need to perform is that crop out the polygon by using points of max height and width.</a:t>
            </a:r>
          </a:p>
          <a:p>
            <a:pPr marL="342900" indent="-34290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F73D49C-7D71-3D8C-DAAD-36826B4A9693}"/>
              </a:ext>
            </a:extLst>
          </p:cNvPr>
          <p:cNvSpPr txBox="1"/>
          <p:nvPr/>
        </p:nvSpPr>
        <p:spPr>
          <a:xfrm>
            <a:off x="737170" y="3154434"/>
            <a:ext cx="6097712" cy="400110"/>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cropped_image</a:t>
            </a:r>
            <a:r>
              <a:rPr lang="en-IN" sz="2000" dirty="0">
                <a:latin typeface="Times New Roman" panose="02020603050405020304" pitchFamily="18" charset="0"/>
                <a:cs typeface="Times New Roman" panose="02020603050405020304" pitchFamily="18" charset="0"/>
              </a:rPr>
              <a:t> = image[max(0, y):</a:t>
            </a:r>
            <a:r>
              <a:rPr lang="en-IN" sz="2000" dirty="0" err="1">
                <a:latin typeface="Times New Roman" panose="02020603050405020304" pitchFamily="18" charset="0"/>
                <a:cs typeface="Times New Roman" panose="02020603050405020304" pitchFamily="18" charset="0"/>
              </a:rPr>
              <a:t>y+h</a:t>
            </a:r>
            <a:r>
              <a:rPr lang="en-IN" sz="2000" dirty="0">
                <a:latin typeface="Times New Roman" panose="02020603050405020304" pitchFamily="18" charset="0"/>
                <a:cs typeface="Times New Roman" panose="02020603050405020304" pitchFamily="18" charset="0"/>
              </a:rPr>
              <a:t>, max(0, x):</a:t>
            </a:r>
            <a:r>
              <a:rPr lang="en-IN" sz="2000" dirty="0" err="1">
                <a:latin typeface="Times New Roman" panose="02020603050405020304" pitchFamily="18" charset="0"/>
                <a:cs typeface="Times New Roman" panose="02020603050405020304" pitchFamily="18" charset="0"/>
              </a:rPr>
              <a:t>x+w</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388737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276</TotalTime>
  <Words>982</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Dhyani Panchal</dc:creator>
  <cp:lastModifiedBy>Dhyani Panchal</cp:lastModifiedBy>
  <cp:revision>3</cp:revision>
  <dcterms:created xsi:type="dcterms:W3CDTF">2023-07-23T08:13:32Z</dcterms:created>
  <dcterms:modified xsi:type="dcterms:W3CDTF">2023-07-24T17:15:22Z</dcterms:modified>
</cp:coreProperties>
</file>