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77" r:id="rId1"/>
  </p:sldMasterIdLst>
  <p:sldIdLst>
    <p:sldId id="256" r:id="rId2"/>
    <p:sldId id="257" r:id="rId3"/>
    <p:sldId id="258" r:id="rId4"/>
    <p:sldId id="259" r:id="rId5"/>
    <p:sldId id="260" r:id="rId6"/>
    <p:sldId id="261" r:id="rId7"/>
    <p:sldId id="262" r:id="rId8"/>
    <p:sldId id="264" r:id="rId9"/>
    <p:sldId id="265" r:id="rId10"/>
    <p:sldId id="266" r:id="rId11"/>
    <p:sldId id="267" r:id="rId12"/>
    <p:sldId id="270" r:id="rId13"/>
    <p:sldId id="268" r:id="rId14"/>
    <p:sldId id="269" r:id="rId15"/>
  </p:sldIdLst>
  <p:sldSz cx="9144000" cy="6858000" type="screen4x3"/>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265" autoAdjust="0"/>
    <p:restoredTop sz="94660"/>
  </p:normalViewPr>
  <p:slideViewPr>
    <p:cSldViewPr snapToGrid="0">
      <p:cViewPr>
        <p:scale>
          <a:sx n="75" d="100"/>
          <a:sy n="75" d="100"/>
        </p:scale>
        <p:origin x="1085"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Impact</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E30C-493B-B5AE-E6BAFCF23888}"/>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E30C-493B-B5AE-E6BAFCF23888}"/>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E30C-493B-B5AE-E6BAFCF23888}"/>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E30C-493B-B5AE-E6BAFCF23888}"/>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High Resource Consumption</c:v>
                </c:pt>
                <c:pt idx="1">
                  <c:v>Environmental Pollution</c:v>
                </c:pt>
                <c:pt idx="2">
                  <c:v>Energy Inefficiency</c:v>
                </c:pt>
                <c:pt idx="3">
                  <c:v>Waste Generation</c:v>
                </c:pt>
              </c:strCache>
            </c:strRef>
          </c:cat>
          <c:val>
            <c:numRef>
              <c:f>Sheet1!$B$2:$B$5</c:f>
              <c:numCache>
                <c:formatCode>General</c:formatCode>
                <c:ptCount val="4"/>
                <c:pt idx="0">
                  <c:v>40</c:v>
                </c:pt>
                <c:pt idx="1">
                  <c:v>38</c:v>
                </c:pt>
                <c:pt idx="2">
                  <c:v>28</c:v>
                </c:pt>
                <c:pt idx="3">
                  <c:v>30</c:v>
                </c:pt>
              </c:numCache>
            </c:numRef>
          </c:val>
          <c:extLst>
            <c:ext xmlns:c16="http://schemas.microsoft.com/office/drawing/2014/chart" uri="{C3380CC4-5D6E-409C-BE32-E72D297353CC}">
              <c16:uniqueId val="{00000000-43C2-44AB-B74C-5D09EDEAFC9C}"/>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iagrams/_rels/data2.xml.rels><?xml version="1.0" encoding="UTF-8" standalone="yes"?>
<Relationships xmlns="http://schemas.openxmlformats.org/package/2006/relationships"><Relationship Id="rId1" Type="http://schemas.openxmlformats.org/officeDocument/2006/relationships/image" Target="../media/image3.jpg"/></Relationships>
</file>

<file path=ppt/diagrams/_rels/drawing2.xml.rels><?xml version="1.0" encoding="UTF-8" standalone="yes"?>
<Relationships xmlns="http://schemas.openxmlformats.org/package/2006/relationships"><Relationship Id="rId1" Type="http://schemas.openxmlformats.org/officeDocument/2006/relationships/image" Target="../media/image3.jpg"/></Relationships>
</file>

<file path=ppt/diagrams/colors1.xml><?xml version="1.0" encoding="utf-8"?>
<dgm:colorsDef xmlns:dgm="http://schemas.openxmlformats.org/drawingml/2006/diagram" xmlns:a="http://schemas.openxmlformats.org/drawingml/2006/main" uniqueId="urn:microsoft.com/office/officeart/2005/8/colors/accent6_3">
  <dgm:title val=""/>
  <dgm:desc val=""/>
  <dgm:catLst>
    <dgm:cat type="accent6" pri="11300"/>
  </dgm:catLst>
  <dgm:styleLbl name="node0">
    <dgm:fillClrLst meth="repeat">
      <a:schemeClr val="accent6">
        <a:shade val="80000"/>
      </a:schemeClr>
    </dgm:fillClrLst>
    <dgm:linClrLst meth="repeat">
      <a:schemeClr val="lt1"/>
    </dgm:linClrLst>
    <dgm:effectClrLst/>
    <dgm:txLinClrLst/>
    <dgm:txFillClrLst/>
    <dgm:txEffectClrLst/>
  </dgm:styleLbl>
  <dgm:styleLbl name="node1">
    <dgm:fillClrLst>
      <a:schemeClr val="accent6">
        <a:shade val="80000"/>
      </a:schemeClr>
      <a:schemeClr val="accent6">
        <a:tint val="70000"/>
      </a:schemeClr>
    </dgm:fillClrLst>
    <dgm:linClrLst meth="repeat">
      <a:schemeClr val="lt1"/>
    </dgm:linClrLst>
    <dgm:effectClrLst/>
    <dgm:txLinClrLst/>
    <dgm:txFillClrLst/>
    <dgm:txEffectClrLst/>
  </dgm:styleLbl>
  <dgm:styleLbl name="alignNode1">
    <dgm:fillClrLst>
      <a:schemeClr val="accent6">
        <a:shade val="80000"/>
      </a:schemeClr>
      <a:schemeClr val="accent6">
        <a:tint val="70000"/>
      </a:schemeClr>
    </dgm:fillClrLst>
    <dgm:linClrLst>
      <a:schemeClr val="accent6">
        <a:shade val="80000"/>
      </a:schemeClr>
      <a:schemeClr val="accent6">
        <a:tint val="70000"/>
      </a:schemeClr>
    </dgm:linClrLst>
    <dgm:effectClrLst/>
    <dgm:txLinClrLst/>
    <dgm:txFillClrLst/>
    <dgm:txEffectClrLst/>
  </dgm:styleLbl>
  <dgm:styleLbl name="lnNode1">
    <dgm:fillClrLst>
      <a:schemeClr val="accent6">
        <a:shade val="80000"/>
      </a:schemeClr>
      <a:schemeClr val="accent6">
        <a:tint val="7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tint val="70000"/>
        <a:alpha val="50000"/>
      </a:schemeClr>
    </dgm:fillClrLst>
    <dgm:linClrLst meth="repeat">
      <a:schemeClr val="lt1"/>
    </dgm:linClrLst>
    <dgm:effectClrLst/>
    <dgm:txLinClrLst/>
    <dgm:txFillClrLst/>
    <dgm:txEffectClrLst/>
  </dgm:styleLbl>
  <dgm:styleLbl name="node2">
    <dgm:fillClrLst>
      <a:schemeClr val="accent6">
        <a:tint val="99000"/>
      </a:schemeClr>
    </dgm:fillClrLst>
    <dgm:linClrLst meth="repeat">
      <a:schemeClr val="lt1"/>
    </dgm:linClrLst>
    <dgm:effectClrLst/>
    <dgm:txLinClrLst/>
    <dgm:txFillClrLst/>
    <dgm:txEffectClrLst/>
  </dgm:styleLbl>
  <dgm:styleLbl name="node3">
    <dgm:fillClrLst>
      <a:schemeClr val="accent6">
        <a:tint val="80000"/>
      </a:schemeClr>
    </dgm:fillClrLst>
    <dgm:linClrLst meth="repeat">
      <a:schemeClr val="lt1"/>
    </dgm:linClrLst>
    <dgm:effectClrLst/>
    <dgm:txLinClrLst/>
    <dgm:txFillClrLst/>
    <dgm:txEffectClrLst/>
  </dgm:styleLbl>
  <dgm:styleLbl name="node4">
    <dgm:fillClrLst>
      <a:schemeClr val="accent6">
        <a:tint val="70000"/>
      </a:schemeClr>
    </dgm:fillClrLst>
    <dgm:linClrLst meth="repeat">
      <a:schemeClr val="lt1"/>
    </dgm:linClrLst>
    <dgm:effectClrLst/>
    <dgm:txLinClrLst/>
    <dgm:txFillClrLst/>
    <dgm:txEffectClrLst/>
  </dgm:styleLbl>
  <dgm:styleLbl name="f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dgm:txEffectClrLst/>
  </dgm:styleLbl>
  <dgm:styleLbl name="f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bgSibTrans2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lt1"/>
    </dgm:txFillClrLst>
    <dgm:txEffectClrLst/>
  </dgm:styleLbl>
  <dgm:styleLbl name="sibTrans1D1">
    <dgm:fillClrLst>
      <a:schemeClr val="accent6">
        <a:shade val="90000"/>
      </a:schemeClr>
      <a:schemeClr val="accent6">
        <a:tint val="70000"/>
      </a:schemeClr>
    </dgm:fillClrLst>
    <dgm:linClrLst>
      <a:schemeClr val="accent6">
        <a:shade val="90000"/>
      </a:schemeClr>
      <a:schemeClr val="accent6">
        <a:tint val="7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shade val="80000"/>
      </a:schemeClr>
    </dgm:fillClrLst>
    <dgm:linClrLst meth="repeat">
      <a:schemeClr val="lt1"/>
    </dgm:linClrLst>
    <dgm:effectClrLst/>
    <dgm:txLinClrLst/>
    <dgm:txFillClrLst/>
    <dgm:txEffectClrLst/>
  </dgm:styleLbl>
  <dgm:styleLbl name="asst1">
    <dgm:fillClrLst meth="repeat">
      <a:schemeClr val="accent6">
        <a:shade val="80000"/>
      </a:schemeClr>
    </dgm:fillClrLst>
    <dgm:linClrLst meth="repeat">
      <a:schemeClr val="lt1"/>
    </dgm:linClrLst>
    <dgm:effectClrLst/>
    <dgm:txLinClrLst/>
    <dgm:txFillClrLst/>
    <dgm:txEffectClrLst/>
  </dgm:styleLbl>
  <dgm:styleLbl name="asst2">
    <dgm:fillClrLst>
      <a:schemeClr val="accent6">
        <a:tint val="99000"/>
      </a:schemeClr>
    </dgm:fillClrLst>
    <dgm:linClrLst meth="repeat">
      <a:schemeClr val="lt1"/>
    </dgm:linClrLst>
    <dgm:effectClrLst/>
    <dgm:txLinClrLst/>
    <dgm:txFillClrLst/>
    <dgm:txEffectClrLst/>
  </dgm:styleLbl>
  <dgm:styleLbl name="asst3">
    <dgm:fillClrLst>
      <a:schemeClr val="accent6">
        <a:tint val="80000"/>
      </a:schemeClr>
    </dgm:fillClrLst>
    <dgm:linClrLst meth="repeat">
      <a:schemeClr val="lt1"/>
    </dgm:linClrLst>
    <dgm:effectClrLst/>
    <dgm:txLinClrLst/>
    <dgm:txFillClrLst/>
    <dgm:txEffectClrLst/>
  </dgm:styleLbl>
  <dgm:styleLbl name="asst4">
    <dgm:fillClrLst>
      <a:schemeClr val="accent6">
        <a:tint val="70000"/>
      </a:schemeClr>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lt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9000"/>
      </a:schemeClr>
    </dgm:fillClrLst>
    <dgm:linClrLst meth="repeat">
      <a:schemeClr val="accent6">
        <a:tint val="99000"/>
      </a:schemeClr>
    </dgm:linClrLst>
    <dgm:effectClrLst/>
    <dgm:txLinClrLst/>
    <dgm:txFillClrLst meth="repeat">
      <a:schemeClr val="tx1"/>
    </dgm:txFillClrLst>
    <dgm:txEffectClrLst/>
  </dgm:styleLbl>
  <dgm:styleLbl name="parChTrans1D3">
    <dgm:fillClrLst meth="repeat">
      <a:schemeClr val="accent6">
        <a:tint val="80000"/>
      </a:schemeClr>
    </dgm:fillClrLst>
    <dgm:linClrLst meth="repeat">
      <a:schemeClr val="accent6">
        <a:tint val="80000"/>
      </a:schemeClr>
    </dgm:linClrLst>
    <dgm:effectClrLst/>
    <dgm:txLinClrLst/>
    <dgm:txFillClrLst meth="repeat">
      <a:schemeClr val="tx1"/>
    </dgm:txFillClrLst>
    <dgm:txEffectClrLst/>
  </dgm:styleLbl>
  <dgm:styleLbl name="parChTrans1D4">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6">
        <a:shade val="80000"/>
      </a:schemeClr>
      <a:schemeClr val="accent6">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4A2982-ADC1-4581-B2E4-6FB3B4CAE01F}" type="doc">
      <dgm:prSet loTypeId="urn:microsoft.com/office/officeart/2011/layout/TabList" loCatId="officeonline" qsTypeId="urn:microsoft.com/office/officeart/2005/8/quickstyle/simple5" qsCatId="simple" csTypeId="urn:microsoft.com/office/officeart/2005/8/colors/accent6_3" csCatId="accent6" phldr="1"/>
      <dgm:spPr/>
      <dgm:t>
        <a:bodyPr/>
        <a:lstStyle/>
        <a:p>
          <a:endParaRPr lang="en-IN"/>
        </a:p>
      </dgm:t>
    </dgm:pt>
    <dgm:pt modelId="{23B4D7BF-C2DF-4DE3-91BF-1E74EE41EE3A}">
      <dgm:prSet phldrT="[Text]" custT="1"/>
      <dgm:spPr/>
      <dgm:t>
        <a:bodyPr/>
        <a:lstStyle/>
        <a:p>
          <a:pPr algn="just"/>
          <a:r>
            <a:rPr lang="en-US" sz="1800" dirty="0"/>
            <a:t>The construction industry plays a key role in global development but has often been linked to high resource use and environmental damage. However, with green technology, the industry is changing by focusing on sustainability, efficiency, and caring for the environment.</a:t>
          </a:r>
          <a:endParaRPr lang="en-IN" sz="1800" dirty="0"/>
        </a:p>
      </dgm:t>
    </dgm:pt>
    <dgm:pt modelId="{795234D4-A94F-45B1-9671-A76D99E1B007}" type="parTrans" cxnId="{9B9B43CD-439F-49FF-BCD5-8EC2F9D48AE9}">
      <dgm:prSet/>
      <dgm:spPr/>
      <dgm:t>
        <a:bodyPr/>
        <a:lstStyle/>
        <a:p>
          <a:endParaRPr lang="en-IN"/>
        </a:p>
      </dgm:t>
    </dgm:pt>
    <dgm:pt modelId="{344AB112-16C1-43C2-BF95-68664D88EA46}" type="sibTrans" cxnId="{9B9B43CD-439F-49FF-BCD5-8EC2F9D48AE9}">
      <dgm:prSet/>
      <dgm:spPr/>
      <dgm:t>
        <a:bodyPr/>
        <a:lstStyle/>
        <a:p>
          <a:endParaRPr lang="en-IN"/>
        </a:p>
      </dgm:t>
    </dgm:pt>
    <dgm:pt modelId="{F5D9E7CA-4F95-4E85-9963-9003E946D6D2}">
      <dgm:prSet custT="1"/>
      <dgm:spPr/>
      <dgm:t>
        <a:bodyPr/>
        <a:lstStyle/>
        <a:p>
          <a:pPr algn="just"/>
          <a:r>
            <a:rPr lang="en-US" sz="1400" dirty="0"/>
            <a:t>Green technology in construction means using new methods, materials, and practices that lower environmental harm while improving how buildings work. This includes energy-saving designs, renewable energy, and other eco-friendly solutions to create buildings that are better for the planet, more affordable, and built for the future.</a:t>
          </a:r>
        </a:p>
      </dgm:t>
    </dgm:pt>
    <dgm:pt modelId="{DC847369-E2DD-46AD-A061-D83BB29E68FD}" type="parTrans" cxnId="{35A561E0-0FA0-46D7-A949-74FA623320FC}">
      <dgm:prSet/>
      <dgm:spPr/>
      <dgm:t>
        <a:bodyPr/>
        <a:lstStyle/>
        <a:p>
          <a:endParaRPr lang="en-IN"/>
        </a:p>
      </dgm:t>
    </dgm:pt>
    <dgm:pt modelId="{408B3C10-A089-4DC0-83FA-D603DB7E3D1A}" type="sibTrans" cxnId="{35A561E0-0FA0-46D7-A949-74FA623320FC}">
      <dgm:prSet/>
      <dgm:spPr/>
      <dgm:t>
        <a:bodyPr/>
        <a:lstStyle/>
        <a:p>
          <a:endParaRPr lang="en-IN"/>
        </a:p>
      </dgm:t>
    </dgm:pt>
    <dgm:pt modelId="{6C03709C-030C-4FA6-9CAB-3520697E6B6C}">
      <dgm:prSet custT="1"/>
      <dgm:spPr/>
      <dgm:t>
        <a:bodyPr/>
        <a:lstStyle/>
        <a:p>
          <a:pPr algn="just"/>
          <a:r>
            <a:rPr lang="en-US" sz="1400" dirty="0"/>
            <a:t>With issues like climate change and limited resources, adopting green technology isn’t just a choice—it’s a necessity. It helps ensure that we can grow and develop today without harming the ability of future generations to live and succeed.</a:t>
          </a:r>
        </a:p>
      </dgm:t>
    </dgm:pt>
    <dgm:pt modelId="{1E802210-53B9-44D3-A2A7-804D39704FD7}" type="parTrans" cxnId="{2AB75CA7-A960-425D-9B27-C8F657EA572D}">
      <dgm:prSet/>
      <dgm:spPr/>
      <dgm:t>
        <a:bodyPr/>
        <a:lstStyle/>
        <a:p>
          <a:endParaRPr lang="en-IN"/>
        </a:p>
      </dgm:t>
    </dgm:pt>
    <dgm:pt modelId="{12B40618-0025-44EF-B665-EA6FE56569F0}" type="sibTrans" cxnId="{2AB75CA7-A960-425D-9B27-C8F657EA572D}">
      <dgm:prSet/>
      <dgm:spPr/>
      <dgm:t>
        <a:bodyPr/>
        <a:lstStyle/>
        <a:p>
          <a:endParaRPr lang="en-IN"/>
        </a:p>
      </dgm:t>
    </dgm:pt>
    <dgm:pt modelId="{35917A10-9B17-4230-87A4-B5C36CDE00C2}" type="pres">
      <dgm:prSet presAssocID="{BB4A2982-ADC1-4581-B2E4-6FB3B4CAE01F}" presName="Name0" presStyleCnt="0">
        <dgm:presLayoutVars>
          <dgm:chMax/>
          <dgm:chPref val="3"/>
          <dgm:dir/>
          <dgm:animOne val="branch"/>
          <dgm:animLvl val="lvl"/>
        </dgm:presLayoutVars>
      </dgm:prSet>
      <dgm:spPr/>
    </dgm:pt>
    <dgm:pt modelId="{F9B0F550-78C6-4DD1-9A96-F1DF5FC5D705}" type="pres">
      <dgm:prSet presAssocID="{23B4D7BF-C2DF-4DE3-91BF-1E74EE41EE3A}" presName="composite" presStyleCnt="0"/>
      <dgm:spPr/>
    </dgm:pt>
    <dgm:pt modelId="{49408284-9591-4C74-BE2C-359C1EEE1040}" type="pres">
      <dgm:prSet presAssocID="{23B4D7BF-C2DF-4DE3-91BF-1E74EE41EE3A}" presName="FirstChild" presStyleLbl="revTx" presStyleIdx="0" presStyleCnt="3">
        <dgm:presLayoutVars>
          <dgm:chMax val="0"/>
          <dgm:chPref val="0"/>
          <dgm:bulletEnabled val="1"/>
        </dgm:presLayoutVars>
      </dgm:prSet>
      <dgm:spPr/>
    </dgm:pt>
    <dgm:pt modelId="{E6D15D69-CF71-478E-9F79-B619A7B55F37}" type="pres">
      <dgm:prSet presAssocID="{23B4D7BF-C2DF-4DE3-91BF-1E74EE41EE3A}" presName="Parent" presStyleLbl="alignNode1" presStyleIdx="0" presStyleCnt="3" custScaleX="384615" custLinFactNeighborX="71154" custLinFactNeighborY="1500">
        <dgm:presLayoutVars>
          <dgm:chMax val="3"/>
          <dgm:chPref val="3"/>
          <dgm:bulletEnabled val="1"/>
        </dgm:presLayoutVars>
      </dgm:prSet>
      <dgm:spPr/>
    </dgm:pt>
    <dgm:pt modelId="{8325CB6E-D38C-4740-B7A2-7D77232D1B58}" type="pres">
      <dgm:prSet presAssocID="{23B4D7BF-C2DF-4DE3-91BF-1E74EE41EE3A}" presName="Accent" presStyleLbl="parChTrans1D1" presStyleIdx="0" presStyleCnt="3"/>
      <dgm:spPr/>
    </dgm:pt>
    <dgm:pt modelId="{AE844764-F78A-4258-AEAE-A4CB997464CD}" type="pres">
      <dgm:prSet presAssocID="{344AB112-16C1-43C2-BF95-68664D88EA46}" presName="sibTrans" presStyleCnt="0"/>
      <dgm:spPr/>
    </dgm:pt>
    <dgm:pt modelId="{F71E0884-1875-4BFD-9559-C88130975D3C}" type="pres">
      <dgm:prSet presAssocID="{F5D9E7CA-4F95-4E85-9963-9003E946D6D2}" presName="composite" presStyleCnt="0"/>
      <dgm:spPr/>
    </dgm:pt>
    <dgm:pt modelId="{09DB9760-BBBC-46B3-B986-F47B70E30B26}" type="pres">
      <dgm:prSet presAssocID="{F5D9E7CA-4F95-4E85-9963-9003E946D6D2}" presName="FirstChild" presStyleLbl="revTx" presStyleIdx="1" presStyleCnt="3">
        <dgm:presLayoutVars>
          <dgm:chMax val="0"/>
          <dgm:chPref val="0"/>
          <dgm:bulletEnabled val="1"/>
        </dgm:presLayoutVars>
      </dgm:prSet>
      <dgm:spPr/>
    </dgm:pt>
    <dgm:pt modelId="{96F73323-186F-43CF-8C6E-B2EB17B77718}" type="pres">
      <dgm:prSet presAssocID="{F5D9E7CA-4F95-4E85-9963-9003E946D6D2}" presName="Parent" presStyleLbl="alignNode1" presStyleIdx="1" presStyleCnt="3" custScaleX="384615" custLinFactNeighborX="71154">
        <dgm:presLayoutVars>
          <dgm:chMax val="3"/>
          <dgm:chPref val="3"/>
          <dgm:bulletEnabled val="1"/>
        </dgm:presLayoutVars>
      </dgm:prSet>
      <dgm:spPr/>
    </dgm:pt>
    <dgm:pt modelId="{488C301D-F7BC-4A4F-8B56-705D72176B7E}" type="pres">
      <dgm:prSet presAssocID="{F5D9E7CA-4F95-4E85-9963-9003E946D6D2}" presName="Accent" presStyleLbl="parChTrans1D1" presStyleIdx="1" presStyleCnt="3"/>
      <dgm:spPr/>
    </dgm:pt>
    <dgm:pt modelId="{34F52AA8-F86C-4D5D-A01A-026BAD513663}" type="pres">
      <dgm:prSet presAssocID="{408B3C10-A089-4DC0-83FA-D603DB7E3D1A}" presName="sibTrans" presStyleCnt="0"/>
      <dgm:spPr/>
    </dgm:pt>
    <dgm:pt modelId="{D40E3E96-F713-4667-A6EB-FE27E84FB781}" type="pres">
      <dgm:prSet presAssocID="{6C03709C-030C-4FA6-9CAB-3520697E6B6C}" presName="composite" presStyleCnt="0"/>
      <dgm:spPr/>
    </dgm:pt>
    <dgm:pt modelId="{E350FD9A-1E5B-498D-B837-74101DE74EE1}" type="pres">
      <dgm:prSet presAssocID="{6C03709C-030C-4FA6-9CAB-3520697E6B6C}" presName="FirstChild" presStyleLbl="revTx" presStyleIdx="2" presStyleCnt="3">
        <dgm:presLayoutVars>
          <dgm:chMax val="0"/>
          <dgm:chPref val="0"/>
          <dgm:bulletEnabled val="1"/>
        </dgm:presLayoutVars>
      </dgm:prSet>
      <dgm:spPr/>
    </dgm:pt>
    <dgm:pt modelId="{B7AE8046-3537-4E98-8AEC-3DA16FAB1890}" type="pres">
      <dgm:prSet presAssocID="{6C03709C-030C-4FA6-9CAB-3520697E6B6C}" presName="Parent" presStyleLbl="alignNode1" presStyleIdx="2" presStyleCnt="3" custScaleX="384615" custLinFactNeighborX="71154" custLinFactNeighborY="-3000">
        <dgm:presLayoutVars>
          <dgm:chMax val="3"/>
          <dgm:chPref val="3"/>
          <dgm:bulletEnabled val="1"/>
        </dgm:presLayoutVars>
      </dgm:prSet>
      <dgm:spPr/>
    </dgm:pt>
    <dgm:pt modelId="{9820D7C8-B188-4CC9-99C9-62B815CDBE91}" type="pres">
      <dgm:prSet presAssocID="{6C03709C-030C-4FA6-9CAB-3520697E6B6C}" presName="Accent" presStyleLbl="parChTrans1D1" presStyleIdx="2" presStyleCnt="3"/>
      <dgm:spPr/>
    </dgm:pt>
  </dgm:ptLst>
  <dgm:cxnLst>
    <dgm:cxn modelId="{64A6D220-49D0-49B0-92EE-A84E2B0B800B}" type="presOf" srcId="{23B4D7BF-C2DF-4DE3-91BF-1E74EE41EE3A}" destId="{E6D15D69-CF71-478E-9F79-B619A7B55F37}" srcOrd="0" destOrd="0" presId="urn:microsoft.com/office/officeart/2011/layout/TabList"/>
    <dgm:cxn modelId="{48817D79-0745-43EE-BF1D-631E63B36C4E}" type="presOf" srcId="{F5D9E7CA-4F95-4E85-9963-9003E946D6D2}" destId="{96F73323-186F-43CF-8C6E-B2EB17B77718}" srcOrd="0" destOrd="0" presId="urn:microsoft.com/office/officeart/2011/layout/TabList"/>
    <dgm:cxn modelId="{2AB75CA7-A960-425D-9B27-C8F657EA572D}" srcId="{BB4A2982-ADC1-4581-B2E4-6FB3B4CAE01F}" destId="{6C03709C-030C-4FA6-9CAB-3520697E6B6C}" srcOrd="2" destOrd="0" parTransId="{1E802210-53B9-44D3-A2A7-804D39704FD7}" sibTransId="{12B40618-0025-44EF-B665-EA6FE56569F0}"/>
    <dgm:cxn modelId="{9B9B43CD-439F-49FF-BCD5-8EC2F9D48AE9}" srcId="{BB4A2982-ADC1-4581-B2E4-6FB3B4CAE01F}" destId="{23B4D7BF-C2DF-4DE3-91BF-1E74EE41EE3A}" srcOrd="0" destOrd="0" parTransId="{795234D4-A94F-45B1-9671-A76D99E1B007}" sibTransId="{344AB112-16C1-43C2-BF95-68664D88EA46}"/>
    <dgm:cxn modelId="{3C456BD8-1C47-42B6-99A5-3045F7C86303}" type="presOf" srcId="{6C03709C-030C-4FA6-9CAB-3520697E6B6C}" destId="{B7AE8046-3537-4E98-8AEC-3DA16FAB1890}" srcOrd="0" destOrd="0" presId="urn:microsoft.com/office/officeart/2011/layout/TabList"/>
    <dgm:cxn modelId="{35A561E0-0FA0-46D7-A949-74FA623320FC}" srcId="{BB4A2982-ADC1-4581-B2E4-6FB3B4CAE01F}" destId="{F5D9E7CA-4F95-4E85-9963-9003E946D6D2}" srcOrd="1" destOrd="0" parTransId="{DC847369-E2DD-46AD-A061-D83BB29E68FD}" sibTransId="{408B3C10-A089-4DC0-83FA-D603DB7E3D1A}"/>
    <dgm:cxn modelId="{C20120F8-14FA-49EF-9556-420891A8DB27}" type="presOf" srcId="{BB4A2982-ADC1-4581-B2E4-6FB3B4CAE01F}" destId="{35917A10-9B17-4230-87A4-B5C36CDE00C2}" srcOrd="0" destOrd="0" presId="urn:microsoft.com/office/officeart/2011/layout/TabList"/>
    <dgm:cxn modelId="{E379E73E-1A70-40C5-B4C7-4174D3E0BFBA}" type="presParOf" srcId="{35917A10-9B17-4230-87A4-B5C36CDE00C2}" destId="{F9B0F550-78C6-4DD1-9A96-F1DF5FC5D705}" srcOrd="0" destOrd="0" presId="urn:microsoft.com/office/officeart/2011/layout/TabList"/>
    <dgm:cxn modelId="{E536DB66-9C30-4747-BC1F-5B283613868E}" type="presParOf" srcId="{F9B0F550-78C6-4DD1-9A96-F1DF5FC5D705}" destId="{49408284-9591-4C74-BE2C-359C1EEE1040}" srcOrd="0" destOrd="0" presId="urn:microsoft.com/office/officeart/2011/layout/TabList"/>
    <dgm:cxn modelId="{7A30D716-6CD7-428C-BC92-7399FB292E2B}" type="presParOf" srcId="{F9B0F550-78C6-4DD1-9A96-F1DF5FC5D705}" destId="{E6D15D69-CF71-478E-9F79-B619A7B55F37}" srcOrd="1" destOrd="0" presId="urn:microsoft.com/office/officeart/2011/layout/TabList"/>
    <dgm:cxn modelId="{70062944-2713-4FEC-BC17-9D56798107FA}" type="presParOf" srcId="{F9B0F550-78C6-4DD1-9A96-F1DF5FC5D705}" destId="{8325CB6E-D38C-4740-B7A2-7D77232D1B58}" srcOrd="2" destOrd="0" presId="urn:microsoft.com/office/officeart/2011/layout/TabList"/>
    <dgm:cxn modelId="{6F107183-4D33-400D-BD54-1EE7741B6FEA}" type="presParOf" srcId="{35917A10-9B17-4230-87A4-B5C36CDE00C2}" destId="{AE844764-F78A-4258-AEAE-A4CB997464CD}" srcOrd="1" destOrd="0" presId="urn:microsoft.com/office/officeart/2011/layout/TabList"/>
    <dgm:cxn modelId="{583D3F33-C634-4B5D-AAE9-20B028D1AE96}" type="presParOf" srcId="{35917A10-9B17-4230-87A4-B5C36CDE00C2}" destId="{F71E0884-1875-4BFD-9559-C88130975D3C}" srcOrd="2" destOrd="0" presId="urn:microsoft.com/office/officeart/2011/layout/TabList"/>
    <dgm:cxn modelId="{BF7BC736-725E-4A97-B12E-80EE9A834AFB}" type="presParOf" srcId="{F71E0884-1875-4BFD-9559-C88130975D3C}" destId="{09DB9760-BBBC-46B3-B986-F47B70E30B26}" srcOrd="0" destOrd="0" presId="urn:microsoft.com/office/officeart/2011/layout/TabList"/>
    <dgm:cxn modelId="{4FDD2BBA-E012-4A2D-876D-23164E55F019}" type="presParOf" srcId="{F71E0884-1875-4BFD-9559-C88130975D3C}" destId="{96F73323-186F-43CF-8C6E-B2EB17B77718}" srcOrd="1" destOrd="0" presId="urn:microsoft.com/office/officeart/2011/layout/TabList"/>
    <dgm:cxn modelId="{709FD3AF-8CFE-4D06-B5C3-4080D02FEB8F}" type="presParOf" srcId="{F71E0884-1875-4BFD-9559-C88130975D3C}" destId="{488C301D-F7BC-4A4F-8B56-705D72176B7E}" srcOrd="2" destOrd="0" presId="urn:microsoft.com/office/officeart/2011/layout/TabList"/>
    <dgm:cxn modelId="{9DC31ABC-4307-4AF9-AD3E-E3C509879BA2}" type="presParOf" srcId="{35917A10-9B17-4230-87A4-B5C36CDE00C2}" destId="{34F52AA8-F86C-4D5D-A01A-026BAD513663}" srcOrd="3" destOrd="0" presId="urn:microsoft.com/office/officeart/2011/layout/TabList"/>
    <dgm:cxn modelId="{78D85736-6C92-47F2-B7BA-DB082CB01208}" type="presParOf" srcId="{35917A10-9B17-4230-87A4-B5C36CDE00C2}" destId="{D40E3E96-F713-4667-A6EB-FE27E84FB781}" srcOrd="4" destOrd="0" presId="urn:microsoft.com/office/officeart/2011/layout/TabList"/>
    <dgm:cxn modelId="{537761B5-6D17-4F95-A61E-E0518AFDCD0A}" type="presParOf" srcId="{D40E3E96-F713-4667-A6EB-FE27E84FB781}" destId="{E350FD9A-1E5B-498D-B837-74101DE74EE1}" srcOrd="0" destOrd="0" presId="urn:microsoft.com/office/officeart/2011/layout/TabList"/>
    <dgm:cxn modelId="{AED890C5-03F6-4166-B872-453FB2C1C1F4}" type="presParOf" srcId="{D40E3E96-F713-4667-A6EB-FE27E84FB781}" destId="{B7AE8046-3537-4E98-8AEC-3DA16FAB1890}" srcOrd="1" destOrd="0" presId="urn:microsoft.com/office/officeart/2011/layout/TabList"/>
    <dgm:cxn modelId="{DB41D8B6-F317-4044-9C80-9193AAA0D414}" type="presParOf" srcId="{D40E3E96-F713-4667-A6EB-FE27E84FB781}" destId="{9820D7C8-B188-4CC9-99C9-62B815CDBE91}" srcOrd="2" destOrd="0" presId="urn:microsoft.com/office/officeart/2011/layout/Tab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0B3B675-A9AA-4FC4-8F90-39D3DA530F85}" type="doc">
      <dgm:prSet loTypeId="urn:microsoft.com/office/officeart/2011/layout/Picture Frame" loCatId="officeonline" qsTypeId="urn:microsoft.com/office/officeart/2005/8/quickstyle/simple1" qsCatId="simple" csTypeId="urn:microsoft.com/office/officeart/2005/8/colors/accent1_2" csCatId="accent1" phldr="1"/>
      <dgm:spPr/>
      <dgm:t>
        <a:bodyPr/>
        <a:lstStyle/>
        <a:p>
          <a:endParaRPr lang="en-IN"/>
        </a:p>
      </dgm:t>
    </dgm:pt>
    <dgm:pt modelId="{C93E3DAC-4799-463A-B7EC-E5A967A646C7}">
      <dgm:prSet phldrT="[Text]" custT="1"/>
      <dgm:spPr/>
      <dgm:t>
        <a:bodyPr/>
        <a:lstStyle/>
        <a:p>
          <a:pPr algn="just"/>
          <a:r>
            <a:rPr lang="en-US" sz="1600" dirty="0"/>
            <a:t>To revolutionize the construction industry by embedding green technology that transforms how we build—focusing on reducing environmental harm, optimizing resource efficiency, and enhancing energy performance. The ultimate aim is to create structures that are not only sustainable and eco-friendly but also cost-effective and resilient, ensuring a balance between development and environmental stewardship for a greener future.</a:t>
          </a:r>
          <a:endParaRPr lang="en-IN" sz="1600" b="1" dirty="0"/>
        </a:p>
      </dgm:t>
    </dgm:pt>
    <dgm:pt modelId="{5A93A88E-81A9-4748-AA4B-4510D1B9A1D3}" type="parTrans" cxnId="{EDC7CE97-A059-4EF3-8B1B-79B052521343}">
      <dgm:prSet/>
      <dgm:spPr/>
      <dgm:t>
        <a:bodyPr/>
        <a:lstStyle/>
        <a:p>
          <a:endParaRPr lang="en-IN"/>
        </a:p>
      </dgm:t>
    </dgm:pt>
    <dgm:pt modelId="{CF6F0F84-6144-4F36-B8CE-4D7D72AEFD60}" type="sibTrans" cxnId="{EDC7CE97-A059-4EF3-8B1B-79B052521343}">
      <dgm:prSet/>
      <dgm:spPr/>
      <dgm:t>
        <a:bodyPr/>
        <a:lstStyle/>
        <a:p>
          <a:endParaRPr lang="en-IN"/>
        </a:p>
      </dgm:t>
    </dgm:pt>
    <dgm:pt modelId="{7909028B-969C-40EB-B5D1-F349855AE4DD}" type="pres">
      <dgm:prSet presAssocID="{D0B3B675-A9AA-4FC4-8F90-39D3DA530F85}" presName="Name0" presStyleCnt="0">
        <dgm:presLayoutVars>
          <dgm:chMax/>
          <dgm:chPref/>
          <dgm:dir/>
        </dgm:presLayoutVars>
      </dgm:prSet>
      <dgm:spPr/>
    </dgm:pt>
    <dgm:pt modelId="{8FF7283D-D155-4EAC-BA0F-57D842910DBE}" type="pres">
      <dgm:prSet presAssocID="{C93E3DAC-4799-463A-B7EC-E5A967A646C7}" presName="composite" presStyleCnt="0"/>
      <dgm:spPr/>
    </dgm:pt>
    <dgm:pt modelId="{DE4D4326-7028-4DD9-925B-C2FDDE2CDF3F}" type="pres">
      <dgm:prSet presAssocID="{C93E3DAC-4799-463A-B7EC-E5A967A646C7}" presName="ParentText" presStyleLbl="revTx" presStyleIdx="0" presStyleCnt="1">
        <dgm:presLayoutVars>
          <dgm:chMax val="0"/>
          <dgm:chPref val="0"/>
          <dgm:bulletEnabled val="1"/>
        </dgm:presLayoutVars>
      </dgm:prSet>
      <dgm:spPr/>
    </dgm:pt>
    <dgm:pt modelId="{B3345BBB-2112-4D58-A83B-2898C2BF970A}" type="pres">
      <dgm:prSet presAssocID="{C93E3DAC-4799-463A-B7EC-E5A967A646C7}" presName="Accent1" presStyleLbl="parChTrans1D1" presStyleIdx="0" presStyleCnt="1"/>
      <dgm:spPr/>
    </dgm:pt>
    <dgm:pt modelId="{6831347F-CB33-45D0-81C5-3DFC8AB25E30}" type="pres">
      <dgm:prSet presAssocID="{C93E3DAC-4799-463A-B7EC-E5A967A646C7}" presName="Image" presStyleLbl="alignImgPlace1" presStyleIdx="0" presStyleCnt="1" custScaleX="96921" custScaleY="67162" custLinFactNeighborX="-8097" custLinFactNeighborY="-2454"/>
      <dgm:spPr>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dgm:spPr>
    </dgm:pt>
  </dgm:ptLst>
  <dgm:cxnLst>
    <dgm:cxn modelId="{4D3D1B7C-27B8-4A30-9272-21C3AF1BD8CF}" type="presOf" srcId="{D0B3B675-A9AA-4FC4-8F90-39D3DA530F85}" destId="{7909028B-969C-40EB-B5D1-F349855AE4DD}" srcOrd="0" destOrd="0" presId="urn:microsoft.com/office/officeart/2011/layout/Picture Frame"/>
    <dgm:cxn modelId="{EDC7CE97-A059-4EF3-8B1B-79B052521343}" srcId="{D0B3B675-A9AA-4FC4-8F90-39D3DA530F85}" destId="{C93E3DAC-4799-463A-B7EC-E5A967A646C7}" srcOrd="0" destOrd="0" parTransId="{5A93A88E-81A9-4748-AA4B-4510D1B9A1D3}" sibTransId="{CF6F0F84-6144-4F36-B8CE-4D7D72AEFD60}"/>
    <dgm:cxn modelId="{E1CB07E8-EBC0-4D82-B01F-45C18C1FA5E2}" type="presOf" srcId="{C93E3DAC-4799-463A-B7EC-E5A967A646C7}" destId="{DE4D4326-7028-4DD9-925B-C2FDDE2CDF3F}" srcOrd="0" destOrd="0" presId="urn:microsoft.com/office/officeart/2011/layout/Picture Frame"/>
    <dgm:cxn modelId="{9BFF9D82-141D-444D-93A5-F9210E442C1F}" type="presParOf" srcId="{7909028B-969C-40EB-B5D1-F349855AE4DD}" destId="{8FF7283D-D155-4EAC-BA0F-57D842910DBE}" srcOrd="0" destOrd="0" presId="urn:microsoft.com/office/officeart/2011/layout/Picture Frame"/>
    <dgm:cxn modelId="{C199E90F-756B-4573-A5C9-2D9F5C4D745A}" type="presParOf" srcId="{8FF7283D-D155-4EAC-BA0F-57D842910DBE}" destId="{DE4D4326-7028-4DD9-925B-C2FDDE2CDF3F}" srcOrd="0" destOrd="0" presId="urn:microsoft.com/office/officeart/2011/layout/Picture Frame"/>
    <dgm:cxn modelId="{E3C305DC-E391-45CD-A6BF-22B33DDE71BF}" type="presParOf" srcId="{8FF7283D-D155-4EAC-BA0F-57D842910DBE}" destId="{B3345BBB-2112-4D58-A83B-2898C2BF970A}" srcOrd="1" destOrd="0" presId="urn:microsoft.com/office/officeart/2011/layout/Picture Frame"/>
    <dgm:cxn modelId="{0DE80EEA-0894-46E9-82C2-51BE4B008EB3}" type="presParOf" srcId="{8FF7283D-D155-4EAC-BA0F-57D842910DBE}" destId="{6831347F-CB33-45D0-81C5-3DFC8AB25E30}" srcOrd="2" destOrd="0" presId="urn:microsoft.com/office/officeart/2011/layout/Picture Fram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A8BCABF-8948-4892-A91D-25AF3D68BB2D}" type="doc">
      <dgm:prSet loTypeId="urn:microsoft.com/office/officeart/2005/8/layout/process4" loCatId="list" qsTypeId="urn:microsoft.com/office/officeart/2005/8/quickstyle/simple1" qsCatId="simple" csTypeId="urn:microsoft.com/office/officeart/2005/8/colors/accent6_2" csCatId="accent6" phldr="1"/>
      <dgm:spPr/>
      <dgm:t>
        <a:bodyPr/>
        <a:lstStyle/>
        <a:p>
          <a:endParaRPr lang="en-IN"/>
        </a:p>
      </dgm:t>
    </dgm:pt>
    <dgm:pt modelId="{E8BD5AF1-5610-4C50-9BC9-2DE734D8D926}">
      <dgm:prSet custT="1"/>
      <dgm:spPr/>
      <dgm:t>
        <a:bodyPr/>
        <a:lstStyle/>
        <a:p>
          <a:pPr algn="just">
            <a:buFont typeface="+mj-lt"/>
            <a:buAutoNum type="arabicPeriod"/>
          </a:pPr>
          <a:r>
            <a:rPr lang="en-US" sz="1400" b="1" dirty="0"/>
            <a:t>Eco-Friendly Materials</a:t>
          </a:r>
          <a:r>
            <a:rPr lang="en-US" sz="1400" dirty="0"/>
            <a:t>: Promoting the use of sustainable, recyclable, and low-carbon materials to reduce the environmental footprint.</a:t>
          </a:r>
        </a:p>
      </dgm:t>
    </dgm:pt>
    <dgm:pt modelId="{C2A3CC26-4D01-425C-8CAE-27F356635E8E}" type="parTrans" cxnId="{90BB0C08-4F90-45EC-8A63-B9300F2E7146}">
      <dgm:prSet/>
      <dgm:spPr/>
      <dgm:t>
        <a:bodyPr/>
        <a:lstStyle/>
        <a:p>
          <a:endParaRPr lang="en-IN"/>
        </a:p>
      </dgm:t>
    </dgm:pt>
    <dgm:pt modelId="{751F1B11-F13F-4E60-8C4A-13735F4B8660}" type="sibTrans" cxnId="{90BB0C08-4F90-45EC-8A63-B9300F2E7146}">
      <dgm:prSet/>
      <dgm:spPr/>
      <dgm:t>
        <a:bodyPr/>
        <a:lstStyle/>
        <a:p>
          <a:endParaRPr lang="en-IN"/>
        </a:p>
      </dgm:t>
    </dgm:pt>
    <dgm:pt modelId="{C4E77408-DEB1-412C-B13D-9E994519CB96}">
      <dgm:prSet custT="1"/>
      <dgm:spPr/>
      <dgm:t>
        <a:bodyPr/>
        <a:lstStyle/>
        <a:p>
          <a:pPr algn="just">
            <a:buFont typeface="+mj-lt"/>
            <a:buAutoNum type="arabicPeriod"/>
          </a:pPr>
          <a:r>
            <a:rPr lang="en-IN" sz="1400" b="1" dirty="0"/>
            <a:t>Energy Efficiency</a:t>
          </a:r>
          <a:r>
            <a:rPr lang="en-IN" sz="1400" dirty="0"/>
            <a:t>: Implementing energy-efficient designs, smart technologies, and renewable energy systems like solar panels and wind energy to minimize energy consumption.</a:t>
          </a:r>
        </a:p>
      </dgm:t>
    </dgm:pt>
    <dgm:pt modelId="{5E2059CD-85CC-4DCA-9890-765AFFCE627A}" type="parTrans" cxnId="{891D5E8D-4E24-4F5E-93D0-8D8EDA5BB664}">
      <dgm:prSet/>
      <dgm:spPr/>
      <dgm:t>
        <a:bodyPr/>
        <a:lstStyle/>
        <a:p>
          <a:endParaRPr lang="en-IN"/>
        </a:p>
      </dgm:t>
    </dgm:pt>
    <dgm:pt modelId="{D9BA872A-95C9-465D-BB4C-84A35C07F72F}" type="sibTrans" cxnId="{891D5E8D-4E24-4F5E-93D0-8D8EDA5BB664}">
      <dgm:prSet/>
      <dgm:spPr/>
      <dgm:t>
        <a:bodyPr/>
        <a:lstStyle/>
        <a:p>
          <a:endParaRPr lang="en-IN"/>
        </a:p>
      </dgm:t>
    </dgm:pt>
    <dgm:pt modelId="{5C461F39-D0FF-42B3-88FD-DA5A7580BF2E}">
      <dgm:prSet custT="1"/>
      <dgm:spPr/>
      <dgm:t>
        <a:bodyPr/>
        <a:lstStyle/>
        <a:p>
          <a:pPr algn="just">
            <a:buFont typeface="+mj-lt"/>
            <a:buAutoNum type="arabicPeriod"/>
          </a:pPr>
          <a:r>
            <a:rPr lang="en-US" sz="1400" b="1"/>
            <a:t>Water Conservation</a:t>
          </a:r>
          <a:r>
            <a:rPr lang="en-US" sz="1400"/>
            <a:t>: Integrating systems like rainwater harvesting and water recycling to reduce water usage in construction and operations.</a:t>
          </a:r>
        </a:p>
      </dgm:t>
    </dgm:pt>
    <dgm:pt modelId="{49AAAE5A-B215-4261-ABF0-E572D91B418F}" type="parTrans" cxnId="{ACC3376F-7803-4130-AC35-497631DDB655}">
      <dgm:prSet/>
      <dgm:spPr/>
      <dgm:t>
        <a:bodyPr/>
        <a:lstStyle/>
        <a:p>
          <a:endParaRPr lang="en-IN"/>
        </a:p>
      </dgm:t>
    </dgm:pt>
    <dgm:pt modelId="{AEA2BEF5-326E-49DC-89B6-891F04BADFA7}" type="sibTrans" cxnId="{ACC3376F-7803-4130-AC35-497631DDB655}">
      <dgm:prSet/>
      <dgm:spPr/>
      <dgm:t>
        <a:bodyPr/>
        <a:lstStyle/>
        <a:p>
          <a:endParaRPr lang="en-IN"/>
        </a:p>
      </dgm:t>
    </dgm:pt>
    <dgm:pt modelId="{B5B18E10-18C2-4054-9DFE-AD4E047CF4AE}">
      <dgm:prSet custT="1"/>
      <dgm:spPr/>
      <dgm:t>
        <a:bodyPr/>
        <a:lstStyle/>
        <a:p>
          <a:pPr algn="just">
            <a:buFont typeface="+mj-lt"/>
            <a:buAutoNum type="arabicPeriod"/>
          </a:pPr>
          <a:r>
            <a:rPr lang="en-US" sz="1400" b="1"/>
            <a:t>Waste Reduction</a:t>
          </a:r>
          <a:r>
            <a:rPr lang="en-US" sz="1400"/>
            <a:t>: Encouraging recycling and reuse of construction waste to minimize landfill impact and improve resource efficiency.</a:t>
          </a:r>
        </a:p>
      </dgm:t>
    </dgm:pt>
    <dgm:pt modelId="{BF9B497C-DE59-4D05-9C0C-0D3570698202}" type="parTrans" cxnId="{B1674F67-EB1B-425B-9822-C060CA2D8DDD}">
      <dgm:prSet/>
      <dgm:spPr/>
      <dgm:t>
        <a:bodyPr/>
        <a:lstStyle/>
        <a:p>
          <a:endParaRPr lang="en-IN"/>
        </a:p>
      </dgm:t>
    </dgm:pt>
    <dgm:pt modelId="{9CC319AB-64AA-4F18-AC4B-837AB47B8A57}" type="sibTrans" cxnId="{B1674F67-EB1B-425B-9822-C060CA2D8DDD}">
      <dgm:prSet/>
      <dgm:spPr/>
      <dgm:t>
        <a:bodyPr/>
        <a:lstStyle/>
        <a:p>
          <a:endParaRPr lang="en-IN"/>
        </a:p>
      </dgm:t>
    </dgm:pt>
    <dgm:pt modelId="{BDE23DA0-CCDD-448A-851B-4A9EE92D64F7}">
      <dgm:prSet custT="1"/>
      <dgm:spPr/>
      <dgm:t>
        <a:bodyPr/>
        <a:lstStyle/>
        <a:p>
          <a:pPr algn="just">
            <a:buFont typeface="+mj-lt"/>
            <a:buAutoNum type="arabicPeriod"/>
          </a:pPr>
          <a:r>
            <a:rPr lang="en-US" sz="1400" b="1"/>
            <a:t>Smart Technologies</a:t>
          </a:r>
          <a:r>
            <a:rPr lang="en-US" sz="1400"/>
            <a:t>: Utilizing advanced technologies like Building Information Modeling (BIM), smart sensors, and automation for optimized construction processes and efficient resource use.</a:t>
          </a:r>
        </a:p>
      </dgm:t>
    </dgm:pt>
    <dgm:pt modelId="{A516B52F-4147-400B-9937-02DF5AB07264}" type="parTrans" cxnId="{06D86912-2F54-4B1D-A71B-54A38889091F}">
      <dgm:prSet/>
      <dgm:spPr/>
      <dgm:t>
        <a:bodyPr/>
        <a:lstStyle/>
        <a:p>
          <a:endParaRPr lang="en-IN"/>
        </a:p>
      </dgm:t>
    </dgm:pt>
    <dgm:pt modelId="{6611FC80-0E81-487B-A888-FD0BEEAE3F6E}" type="sibTrans" cxnId="{06D86912-2F54-4B1D-A71B-54A38889091F}">
      <dgm:prSet/>
      <dgm:spPr/>
      <dgm:t>
        <a:bodyPr/>
        <a:lstStyle/>
        <a:p>
          <a:endParaRPr lang="en-IN"/>
        </a:p>
      </dgm:t>
    </dgm:pt>
    <dgm:pt modelId="{8F8914EF-619E-4EF1-ACD1-C8BA89BC75E8}">
      <dgm:prSet custT="1"/>
      <dgm:spPr/>
      <dgm:t>
        <a:bodyPr/>
        <a:lstStyle/>
        <a:p>
          <a:pPr algn="just">
            <a:buFont typeface="+mj-lt"/>
            <a:buAutoNum type="arabicPeriod"/>
          </a:pPr>
          <a:r>
            <a:rPr lang="en-US" sz="1400" b="1" dirty="0"/>
            <a:t>Sustainable Urban Planning</a:t>
          </a:r>
          <a:r>
            <a:rPr lang="en-US" sz="1400" dirty="0"/>
            <a:t>: Supporting green building certifications (e.g., LEED, BREEAM) and promoting sustainable communities through eco-friendly infrastructure.</a:t>
          </a:r>
        </a:p>
      </dgm:t>
    </dgm:pt>
    <dgm:pt modelId="{E4BBE080-8255-4860-AAE5-0D50F254B8D6}" type="parTrans" cxnId="{85F341C2-D6DB-4A1C-BC0D-C2EB093E5B6F}">
      <dgm:prSet/>
      <dgm:spPr/>
      <dgm:t>
        <a:bodyPr/>
        <a:lstStyle/>
        <a:p>
          <a:endParaRPr lang="en-IN"/>
        </a:p>
      </dgm:t>
    </dgm:pt>
    <dgm:pt modelId="{89003BA0-D563-42BC-B978-E387EFCAA6B4}" type="sibTrans" cxnId="{85F341C2-D6DB-4A1C-BC0D-C2EB093E5B6F}">
      <dgm:prSet/>
      <dgm:spPr/>
      <dgm:t>
        <a:bodyPr/>
        <a:lstStyle/>
        <a:p>
          <a:endParaRPr lang="en-IN"/>
        </a:p>
      </dgm:t>
    </dgm:pt>
    <dgm:pt modelId="{7B7CF0E3-89E4-4D6B-B0F4-6DE45555C604}" type="pres">
      <dgm:prSet presAssocID="{0A8BCABF-8948-4892-A91D-25AF3D68BB2D}" presName="Name0" presStyleCnt="0">
        <dgm:presLayoutVars>
          <dgm:dir/>
          <dgm:animLvl val="lvl"/>
          <dgm:resizeHandles val="exact"/>
        </dgm:presLayoutVars>
      </dgm:prSet>
      <dgm:spPr/>
    </dgm:pt>
    <dgm:pt modelId="{5759F861-90F0-4057-A802-A368D39BB6CA}" type="pres">
      <dgm:prSet presAssocID="{8F8914EF-619E-4EF1-ACD1-C8BA89BC75E8}" presName="boxAndChildren" presStyleCnt="0"/>
      <dgm:spPr/>
    </dgm:pt>
    <dgm:pt modelId="{1AC43AB9-C461-4805-97A3-C0E843ADD219}" type="pres">
      <dgm:prSet presAssocID="{8F8914EF-619E-4EF1-ACD1-C8BA89BC75E8}" presName="parentTextBox" presStyleLbl="node1" presStyleIdx="0" presStyleCnt="6"/>
      <dgm:spPr/>
    </dgm:pt>
    <dgm:pt modelId="{F0D83F5A-D6F7-4198-98B2-1B00B086E7A2}" type="pres">
      <dgm:prSet presAssocID="{6611FC80-0E81-487B-A888-FD0BEEAE3F6E}" presName="sp" presStyleCnt="0"/>
      <dgm:spPr/>
    </dgm:pt>
    <dgm:pt modelId="{E33CDC8D-FD11-4E0E-A5ED-F250BE6C4904}" type="pres">
      <dgm:prSet presAssocID="{BDE23DA0-CCDD-448A-851B-4A9EE92D64F7}" presName="arrowAndChildren" presStyleCnt="0"/>
      <dgm:spPr/>
    </dgm:pt>
    <dgm:pt modelId="{C23345A6-7A33-4DFC-ACF8-F1838485182D}" type="pres">
      <dgm:prSet presAssocID="{BDE23DA0-CCDD-448A-851B-4A9EE92D64F7}" presName="parentTextArrow" presStyleLbl="node1" presStyleIdx="1" presStyleCnt="6"/>
      <dgm:spPr/>
    </dgm:pt>
    <dgm:pt modelId="{47BD7F81-B135-4880-AC67-B5FA40E9C2C4}" type="pres">
      <dgm:prSet presAssocID="{9CC319AB-64AA-4F18-AC4B-837AB47B8A57}" presName="sp" presStyleCnt="0"/>
      <dgm:spPr/>
    </dgm:pt>
    <dgm:pt modelId="{7C7BBAB2-966D-45DC-B962-75E424B9F64E}" type="pres">
      <dgm:prSet presAssocID="{B5B18E10-18C2-4054-9DFE-AD4E047CF4AE}" presName="arrowAndChildren" presStyleCnt="0"/>
      <dgm:spPr/>
    </dgm:pt>
    <dgm:pt modelId="{41EECA4C-3F38-424D-9ADF-9A15B4C26FC9}" type="pres">
      <dgm:prSet presAssocID="{B5B18E10-18C2-4054-9DFE-AD4E047CF4AE}" presName="parentTextArrow" presStyleLbl="node1" presStyleIdx="2" presStyleCnt="6"/>
      <dgm:spPr/>
    </dgm:pt>
    <dgm:pt modelId="{102B78DB-E609-4378-A3DE-DBFD17AC0544}" type="pres">
      <dgm:prSet presAssocID="{AEA2BEF5-326E-49DC-89B6-891F04BADFA7}" presName="sp" presStyleCnt="0"/>
      <dgm:spPr/>
    </dgm:pt>
    <dgm:pt modelId="{25AA0B98-EA54-43BB-BD2C-53F9CD65C16F}" type="pres">
      <dgm:prSet presAssocID="{5C461F39-D0FF-42B3-88FD-DA5A7580BF2E}" presName="arrowAndChildren" presStyleCnt="0"/>
      <dgm:spPr/>
    </dgm:pt>
    <dgm:pt modelId="{C40354E3-9CED-43A3-A331-DC7907EF45C7}" type="pres">
      <dgm:prSet presAssocID="{5C461F39-D0FF-42B3-88FD-DA5A7580BF2E}" presName="parentTextArrow" presStyleLbl="node1" presStyleIdx="3" presStyleCnt="6"/>
      <dgm:spPr/>
    </dgm:pt>
    <dgm:pt modelId="{8C61CE98-1364-4978-A9CC-4C5A274F8BFB}" type="pres">
      <dgm:prSet presAssocID="{D9BA872A-95C9-465D-BB4C-84A35C07F72F}" presName="sp" presStyleCnt="0"/>
      <dgm:spPr/>
    </dgm:pt>
    <dgm:pt modelId="{0A890629-6F88-4640-85EA-C93906413A8E}" type="pres">
      <dgm:prSet presAssocID="{C4E77408-DEB1-412C-B13D-9E994519CB96}" presName="arrowAndChildren" presStyleCnt="0"/>
      <dgm:spPr/>
    </dgm:pt>
    <dgm:pt modelId="{CEF9A446-2D81-4AEB-B680-FEE0FACA604F}" type="pres">
      <dgm:prSet presAssocID="{C4E77408-DEB1-412C-B13D-9E994519CB96}" presName="parentTextArrow" presStyleLbl="node1" presStyleIdx="4" presStyleCnt="6"/>
      <dgm:spPr/>
    </dgm:pt>
    <dgm:pt modelId="{7F6E61A9-C888-4DFA-9B19-8A58C28D5256}" type="pres">
      <dgm:prSet presAssocID="{751F1B11-F13F-4E60-8C4A-13735F4B8660}" presName="sp" presStyleCnt="0"/>
      <dgm:spPr/>
    </dgm:pt>
    <dgm:pt modelId="{43EEB73E-DDA9-40EF-8DC1-6FBC5CE849CF}" type="pres">
      <dgm:prSet presAssocID="{E8BD5AF1-5610-4C50-9BC9-2DE734D8D926}" presName="arrowAndChildren" presStyleCnt="0"/>
      <dgm:spPr/>
    </dgm:pt>
    <dgm:pt modelId="{30014843-143B-4319-8295-9DB7CBD84BB6}" type="pres">
      <dgm:prSet presAssocID="{E8BD5AF1-5610-4C50-9BC9-2DE734D8D926}" presName="parentTextArrow" presStyleLbl="node1" presStyleIdx="5" presStyleCnt="6"/>
      <dgm:spPr/>
    </dgm:pt>
  </dgm:ptLst>
  <dgm:cxnLst>
    <dgm:cxn modelId="{90BB0C08-4F90-45EC-8A63-B9300F2E7146}" srcId="{0A8BCABF-8948-4892-A91D-25AF3D68BB2D}" destId="{E8BD5AF1-5610-4C50-9BC9-2DE734D8D926}" srcOrd="0" destOrd="0" parTransId="{C2A3CC26-4D01-425C-8CAE-27F356635E8E}" sibTransId="{751F1B11-F13F-4E60-8C4A-13735F4B8660}"/>
    <dgm:cxn modelId="{749A480A-4B31-42BD-BDD1-9001B360CB2A}" type="presOf" srcId="{C4E77408-DEB1-412C-B13D-9E994519CB96}" destId="{CEF9A446-2D81-4AEB-B680-FEE0FACA604F}" srcOrd="0" destOrd="0" presId="urn:microsoft.com/office/officeart/2005/8/layout/process4"/>
    <dgm:cxn modelId="{A5A6C80B-877C-48AA-B729-5164C0B3C798}" type="presOf" srcId="{5C461F39-D0FF-42B3-88FD-DA5A7580BF2E}" destId="{C40354E3-9CED-43A3-A331-DC7907EF45C7}" srcOrd="0" destOrd="0" presId="urn:microsoft.com/office/officeart/2005/8/layout/process4"/>
    <dgm:cxn modelId="{06D86912-2F54-4B1D-A71B-54A38889091F}" srcId="{0A8BCABF-8948-4892-A91D-25AF3D68BB2D}" destId="{BDE23DA0-CCDD-448A-851B-4A9EE92D64F7}" srcOrd="4" destOrd="0" parTransId="{A516B52F-4147-400B-9937-02DF5AB07264}" sibTransId="{6611FC80-0E81-487B-A888-FD0BEEAE3F6E}"/>
    <dgm:cxn modelId="{A5FDDD19-6BB3-4A73-92C9-E805A7839C2B}" type="presOf" srcId="{0A8BCABF-8948-4892-A91D-25AF3D68BB2D}" destId="{7B7CF0E3-89E4-4D6B-B0F4-6DE45555C604}" srcOrd="0" destOrd="0" presId="urn:microsoft.com/office/officeart/2005/8/layout/process4"/>
    <dgm:cxn modelId="{B1674F67-EB1B-425B-9822-C060CA2D8DDD}" srcId="{0A8BCABF-8948-4892-A91D-25AF3D68BB2D}" destId="{B5B18E10-18C2-4054-9DFE-AD4E047CF4AE}" srcOrd="3" destOrd="0" parTransId="{BF9B497C-DE59-4D05-9C0C-0D3570698202}" sibTransId="{9CC319AB-64AA-4F18-AC4B-837AB47B8A57}"/>
    <dgm:cxn modelId="{2E81FA4B-1129-41ED-B2E4-4E8A67E282D0}" type="presOf" srcId="{E8BD5AF1-5610-4C50-9BC9-2DE734D8D926}" destId="{30014843-143B-4319-8295-9DB7CBD84BB6}" srcOrd="0" destOrd="0" presId="urn:microsoft.com/office/officeart/2005/8/layout/process4"/>
    <dgm:cxn modelId="{ACC3376F-7803-4130-AC35-497631DDB655}" srcId="{0A8BCABF-8948-4892-A91D-25AF3D68BB2D}" destId="{5C461F39-D0FF-42B3-88FD-DA5A7580BF2E}" srcOrd="2" destOrd="0" parTransId="{49AAAE5A-B215-4261-ABF0-E572D91B418F}" sibTransId="{AEA2BEF5-326E-49DC-89B6-891F04BADFA7}"/>
    <dgm:cxn modelId="{609FDD52-4333-4585-800C-601DF27A6E4D}" type="presOf" srcId="{BDE23DA0-CCDD-448A-851B-4A9EE92D64F7}" destId="{C23345A6-7A33-4DFC-ACF8-F1838485182D}" srcOrd="0" destOrd="0" presId="urn:microsoft.com/office/officeart/2005/8/layout/process4"/>
    <dgm:cxn modelId="{EE743689-11A0-4265-A861-7C007ECFF146}" type="presOf" srcId="{B5B18E10-18C2-4054-9DFE-AD4E047CF4AE}" destId="{41EECA4C-3F38-424D-9ADF-9A15B4C26FC9}" srcOrd="0" destOrd="0" presId="urn:microsoft.com/office/officeart/2005/8/layout/process4"/>
    <dgm:cxn modelId="{891D5E8D-4E24-4F5E-93D0-8D8EDA5BB664}" srcId="{0A8BCABF-8948-4892-A91D-25AF3D68BB2D}" destId="{C4E77408-DEB1-412C-B13D-9E994519CB96}" srcOrd="1" destOrd="0" parTransId="{5E2059CD-85CC-4DCA-9890-765AFFCE627A}" sibTransId="{D9BA872A-95C9-465D-BB4C-84A35C07F72F}"/>
    <dgm:cxn modelId="{85F341C2-D6DB-4A1C-BC0D-C2EB093E5B6F}" srcId="{0A8BCABF-8948-4892-A91D-25AF3D68BB2D}" destId="{8F8914EF-619E-4EF1-ACD1-C8BA89BC75E8}" srcOrd="5" destOrd="0" parTransId="{E4BBE080-8255-4860-AAE5-0D50F254B8D6}" sibTransId="{89003BA0-D563-42BC-B978-E387EFCAA6B4}"/>
    <dgm:cxn modelId="{58F030C6-738B-47D5-ABDF-ADB277493DB9}" type="presOf" srcId="{8F8914EF-619E-4EF1-ACD1-C8BA89BC75E8}" destId="{1AC43AB9-C461-4805-97A3-C0E843ADD219}" srcOrd="0" destOrd="0" presId="urn:microsoft.com/office/officeart/2005/8/layout/process4"/>
    <dgm:cxn modelId="{D29C1F80-4C8E-4CD9-AEBD-557E2F4B9415}" type="presParOf" srcId="{7B7CF0E3-89E4-4D6B-B0F4-6DE45555C604}" destId="{5759F861-90F0-4057-A802-A368D39BB6CA}" srcOrd="0" destOrd="0" presId="urn:microsoft.com/office/officeart/2005/8/layout/process4"/>
    <dgm:cxn modelId="{7A18133A-CC96-4138-BCAA-5FC117C667F4}" type="presParOf" srcId="{5759F861-90F0-4057-A802-A368D39BB6CA}" destId="{1AC43AB9-C461-4805-97A3-C0E843ADD219}" srcOrd="0" destOrd="0" presId="urn:microsoft.com/office/officeart/2005/8/layout/process4"/>
    <dgm:cxn modelId="{77DAAD02-0C9E-475F-AA1C-EC08D2278C8F}" type="presParOf" srcId="{7B7CF0E3-89E4-4D6B-B0F4-6DE45555C604}" destId="{F0D83F5A-D6F7-4198-98B2-1B00B086E7A2}" srcOrd="1" destOrd="0" presId="urn:microsoft.com/office/officeart/2005/8/layout/process4"/>
    <dgm:cxn modelId="{490EDA1D-3606-4E0F-9F89-05930B894AC2}" type="presParOf" srcId="{7B7CF0E3-89E4-4D6B-B0F4-6DE45555C604}" destId="{E33CDC8D-FD11-4E0E-A5ED-F250BE6C4904}" srcOrd="2" destOrd="0" presId="urn:microsoft.com/office/officeart/2005/8/layout/process4"/>
    <dgm:cxn modelId="{52443505-1A8E-4DB4-9A41-9466B13C6E34}" type="presParOf" srcId="{E33CDC8D-FD11-4E0E-A5ED-F250BE6C4904}" destId="{C23345A6-7A33-4DFC-ACF8-F1838485182D}" srcOrd="0" destOrd="0" presId="urn:microsoft.com/office/officeart/2005/8/layout/process4"/>
    <dgm:cxn modelId="{0EC0FAEB-65B8-4DC3-B12A-BE758D899D61}" type="presParOf" srcId="{7B7CF0E3-89E4-4D6B-B0F4-6DE45555C604}" destId="{47BD7F81-B135-4880-AC67-B5FA40E9C2C4}" srcOrd="3" destOrd="0" presId="urn:microsoft.com/office/officeart/2005/8/layout/process4"/>
    <dgm:cxn modelId="{74F2B99B-AA61-4454-9467-598248D350AF}" type="presParOf" srcId="{7B7CF0E3-89E4-4D6B-B0F4-6DE45555C604}" destId="{7C7BBAB2-966D-45DC-B962-75E424B9F64E}" srcOrd="4" destOrd="0" presId="urn:microsoft.com/office/officeart/2005/8/layout/process4"/>
    <dgm:cxn modelId="{7FD6CE5A-84FF-42CB-8C2A-9C9C5D849219}" type="presParOf" srcId="{7C7BBAB2-966D-45DC-B962-75E424B9F64E}" destId="{41EECA4C-3F38-424D-9ADF-9A15B4C26FC9}" srcOrd="0" destOrd="0" presId="urn:microsoft.com/office/officeart/2005/8/layout/process4"/>
    <dgm:cxn modelId="{A7AF194D-83F1-4224-93E2-41736D13077D}" type="presParOf" srcId="{7B7CF0E3-89E4-4D6B-B0F4-6DE45555C604}" destId="{102B78DB-E609-4378-A3DE-DBFD17AC0544}" srcOrd="5" destOrd="0" presId="urn:microsoft.com/office/officeart/2005/8/layout/process4"/>
    <dgm:cxn modelId="{52D87E97-688B-4C2B-B036-632B118232A3}" type="presParOf" srcId="{7B7CF0E3-89E4-4D6B-B0F4-6DE45555C604}" destId="{25AA0B98-EA54-43BB-BD2C-53F9CD65C16F}" srcOrd="6" destOrd="0" presId="urn:microsoft.com/office/officeart/2005/8/layout/process4"/>
    <dgm:cxn modelId="{B93E6C73-2171-4FBC-9FAE-AB1CFFC9848C}" type="presParOf" srcId="{25AA0B98-EA54-43BB-BD2C-53F9CD65C16F}" destId="{C40354E3-9CED-43A3-A331-DC7907EF45C7}" srcOrd="0" destOrd="0" presId="urn:microsoft.com/office/officeart/2005/8/layout/process4"/>
    <dgm:cxn modelId="{7F0609C7-17DD-41BA-961E-FB74FCF6540A}" type="presParOf" srcId="{7B7CF0E3-89E4-4D6B-B0F4-6DE45555C604}" destId="{8C61CE98-1364-4978-A9CC-4C5A274F8BFB}" srcOrd="7" destOrd="0" presId="urn:microsoft.com/office/officeart/2005/8/layout/process4"/>
    <dgm:cxn modelId="{3A52D2EE-C4C3-44C3-9AB5-704447D9A8CA}" type="presParOf" srcId="{7B7CF0E3-89E4-4D6B-B0F4-6DE45555C604}" destId="{0A890629-6F88-4640-85EA-C93906413A8E}" srcOrd="8" destOrd="0" presId="urn:microsoft.com/office/officeart/2005/8/layout/process4"/>
    <dgm:cxn modelId="{5D8FDD6D-A5A9-42F1-ABA8-C99FB0BA74EB}" type="presParOf" srcId="{0A890629-6F88-4640-85EA-C93906413A8E}" destId="{CEF9A446-2D81-4AEB-B680-FEE0FACA604F}" srcOrd="0" destOrd="0" presId="urn:microsoft.com/office/officeart/2005/8/layout/process4"/>
    <dgm:cxn modelId="{29FDD2D2-1643-453D-8C43-1B8C5DFCE189}" type="presParOf" srcId="{7B7CF0E3-89E4-4D6B-B0F4-6DE45555C604}" destId="{7F6E61A9-C888-4DFA-9B19-8A58C28D5256}" srcOrd="9" destOrd="0" presId="urn:microsoft.com/office/officeart/2005/8/layout/process4"/>
    <dgm:cxn modelId="{C4875A3B-5AB5-4E41-B0CA-BAF577237605}" type="presParOf" srcId="{7B7CF0E3-89E4-4D6B-B0F4-6DE45555C604}" destId="{43EEB73E-DDA9-40EF-8DC1-6FBC5CE849CF}" srcOrd="10" destOrd="0" presId="urn:microsoft.com/office/officeart/2005/8/layout/process4"/>
    <dgm:cxn modelId="{CB2D7B43-77BF-4C1A-B78B-5FCF77921F82}" type="presParOf" srcId="{43EEB73E-DDA9-40EF-8DC1-6FBC5CE849CF}" destId="{30014843-143B-4319-8295-9DB7CBD84BB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919149-64EB-4DCB-8A2F-226C9AFE612E}" type="doc">
      <dgm:prSet loTypeId="urn:microsoft.com/office/officeart/2008/layout/VerticalCurvedList" loCatId="list" qsTypeId="urn:microsoft.com/office/officeart/2005/8/quickstyle/simple1" qsCatId="simple" csTypeId="urn:microsoft.com/office/officeart/2005/8/colors/accent6_2" csCatId="accent6" phldr="1"/>
      <dgm:spPr/>
      <dgm:t>
        <a:bodyPr/>
        <a:lstStyle/>
        <a:p>
          <a:endParaRPr lang="en-IN"/>
        </a:p>
      </dgm:t>
    </dgm:pt>
    <dgm:pt modelId="{697C73EC-BE9A-4F72-B905-57B041F72D1D}">
      <dgm:prSet custT="1"/>
      <dgm:spPr/>
      <dgm:t>
        <a:bodyPr/>
        <a:lstStyle/>
        <a:p>
          <a:pPr algn="just"/>
          <a:r>
            <a:rPr lang="en-US" sz="1100" b="1" dirty="0"/>
            <a:t>Reduced Environmental Impact</a:t>
          </a:r>
          <a:r>
            <a:rPr lang="en-US" sz="1100" dirty="0"/>
            <a:t>: Significant reduction in greenhouse gas emissions, energy consumption, and resource depletion through the adoption of green construction practices.</a:t>
          </a:r>
        </a:p>
      </dgm:t>
    </dgm:pt>
    <dgm:pt modelId="{FA3EBFF1-2B20-4CBA-97FC-F916366C37EA}" type="parTrans" cxnId="{644D624B-9A5D-417B-AA86-2BB17A35220C}">
      <dgm:prSet/>
      <dgm:spPr/>
      <dgm:t>
        <a:bodyPr/>
        <a:lstStyle/>
        <a:p>
          <a:endParaRPr lang="en-IN"/>
        </a:p>
      </dgm:t>
    </dgm:pt>
    <dgm:pt modelId="{7CECF57A-BBB0-4B33-B12B-BFF718449C4D}" type="sibTrans" cxnId="{644D624B-9A5D-417B-AA86-2BB17A35220C}">
      <dgm:prSet/>
      <dgm:spPr/>
      <dgm:t>
        <a:bodyPr/>
        <a:lstStyle/>
        <a:p>
          <a:endParaRPr lang="en-IN"/>
        </a:p>
      </dgm:t>
    </dgm:pt>
    <dgm:pt modelId="{A6529B7D-FE47-4AFF-8F26-08ACA491851D}">
      <dgm:prSet custT="1"/>
      <dgm:spPr/>
      <dgm:t>
        <a:bodyPr/>
        <a:lstStyle/>
        <a:p>
          <a:pPr algn="just"/>
          <a:r>
            <a:rPr lang="en-US" sz="1100" b="1"/>
            <a:t>Cost Efficiency</a:t>
          </a:r>
          <a:r>
            <a:rPr lang="en-US" sz="1100"/>
            <a:t>: Long-term savings for builders and occupants through lower energy bills, reduced maintenance costs, and efficient resource utilization.</a:t>
          </a:r>
        </a:p>
      </dgm:t>
    </dgm:pt>
    <dgm:pt modelId="{78E1FD33-D9F4-4C79-819E-A48771B3FF52}" type="parTrans" cxnId="{B8B1783D-B167-4B00-9A46-752576455DD5}">
      <dgm:prSet/>
      <dgm:spPr/>
      <dgm:t>
        <a:bodyPr/>
        <a:lstStyle/>
        <a:p>
          <a:endParaRPr lang="en-IN"/>
        </a:p>
      </dgm:t>
    </dgm:pt>
    <dgm:pt modelId="{5A5FBDCB-73B8-40FE-8BC7-F169F8AA1E39}" type="sibTrans" cxnId="{B8B1783D-B167-4B00-9A46-752576455DD5}">
      <dgm:prSet/>
      <dgm:spPr/>
      <dgm:t>
        <a:bodyPr/>
        <a:lstStyle/>
        <a:p>
          <a:endParaRPr lang="en-IN"/>
        </a:p>
      </dgm:t>
    </dgm:pt>
    <dgm:pt modelId="{621162DF-DE06-4B46-968E-66801CB94B70}">
      <dgm:prSet custT="1"/>
      <dgm:spPr/>
      <dgm:t>
        <a:bodyPr/>
        <a:lstStyle/>
        <a:p>
          <a:pPr algn="just"/>
          <a:r>
            <a:rPr lang="en-US" sz="1100" b="1"/>
            <a:t>Enhanced Building Performance</a:t>
          </a:r>
          <a:r>
            <a:rPr lang="en-US" sz="1100"/>
            <a:t>: Improved energy efficiency, better indoor air quality, and overall healthier living and working environments.</a:t>
          </a:r>
        </a:p>
      </dgm:t>
    </dgm:pt>
    <dgm:pt modelId="{E6C06DA6-6FE8-44A6-8759-B240D071A13A}" type="parTrans" cxnId="{4265C6ED-76C4-4286-840E-7D6EFCDE1D30}">
      <dgm:prSet/>
      <dgm:spPr/>
      <dgm:t>
        <a:bodyPr/>
        <a:lstStyle/>
        <a:p>
          <a:endParaRPr lang="en-IN"/>
        </a:p>
      </dgm:t>
    </dgm:pt>
    <dgm:pt modelId="{47E72128-07E1-4EA3-9C40-B0CA6159D310}" type="sibTrans" cxnId="{4265C6ED-76C4-4286-840E-7D6EFCDE1D30}">
      <dgm:prSet/>
      <dgm:spPr/>
      <dgm:t>
        <a:bodyPr/>
        <a:lstStyle/>
        <a:p>
          <a:endParaRPr lang="en-IN"/>
        </a:p>
      </dgm:t>
    </dgm:pt>
    <dgm:pt modelId="{13621318-9901-40C9-9A41-BB05D37BBD16}">
      <dgm:prSet custT="1"/>
      <dgm:spPr/>
      <dgm:t>
        <a:bodyPr/>
        <a:lstStyle/>
        <a:p>
          <a:pPr algn="just"/>
          <a:r>
            <a:rPr lang="en-US" sz="1100" b="1"/>
            <a:t>Waste Minimization</a:t>
          </a:r>
          <a:r>
            <a:rPr lang="en-US" sz="1100"/>
            <a:t>: Reduction in construction and demolition waste by implementing recycling, reuse, and sustainable materials.</a:t>
          </a:r>
        </a:p>
      </dgm:t>
    </dgm:pt>
    <dgm:pt modelId="{4B3496BB-4C89-475E-BD32-C1D3713329EE}" type="parTrans" cxnId="{05A3663A-87B8-4D22-9B09-A3105349A282}">
      <dgm:prSet/>
      <dgm:spPr/>
      <dgm:t>
        <a:bodyPr/>
        <a:lstStyle/>
        <a:p>
          <a:endParaRPr lang="en-IN"/>
        </a:p>
      </dgm:t>
    </dgm:pt>
    <dgm:pt modelId="{640E3691-CEB2-4308-A02F-C751E4810AC4}" type="sibTrans" cxnId="{05A3663A-87B8-4D22-9B09-A3105349A282}">
      <dgm:prSet/>
      <dgm:spPr/>
      <dgm:t>
        <a:bodyPr/>
        <a:lstStyle/>
        <a:p>
          <a:endParaRPr lang="en-IN"/>
        </a:p>
      </dgm:t>
    </dgm:pt>
    <dgm:pt modelId="{112B8D7C-031F-4B1B-BD3D-1CDD191DA0DE}">
      <dgm:prSet custT="1"/>
      <dgm:spPr/>
      <dgm:t>
        <a:bodyPr/>
        <a:lstStyle/>
        <a:p>
          <a:pPr algn="just"/>
          <a:r>
            <a:rPr lang="en-US" sz="1100" b="1"/>
            <a:t>Increased Adoption of Renewable Energy</a:t>
          </a:r>
          <a:r>
            <a:rPr lang="en-US" sz="1100"/>
            <a:t>: Wider integration of renewable energy systems like solar panels and wind energy in building designs.</a:t>
          </a:r>
        </a:p>
      </dgm:t>
    </dgm:pt>
    <dgm:pt modelId="{21A86F80-F091-4E68-91FF-38B75B06B69E}" type="parTrans" cxnId="{685682A1-3D92-4D25-B82B-E013E4E1A75E}">
      <dgm:prSet/>
      <dgm:spPr/>
      <dgm:t>
        <a:bodyPr/>
        <a:lstStyle/>
        <a:p>
          <a:endParaRPr lang="en-IN"/>
        </a:p>
      </dgm:t>
    </dgm:pt>
    <dgm:pt modelId="{E62FC4BD-590E-4C91-8F15-5524992292C0}" type="sibTrans" cxnId="{685682A1-3D92-4D25-B82B-E013E4E1A75E}">
      <dgm:prSet/>
      <dgm:spPr/>
      <dgm:t>
        <a:bodyPr/>
        <a:lstStyle/>
        <a:p>
          <a:endParaRPr lang="en-IN"/>
        </a:p>
      </dgm:t>
    </dgm:pt>
    <dgm:pt modelId="{D396498F-F66C-4BDA-B88D-E0D02ED2A205}">
      <dgm:prSet custT="1"/>
      <dgm:spPr/>
      <dgm:t>
        <a:bodyPr/>
        <a:lstStyle/>
        <a:p>
          <a:pPr algn="just"/>
          <a:r>
            <a:rPr lang="en-US" sz="1100" b="1"/>
            <a:t>Sustainable Urban Development</a:t>
          </a:r>
          <a:r>
            <a:rPr lang="en-US" sz="1100"/>
            <a:t>: Creation of eco-friendly buildings and infrastructure that contribute to smarter, greener cities.</a:t>
          </a:r>
        </a:p>
      </dgm:t>
    </dgm:pt>
    <dgm:pt modelId="{31F7E2CD-3D3D-4A6F-9E26-C1E5CF730762}" type="parTrans" cxnId="{13662BA2-A203-40E3-8BCD-A9E07058F4A2}">
      <dgm:prSet/>
      <dgm:spPr/>
      <dgm:t>
        <a:bodyPr/>
        <a:lstStyle/>
        <a:p>
          <a:endParaRPr lang="en-IN"/>
        </a:p>
      </dgm:t>
    </dgm:pt>
    <dgm:pt modelId="{12C1E81E-2DAA-4FA4-BDC2-FBFF310DB4B4}" type="sibTrans" cxnId="{13662BA2-A203-40E3-8BCD-A9E07058F4A2}">
      <dgm:prSet/>
      <dgm:spPr/>
      <dgm:t>
        <a:bodyPr/>
        <a:lstStyle/>
        <a:p>
          <a:endParaRPr lang="en-IN"/>
        </a:p>
      </dgm:t>
    </dgm:pt>
    <dgm:pt modelId="{FEBE03EA-B316-4A1A-8A2D-E5FF1261009C}">
      <dgm:prSet custT="1"/>
      <dgm:spPr/>
      <dgm:t>
        <a:bodyPr/>
        <a:lstStyle/>
        <a:p>
          <a:pPr algn="just"/>
          <a:r>
            <a:rPr lang="en-US" sz="1100" b="1"/>
            <a:t>Global Environmental Benefits</a:t>
          </a:r>
          <a:r>
            <a:rPr lang="en-US" sz="1100"/>
            <a:t>: Contribution to combating climate change and achieving international sustainability goals, such as those outlined in the United Nations Sustainable Development Goals (SDGs).</a:t>
          </a:r>
        </a:p>
      </dgm:t>
    </dgm:pt>
    <dgm:pt modelId="{7BBE8625-414D-4D9E-84F8-48FC9E1A7934}" type="parTrans" cxnId="{53F80994-E6AE-4C92-B53D-EE3170A8F2F3}">
      <dgm:prSet/>
      <dgm:spPr/>
      <dgm:t>
        <a:bodyPr/>
        <a:lstStyle/>
        <a:p>
          <a:endParaRPr lang="en-IN"/>
        </a:p>
      </dgm:t>
    </dgm:pt>
    <dgm:pt modelId="{AAD327A9-14DA-47C6-8A9D-00DEE0621F64}" type="sibTrans" cxnId="{53F80994-E6AE-4C92-B53D-EE3170A8F2F3}">
      <dgm:prSet/>
      <dgm:spPr/>
      <dgm:t>
        <a:bodyPr/>
        <a:lstStyle/>
        <a:p>
          <a:endParaRPr lang="en-IN"/>
        </a:p>
      </dgm:t>
    </dgm:pt>
    <dgm:pt modelId="{06FAD025-99B6-4D06-8022-DB823D664C17}">
      <dgm:prSet/>
      <dgm:spPr/>
      <dgm:t>
        <a:bodyPr/>
        <a:lstStyle/>
        <a:p>
          <a:endParaRPr lang="en-IN"/>
        </a:p>
      </dgm:t>
    </dgm:pt>
    <dgm:pt modelId="{D763AD40-989B-4265-B20B-D9D108732455}" type="parTrans" cxnId="{6726D4FE-A4BC-4E33-A7A7-3935753B25AA}">
      <dgm:prSet/>
      <dgm:spPr/>
      <dgm:t>
        <a:bodyPr/>
        <a:lstStyle/>
        <a:p>
          <a:endParaRPr lang="en-IN"/>
        </a:p>
      </dgm:t>
    </dgm:pt>
    <dgm:pt modelId="{D08FCD18-226A-416A-A705-34E6B5061C0D}" type="sibTrans" cxnId="{6726D4FE-A4BC-4E33-A7A7-3935753B25AA}">
      <dgm:prSet/>
      <dgm:spPr/>
      <dgm:t>
        <a:bodyPr/>
        <a:lstStyle/>
        <a:p>
          <a:endParaRPr lang="en-IN"/>
        </a:p>
      </dgm:t>
    </dgm:pt>
    <dgm:pt modelId="{165C52DC-C088-427D-8AAF-DE036A7D770E}" type="pres">
      <dgm:prSet presAssocID="{A6919149-64EB-4DCB-8A2F-226C9AFE612E}" presName="Name0" presStyleCnt="0">
        <dgm:presLayoutVars>
          <dgm:chMax val="7"/>
          <dgm:chPref val="7"/>
          <dgm:dir/>
        </dgm:presLayoutVars>
      </dgm:prSet>
      <dgm:spPr/>
    </dgm:pt>
    <dgm:pt modelId="{1053FF1B-5124-4B9A-829F-5B808A96F61D}" type="pres">
      <dgm:prSet presAssocID="{A6919149-64EB-4DCB-8A2F-226C9AFE612E}" presName="Name1" presStyleCnt="0"/>
      <dgm:spPr/>
    </dgm:pt>
    <dgm:pt modelId="{B3596814-AE09-472E-80DA-FCA7EDB3077E}" type="pres">
      <dgm:prSet presAssocID="{A6919149-64EB-4DCB-8A2F-226C9AFE612E}" presName="cycle" presStyleCnt="0"/>
      <dgm:spPr/>
    </dgm:pt>
    <dgm:pt modelId="{318C5BD0-58A4-4231-8A41-23D16EB6CAD3}" type="pres">
      <dgm:prSet presAssocID="{A6919149-64EB-4DCB-8A2F-226C9AFE612E}" presName="srcNode" presStyleLbl="node1" presStyleIdx="0" presStyleCnt="7"/>
      <dgm:spPr/>
    </dgm:pt>
    <dgm:pt modelId="{64EF9740-E9BC-4589-A0B9-8FD171704875}" type="pres">
      <dgm:prSet presAssocID="{A6919149-64EB-4DCB-8A2F-226C9AFE612E}" presName="conn" presStyleLbl="parChTrans1D2" presStyleIdx="0" presStyleCnt="1"/>
      <dgm:spPr/>
    </dgm:pt>
    <dgm:pt modelId="{17F9759A-FD57-4EF5-BEC8-A1C9C5882D3B}" type="pres">
      <dgm:prSet presAssocID="{A6919149-64EB-4DCB-8A2F-226C9AFE612E}" presName="extraNode" presStyleLbl="node1" presStyleIdx="0" presStyleCnt="7"/>
      <dgm:spPr/>
    </dgm:pt>
    <dgm:pt modelId="{AAF8D89F-2AF8-45DA-8742-FD40AFD004C9}" type="pres">
      <dgm:prSet presAssocID="{A6919149-64EB-4DCB-8A2F-226C9AFE612E}" presName="dstNode" presStyleLbl="node1" presStyleIdx="0" presStyleCnt="7"/>
      <dgm:spPr/>
    </dgm:pt>
    <dgm:pt modelId="{04563C1D-1D51-4157-ADB8-1002A6B0FE38}" type="pres">
      <dgm:prSet presAssocID="{697C73EC-BE9A-4F72-B905-57B041F72D1D}" presName="text_1" presStyleLbl="node1" presStyleIdx="0" presStyleCnt="7">
        <dgm:presLayoutVars>
          <dgm:bulletEnabled val="1"/>
        </dgm:presLayoutVars>
      </dgm:prSet>
      <dgm:spPr/>
    </dgm:pt>
    <dgm:pt modelId="{1389BAEE-5992-44F4-996F-E0D0D857421D}" type="pres">
      <dgm:prSet presAssocID="{697C73EC-BE9A-4F72-B905-57B041F72D1D}" presName="accent_1" presStyleCnt="0"/>
      <dgm:spPr/>
    </dgm:pt>
    <dgm:pt modelId="{4EAB52F6-92FE-473C-BEA5-E3DF79C59DE9}" type="pres">
      <dgm:prSet presAssocID="{697C73EC-BE9A-4F72-B905-57B041F72D1D}" presName="accentRepeatNode" presStyleLbl="solidFgAcc1" presStyleIdx="0" presStyleCnt="7"/>
      <dgm:spPr/>
    </dgm:pt>
    <dgm:pt modelId="{DDA01850-E8C6-4DC9-B118-2032C0ADB27B}" type="pres">
      <dgm:prSet presAssocID="{A6529B7D-FE47-4AFF-8F26-08ACA491851D}" presName="text_2" presStyleLbl="node1" presStyleIdx="1" presStyleCnt="7">
        <dgm:presLayoutVars>
          <dgm:bulletEnabled val="1"/>
        </dgm:presLayoutVars>
      </dgm:prSet>
      <dgm:spPr/>
    </dgm:pt>
    <dgm:pt modelId="{164DECB6-0FF2-4B72-95A9-D72539E59736}" type="pres">
      <dgm:prSet presAssocID="{A6529B7D-FE47-4AFF-8F26-08ACA491851D}" presName="accent_2" presStyleCnt="0"/>
      <dgm:spPr/>
    </dgm:pt>
    <dgm:pt modelId="{E188FEC7-97DF-4C80-9CF6-A012AE9E4C9A}" type="pres">
      <dgm:prSet presAssocID="{A6529B7D-FE47-4AFF-8F26-08ACA491851D}" presName="accentRepeatNode" presStyleLbl="solidFgAcc1" presStyleIdx="1" presStyleCnt="7"/>
      <dgm:spPr/>
    </dgm:pt>
    <dgm:pt modelId="{2B214898-8AE9-478C-84A5-B66BCA76B0E6}" type="pres">
      <dgm:prSet presAssocID="{621162DF-DE06-4B46-968E-66801CB94B70}" presName="text_3" presStyleLbl="node1" presStyleIdx="2" presStyleCnt="7">
        <dgm:presLayoutVars>
          <dgm:bulletEnabled val="1"/>
        </dgm:presLayoutVars>
      </dgm:prSet>
      <dgm:spPr/>
    </dgm:pt>
    <dgm:pt modelId="{C912FDB9-C6E8-4CB6-9467-5CEABCD1CB64}" type="pres">
      <dgm:prSet presAssocID="{621162DF-DE06-4B46-968E-66801CB94B70}" presName="accent_3" presStyleCnt="0"/>
      <dgm:spPr/>
    </dgm:pt>
    <dgm:pt modelId="{FA151163-9C8D-42BD-9AD2-ABC36382CE0F}" type="pres">
      <dgm:prSet presAssocID="{621162DF-DE06-4B46-968E-66801CB94B70}" presName="accentRepeatNode" presStyleLbl="solidFgAcc1" presStyleIdx="2" presStyleCnt="7"/>
      <dgm:spPr/>
    </dgm:pt>
    <dgm:pt modelId="{E2D08515-771E-47E5-8408-BC9FF6EEEDD9}" type="pres">
      <dgm:prSet presAssocID="{13621318-9901-40C9-9A41-BB05D37BBD16}" presName="text_4" presStyleLbl="node1" presStyleIdx="3" presStyleCnt="7">
        <dgm:presLayoutVars>
          <dgm:bulletEnabled val="1"/>
        </dgm:presLayoutVars>
      </dgm:prSet>
      <dgm:spPr/>
    </dgm:pt>
    <dgm:pt modelId="{738D20A5-ED9B-4082-B294-E8ADA10E2C5B}" type="pres">
      <dgm:prSet presAssocID="{13621318-9901-40C9-9A41-BB05D37BBD16}" presName="accent_4" presStyleCnt="0"/>
      <dgm:spPr/>
    </dgm:pt>
    <dgm:pt modelId="{FB14A00F-4342-49AA-A2C4-5C80B67AF627}" type="pres">
      <dgm:prSet presAssocID="{13621318-9901-40C9-9A41-BB05D37BBD16}" presName="accentRepeatNode" presStyleLbl="solidFgAcc1" presStyleIdx="3" presStyleCnt="7"/>
      <dgm:spPr/>
    </dgm:pt>
    <dgm:pt modelId="{7D3A6451-FA73-490C-824F-6CE65505514F}" type="pres">
      <dgm:prSet presAssocID="{112B8D7C-031F-4B1B-BD3D-1CDD191DA0DE}" presName="text_5" presStyleLbl="node1" presStyleIdx="4" presStyleCnt="7">
        <dgm:presLayoutVars>
          <dgm:bulletEnabled val="1"/>
        </dgm:presLayoutVars>
      </dgm:prSet>
      <dgm:spPr/>
    </dgm:pt>
    <dgm:pt modelId="{819B8C26-169D-4AFE-BB1D-EAE657DE364D}" type="pres">
      <dgm:prSet presAssocID="{112B8D7C-031F-4B1B-BD3D-1CDD191DA0DE}" presName="accent_5" presStyleCnt="0"/>
      <dgm:spPr/>
    </dgm:pt>
    <dgm:pt modelId="{2CC696CB-E188-4FDD-93EE-649CBB3CB838}" type="pres">
      <dgm:prSet presAssocID="{112B8D7C-031F-4B1B-BD3D-1CDD191DA0DE}" presName="accentRepeatNode" presStyleLbl="solidFgAcc1" presStyleIdx="4" presStyleCnt="7"/>
      <dgm:spPr/>
    </dgm:pt>
    <dgm:pt modelId="{3D3FF0A0-B245-4C98-98DD-B3893D3A894B}" type="pres">
      <dgm:prSet presAssocID="{D396498F-F66C-4BDA-B88D-E0D02ED2A205}" presName="text_6" presStyleLbl="node1" presStyleIdx="5" presStyleCnt="7">
        <dgm:presLayoutVars>
          <dgm:bulletEnabled val="1"/>
        </dgm:presLayoutVars>
      </dgm:prSet>
      <dgm:spPr/>
    </dgm:pt>
    <dgm:pt modelId="{54413ECB-B8E7-4795-83E4-5D4769E0F478}" type="pres">
      <dgm:prSet presAssocID="{D396498F-F66C-4BDA-B88D-E0D02ED2A205}" presName="accent_6" presStyleCnt="0"/>
      <dgm:spPr/>
    </dgm:pt>
    <dgm:pt modelId="{D39C906F-2A94-4558-923E-616EB9D7A943}" type="pres">
      <dgm:prSet presAssocID="{D396498F-F66C-4BDA-B88D-E0D02ED2A205}" presName="accentRepeatNode" presStyleLbl="solidFgAcc1" presStyleIdx="5" presStyleCnt="7"/>
      <dgm:spPr/>
    </dgm:pt>
    <dgm:pt modelId="{354B6481-4A04-45B0-86D9-55C0B6D032BF}" type="pres">
      <dgm:prSet presAssocID="{FEBE03EA-B316-4A1A-8A2D-E5FF1261009C}" presName="text_7" presStyleLbl="node1" presStyleIdx="6" presStyleCnt="7">
        <dgm:presLayoutVars>
          <dgm:bulletEnabled val="1"/>
        </dgm:presLayoutVars>
      </dgm:prSet>
      <dgm:spPr/>
    </dgm:pt>
    <dgm:pt modelId="{B93E1751-C138-444F-8C28-D34EE5376319}" type="pres">
      <dgm:prSet presAssocID="{FEBE03EA-B316-4A1A-8A2D-E5FF1261009C}" presName="accent_7" presStyleCnt="0"/>
      <dgm:spPr/>
    </dgm:pt>
    <dgm:pt modelId="{00858AE7-8AA0-4656-B308-E0DE7799439B}" type="pres">
      <dgm:prSet presAssocID="{FEBE03EA-B316-4A1A-8A2D-E5FF1261009C}" presName="accentRepeatNode" presStyleLbl="solidFgAcc1" presStyleIdx="6" presStyleCnt="7"/>
      <dgm:spPr/>
    </dgm:pt>
  </dgm:ptLst>
  <dgm:cxnLst>
    <dgm:cxn modelId="{B5B73F39-98A7-4D15-8B94-8FFE28C74E91}" type="presOf" srcId="{7CECF57A-BBB0-4B33-B12B-BFF718449C4D}" destId="{64EF9740-E9BC-4589-A0B9-8FD171704875}" srcOrd="0" destOrd="0" presId="urn:microsoft.com/office/officeart/2008/layout/VerticalCurvedList"/>
    <dgm:cxn modelId="{05A3663A-87B8-4D22-9B09-A3105349A282}" srcId="{A6919149-64EB-4DCB-8A2F-226C9AFE612E}" destId="{13621318-9901-40C9-9A41-BB05D37BBD16}" srcOrd="3" destOrd="0" parTransId="{4B3496BB-4C89-475E-BD32-C1D3713329EE}" sibTransId="{640E3691-CEB2-4308-A02F-C751E4810AC4}"/>
    <dgm:cxn modelId="{B8B1783D-B167-4B00-9A46-752576455DD5}" srcId="{A6919149-64EB-4DCB-8A2F-226C9AFE612E}" destId="{A6529B7D-FE47-4AFF-8F26-08ACA491851D}" srcOrd="1" destOrd="0" parTransId="{78E1FD33-D9F4-4C79-819E-A48771B3FF52}" sibTransId="{5A5FBDCB-73B8-40FE-8BC7-F169F8AA1E39}"/>
    <dgm:cxn modelId="{897C9A45-6B19-4AC9-995C-B78F33817A11}" type="presOf" srcId="{112B8D7C-031F-4B1B-BD3D-1CDD191DA0DE}" destId="{7D3A6451-FA73-490C-824F-6CE65505514F}" srcOrd="0" destOrd="0" presId="urn:microsoft.com/office/officeart/2008/layout/VerticalCurvedList"/>
    <dgm:cxn modelId="{644D624B-9A5D-417B-AA86-2BB17A35220C}" srcId="{A6919149-64EB-4DCB-8A2F-226C9AFE612E}" destId="{697C73EC-BE9A-4F72-B905-57B041F72D1D}" srcOrd="0" destOrd="0" parTransId="{FA3EBFF1-2B20-4CBA-97FC-F916366C37EA}" sibTransId="{7CECF57A-BBB0-4B33-B12B-BFF718449C4D}"/>
    <dgm:cxn modelId="{EC63D66C-D6CC-4A9F-8C58-249911C7B31B}" type="presOf" srcId="{13621318-9901-40C9-9A41-BB05D37BBD16}" destId="{E2D08515-771E-47E5-8408-BC9FF6EEEDD9}" srcOrd="0" destOrd="0" presId="urn:microsoft.com/office/officeart/2008/layout/VerticalCurvedList"/>
    <dgm:cxn modelId="{F2BFF76C-55EF-41F5-9312-BB01940E0BE9}" type="presOf" srcId="{D396498F-F66C-4BDA-B88D-E0D02ED2A205}" destId="{3D3FF0A0-B245-4C98-98DD-B3893D3A894B}" srcOrd="0" destOrd="0" presId="urn:microsoft.com/office/officeart/2008/layout/VerticalCurvedList"/>
    <dgm:cxn modelId="{E0F3F45A-F1B3-43CF-B645-08EDE645C04B}" type="presOf" srcId="{A6529B7D-FE47-4AFF-8F26-08ACA491851D}" destId="{DDA01850-E8C6-4DC9-B118-2032C0ADB27B}" srcOrd="0" destOrd="0" presId="urn:microsoft.com/office/officeart/2008/layout/VerticalCurvedList"/>
    <dgm:cxn modelId="{06A9AD80-DD47-41FC-B155-481DC7433673}" type="presOf" srcId="{A6919149-64EB-4DCB-8A2F-226C9AFE612E}" destId="{165C52DC-C088-427D-8AAF-DE036A7D770E}" srcOrd="0" destOrd="0" presId="urn:microsoft.com/office/officeart/2008/layout/VerticalCurvedList"/>
    <dgm:cxn modelId="{984DFA91-6EE0-4CFB-A69A-A288E9A4ACAF}" type="presOf" srcId="{FEBE03EA-B316-4A1A-8A2D-E5FF1261009C}" destId="{354B6481-4A04-45B0-86D9-55C0B6D032BF}" srcOrd="0" destOrd="0" presId="urn:microsoft.com/office/officeart/2008/layout/VerticalCurvedList"/>
    <dgm:cxn modelId="{53F80994-E6AE-4C92-B53D-EE3170A8F2F3}" srcId="{A6919149-64EB-4DCB-8A2F-226C9AFE612E}" destId="{FEBE03EA-B316-4A1A-8A2D-E5FF1261009C}" srcOrd="6" destOrd="0" parTransId="{7BBE8625-414D-4D9E-84F8-48FC9E1A7934}" sibTransId="{AAD327A9-14DA-47C6-8A9D-00DEE0621F64}"/>
    <dgm:cxn modelId="{685682A1-3D92-4D25-B82B-E013E4E1A75E}" srcId="{A6919149-64EB-4DCB-8A2F-226C9AFE612E}" destId="{112B8D7C-031F-4B1B-BD3D-1CDD191DA0DE}" srcOrd="4" destOrd="0" parTransId="{21A86F80-F091-4E68-91FF-38B75B06B69E}" sibTransId="{E62FC4BD-590E-4C91-8F15-5524992292C0}"/>
    <dgm:cxn modelId="{13662BA2-A203-40E3-8BCD-A9E07058F4A2}" srcId="{A6919149-64EB-4DCB-8A2F-226C9AFE612E}" destId="{D396498F-F66C-4BDA-B88D-E0D02ED2A205}" srcOrd="5" destOrd="0" parTransId="{31F7E2CD-3D3D-4A6F-9E26-C1E5CF730762}" sibTransId="{12C1E81E-2DAA-4FA4-BDC2-FBFF310DB4B4}"/>
    <dgm:cxn modelId="{F1016ACA-F4D2-445D-B00C-A4E0528BE999}" type="presOf" srcId="{621162DF-DE06-4B46-968E-66801CB94B70}" destId="{2B214898-8AE9-478C-84A5-B66BCA76B0E6}" srcOrd="0" destOrd="0" presId="urn:microsoft.com/office/officeart/2008/layout/VerticalCurvedList"/>
    <dgm:cxn modelId="{4265C6ED-76C4-4286-840E-7D6EFCDE1D30}" srcId="{A6919149-64EB-4DCB-8A2F-226C9AFE612E}" destId="{621162DF-DE06-4B46-968E-66801CB94B70}" srcOrd="2" destOrd="0" parTransId="{E6C06DA6-6FE8-44A6-8759-B240D071A13A}" sibTransId="{47E72128-07E1-4EA3-9C40-B0CA6159D310}"/>
    <dgm:cxn modelId="{C70F01FE-62A0-4B5E-974D-1E163F0D1182}" type="presOf" srcId="{697C73EC-BE9A-4F72-B905-57B041F72D1D}" destId="{04563C1D-1D51-4157-ADB8-1002A6B0FE38}" srcOrd="0" destOrd="0" presId="urn:microsoft.com/office/officeart/2008/layout/VerticalCurvedList"/>
    <dgm:cxn modelId="{6726D4FE-A4BC-4E33-A7A7-3935753B25AA}" srcId="{A6919149-64EB-4DCB-8A2F-226C9AFE612E}" destId="{06FAD025-99B6-4D06-8022-DB823D664C17}" srcOrd="7" destOrd="0" parTransId="{D763AD40-989B-4265-B20B-D9D108732455}" sibTransId="{D08FCD18-226A-416A-A705-34E6B5061C0D}"/>
    <dgm:cxn modelId="{CE987784-8EF6-42ED-9F56-491BEB3B6A27}" type="presParOf" srcId="{165C52DC-C088-427D-8AAF-DE036A7D770E}" destId="{1053FF1B-5124-4B9A-829F-5B808A96F61D}" srcOrd="0" destOrd="0" presId="urn:microsoft.com/office/officeart/2008/layout/VerticalCurvedList"/>
    <dgm:cxn modelId="{7127B697-68B0-4736-A522-898C2EC49980}" type="presParOf" srcId="{1053FF1B-5124-4B9A-829F-5B808A96F61D}" destId="{B3596814-AE09-472E-80DA-FCA7EDB3077E}" srcOrd="0" destOrd="0" presId="urn:microsoft.com/office/officeart/2008/layout/VerticalCurvedList"/>
    <dgm:cxn modelId="{61A5E295-FBAA-477F-9D30-7C1CC88B8DC3}" type="presParOf" srcId="{B3596814-AE09-472E-80DA-FCA7EDB3077E}" destId="{318C5BD0-58A4-4231-8A41-23D16EB6CAD3}" srcOrd="0" destOrd="0" presId="urn:microsoft.com/office/officeart/2008/layout/VerticalCurvedList"/>
    <dgm:cxn modelId="{05F9D0C9-46DE-4A35-AF8E-E6DA3D0E9E35}" type="presParOf" srcId="{B3596814-AE09-472E-80DA-FCA7EDB3077E}" destId="{64EF9740-E9BC-4589-A0B9-8FD171704875}" srcOrd="1" destOrd="0" presId="urn:microsoft.com/office/officeart/2008/layout/VerticalCurvedList"/>
    <dgm:cxn modelId="{D6166782-CAA1-4E8D-A2B6-B36AE08D0E04}" type="presParOf" srcId="{B3596814-AE09-472E-80DA-FCA7EDB3077E}" destId="{17F9759A-FD57-4EF5-BEC8-A1C9C5882D3B}" srcOrd="2" destOrd="0" presId="urn:microsoft.com/office/officeart/2008/layout/VerticalCurvedList"/>
    <dgm:cxn modelId="{5E9E7341-5636-463B-94B0-75F842B12EBB}" type="presParOf" srcId="{B3596814-AE09-472E-80DA-FCA7EDB3077E}" destId="{AAF8D89F-2AF8-45DA-8742-FD40AFD004C9}" srcOrd="3" destOrd="0" presId="urn:microsoft.com/office/officeart/2008/layout/VerticalCurvedList"/>
    <dgm:cxn modelId="{04AF9CAF-095E-4DCF-83A3-2224775F2921}" type="presParOf" srcId="{1053FF1B-5124-4B9A-829F-5B808A96F61D}" destId="{04563C1D-1D51-4157-ADB8-1002A6B0FE38}" srcOrd="1" destOrd="0" presId="urn:microsoft.com/office/officeart/2008/layout/VerticalCurvedList"/>
    <dgm:cxn modelId="{EE4ED8FC-CA83-459B-8C46-264B9F6F9FB9}" type="presParOf" srcId="{1053FF1B-5124-4B9A-829F-5B808A96F61D}" destId="{1389BAEE-5992-44F4-996F-E0D0D857421D}" srcOrd="2" destOrd="0" presId="urn:microsoft.com/office/officeart/2008/layout/VerticalCurvedList"/>
    <dgm:cxn modelId="{1213F0DE-FCA6-40C1-9C2F-031BE7EA312D}" type="presParOf" srcId="{1389BAEE-5992-44F4-996F-E0D0D857421D}" destId="{4EAB52F6-92FE-473C-BEA5-E3DF79C59DE9}" srcOrd="0" destOrd="0" presId="urn:microsoft.com/office/officeart/2008/layout/VerticalCurvedList"/>
    <dgm:cxn modelId="{0B23913D-97A3-45BE-84F5-98F74CC3601D}" type="presParOf" srcId="{1053FF1B-5124-4B9A-829F-5B808A96F61D}" destId="{DDA01850-E8C6-4DC9-B118-2032C0ADB27B}" srcOrd="3" destOrd="0" presId="urn:microsoft.com/office/officeart/2008/layout/VerticalCurvedList"/>
    <dgm:cxn modelId="{4C35BC2C-9E6F-4C62-AC9B-506C55E63295}" type="presParOf" srcId="{1053FF1B-5124-4B9A-829F-5B808A96F61D}" destId="{164DECB6-0FF2-4B72-95A9-D72539E59736}" srcOrd="4" destOrd="0" presId="urn:microsoft.com/office/officeart/2008/layout/VerticalCurvedList"/>
    <dgm:cxn modelId="{A8A4AC2F-5595-4031-8275-0E02A77A7FCE}" type="presParOf" srcId="{164DECB6-0FF2-4B72-95A9-D72539E59736}" destId="{E188FEC7-97DF-4C80-9CF6-A012AE9E4C9A}" srcOrd="0" destOrd="0" presId="urn:microsoft.com/office/officeart/2008/layout/VerticalCurvedList"/>
    <dgm:cxn modelId="{7DB6C487-D471-4A15-BC26-6D4458F216EA}" type="presParOf" srcId="{1053FF1B-5124-4B9A-829F-5B808A96F61D}" destId="{2B214898-8AE9-478C-84A5-B66BCA76B0E6}" srcOrd="5" destOrd="0" presId="urn:microsoft.com/office/officeart/2008/layout/VerticalCurvedList"/>
    <dgm:cxn modelId="{5AC0DC81-2727-4916-9130-EA46AB118BA2}" type="presParOf" srcId="{1053FF1B-5124-4B9A-829F-5B808A96F61D}" destId="{C912FDB9-C6E8-4CB6-9467-5CEABCD1CB64}" srcOrd="6" destOrd="0" presId="urn:microsoft.com/office/officeart/2008/layout/VerticalCurvedList"/>
    <dgm:cxn modelId="{BC47CB7F-F1B7-44C0-80F9-5B39273714EF}" type="presParOf" srcId="{C912FDB9-C6E8-4CB6-9467-5CEABCD1CB64}" destId="{FA151163-9C8D-42BD-9AD2-ABC36382CE0F}" srcOrd="0" destOrd="0" presId="urn:microsoft.com/office/officeart/2008/layout/VerticalCurvedList"/>
    <dgm:cxn modelId="{DFDDA7D6-8E0E-43CA-8BC7-0D9EFB482B15}" type="presParOf" srcId="{1053FF1B-5124-4B9A-829F-5B808A96F61D}" destId="{E2D08515-771E-47E5-8408-BC9FF6EEEDD9}" srcOrd="7" destOrd="0" presId="urn:microsoft.com/office/officeart/2008/layout/VerticalCurvedList"/>
    <dgm:cxn modelId="{3BE7CC97-E625-4A3C-B210-571F8060836D}" type="presParOf" srcId="{1053FF1B-5124-4B9A-829F-5B808A96F61D}" destId="{738D20A5-ED9B-4082-B294-E8ADA10E2C5B}" srcOrd="8" destOrd="0" presId="urn:microsoft.com/office/officeart/2008/layout/VerticalCurvedList"/>
    <dgm:cxn modelId="{438546CA-1E3A-41CC-8973-075FD1158959}" type="presParOf" srcId="{738D20A5-ED9B-4082-B294-E8ADA10E2C5B}" destId="{FB14A00F-4342-49AA-A2C4-5C80B67AF627}" srcOrd="0" destOrd="0" presId="urn:microsoft.com/office/officeart/2008/layout/VerticalCurvedList"/>
    <dgm:cxn modelId="{E9FA231B-3A0E-4CC3-A461-6BE32F5DD974}" type="presParOf" srcId="{1053FF1B-5124-4B9A-829F-5B808A96F61D}" destId="{7D3A6451-FA73-490C-824F-6CE65505514F}" srcOrd="9" destOrd="0" presId="urn:microsoft.com/office/officeart/2008/layout/VerticalCurvedList"/>
    <dgm:cxn modelId="{A894A814-18A9-4F2D-A001-4C6A35D0AEBD}" type="presParOf" srcId="{1053FF1B-5124-4B9A-829F-5B808A96F61D}" destId="{819B8C26-169D-4AFE-BB1D-EAE657DE364D}" srcOrd="10" destOrd="0" presId="urn:microsoft.com/office/officeart/2008/layout/VerticalCurvedList"/>
    <dgm:cxn modelId="{72635C03-17A9-4027-A3F6-9293E4B916A2}" type="presParOf" srcId="{819B8C26-169D-4AFE-BB1D-EAE657DE364D}" destId="{2CC696CB-E188-4FDD-93EE-649CBB3CB838}" srcOrd="0" destOrd="0" presId="urn:microsoft.com/office/officeart/2008/layout/VerticalCurvedList"/>
    <dgm:cxn modelId="{D5DC3879-EF50-4DFA-ADB7-6D571119B6DC}" type="presParOf" srcId="{1053FF1B-5124-4B9A-829F-5B808A96F61D}" destId="{3D3FF0A0-B245-4C98-98DD-B3893D3A894B}" srcOrd="11" destOrd="0" presId="urn:microsoft.com/office/officeart/2008/layout/VerticalCurvedList"/>
    <dgm:cxn modelId="{B97F8AD8-365B-4E91-B570-A40F204F7B69}" type="presParOf" srcId="{1053FF1B-5124-4B9A-829F-5B808A96F61D}" destId="{54413ECB-B8E7-4795-83E4-5D4769E0F478}" srcOrd="12" destOrd="0" presId="urn:microsoft.com/office/officeart/2008/layout/VerticalCurvedList"/>
    <dgm:cxn modelId="{4181E453-3CA4-49A5-B20B-D6CE1C424885}" type="presParOf" srcId="{54413ECB-B8E7-4795-83E4-5D4769E0F478}" destId="{D39C906F-2A94-4558-923E-616EB9D7A943}" srcOrd="0" destOrd="0" presId="urn:microsoft.com/office/officeart/2008/layout/VerticalCurvedList"/>
    <dgm:cxn modelId="{B86AE96D-FE98-4500-8923-C31C1550E026}" type="presParOf" srcId="{1053FF1B-5124-4B9A-829F-5B808A96F61D}" destId="{354B6481-4A04-45B0-86D9-55C0B6D032BF}" srcOrd="13" destOrd="0" presId="urn:microsoft.com/office/officeart/2008/layout/VerticalCurvedList"/>
    <dgm:cxn modelId="{E28664D0-9892-41BC-9C5A-A928D52EEBB4}" type="presParOf" srcId="{1053FF1B-5124-4B9A-829F-5B808A96F61D}" destId="{B93E1751-C138-444F-8C28-D34EE5376319}" srcOrd="14" destOrd="0" presId="urn:microsoft.com/office/officeart/2008/layout/VerticalCurvedList"/>
    <dgm:cxn modelId="{944F181B-BD45-41F6-AD84-A4A85F0B55AF}" type="presParOf" srcId="{B93E1751-C138-444F-8C28-D34EE5376319}" destId="{00858AE7-8AA0-4656-B308-E0DE7799439B}"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20D7C8-B188-4CC9-99C9-62B815CDBE91}">
      <dsp:nvSpPr>
        <dsp:cNvPr id="0" name=""/>
        <dsp:cNvSpPr/>
      </dsp:nvSpPr>
      <dsp:spPr>
        <a:xfrm>
          <a:off x="1127758" y="4597244"/>
          <a:ext cx="6096000" cy="0"/>
        </a:xfrm>
        <a:prstGeom prst="line">
          <a:avLst/>
        </a:pr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88C301D-F7BC-4A4F-8B56-705D72176B7E}">
      <dsp:nvSpPr>
        <dsp:cNvPr id="0" name=""/>
        <dsp:cNvSpPr/>
      </dsp:nvSpPr>
      <dsp:spPr>
        <a:xfrm>
          <a:off x="1127758" y="3040166"/>
          <a:ext cx="6096000" cy="0"/>
        </a:xfrm>
        <a:prstGeom prst="line">
          <a:avLst/>
        </a:pr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325CB6E-D38C-4740-B7A2-7D77232D1B58}">
      <dsp:nvSpPr>
        <dsp:cNvPr id="0" name=""/>
        <dsp:cNvSpPr/>
      </dsp:nvSpPr>
      <dsp:spPr>
        <a:xfrm>
          <a:off x="1127758" y="1483087"/>
          <a:ext cx="6096000" cy="0"/>
        </a:xfrm>
        <a:prstGeom prst="line">
          <a:avLst/>
        </a:prstGeom>
        <a:noFill/>
        <a:ln w="12700" cap="flat" cmpd="sng" algn="ctr">
          <a:solidFill>
            <a:schemeClr val="accent6">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9408284-9591-4C74-BE2C-359C1EEE1040}">
      <dsp:nvSpPr>
        <dsp:cNvPr id="0" name=""/>
        <dsp:cNvSpPr/>
      </dsp:nvSpPr>
      <dsp:spPr>
        <a:xfrm>
          <a:off x="2712718" y="155"/>
          <a:ext cx="4511040" cy="1482932"/>
        </a:xfrm>
        <a:prstGeom prst="rect">
          <a:avLst/>
        </a:prstGeom>
        <a:noFill/>
        <a:ln>
          <a:noFill/>
        </a:ln>
        <a:effectLst/>
      </dsp:spPr>
      <dsp:style>
        <a:lnRef idx="0">
          <a:scrgbClr r="0" g="0" b="0"/>
        </a:lnRef>
        <a:fillRef idx="0">
          <a:scrgbClr r="0" g="0" b="0"/>
        </a:fillRef>
        <a:effectRef idx="0">
          <a:scrgbClr r="0" g="0" b="0"/>
        </a:effectRef>
        <a:fontRef idx="minor"/>
      </dsp:style>
    </dsp:sp>
    <dsp:sp modelId="{E6D15D69-CF71-478E-9F79-B619A7B55F37}">
      <dsp:nvSpPr>
        <dsp:cNvPr id="0" name=""/>
        <dsp:cNvSpPr/>
      </dsp:nvSpPr>
      <dsp:spPr>
        <a:xfrm>
          <a:off x="3" y="22399"/>
          <a:ext cx="6095993" cy="1482932"/>
        </a:xfrm>
        <a:prstGeom prst="round2SameRect">
          <a:avLst>
            <a:gd name="adj1" fmla="val 16670"/>
            <a:gd name="adj2" fmla="val 0"/>
          </a:avLst>
        </a:prstGeom>
        <a:gradFill rotWithShape="0">
          <a:gsLst>
            <a:gs pos="0">
              <a:schemeClr val="accent6">
                <a:shade val="80000"/>
                <a:hueOff val="0"/>
                <a:satOff val="0"/>
                <a:lumOff val="0"/>
                <a:alphaOff val="0"/>
                <a:satMod val="103000"/>
                <a:lumMod val="102000"/>
                <a:tint val="94000"/>
              </a:schemeClr>
            </a:gs>
            <a:gs pos="50000">
              <a:schemeClr val="accent6">
                <a:shade val="80000"/>
                <a:hueOff val="0"/>
                <a:satOff val="0"/>
                <a:lumOff val="0"/>
                <a:alphaOff val="0"/>
                <a:satMod val="110000"/>
                <a:lumMod val="100000"/>
                <a:shade val="100000"/>
              </a:schemeClr>
            </a:gs>
            <a:gs pos="100000">
              <a:schemeClr val="accent6">
                <a:shade val="80000"/>
                <a:hueOff val="0"/>
                <a:satOff val="0"/>
                <a:lumOff val="0"/>
                <a:alphaOff val="0"/>
                <a:lumMod val="99000"/>
                <a:satMod val="120000"/>
                <a:shade val="78000"/>
              </a:schemeClr>
            </a:gs>
          </a:gsLst>
          <a:lin ang="5400000" scaled="0"/>
        </a:gradFill>
        <a:ln w="6350" cap="flat" cmpd="sng" algn="ctr">
          <a:solidFill>
            <a:schemeClr val="accent6">
              <a:shade val="8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just" defTabSz="800100">
            <a:lnSpc>
              <a:spcPct val="90000"/>
            </a:lnSpc>
            <a:spcBef>
              <a:spcPct val="0"/>
            </a:spcBef>
            <a:spcAft>
              <a:spcPct val="35000"/>
            </a:spcAft>
            <a:buNone/>
          </a:pPr>
          <a:r>
            <a:rPr lang="en-US" sz="1800" kern="1200" dirty="0"/>
            <a:t>The construction industry plays a key role in global development but has often been linked to high resource use and environmental damage. However, with green technology, the industry is changing by focusing on sustainability, efficiency, and caring for the environment.</a:t>
          </a:r>
          <a:endParaRPr lang="en-IN" sz="1800" kern="1200" dirty="0"/>
        </a:p>
      </dsp:txBody>
      <dsp:txXfrm>
        <a:off x="72407" y="94803"/>
        <a:ext cx="5951185" cy="1410528"/>
      </dsp:txXfrm>
    </dsp:sp>
    <dsp:sp modelId="{09DB9760-BBBC-46B3-B986-F47B70E30B26}">
      <dsp:nvSpPr>
        <dsp:cNvPr id="0" name=""/>
        <dsp:cNvSpPr/>
      </dsp:nvSpPr>
      <dsp:spPr>
        <a:xfrm>
          <a:off x="2712718" y="1557233"/>
          <a:ext cx="4511040" cy="1482932"/>
        </a:xfrm>
        <a:prstGeom prst="rect">
          <a:avLst/>
        </a:prstGeom>
        <a:noFill/>
        <a:ln>
          <a:noFill/>
        </a:ln>
        <a:effectLst/>
      </dsp:spPr>
      <dsp:style>
        <a:lnRef idx="0">
          <a:scrgbClr r="0" g="0" b="0"/>
        </a:lnRef>
        <a:fillRef idx="0">
          <a:scrgbClr r="0" g="0" b="0"/>
        </a:fillRef>
        <a:effectRef idx="0">
          <a:scrgbClr r="0" g="0" b="0"/>
        </a:effectRef>
        <a:fontRef idx="minor"/>
      </dsp:style>
    </dsp:sp>
    <dsp:sp modelId="{96F73323-186F-43CF-8C6E-B2EB17B77718}">
      <dsp:nvSpPr>
        <dsp:cNvPr id="0" name=""/>
        <dsp:cNvSpPr/>
      </dsp:nvSpPr>
      <dsp:spPr>
        <a:xfrm>
          <a:off x="3" y="1557233"/>
          <a:ext cx="6095993" cy="1482932"/>
        </a:xfrm>
        <a:prstGeom prst="round2SameRect">
          <a:avLst>
            <a:gd name="adj1" fmla="val 16670"/>
            <a:gd name="adj2" fmla="val 0"/>
          </a:avLst>
        </a:prstGeom>
        <a:gradFill rotWithShape="0">
          <a:gsLst>
            <a:gs pos="0">
              <a:schemeClr val="accent6">
                <a:shade val="80000"/>
                <a:hueOff val="160640"/>
                <a:satOff val="-6455"/>
                <a:lumOff val="13814"/>
                <a:alphaOff val="0"/>
                <a:satMod val="103000"/>
                <a:lumMod val="102000"/>
                <a:tint val="94000"/>
              </a:schemeClr>
            </a:gs>
            <a:gs pos="50000">
              <a:schemeClr val="accent6">
                <a:shade val="80000"/>
                <a:hueOff val="160640"/>
                <a:satOff val="-6455"/>
                <a:lumOff val="13814"/>
                <a:alphaOff val="0"/>
                <a:satMod val="110000"/>
                <a:lumMod val="100000"/>
                <a:shade val="100000"/>
              </a:schemeClr>
            </a:gs>
            <a:gs pos="100000">
              <a:schemeClr val="accent6">
                <a:shade val="80000"/>
                <a:hueOff val="160640"/>
                <a:satOff val="-6455"/>
                <a:lumOff val="13814"/>
                <a:alphaOff val="0"/>
                <a:lumMod val="99000"/>
                <a:satMod val="120000"/>
                <a:shade val="78000"/>
              </a:schemeClr>
            </a:gs>
          </a:gsLst>
          <a:lin ang="5400000" scaled="0"/>
        </a:gradFill>
        <a:ln w="6350" cap="flat" cmpd="sng" algn="ctr">
          <a:solidFill>
            <a:schemeClr val="accent6">
              <a:shade val="80000"/>
              <a:hueOff val="160640"/>
              <a:satOff val="-6455"/>
              <a:lumOff val="13814"/>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just" defTabSz="622300">
            <a:lnSpc>
              <a:spcPct val="90000"/>
            </a:lnSpc>
            <a:spcBef>
              <a:spcPct val="0"/>
            </a:spcBef>
            <a:spcAft>
              <a:spcPct val="35000"/>
            </a:spcAft>
            <a:buNone/>
          </a:pPr>
          <a:r>
            <a:rPr lang="en-US" sz="1400" kern="1200" dirty="0"/>
            <a:t>Green technology in construction means using new methods, materials, and practices that lower environmental harm while improving how buildings work. This includes energy-saving designs, renewable energy, and other eco-friendly solutions to create buildings that are better for the planet, more affordable, and built for the future.</a:t>
          </a:r>
        </a:p>
      </dsp:txBody>
      <dsp:txXfrm>
        <a:off x="72407" y="1629637"/>
        <a:ext cx="5951185" cy="1410528"/>
      </dsp:txXfrm>
    </dsp:sp>
    <dsp:sp modelId="{E350FD9A-1E5B-498D-B837-74101DE74EE1}">
      <dsp:nvSpPr>
        <dsp:cNvPr id="0" name=""/>
        <dsp:cNvSpPr/>
      </dsp:nvSpPr>
      <dsp:spPr>
        <a:xfrm>
          <a:off x="2712718" y="3114312"/>
          <a:ext cx="4511040" cy="1482932"/>
        </a:xfrm>
        <a:prstGeom prst="rect">
          <a:avLst/>
        </a:prstGeom>
        <a:noFill/>
        <a:ln>
          <a:noFill/>
        </a:ln>
        <a:effectLst/>
      </dsp:spPr>
      <dsp:style>
        <a:lnRef idx="0">
          <a:scrgbClr r="0" g="0" b="0"/>
        </a:lnRef>
        <a:fillRef idx="0">
          <a:scrgbClr r="0" g="0" b="0"/>
        </a:fillRef>
        <a:effectRef idx="0">
          <a:scrgbClr r="0" g="0" b="0"/>
        </a:effectRef>
        <a:fontRef idx="minor"/>
      </dsp:style>
    </dsp:sp>
    <dsp:sp modelId="{B7AE8046-3537-4E98-8AEC-3DA16FAB1890}">
      <dsp:nvSpPr>
        <dsp:cNvPr id="0" name=""/>
        <dsp:cNvSpPr/>
      </dsp:nvSpPr>
      <dsp:spPr>
        <a:xfrm>
          <a:off x="3" y="3069824"/>
          <a:ext cx="6095993" cy="1482932"/>
        </a:xfrm>
        <a:prstGeom prst="round2SameRect">
          <a:avLst>
            <a:gd name="adj1" fmla="val 16670"/>
            <a:gd name="adj2" fmla="val 0"/>
          </a:avLst>
        </a:prstGeom>
        <a:gradFill rotWithShape="0">
          <a:gsLst>
            <a:gs pos="0">
              <a:schemeClr val="accent6">
                <a:shade val="80000"/>
                <a:hueOff val="321280"/>
                <a:satOff val="-12909"/>
                <a:lumOff val="27628"/>
                <a:alphaOff val="0"/>
                <a:satMod val="103000"/>
                <a:lumMod val="102000"/>
                <a:tint val="94000"/>
              </a:schemeClr>
            </a:gs>
            <a:gs pos="50000">
              <a:schemeClr val="accent6">
                <a:shade val="80000"/>
                <a:hueOff val="321280"/>
                <a:satOff val="-12909"/>
                <a:lumOff val="27628"/>
                <a:alphaOff val="0"/>
                <a:satMod val="110000"/>
                <a:lumMod val="100000"/>
                <a:shade val="100000"/>
              </a:schemeClr>
            </a:gs>
            <a:gs pos="100000">
              <a:schemeClr val="accent6">
                <a:shade val="80000"/>
                <a:hueOff val="321280"/>
                <a:satOff val="-12909"/>
                <a:lumOff val="27628"/>
                <a:alphaOff val="0"/>
                <a:lumMod val="99000"/>
                <a:satMod val="120000"/>
                <a:shade val="78000"/>
              </a:schemeClr>
            </a:gs>
          </a:gsLst>
          <a:lin ang="5400000" scaled="0"/>
        </a:gradFill>
        <a:ln w="6350" cap="flat" cmpd="sng" algn="ctr">
          <a:solidFill>
            <a:schemeClr val="accent6">
              <a:shade val="80000"/>
              <a:hueOff val="321280"/>
              <a:satOff val="-12909"/>
              <a:lumOff val="27628"/>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just" defTabSz="622300">
            <a:lnSpc>
              <a:spcPct val="90000"/>
            </a:lnSpc>
            <a:spcBef>
              <a:spcPct val="0"/>
            </a:spcBef>
            <a:spcAft>
              <a:spcPct val="35000"/>
            </a:spcAft>
            <a:buNone/>
          </a:pPr>
          <a:r>
            <a:rPr lang="en-US" sz="1400" kern="1200" dirty="0"/>
            <a:t>With issues like climate change and limited resources, adopting green technology isn’t just a choice—it’s a necessity. It helps ensure that we can grow and develop today without harming the ability of future generations to live and succeed.</a:t>
          </a:r>
        </a:p>
      </dsp:txBody>
      <dsp:txXfrm>
        <a:off x="72407" y="3142228"/>
        <a:ext cx="5951185" cy="14105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31347F-CB33-45D0-81C5-3DFC8AB25E30}">
      <dsp:nvSpPr>
        <dsp:cNvPr id="0" name=""/>
        <dsp:cNvSpPr/>
      </dsp:nvSpPr>
      <dsp:spPr>
        <a:xfrm>
          <a:off x="127804" y="462103"/>
          <a:ext cx="6086494" cy="2603546"/>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t="-4000" b="-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4D4326-7028-4DD9-925B-C2FDDE2CDF3F}">
      <dsp:nvSpPr>
        <dsp:cNvPr id="0" name=""/>
        <dsp:cNvSpPr/>
      </dsp:nvSpPr>
      <dsp:spPr>
        <a:xfrm>
          <a:off x="51646" y="3774595"/>
          <a:ext cx="6266992" cy="6633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0" rIns="60960" bIns="0" numCol="1" spcCol="1270" anchor="b" anchorCtr="0">
          <a:noAutofit/>
        </a:bodyPr>
        <a:lstStyle/>
        <a:p>
          <a:pPr marL="0" lvl="0" indent="0" algn="just" defTabSz="711200">
            <a:lnSpc>
              <a:spcPct val="90000"/>
            </a:lnSpc>
            <a:spcBef>
              <a:spcPct val="0"/>
            </a:spcBef>
            <a:spcAft>
              <a:spcPct val="35000"/>
            </a:spcAft>
            <a:buNone/>
          </a:pPr>
          <a:r>
            <a:rPr lang="en-US" sz="1600" kern="1200" dirty="0"/>
            <a:t>To revolutionize the construction industry by embedding green technology that transforms how we build—focusing on reducing environmental harm, optimizing resource efficiency, and enhancing energy performance. The ultimate aim is to create structures that are not only sustainable and eco-friendly but also cost-effective and resilient, ensuring a balance between development and environmental stewardship for a greener future.</a:t>
          </a:r>
          <a:endParaRPr lang="en-IN" sz="1600" b="1" kern="1200" dirty="0"/>
        </a:p>
      </dsp:txBody>
      <dsp:txXfrm>
        <a:off x="51646" y="3774595"/>
        <a:ext cx="6266992" cy="663315"/>
      </dsp:txXfrm>
    </dsp:sp>
    <dsp:sp modelId="{B3345BBB-2112-4D58-A83B-2898C2BF970A}">
      <dsp:nvSpPr>
        <dsp:cNvPr id="0" name=""/>
        <dsp:cNvSpPr/>
      </dsp:nvSpPr>
      <dsp:spPr>
        <a:xfrm>
          <a:off x="51646" y="421294"/>
          <a:ext cx="6277820" cy="4033391"/>
        </a:xfrm>
        <a:prstGeom prst="rect">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C43AB9-C461-4805-97A3-C0E843ADD219}">
      <dsp:nvSpPr>
        <dsp:cNvPr id="0" name=""/>
        <dsp:cNvSpPr/>
      </dsp:nvSpPr>
      <dsp:spPr>
        <a:xfrm>
          <a:off x="0" y="4402211"/>
          <a:ext cx="7138220" cy="577787"/>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just" defTabSz="622300">
            <a:lnSpc>
              <a:spcPct val="90000"/>
            </a:lnSpc>
            <a:spcBef>
              <a:spcPct val="0"/>
            </a:spcBef>
            <a:spcAft>
              <a:spcPct val="35000"/>
            </a:spcAft>
            <a:buFont typeface="+mj-lt"/>
            <a:buNone/>
          </a:pPr>
          <a:r>
            <a:rPr lang="en-US" sz="1400" b="1" kern="1200" dirty="0"/>
            <a:t>Sustainable Urban Planning</a:t>
          </a:r>
          <a:r>
            <a:rPr lang="en-US" sz="1400" kern="1200" dirty="0"/>
            <a:t>: Supporting green building certifications (e.g., LEED, BREEAM) and promoting sustainable communities through eco-friendly infrastructure.</a:t>
          </a:r>
        </a:p>
      </dsp:txBody>
      <dsp:txXfrm>
        <a:off x="0" y="4402211"/>
        <a:ext cx="7138220" cy="577787"/>
      </dsp:txXfrm>
    </dsp:sp>
    <dsp:sp modelId="{C23345A6-7A33-4DFC-ACF8-F1838485182D}">
      <dsp:nvSpPr>
        <dsp:cNvPr id="0" name=""/>
        <dsp:cNvSpPr/>
      </dsp:nvSpPr>
      <dsp:spPr>
        <a:xfrm rot="10800000">
          <a:off x="0" y="3522240"/>
          <a:ext cx="7138220" cy="888637"/>
        </a:xfrm>
        <a:prstGeom prst="upArrowCallou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just" defTabSz="622300">
            <a:lnSpc>
              <a:spcPct val="90000"/>
            </a:lnSpc>
            <a:spcBef>
              <a:spcPct val="0"/>
            </a:spcBef>
            <a:spcAft>
              <a:spcPct val="35000"/>
            </a:spcAft>
            <a:buFont typeface="+mj-lt"/>
            <a:buNone/>
          </a:pPr>
          <a:r>
            <a:rPr lang="en-US" sz="1400" b="1" kern="1200"/>
            <a:t>Smart Technologies</a:t>
          </a:r>
          <a:r>
            <a:rPr lang="en-US" sz="1400" kern="1200"/>
            <a:t>: Utilizing advanced technologies like Building Information Modeling (BIM), smart sensors, and automation for optimized construction processes and efficient resource use.</a:t>
          </a:r>
        </a:p>
      </dsp:txBody>
      <dsp:txXfrm rot="10800000">
        <a:off x="0" y="3522240"/>
        <a:ext cx="7138220" cy="577410"/>
      </dsp:txXfrm>
    </dsp:sp>
    <dsp:sp modelId="{41EECA4C-3F38-424D-9ADF-9A15B4C26FC9}">
      <dsp:nvSpPr>
        <dsp:cNvPr id="0" name=""/>
        <dsp:cNvSpPr/>
      </dsp:nvSpPr>
      <dsp:spPr>
        <a:xfrm rot="10800000">
          <a:off x="0" y="2642269"/>
          <a:ext cx="7138220" cy="888637"/>
        </a:xfrm>
        <a:prstGeom prst="upArrowCallou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just" defTabSz="622300">
            <a:lnSpc>
              <a:spcPct val="90000"/>
            </a:lnSpc>
            <a:spcBef>
              <a:spcPct val="0"/>
            </a:spcBef>
            <a:spcAft>
              <a:spcPct val="35000"/>
            </a:spcAft>
            <a:buFont typeface="+mj-lt"/>
            <a:buNone/>
          </a:pPr>
          <a:r>
            <a:rPr lang="en-US" sz="1400" b="1" kern="1200"/>
            <a:t>Waste Reduction</a:t>
          </a:r>
          <a:r>
            <a:rPr lang="en-US" sz="1400" kern="1200"/>
            <a:t>: Encouraging recycling and reuse of construction waste to minimize landfill impact and improve resource efficiency.</a:t>
          </a:r>
        </a:p>
      </dsp:txBody>
      <dsp:txXfrm rot="10800000">
        <a:off x="0" y="2642269"/>
        <a:ext cx="7138220" cy="577410"/>
      </dsp:txXfrm>
    </dsp:sp>
    <dsp:sp modelId="{C40354E3-9CED-43A3-A331-DC7907EF45C7}">
      <dsp:nvSpPr>
        <dsp:cNvPr id="0" name=""/>
        <dsp:cNvSpPr/>
      </dsp:nvSpPr>
      <dsp:spPr>
        <a:xfrm rot="10800000">
          <a:off x="0" y="1762298"/>
          <a:ext cx="7138220" cy="888637"/>
        </a:xfrm>
        <a:prstGeom prst="upArrowCallou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just" defTabSz="622300">
            <a:lnSpc>
              <a:spcPct val="90000"/>
            </a:lnSpc>
            <a:spcBef>
              <a:spcPct val="0"/>
            </a:spcBef>
            <a:spcAft>
              <a:spcPct val="35000"/>
            </a:spcAft>
            <a:buFont typeface="+mj-lt"/>
            <a:buNone/>
          </a:pPr>
          <a:r>
            <a:rPr lang="en-US" sz="1400" b="1" kern="1200"/>
            <a:t>Water Conservation</a:t>
          </a:r>
          <a:r>
            <a:rPr lang="en-US" sz="1400" kern="1200"/>
            <a:t>: Integrating systems like rainwater harvesting and water recycling to reduce water usage in construction and operations.</a:t>
          </a:r>
        </a:p>
      </dsp:txBody>
      <dsp:txXfrm rot="10800000">
        <a:off x="0" y="1762298"/>
        <a:ext cx="7138220" cy="577410"/>
      </dsp:txXfrm>
    </dsp:sp>
    <dsp:sp modelId="{CEF9A446-2D81-4AEB-B680-FEE0FACA604F}">
      <dsp:nvSpPr>
        <dsp:cNvPr id="0" name=""/>
        <dsp:cNvSpPr/>
      </dsp:nvSpPr>
      <dsp:spPr>
        <a:xfrm rot="10800000">
          <a:off x="0" y="882327"/>
          <a:ext cx="7138220" cy="888637"/>
        </a:xfrm>
        <a:prstGeom prst="upArrowCallou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just" defTabSz="622300">
            <a:lnSpc>
              <a:spcPct val="90000"/>
            </a:lnSpc>
            <a:spcBef>
              <a:spcPct val="0"/>
            </a:spcBef>
            <a:spcAft>
              <a:spcPct val="35000"/>
            </a:spcAft>
            <a:buFont typeface="+mj-lt"/>
            <a:buNone/>
          </a:pPr>
          <a:r>
            <a:rPr lang="en-IN" sz="1400" b="1" kern="1200" dirty="0"/>
            <a:t>Energy Efficiency</a:t>
          </a:r>
          <a:r>
            <a:rPr lang="en-IN" sz="1400" kern="1200" dirty="0"/>
            <a:t>: Implementing energy-efficient designs, smart technologies, and renewable energy systems like solar panels and wind energy to minimize energy consumption.</a:t>
          </a:r>
        </a:p>
      </dsp:txBody>
      <dsp:txXfrm rot="10800000">
        <a:off x="0" y="882327"/>
        <a:ext cx="7138220" cy="577410"/>
      </dsp:txXfrm>
    </dsp:sp>
    <dsp:sp modelId="{30014843-143B-4319-8295-9DB7CBD84BB6}">
      <dsp:nvSpPr>
        <dsp:cNvPr id="0" name=""/>
        <dsp:cNvSpPr/>
      </dsp:nvSpPr>
      <dsp:spPr>
        <a:xfrm rot="10800000">
          <a:off x="0" y="2356"/>
          <a:ext cx="7138220" cy="888637"/>
        </a:xfrm>
        <a:prstGeom prst="upArrowCallou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just" defTabSz="622300">
            <a:lnSpc>
              <a:spcPct val="90000"/>
            </a:lnSpc>
            <a:spcBef>
              <a:spcPct val="0"/>
            </a:spcBef>
            <a:spcAft>
              <a:spcPct val="35000"/>
            </a:spcAft>
            <a:buFont typeface="+mj-lt"/>
            <a:buNone/>
          </a:pPr>
          <a:r>
            <a:rPr lang="en-US" sz="1400" b="1" kern="1200" dirty="0"/>
            <a:t>Eco-Friendly Materials</a:t>
          </a:r>
          <a:r>
            <a:rPr lang="en-US" sz="1400" kern="1200" dirty="0"/>
            <a:t>: Promoting the use of sustainable, recyclable, and low-carbon materials to reduce the environmental footprint.</a:t>
          </a:r>
        </a:p>
      </dsp:txBody>
      <dsp:txXfrm rot="10800000">
        <a:off x="0" y="2356"/>
        <a:ext cx="7138220" cy="5774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EF9740-E9BC-4589-A0B9-8FD171704875}">
      <dsp:nvSpPr>
        <dsp:cNvPr id="0" name=""/>
        <dsp:cNvSpPr/>
      </dsp:nvSpPr>
      <dsp:spPr>
        <a:xfrm>
          <a:off x="-5576679" y="-854215"/>
          <a:ext cx="6643405" cy="6643405"/>
        </a:xfrm>
        <a:prstGeom prst="blockArc">
          <a:avLst>
            <a:gd name="adj1" fmla="val 18900000"/>
            <a:gd name="adj2" fmla="val 2700000"/>
            <a:gd name="adj3" fmla="val 325"/>
          </a:avLst>
        </a:prstGeom>
        <a:noFill/>
        <a:ln w="12700" cap="flat" cmpd="sng" algn="ctr">
          <a:solidFill>
            <a:schemeClr val="accent6">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4563C1D-1D51-4157-ADB8-1002A6B0FE38}">
      <dsp:nvSpPr>
        <dsp:cNvPr id="0" name=""/>
        <dsp:cNvSpPr/>
      </dsp:nvSpPr>
      <dsp:spPr>
        <a:xfrm>
          <a:off x="346188" y="224343"/>
          <a:ext cx="6637658" cy="44849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989" tIns="27940" rIns="27940" bIns="27940" numCol="1" spcCol="1270" anchor="ctr" anchorCtr="0">
          <a:noAutofit/>
        </a:bodyPr>
        <a:lstStyle/>
        <a:p>
          <a:pPr marL="0" lvl="0" indent="0" algn="just" defTabSz="488950">
            <a:lnSpc>
              <a:spcPct val="90000"/>
            </a:lnSpc>
            <a:spcBef>
              <a:spcPct val="0"/>
            </a:spcBef>
            <a:spcAft>
              <a:spcPct val="35000"/>
            </a:spcAft>
            <a:buNone/>
          </a:pPr>
          <a:r>
            <a:rPr lang="en-US" sz="1100" b="1" kern="1200" dirty="0"/>
            <a:t>Reduced Environmental Impact</a:t>
          </a:r>
          <a:r>
            <a:rPr lang="en-US" sz="1100" kern="1200" dirty="0"/>
            <a:t>: Significant reduction in greenhouse gas emissions, energy consumption, and resource depletion through the adoption of green construction practices.</a:t>
          </a:r>
        </a:p>
      </dsp:txBody>
      <dsp:txXfrm>
        <a:off x="346188" y="224343"/>
        <a:ext cx="6637658" cy="448490"/>
      </dsp:txXfrm>
    </dsp:sp>
    <dsp:sp modelId="{4EAB52F6-92FE-473C-BEA5-E3DF79C59DE9}">
      <dsp:nvSpPr>
        <dsp:cNvPr id="0" name=""/>
        <dsp:cNvSpPr/>
      </dsp:nvSpPr>
      <dsp:spPr>
        <a:xfrm>
          <a:off x="65881" y="168282"/>
          <a:ext cx="560613" cy="560613"/>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DA01850-E8C6-4DC9-B118-2032C0ADB27B}">
      <dsp:nvSpPr>
        <dsp:cNvPr id="0" name=""/>
        <dsp:cNvSpPr/>
      </dsp:nvSpPr>
      <dsp:spPr>
        <a:xfrm>
          <a:off x="752336" y="897474"/>
          <a:ext cx="6231510" cy="44849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989" tIns="27940" rIns="27940" bIns="27940" numCol="1" spcCol="1270" anchor="ctr" anchorCtr="0">
          <a:noAutofit/>
        </a:bodyPr>
        <a:lstStyle/>
        <a:p>
          <a:pPr marL="0" lvl="0" indent="0" algn="just" defTabSz="488950">
            <a:lnSpc>
              <a:spcPct val="90000"/>
            </a:lnSpc>
            <a:spcBef>
              <a:spcPct val="0"/>
            </a:spcBef>
            <a:spcAft>
              <a:spcPct val="35000"/>
            </a:spcAft>
            <a:buNone/>
          </a:pPr>
          <a:r>
            <a:rPr lang="en-US" sz="1100" b="1" kern="1200"/>
            <a:t>Cost Efficiency</a:t>
          </a:r>
          <a:r>
            <a:rPr lang="en-US" sz="1100" kern="1200"/>
            <a:t>: Long-term savings for builders and occupants through lower energy bills, reduced maintenance costs, and efficient resource utilization.</a:t>
          </a:r>
        </a:p>
      </dsp:txBody>
      <dsp:txXfrm>
        <a:off x="752336" y="897474"/>
        <a:ext cx="6231510" cy="448490"/>
      </dsp:txXfrm>
    </dsp:sp>
    <dsp:sp modelId="{E188FEC7-97DF-4C80-9CF6-A012AE9E4C9A}">
      <dsp:nvSpPr>
        <dsp:cNvPr id="0" name=""/>
        <dsp:cNvSpPr/>
      </dsp:nvSpPr>
      <dsp:spPr>
        <a:xfrm>
          <a:off x="472030" y="841413"/>
          <a:ext cx="560613" cy="560613"/>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B214898-8AE9-478C-84A5-B66BCA76B0E6}">
      <dsp:nvSpPr>
        <dsp:cNvPr id="0" name=""/>
        <dsp:cNvSpPr/>
      </dsp:nvSpPr>
      <dsp:spPr>
        <a:xfrm>
          <a:off x="974904" y="1570111"/>
          <a:ext cx="6008942" cy="44849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989" tIns="27940" rIns="27940" bIns="27940" numCol="1" spcCol="1270" anchor="ctr" anchorCtr="0">
          <a:noAutofit/>
        </a:bodyPr>
        <a:lstStyle/>
        <a:p>
          <a:pPr marL="0" lvl="0" indent="0" algn="just" defTabSz="488950">
            <a:lnSpc>
              <a:spcPct val="90000"/>
            </a:lnSpc>
            <a:spcBef>
              <a:spcPct val="0"/>
            </a:spcBef>
            <a:spcAft>
              <a:spcPct val="35000"/>
            </a:spcAft>
            <a:buNone/>
          </a:pPr>
          <a:r>
            <a:rPr lang="en-US" sz="1100" b="1" kern="1200"/>
            <a:t>Enhanced Building Performance</a:t>
          </a:r>
          <a:r>
            <a:rPr lang="en-US" sz="1100" kern="1200"/>
            <a:t>: Improved energy efficiency, better indoor air quality, and overall healthier living and working environments.</a:t>
          </a:r>
        </a:p>
      </dsp:txBody>
      <dsp:txXfrm>
        <a:off x="974904" y="1570111"/>
        <a:ext cx="6008942" cy="448490"/>
      </dsp:txXfrm>
    </dsp:sp>
    <dsp:sp modelId="{FA151163-9C8D-42BD-9AD2-ABC36382CE0F}">
      <dsp:nvSpPr>
        <dsp:cNvPr id="0" name=""/>
        <dsp:cNvSpPr/>
      </dsp:nvSpPr>
      <dsp:spPr>
        <a:xfrm>
          <a:off x="694597" y="1514050"/>
          <a:ext cx="560613" cy="560613"/>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2D08515-771E-47E5-8408-BC9FF6EEEDD9}">
      <dsp:nvSpPr>
        <dsp:cNvPr id="0" name=""/>
        <dsp:cNvSpPr/>
      </dsp:nvSpPr>
      <dsp:spPr>
        <a:xfrm>
          <a:off x="1045967" y="2243241"/>
          <a:ext cx="5937879" cy="44849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989" tIns="27940" rIns="27940" bIns="27940" numCol="1" spcCol="1270" anchor="ctr" anchorCtr="0">
          <a:noAutofit/>
        </a:bodyPr>
        <a:lstStyle/>
        <a:p>
          <a:pPr marL="0" lvl="0" indent="0" algn="just" defTabSz="488950">
            <a:lnSpc>
              <a:spcPct val="90000"/>
            </a:lnSpc>
            <a:spcBef>
              <a:spcPct val="0"/>
            </a:spcBef>
            <a:spcAft>
              <a:spcPct val="35000"/>
            </a:spcAft>
            <a:buNone/>
          </a:pPr>
          <a:r>
            <a:rPr lang="en-US" sz="1100" b="1" kern="1200"/>
            <a:t>Waste Minimization</a:t>
          </a:r>
          <a:r>
            <a:rPr lang="en-US" sz="1100" kern="1200"/>
            <a:t>: Reduction in construction and demolition waste by implementing recycling, reuse, and sustainable materials.</a:t>
          </a:r>
        </a:p>
      </dsp:txBody>
      <dsp:txXfrm>
        <a:off x="1045967" y="2243241"/>
        <a:ext cx="5937879" cy="448490"/>
      </dsp:txXfrm>
    </dsp:sp>
    <dsp:sp modelId="{FB14A00F-4342-49AA-A2C4-5C80B67AF627}">
      <dsp:nvSpPr>
        <dsp:cNvPr id="0" name=""/>
        <dsp:cNvSpPr/>
      </dsp:nvSpPr>
      <dsp:spPr>
        <a:xfrm>
          <a:off x="765661" y="2187180"/>
          <a:ext cx="560613" cy="560613"/>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3A6451-FA73-490C-824F-6CE65505514F}">
      <dsp:nvSpPr>
        <dsp:cNvPr id="0" name=""/>
        <dsp:cNvSpPr/>
      </dsp:nvSpPr>
      <dsp:spPr>
        <a:xfrm>
          <a:off x="974904" y="2916372"/>
          <a:ext cx="6008942" cy="44849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989" tIns="27940" rIns="27940" bIns="27940" numCol="1" spcCol="1270" anchor="ctr" anchorCtr="0">
          <a:noAutofit/>
        </a:bodyPr>
        <a:lstStyle/>
        <a:p>
          <a:pPr marL="0" lvl="0" indent="0" algn="just" defTabSz="488950">
            <a:lnSpc>
              <a:spcPct val="90000"/>
            </a:lnSpc>
            <a:spcBef>
              <a:spcPct val="0"/>
            </a:spcBef>
            <a:spcAft>
              <a:spcPct val="35000"/>
            </a:spcAft>
            <a:buNone/>
          </a:pPr>
          <a:r>
            <a:rPr lang="en-US" sz="1100" b="1" kern="1200"/>
            <a:t>Increased Adoption of Renewable Energy</a:t>
          </a:r>
          <a:r>
            <a:rPr lang="en-US" sz="1100" kern="1200"/>
            <a:t>: Wider integration of renewable energy systems like solar panels and wind energy in building designs.</a:t>
          </a:r>
        </a:p>
      </dsp:txBody>
      <dsp:txXfrm>
        <a:off x="974904" y="2916372"/>
        <a:ext cx="6008942" cy="448490"/>
      </dsp:txXfrm>
    </dsp:sp>
    <dsp:sp modelId="{2CC696CB-E188-4FDD-93EE-649CBB3CB838}">
      <dsp:nvSpPr>
        <dsp:cNvPr id="0" name=""/>
        <dsp:cNvSpPr/>
      </dsp:nvSpPr>
      <dsp:spPr>
        <a:xfrm>
          <a:off x="694597" y="2860310"/>
          <a:ext cx="560613" cy="560613"/>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D3FF0A0-B245-4C98-98DD-B3893D3A894B}">
      <dsp:nvSpPr>
        <dsp:cNvPr id="0" name=""/>
        <dsp:cNvSpPr/>
      </dsp:nvSpPr>
      <dsp:spPr>
        <a:xfrm>
          <a:off x="752336" y="3589009"/>
          <a:ext cx="6231510" cy="44849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989" tIns="27940" rIns="27940" bIns="27940" numCol="1" spcCol="1270" anchor="ctr" anchorCtr="0">
          <a:noAutofit/>
        </a:bodyPr>
        <a:lstStyle/>
        <a:p>
          <a:pPr marL="0" lvl="0" indent="0" algn="just" defTabSz="488950">
            <a:lnSpc>
              <a:spcPct val="90000"/>
            </a:lnSpc>
            <a:spcBef>
              <a:spcPct val="0"/>
            </a:spcBef>
            <a:spcAft>
              <a:spcPct val="35000"/>
            </a:spcAft>
            <a:buNone/>
          </a:pPr>
          <a:r>
            <a:rPr lang="en-US" sz="1100" b="1" kern="1200"/>
            <a:t>Sustainable Urban Development</a:t>
          </a:r>
          <a:r>
            <a:rPr lang="en-US" sz="1100" kern="1200"/>
            <a:t>: Creation of eco-friendly buildings and infrastructure that contribute to smarter, greener cities.</a:t>
          </a:r>
        </a:p>
      </dsp:txBody>
      <dsp:txXfrm>
        <a:off x="752336" y="3589009"/>
        <a:ext cx="6231510" cy="448490"/>
      </dsp:txXfrm>
    </dsp:sp>
    <dsp:sp modelId="{D39C906F-2A94-4558-923E-616EB9D7A943}">
      <dsp:nvSpPr>
        <dsp:cNvPr id="0" name=""/>
        <dsp:cNvSpPr/>
      </dsp:nvSpPr>
      <dsp:spPr>
        <a:xfrm>
          <a:off x="472030" y="3532947"/>
          <a:ext cx="560613" cy="560613"/>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4B6481-4A04-45B0-86D9-55C0B6D032BF}">
      <dsp:nvSpPr>
        <dsp:cNvPr id="0" name=""/>
        <dsp:cNvSpPr/>
      </dsp:nvSpPr>
      <dsp:spPr>
        <a:xfrm>
          <a:off x="346188" y="4262139"/>
          <a:ext cx="6637658" cy="448490"/>
        </a:xfrm>
        <a:prstGeom prst="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989" tIns="27940" rIns="27940" bIns="27940" numCol="1" spcCol="1270" anchor="ctr" anchorCtr="0">
          <a:noAutofit/>
        </a:bodyPr>
        <a:lstStyle/>
        <a:p>
          <a:pPr marL="0" lvl="0" indent="0" algn="just" defTabSz="488950">
            <a:lnSpc>
              <a:spcPct val="90000"/>
            </a:lnSpc>
            <a:spcBef>
              <a:spcPct val="0"/>
            </a:spcBef>
            <a:spcAft>
              <a:spcPct val="35000"/>
            </a:spcAft>
            <a:buNone/>
          </a:pPr>
          <a:r>
            <a:rPr lang="en-US" sz="1100" b="1" kern="1200"/>
            <a:t>Global Environmental Benefits</a:t>
          </a:r>
          <a:r>
            <a:rPr lang="en-US" sz="1100" kern="1200"/>
            <a:t>: Contribution to combating climate change and achieving international sustainability goals, such as those outlined in the United Nations Sustainable Development Goals (SDGs).</a:t>
          </a:r>
        </a:p>
      </dsp:txBody>
      <dsp:txXfrm>
        <a:off x="346188" y="4262139"/>
        <a:ext cx="6637658" cy="448490"/>
      </dsp:txXfrm>
    </dsp:sp>
    <dsp:sp modelId="{00858AE7-8AA0-4656-B308-E0DE7799439B}">
      <dsp:nvSpPr>
        <dsp:cNvPr id="0" name=""/>
        <dsp:cNvSpPr/>
      </dsp:nvSpPr>
      <dsp:spPr>
        <a:xfrm>
          <a:off x="65881" y="4206078"/>
          <a:ext cx="560613" cy="560613"/>
        </a:xfrm>
        <a:prstGeom prst="ellipse">
          <a:avLst/>
        </a:prstGeom>
        <a:solidFill>
          <a:schemeClr val="lt1">
            <a:hueOff val="0"/>
            <a:satOff val="0"/>
            <a:lumOff val="0"/>
            <a:alphaOff val="0"/>
          </a:schemeClr>
        </a:solidFill>
        <a:ln w="12700" cap="flat" cmpd="sng" algn="ctr">
          <a:solidFill>
            <a:schemeClr val="accent6">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1/layout/TabList">
  <dgm:title val="Tab List"/>
  <dgm:desc val="Use to show non-sequential or grouped blocks of information. Works well for lists with a small amount of Level 1 text. The first Level 2 displays next to the Level 1 text  and the remaining Level 2 text appears beneath the Level 1 text."/>
  <dgm:catLst>
    <dgm:cat type="list" pri="4500"/>
    <dgm:cat type="officeonline" pri="11000"/>
  </dgm:catLst>
  <dgm:sampData>
    <dgm:dataModel>
      <dgm:ptLst>
        <dgm:pt modelId="0" type="doc"/>
        <dgm:pt modelId="10">
          <dgm:prSet phldr="1"/>
        </dgm:pt>
        <dgm:pt modelId="11">
          <dgm:prSet phldr="1"/>
        </dgm:pt>
        <dgm:pt modelId="12">
          <dgm:prSet phldr="1"/>
        </dgm:pt>
        <dgm:pt modelId="20">
          <dgm:prSet phldr="1"/>
        </dgm:pt>
        <dgm:pt modelId="21">
          <dgm:prSet phldr="1"/>
        </dgm:pt>
        <dgm:pt modelId="22">
          <dgm:prSet phldr="1"/>
        </dgm:pt>
        <dgm:pt modelId="30">
          <dgm:prSet phldr="1"/>
        </dgm:pt>
        <dgm:pt modelId="31">
          <dgm:prSet phldr="1"/>
        </dgm:pt>
        <dgm:pt modelId="32">
          <dgm:prSet phldr="1"/>
        </dgm:pt>
      </dgm:ptLst>
      <dgm:cxnLst>
        <dgm:cxn modelId="40" srcId="0" destId="10" srcOrd="0" destOrd="0"/>
        <dgm:cxn modelId="41" srcId="10" destId="11" srcOrd="0" destOrd="0"/>
        <dgm:cxn modelId="42" srcId="10" destId="12" srcOrd="0" destOrd="0"/>
        <dgm:cxn modelId="50" srcId="0" destId="20" srcOrd="1" destOrd="0"/>
        <dgm:cxn modelId="51" srcId="20" destId="21" srcOrd="1" destOrd="0"/>
        <dgm:cxn modelId="52" srcId="20" destId="22" srcOrd="1" destOrd="0"/>
        <dgm:cxn modelId="60" srcId="0" destId="30" srcOrd="2" destOrd="0"/>
        <dgm:cxn modelId="61" srcId="30" destId="31" srcOrd="2" destOrd="0"/>
        <dgm:cxn modelId="62" srcId="30" destId="32"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dgm:chPref val="3"/>
      <dgm:dir/>
      <dgm:animOne val="branch"/>
      <dgm:animLvl val="lvl"/>
    </dgm:varLst>
    <dgm:alg type="lin">
      <dgm:param type="linDir" val="fromT"/>
    </dgm:alg>
    <dgm:shape xmlns:r="http://schemas.openxmlformats.org/officeDocument/2006/relationships" r:blip="">
      <dgm:adjLst/>
    </dgm:shape>
    <dgm:constrLst>
      <dgm:constr type="w" for="ch" forName="Child" refType="w"/>
      <dgm:constr type="h" for="ch" forName="Child" refType="h" fact="0.6667"/>
      <dgm:constr type="primFontSz" for="des" forName="Parent" op="equ" val="65"/>
      <dgm:constr type="primFontSz" for="des" forName="Child" op="equ" val="65"/>
      <dgm:constr type="primFontSz" for="des" forName="FirstChild" op="equ" val="65"/>
      <dgm:constr type="primFontSz" for="des" forName="Child" refType="primFontSz" refFor="des" refForName="Parent" op="lte"/>
      <dgm:constr type="primFontSz" for="des" forName="FirstChild" refType="primFontSz" refFor="des" refForName="Parent" op="lte"/>
      <dgm:constr type="primFontSz" for="des" forName="Child" refType="primFontSz" refFor="des" refForName="FirstChild" op="lte"/>
      <dgm:constr type="w" for="ch" forName="composite" refType="w"/>
      <dgm:constr type="h" for="ch" forName="composite" refType="h" fact="0.3333"/>
      <dgm:constr type="sp" refType="h" refFor="ch" refForName="composite" op="equ" fact="0.05"/>
      <dgm:constr type="h" for="ch" forName="sibTrans" refType="h" refFor="ch" refForName="composite" op="equ" fact="0.05"/>
      <dgm:constr type="w" for="ch" forName="sibTrans" refType="h" refFor="ch" refForName="sibTrans" op="equ"/>
    </dgm:constrLst>
    <dgm:forEach name="nodesForEach" axis="ch" ptType="node">
      <dgm:layoutNode name="composite">
        <dgm:alg type="composite"/>
        <dgm:shape xmlns:r="http://schemas.openxmlformats.org/officeDocument/2006/relationships" r:blip="">
          <dgm:adjLst/>
        </dgm:shape>
        <dgm:choose name="Name1">
          <dgm:if name="Name2" func="var" arg="dir" op="equ" val="norm">
            <dgm:constrLst>
              <dgm:constr type="l" for="ch" forName="Accent" refType="w" fact="0"/>
              <dgm:constr type="b" for="ch" forName="Accent" refType="h"/>
              <dgm:constr type="w" for="ch" forName="Accent" refType="w"/>
              <dgm:constr type="h" for="ch" forName="Accent" refType="h" fact="0"/>
              <dgm:constr type="l" for="ch" forName="FirstChild" refType="w" fact="0.26"/>
              <dgm:constr type="t" for="ch" forName="FirstChild" refType="h" fact="0"/>
              <dgm:constr type="w" for="ch" forName="FirstChild" refType="w" fact="0.74"/>
              <dgm:constr type="h" for="ch" forName="FirstChild" refType="h"/>
              <dgm:constr type="l" for="ch" forName="Parent" refType="w" fact="0"/>
              <dgm:constr type="t" for="ch" forName="Parent" refType="h" fact="0"/>
              <dgm:constr type="w" for="ch" forName="Parent" refType="w" fact="0.26"/>
              <dgm:constr type="h" for="ch" forName="Parent" refType="h"/>
            </dgm:constrLst>
          </dgm:if>
          <dgm:else name="Name3">
            <dgm:constrLst>
              <dgm:constr type="l" for="ch" forName="Accent" refType="w" fact="0"/>
              <dgm:constr type="b" for="ch" forName="Accent" refType="h"/>
              <dgm:constr type="w" for="ch" forName="Accent" refType="w"/>
              <dgm:constr type="h" for="ch" forName="Accent" refType="h" fact="0"/>
              <dgm:constr type="r" for="ch" forName="FirstChild" refType="w" fact="0.74"/>
              <dgm:constr type="t" for="ch" forName="FirstChild" refType="h" fact="0"/>
              <dgm:constr type="w" for="ch" forName="FirstChild" refType="w" fact="0.74"/>
              <dgm:constr type="h" for="ch" forName="FirstChild" refType="h"/>
              <dgm:constr type="r" for="ch" forName="Parent" refType="w"/>
              <dgm:constr type="t" for="ch" forName="Parent" refType="h" fact="0"/>
              <dgm:constr type="w" for="ch" forName="Parent" refType="w" fact="0.26"/>
              <dgm:constr type="h" for="ch" forName="Parent" refType="h"/>
            </dgm:constrLst>
          </dgm:else>
        </dgm:choose>
        <dgm:layoutNode name="FirstChild" styleLbl="revTx">
          <dgm:varLst>
            <dgm:chMax val="0"/>
            <dgm:chPref val="0"/>
            <dgm:bulletEnabled val="1"/>
          </dgm:varLst>
          <dgm:choose name="Name4">
            <dgm:if name="Name5" func="var" arg="dir" op="equ" val="norm">
              <dgm:alg type="tx">
                <dgm:param type="parTxLTRAlign" val="l"/>
                <dgm:param type="txAnchorVert" val="b"/>
                <dgm:param type="txAnchorVertCh" val="b"/>
                <dgm:param type="parTxRTLAlign" val="l"/>
              </dgm:alg>
            </dgm:if>
            <dgm:else name="Name6">
              <dgm:alg type="tx">
                <dgm:param type="parTxLTRAlign" val="r"/>
                <dgm:param type="shpTxLTRAlignCh" val="r"/>
                <dgm:param type="txAnchorVert" val="b"/>
                <dgm:param type="txAnchorVertCh" val="b"/>
                <dgm:param type="parTxRTLAlign" val="r"/>
              </dgm:alg>
            </dgm:else>
          </dgm:choose>
          <dgm:shape xmlns:r="http://schemas.openxmlformats.org/officeDocument/2006/relationships" type="rect" r:blip="">
            <dgm:adjLst/>
          </dgm:shape>
          <dgm:choose name="Name7">
            <dgm:if name="Name8" axis="ch" ptType="node" func="cnt" op="gte" val="1">
              <dgm:presOf axis="ch desOrSelf" ptType="node node" st="1 1" cnt="1 0"/>
            </dgm:if>
            <dgm:else name="Name9">
              <dgm:presOf/>
            </dgm:else>
          </dgm:choos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 styleLbl="alignNode1">
          <dgm:varLst>
            <dgm:chMax val="3"/>
            <dgm:chPref val="3"/>
            <dgm:bulletEnabled val="1"/>
          </dgm:varLst>
          <dgm:alg type="tx">
            <dgm:param type="shpTxLTRAlignCh" val="ctr"/>
            <dgm:param type="txAnchorVertCh" val="mid"/>
          </dgm:alg>
          <dgm:shape xmlns:r="http://schemas.openxmlformats.org/officeDocument/2006/relationships" type="round2SameRect" r:blip="">
            <dgm:adjLst>
              <dgm:adj idx="1" val="0.1667"/>
              <dgm:adj idx="2" val="0"/>
            </dgm:adjLst>
          </dgm:shape>
          <dgm:presOf axis="self" ptType="node"/>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Accent" styleLbl="parChTrans1D1">
          <dgm:alg type="sp"/>
          <dgm:shape xmlns:r="http://schemas.openxmlformats.org/officeDocument/2006/relationships" type="line" r:blip="" zOrderOff="-99999">
            <dgm:adjLst/>
          </dgm:shape>
          <dgm:presOf/>
        </dgm:layoutNode>
      </dgm:layoutNode>
      <dgm:choose name="Name10">
        <dgm:if name="Name11" axis="ch" ptType="node" st="2" cnt="1" func="cnt" op="gte" val="1">
          <dgm:layoutNode name="Child" styleLbl="revTx">
            <dgm:varLst>
              <dgm:chMax val="0"/>
              <dgm:chPref val="0"/>
              <dgm:bulletEnabled val="1"/>
            </dgm:varLst>
            <dgm:choose name="Name12">
              <dgm:if name="Name13" func="var" arg="dir" op="equ" val="norm">
                <dgm:alg type="tx">
                  <dgm:param type="stBulletLvl" val="1"/>
                  <dgm:param type="parTxLTRAlign" val="l"/>
                  <dgm:param type="parTxRTLAlign" val="l"/>
                  <dgm:param type="txAnchorVert" val="t"/>
                </dgm:alg>
              </dgm:if>
              <dgm:else name="Name14">
                <dgm:alg type="tx">
                  <dgm:param type="stBulletLvl" val="1"/>
                  <dgm:param type="parTxLTRAlign" val="r"/>
                  <dgm:param type="shpTxLTRAlignCh" val="r"/>
                  <dgm:param type="txAnchorVert" val="t"/>
                  <dgm:param type="parTxRTLAlign" val="r"/>
                </dgm:alg>
              </dgm:else>
            </dgm:choose>
            <dgm:shape xmlns:r="http://schemas.openxmlformats.org/officeDocument/2006/relationships" type="rect" r:blip="">
              <dgm:adjLst/>
            </dgm:shape>
            <dgm:presOf axis="ch desOrSelf" ptType="node node" st="2 1" cnt="0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if>
        <dgm:else name="Name15"/>
      </dgm:choos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Picture Frame">
  <dgm:title val="Picture Frame"/>
  <dgm:desc val="Use to show pictures and the corresponding Level 1 text, both displayed in an offset frame. Works best with Level 1 text only."/>
  <dgm:catLst>
    <dgm:cat type="picture" pri="6500"/>
    <dgm:cat type="officeonline" pri="100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varLst>
    <dgm:choose name="Name1">
      <dgm:if name="Name2" func="var" arg="dir" op="equ" val="norm">
        <dgm:alg type="snake">
          <dgm:param type="off" val="ctr"/>
        </dgm:alg>
      </dgm:if>
      <dgm:else name="Name3">
        <dgm:alg type="snake">
          <dgm:param type="grDir" val="tR"/>
          <dgm:param type="off" val="c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w" refFor="ch" refForName="composite" op="equ" fact="0.1"/>
      <dgm:constr type="w" for="ch" forName="sibTrans" refType="w" refFor="ch" refForName="composite" op="equ" fact="0.1"/>
      <dgm:constr type="h" for="ch" forName="sibTrans" refType="w" refFor="ch" refForName="sibTrans" op="equ"/>
    </dgm:constrLst>
    <dgm:forEach name="nodesForEach" axis="ch" ptType="node">
      <dgm:layoutNode name="composite">
        <dgm:alg type="composite">
          <dgm:param type="ar" val="1.4927"/>
        </dgm:alg>
        <dgm:shape xmlns:r="http://schemas.openxmlformats.org/officeDocument/2006/relationships" r:blip="">
          <dgm:adjLst/>
        </dgm:shape>
        <dgm:choose name="Name4">
          <dgm:if name="Name5" func="var" arg="dir" op="equ" val="norm">
            <dgm:constrLst>
              <dgm:constr type="l" for="ch" forName="ParentText" refType="w" fact="0"/>
              <dgm:constr type="t" for="ch" forName="ParentText" refType="h" fact="0.85"/>
              <dgm:constr type="w" for="ch" forName="ParentText" refType="w" fact="0.926"/>
              <dgm:constr type="h" for="ch" forName="ParentText" refType="h" fact="0.1463"/>
              <dgm:constr type="l" for="ch" forName="Accent1" refType="w" fact="0"/>
              <dgm:constr type="t" for="ch" forName="Accent1" refType="h" fact="0.1104"/>
              <dgm:constr type="w" for="ch" forName="Accent1" refType="w" fact="0.9276"/>
              <dgm:constr type="h" for="ch" forName="Accent1" refType="h" fact="0.8896"/>
              <dgm:constr type="l" for="ch" forName="Image" refType="w" fact="0.0721"/>
              <dgm:constr type="t" for="ch" forName="Image" refType="h" fact="0"/>
              <dgm:constr type="w" for="ch" forName="Image" refType="w" fact="0.9279"/>
              <dgm:constr type="h" for="ch" forName="Image" refType="h" fact="0.855"/>
            </dgm:constrLst>
          </dgm:if>
          <dgm:else name="Name6">
            <dgm:constrLst>
              <dgm:constr type="l" for="ch" forName="ParentText" refType="w" fact="0.0837"/>
              <dgm:constr type="t" for="ch" forName="ParentText" refType="h" fact="0.84"/>
              <dgm:constr type="w" for="ch" forName="ParentText" refType="w" fact="0.9163"/>
              <dgm:constr type="h" for="ch" forName="ParentText" refType="h" fact="0.1463"/>
              <dgm:constr type="l" for="ch" forName="Accent1" refType="w" fact="0.0724"/>
              <dgm:constr type="t" for="ch" forName="Accent1" refType="h" fact="0.1104"/>
              <dgm:constr type="w" for="ch" forName="Accent1" refType="w" fact="0.9276"/>
              <dgm:constr type="h" for="ch" forName="Accent1" refType="h" fact="0.8896"/>
              <dgm:constr type="l" for="ch" forName="Image" refType="w" fact="0"/>
              <dgm:constr type="t" for="ch" forName="Image" refType="h" fact="0"/>
              <dgm:constr type="w" for="ch" forName="Image" refType="w" fact="0.9279"/>
              <dgm:constr type="h" for="ch" forName="Image" refType="h" fact="0.855"/>
            </dgm:constrLst>
          </dgm:else>
        </dgm:choose>
        <dgm:layoutNode name="ParentText" styleLbl="revTx">
          <dgm:varLst>
            <dgm:chMax val="0"/>
            <dgm:chPref val="0"/>
            <dgm:bulletEnabled val="1"/>
          </dgm:varLst>
          <dgm:alg type="tx">
            <dgm:param type="parTxLTRAlign" val="l"/>
            <dgm:param type="parTxRTLAlign" val="l"/>
            <dgm:param type="txAnchorVert" val="b"/>
            <dgm:param type="txAnchorVertCh" val="b"/>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
            <dgm:constr type="bMarg" refType="primFontSz" fact="0"/>
          </dgm:constrLst>
          <dgm:ruleLst>
            <dgm:rule type="primFontSz" val="5" fact="NaN" max="NaN"/>
          </dgm:ruleLst>
        </dgm:layoutNode>
        <dgm:layoutNode name="Accent1" styleLbl="parChTrans1D1">
          <dgm:alg type="sp"/>
          <dgm:shape xmlns:r="http://schemas.openxmlformats.org/officeDocument/2006/relationships" type="rect" r:blip="" zOrderOff="10">
            <dgm:adjLst/>
          </dgm:shape>
          <dgm:presOf/>
        </dgm:layoutNode>
        <dgm:layoutNode name="Image" styleLbl="alignImgPlace1">
          <dgm:alg type="sp"/>
          <dgm:shape xmlns:r="http://schemas.openxmlformats.org/officeDocument/2006/relationships" type="rect" r:blip="" zOrderOff="-15"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D323170-29C3-472A-9B95-D179D5353DBD}" type="datetimeFigureOut">
              <a:rPr lang="en-US" smtClean="0"/>
              <a:t>5/2/2025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65BF8F-1569-419D-BF2F-656FF30CFA76}" type="slidenum">
              <a:rPr lang="en-IN" smtClean="0"/>
              <a:t>‹#›</a:t>
            </a:fld>
            <a:endParaRPr lang="en-IN"/>
          </a:p>
        </p:txBody>
      </p:sp>
    </p:spTree>
    <p:extLst>
      <p:ext uri="{BB962C8B-B14F-4D97-AF65-F5344CB8AC3E}">
        <p14:creationId xmlns:p14="http://schemas.microsoft.com/office/powerpoint/2010/main" val="41531636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D323170-29C3-472A-9B95-D179D5353DBD}" type="datetimeFigureOut">
              <a:rPr lang="en-US" smtClean="0"/>
              <a:t>5/2/2025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65BF8F-1569-419D-BF2F-656FF30CFA76}" type="slidenum">
              <a:rPr lang="en-IN" smtClean="0"/>
              <a:t>‹#›</a:t>
            </a:fld>
            <a:endParaRPr lang="en-IN"/>
          </a:p>
        </p:txBody>
      </p:sp>
    </p:spTree>
    <p:extLst>
      <p:ext uri="{BB962C8B-B14F-4D97-AF65-F5344CB8AC3E}">
        <p14:creationId xmlns:p14="http://schemas.microsoft.com/office/powerpoint/2010/main" val="3553741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D323170-29C3-472A-9B95-D179D5353DBD}" type="datetimeFigureOut">
              <a:rPr lang="en-US" smtClean="0"/>
              <a:t>5/2/2025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65BF8F-1569-419D-BF2F-656FF30CFA76}" type="slidenum">
              <a:rPr lang="en-IN" smtClean="0"/>
              <a:t>‹#›</a:t>
            </a:fld>
            <a:endParaRPr lang="en-IN"/>
          </a:p>
        </p:txBody>
      </p:sp>
    </p:spTree>
    <p:extLst>
      <p:ext uri="{BB962C8B-B14F-4D97-AF65-F5344CB8AC3E}">
        <p14:creationId xmlns:p14="http://schemas.microsoft.com/office/powerpoint/2010/main" val="5493634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D323170-29C3-472A-9B95-D179D5353DBD}" type="datetimeFigureOut">
              <a:rPr lang="en-US" smtClean="0"/>
              <a:t>5/2/2025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65BF8F-1569-419D-BF2F-656FF30CFA76}" type="slidenum">
              <a:rPr lang="en-IN" smtClean="0"/>
              <a:t>‹#›</a:t>
            </a:fld>
            <a:endParaRPr lang="en-IN"/>
          </a:p>
        </p:txBody>
      </p:sp>
    </p:spTree>
    <p:extLst>
      <p:ext uri="{BB962C8B-B14F-4D97-AF65-F5344CB8AC3E}">
        <p14:creationId xmlns:p14="http://schemas.microsoft.com/office/powerpoint/2010/main" val="8278192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323170-29C3-472A-9B95-D179D5353DBD}" type="datetimeFigureOut">
              <a:rPr lang="en-US" smtClean="0"/>
              <a:t>5/2/2025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B65BF8F-1569-419D-BF2F-656FF30CFA76}" type="slidenum">
              <a:rPr lang="en-IN" smtClean="0"/>
              <a:t>‹#›</a:t>
            </a:fld>
            <a:endParaRPr lang="en-IN"/>
          </a:p>
        </p:txBody>
      </p:sp>
    </p:spTree>
    <p:extLst>
      <p:ext uri="{BB962C8B-B14F-4D97-AF65-F5344CB8AC3E}">
        <p14:creationId xmlns:p14="http://schemas.microsoft.com/office/powerpoint/2010/main" val="1479685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D323170-29C3-472A-9B95-D179D5353DBD}" type="datetimeFigureOut">
              <a:rPr lang="en-US" smtClean="0"/>
              <a:t>5/2/2025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65BF8F-1569-419D-BF2F-656FF30CFA76}" type="slidenum">
              <a:rPr lang="en-IN" smtClean="0"/>
              <a:t>‹#›</a:t>
            </a:fld>
            <a:endParaRPr lang="en-IN"/>
          </a:p>
        </p:txBody>
      </p:sp>
    </p:spTree>
    <p:extLst>
      <p:ext uri="{BB962C8B-B14F-4D97-AF65-F5344CB8AC3E}">
        <p14:creationId xmlns:p14="http://schemas.microsoft.com/office/powerpoint/2010/main" val="27266035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8D323170-29C3-472A-9B95-D179D5353DBD}" type="datetimeFigureOut">
              <a:rPr lang="en-US" smtClean="0"/>
              <a:t>5/2/2025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B65BF8F-1569-419D-BF2F-656FF30CFA76}" type="slidenum">
              <a:rPr lang="en-IN" smtClean="0"/>
              <a:t>‹#›</a:t>
            </a:fld>
            <a:endParaRPr lang="en-IN"/>
          </a:p>
        </p:txBody>
      </p:sp>
    </p:spTree>
    <p:extLst>
      <p:ext uri="{BB962C8B-B14F-4D97-AF65-F5344CB8AC3E}">
        <p14:creationId xmlns:p14="http://schemas.microsoft.com/office/powerpoint/2010/main" val="270548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D323170-29C3-472A-9B95-D179D5353DBD}" type="datetimeFigureOut">
              <a:rPr lang="en-US" smtClean="0"/>
              <a:t>5/2/2025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B65BF8F-1569-419D-BF2F-656FF30CFA76}" type="slidenum">
              <a:rPr lang="en-IN" smtClean="0"/>
              <a:t>‹#›</a:t>
            </a:fld>
            <a:endParaRPr lang="en-IN"/>
          </a:p>
        </p:txBody>
      </p:sp>
    </p:spTree>
    <p:extLst>
      <p:ext uri="{BB962C8B-B14F-4D97-AF65-F5344CB8AC3E}">
        <p14:creationId xmlns:p14="http://schemas.microsoft.com/office/powerpoint/2010/main" val="170532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323170-29C3-472A-9B95-D179D5353DBD}" type="datetimeFigureOut">
              <a:rPr lang="en-US" smtClean="0"/>
              <a:t>5/2/2025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B65BF8F-1569-419D-BF2F-656FF30CFA76}" type="slidenum">
              <a:rPr lang="en-IN" smtClean="0"/>
              <a:t>‹#›</a:t>
            </a:fld>
            <a:endParaRPr lang="en-IN"/>
          </a:p>
        </p:txBody>
      </p:sp>
    </p:spTree>
    <p:extLst>
      <p:ext uri="{BB962C8B-B14F-4D97-AF65-F5344CB8AC3E}">
        <p14:creationId xmlns:p14="http://schemas.microsoft.com/office/powerpoint/2010/main" val="42281083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8D323170-29C3-472A-9B95-D179D5353DBD}" type="datetimeFigureOut">
              <a:rPr lang="en-US" smtClean="0"/>
              <a:t>5/2/2025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65BF8F-1569-419D-BF2F-656FF30CFA76}" type="slidenum">
              <a:rPr lang="en-IN" smtClean="0"/>
              <a:t>‹#›</a:t>
            </a:fld>
            <a:endParaRPr lang="en-IN"/>
          </a:p>
        </p:txBody>
      </p:sp>
    </p:spTree>
    <p:extLst>
      <p:ext uri="{BB962C8B-B14F-4D97-AF65-F5344CB8AC3E}">
        <p14:creationId xmlns:p14="http://schemas.microsoft.com/office/powerpoint/2010/main" val="1163345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8D323170-29C3-472A-9B95-D179D5353DBD}" type="datetimeFigureOut">
              <a:rPr lang="en-US" smtClean="0"/>
              <a:t>5/2/2025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B65BF8F-1569-419D-BF2F-656FF30CFA76}" type="slidenum">
              <a:rPr lang="en-IN" smtClean="0"/>
              <a:t>‹#›</a:t>
            </a:fld>
            <a:endParaRPr lang="en-IN"/>
          </a:p>
        </p:txBody>
      </p:sp>
    </p:spTree>
    <p:extLst>
      <p:ext uri="{BB962C8B-B14F-4D97-AF65-F5344CB8AC3E}">
        <p14:creationId xmlns:p14="http://schemas.microsoft.com/office/powerpoint/2010/main" val="9927591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8D323170-29C3-472A-9B95-D179D5353DBD}" type="datetimeFigureOut">
              <a:rPr lang="en-US" smtClean="0"/>
              <a:t>5/2/2025</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B65BF8F-1569-419D-BF2F-656FF30CFA76}" type="slidenum">
              <a:rPr lang="en-IN" smtClean="0"/>
              <a:t>‹#›</a:t>
            </a:fld>
            <a:endParaRPr lang="en-IN"/>
          </a:p>
        </p:txBody>
      </p:sp>
    </p:spTree>
    <p:extLst>
      <p:ext uri="{BB962C8B-B14F-4D97-AF65-F5344CB8AC3E}">
        <p14:creationId xmlns:p14="http://schemas.microsoft.com/office/powerpoint/2010/main" val="999397837"/>
      </p:ext>
    </p:extLst>
  </p:cSld>
  <p:clrMap bg1="lt1" tx1="dk1" bg2="lt2" tx2="dk2" accent1="accent1" accent2="accent2" accent3="accent3" accent4="accent4" accent5="accent5" accent6="accent6" hlink="hlink" folHlink="folHlink"/>
  <p:sldLayoutIdLst>
    <p:sldLayoutId id="2147483878" r:id="rId1"/>
    <p:sldLayoutId id="2147483879" r:id="rId2"/>
    <p:sldLayoutId id="2147483880" r:id="rId3"/>
    <p:sldLayoutId id="2147483881" r:id="rId4"/>
    <p:sldLayoutId id="2147483882" r:id="rId5"/>
    <p:sldLayoutId id="2147483883" r:id="rId6"/>
    <p:sldLayoutId id="2147483884" r:id="rId7"/>
    <p:sldLayoutId id="2147483885" r:id="rId8"/>
    <p:sldLayoutId id="2147483886" r:id="rId9"/>
    <p:sldLayoutId id="2147483887" r:id="rId10"/>
    <p:sldLayoutId id="2147483888"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hyperlink" Target="https://breeam.co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CustomShape 1"/>
          <p:cNvSpPr/>
          <p:nvPr/>
        </p:nvSpPr>
        <p:spPr>
          <a:xfrm>
            <a:off x="1347019" y="1679330"/>
            <a:ext cx="6568542" cy="89700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dirty="0"/>
              <a:t>Green Technology in Construction: Building a Sustainable Future</a:t>
            </a:r>
            <a:endParaRPr lang="en-IN" sz="2400" b="1" strike="noStrike" spc="-1" dirty="0">
              <a:latin typeface="Arial"/>
            </a:endParaRPr>
          </a:p>
          <a:p>
            <a:pPr algn="ctr">
              <a:lnSpc>
                <a:spcPct val="150000"/>
              </a:lnSpc>
            </a:pPr>
            <a:r>
              <a:rPr lang="en-IN" sz="2400" b="1" spc="-1" dirty="0">
                <a:solidFill>
                  <a:srgbClr val="000000"/>
                </a:solidFill>
                <a:latin typeface="Arial"/>
                <a:ea typeface="DejaVu Sans"/>
              </a:rPr>
              <a:t>6th</a:t>
            </a:r>
            <a:r>
              <a:rPr lang="en-IN" sz="2200" b="1" strike="noStrike" spc="-1" dirty="0">
                <a:solidFill>
                  <a:srgbClr val="000000"/>
                </a:solidFill>
                <a:latin typeface="Arial"/>
                <a:ea typeface="DejaVu Sans"/>
              </a:rPr>
              <a:t> Semester </a:t>
            </a:r>
            <a:endParaRPr lang="en-IN" sz="2200" b="0" strike="noStrike" spc="-1" dirty="0">
              <a:latin typeface="Arial"/>
            </a:endParaRPr>
          </a:p>
          <a:p>
            <a:pPr algn="ctr">
              <a:lnSpc>
                <a:spcPct val="150000"/>
              </a:lnSpc>
            </a:pPr>
            <a:r>
              <a:rPr lang="en-IN" sz="2200" b="1" spc="-1" dirty="0">
                <a:solidFill>
                  <a:srgbClr val="000000"/>
                </a:solidFill>
                <a:latin typeface="Arial"/>
                <a:ea typeface="DejaVu Sans"/>
              </a:rPr>
              <a:t>CT607-N Seminar</a:t>
            </a:r>
          </a:p>
          <a:p>
            <a:pPr algn="ctr">
              <a:lnSpc>
                <a:spcPct val="150000"/>
              </a:lnSpc>
            </a:pPr>
            <a:r>
              <a:rPr lang="en-IN" sz="2200" b="1" strike="noStrike" spc="-1" dirty="0">
                <a:solidFill>
                  <a:srgbClr val="000000"/>
                </a:solidFill>
                <a:latin typeface="Arial"/>
                <a:ea typeface="DejaVu Sans"/>
              </a:rPr>
              <a:t>Computer Engineering</a:t>
            </a:r>
            <a:endParaRPr lang="en-IN" sz="2200" b="0" strike="noStrike" spc="-1" dirty="0">
              <a:latin typeface="Arial"/>
            </a:endParaRPr>
          </a:p>
          <a:p>
            <a:pPr>
              <a:lnSpc>
                <a:spcPct val="100000"/>
              </a:lnSpc>
            </a:pPr>
            <a:endParaRPr lang="en-IN" sz="2200" spc="-1" dirty="0">
              <a:latin typeface="Arial"/>
            </a:endParaRPr>
          </a:p>
          <a:p>
            <a:pPr>
              <a:lnSpc>
                <a:spcPct val="100000"/>
              </a:lnSpc>
            </a:pPr>
            <a:r>
              <a:rPr lang="en-IN" sz="2400" b="1" strike="noStrike" spc="-1" dirty="0">
                <a:solidFill>
                  <a:srgbClr val="000000"/>
                </a:solidFill>
                <a:latin typeface="Arial"/>
                <a:ea typeface="DejaVu Sans"/>
              </a:rPr>
              <a:t>		</a:t>
            </a:r>
            <a:r>
              <a:rPr lang="en-IN" sz="2400" b="1" spc="-1" dirty="0">
                <a:solidFill>
                  <a:srgbClr val="000000"/>
                </a:solidFill>
                <a:latin typeface="Arial"/>
                <a:ea typeface="DejaVu Sans"/>
              </a:rPr>
              <a:t>     </a:t>
            </a:r>
            <a:r>
              <a:rPr lang="en-IN" sz="2400" b="1" strike="noStrike" spc="-1" dirty="0">
                <a:solidFill>
                  <a:srgbClr val="000000"/>
                </a:solidFill>
                <a:latin typeface="Arial"/>
                <a:ea typeface="DejaVu Sans"/>
              </a:rPr>
              <a:t>Group No: 02</a:t>
            </a:r>
            <a:endParaRPr lang="en-IN" sz="2400" b="0" strike="noStrike" spc="-1" dirty="0">
              <a:latin typeface="Arial"/>
            </a:endParaRPr>
          </a:p>
          <a:p>
            <a:pPr algn="ctr">
              <a:lnSpc>
                <a:spcPct val="100000"/>
              </a:lnSpc>
            </a:pPr>
            <a:r>
              <a:rPr lang="en-IN" sz="3200" b="1" strike="noStrike" spc="-1" dirty="0">
                <a:solidFill>
                  <a:srgbClr val="000000"/>
                </a:solidFill>
                <a:latin typeface="Arial"/>
                <a:ea typeface="DejaVu Sans"/>
              </a:rPr>
              <a:t> </a:t>
            </a:r>
            <a:endParaRPr lang="en-IN" sz="3200" b="0" strike="noStrike" spc="-1" dirty="0">
              <a:latin typeface="Arial"/>
            </a:endParaRPr>
          </a:p>
        </p:txBody>
      </p:sp>
      <p:sp>
        <p:nvSpPr>
          <p:cNvPr id="40" name="CustomShape 2"/>
          <p:cNvSpPr/>
          <p:nvPr/>
        </p:nvSpPr>
        <p:spPr>
          <a:xfrm>
            <a:off x="3333960" y="4748400"/>
            <a:ext cx="5474880" cy="1014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endParaRPr lang="en-IN" sz="2000" b="0" strike="noStrike" spc="-1" dirty="0">
              <a:latin typeface="Arial"/>
            </a:endParaRPr>
          </a:p>
        </p:txBody>
      </p:sp>
      <p:sp>
        <p:nvSpPr>
          <p:cNvPr id="41" name="CustomShape 3"/>
          <p:cNvSpPr/>
          <p:nvPr/>
        </p:nvSpPr>
        <p:spPr>
          <a:xfrm>
            <a:off x="366120" y="4788000"/>
            <a:ext cx="2966760" cy="100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2000" b="0" strike="noStrike" spc="-1" dirty="0">
              <a:latin typeface="Arial"/>
            </a:endParaRPr>
          </a:p>
        </p:txBody>
      </p:sp>
      <p:pic>
        <p:nvPicPr>
          <p:cNvPr id="2" name="Picture 1"/>
          <p:cNvPicPr>
            <a:picLocks noChangeAspect="1"/>
          </p:cNvPicPr>
          <p:nvPr/>
        </p:nvPicPr>
        <p:blipFill>
          <a:blip r:embed="rId2"/>
          <a:stretch>
            <a:fillRect/>
          </a:stretch>
        </p:blipFill>
        <p:spPr>
          <a:xfrm>
            <a:off x="7297617" y="131885"/>
            <a:ext cx="1547446" cy="1547446"/>
          </a:xfrm>
          <a:prstGeom prst="rect">
            <a:avLst/>
          </a:prstGeom>
        </p:spPr>
      </p:pic>
      <p:pic>
        <p:nvPicPr>
          <p:cNvPr id="3" name="Picture 2"/>
          <p:cNvPicPr>
            <a:picLocks noChangeAspect="1"/>
          </p:cNvPicPr>
          <p:nvPr/>
        </p:nvPicPr>
        <p:blipFill>
          <a:blip r:embed="rId3"/>
          <a:stretch>
            <a:fillRect/>
          </a:stretch>
        </p:blipFill>
        <p:spPr>
          <a:xfrm>
            <a:off x="369276" y="322384"/>
            <a:ext cx="1436077" cy="1436077"/>
          </a:xfrm>
          <a:prstGeom prst="rect">
            <a:avLst/>
          </a:prstGeom>
        </p:spPr>
      </p:pic>
      <p:sp>
        <p:nvSpPr>
          <p:cNvPr id="4" name="CustomShape 2">
            <a:extLst>
              <a:ext uri="{FF2B5EF4-FFF2-40B4-BE49-F238E27FC236}">
                <a16:creationId xmlns:a16="http://schemas.microsoft.com/office/drawing/2014/main" id="{A932BE2E-4832-17A1-B6B3-9D90C41BBA5F}"/>
              </a:ext>
            </a:extLst>
          </p:cNvPr>
          <p:cNvSpPr/>
          <p:nvPr/>
        </p:nvSpPr>
        <p:spPr>
          <a:xfrm>
            <a:off x="3109542" y="4984375"/>
            <a:ext cx="5735521" cy="210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IN" sz="2000" b="1" i="1" strike="noStrike" spc="-1" dirty="0">
                <a:solidFill>
                  <a:srgbClr val="000000"/>
                </a:solidFill>
                <a:latin typeface="Times New Roman" panose="02020603050405020304" pitchFamily="18" charset="0"/>
                <a:ea typeface="DejaVu Sans"/>
                <a:cs typeface="Times New Roman" panose="02020603050405020304" pitchFamily="18" charset="0"/>
              </a:rPr>
              <a:t>Prepared By:</a:t>
            </a:r>
            <a:endParaRPr lang="en-IN" sz="2000" b="0" strike="noStrike" spc="-1" dirty="0">
              <a:latin typeface="Times New Roman" panose="02020603050405020304" pitchFamily="18" charset="0"/>
              <a:cs typeface="Times New Roman" panose="02020603050405020304" pitchFamily="18" charset="0"/>
            </a:endParaRPr>
          </a:p>
          <a:p>
            <a:pPr algn="r">
              <a:lnSpc>
                <a:spcPct val="100000"/>
              </a:lnSpc>
            </a:pPr>
            <a:r>
              <a:rPr lang="en-IN" sz="2000" dirty="0">
                <a:latin typeface="Times New Roman" panose="02020603050405020304" pitchFamily="18" charset="0"/>
                <a:cs typeface="Times New Roman" panose="02020603050405020304" pitchFamily="18" charset="0"/>
              </a:rPr>
              <a:t>Patel Dhyan </a:t>
            </a:r>
            <a:r>
              <a:rPr lang="en-IN" sz="2000" dirty="0" err="1">
                <a:latin typeface="Times New Roman" panose="02020603050405020304" pitchFamily="18" charset="0"/>
                <a:cs typeface="Times New Roman" panose="02020603050405020304" pitchFamily="18" charset="0"/>
              </a:rPr>
              <a:t>Jayeshkumar</a:t>
            </a:r>
            <a:r>
              <a:rPr lang="en-IN" sz="2000" dirty="0">
                <a:latin typeface="Times New Roman" panose="02020603050405020304" pitchFamily="18" charset="0"/>
                <a:cs typeface="Times New Roman" panose="02020603050405020304" pitchFamily="18" charset="0"/>
              </a:rPr>
              <a:t> </a:t>
            </a:r>
            <a:r>
              <a:rPr lang="en-IN" sz="2000" spc="-1" dirty="0">
                <a:solidFill>
                  <a:srgbClr val="000000"/>
                </a:solidFill>
                <a:latin typeface="Times New Roman" panose="02020603050405020304" pitchFamily="18" charset="0"/>
                <a:cs typeface="Times New Roman" panose="02020603050405020304" pitchFamily="18" charset="0"/>
              </a:rPr>
              <a:t>(223SBECE54021)</a:t>
            </a:r>
          </a:p>
          <a:p>
            <a:pPr algn="r">
              <a:lnSpc>
                <a:spcPct val="100000"/>
              </a:lnSpc>
            </a:pPr>
            <a:r>
              <a:rPr lang="en-IN" sz="2000" dirty="0">
                <a:latin typeface="Times New Roman" panose="02020603050405020304" pitchFamily="18" charset="0"/>
                <a:cs typeface="Times New Roman" panose="02020603050405020304" pitchFamily="18" charset="0"/>
              </a:rPr>
              <a:t>Patel </a:t>
            </a:r>
            <a:r>
              <a:rPr lang="en-IN" sz="2000" dirty="0" err="1">
                <a:latin typeface="Times New Roman" panose="02020603050405020304" pitchFamily="18" charset="0"/>
                <a:cs typeface="Times New Roman" panose="02020603050405020304" pitchFamily="18" charset="0"/>
              </a:rPr>
              <a:t>Shreyaben</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Hemendrakumar</a:t>
            </a:r>
            <a:r>
              <a:rPr lang="en-IN" sz="2000" spc="-1" dirty="0">
                <a:solidFill>
                  <a:srgbClr val="000000"/>
                </a:solidFill>
                <a:latin typeface="Times New Roman" panose="02020603050405020304" pitchFamily="18" charset="0"/>
                <a:cs typeface="Times New Roman" panose="02020603050405020304" pitchFamily="18" charset="0"/>
              </a:rPr>
              <a:t> (223SBECE54032)</a:t>
            </a:r>
          </a:p>
          <a:p>
            <a:pPr algn="r">
              <a:lnSpc>
                <a:spcPct val="100000"/>
              </a:lnSpc>
            </a:pPr>
            <a:r>
              <a:rPr lang="en-IN" sz="2000" dirty="0">
                <a:latin typeface="Times New Roman" panose="02020603050405020304" pitchFamily="18" charset="0"/>
                <a:cs typeface="Times New Roman" panose="02020603050405020304" pitchFamily="18" charset="0"/>
              </a:rPr>
              <a:t>Patel Vaishvi </a:t>
            </a:r>
            <a:r>
              <a:rPr lang="en-IN" sz="2000" dirty="0" err="1">
                <a:latin typeface="Times New Roman" panose="02020603050405020304" pitchFamily="18" charset="0"/>
                <a:cs typeface="Times New Roman" panose="02020603050405020304" pitchFamily="18" charset="0"/>
              </a:rPr>
              <a:t>Kamleshkumar</a:t>
            </a:r>
            <a:r>
              <a:rPr lang="en-IN" sz="2000" dirty="0">
                <a:latin typeface="Times New Roman" panose="02020603050405020304" pitchFamily="18" charset="0"/>
                <a:cs typeface="Times New Roman" panose="02020603050405020304" pitchFamily="18" charset="0"/>
              </a:rPr>
              <a:t> (223SBECE54033)</a:t>
            </a:r>
          </a:p>
          <a:p>
            <a:pPr algn="r">
              <a:lnSpc>
                <a:spcPct val="100000"/>
              </a:lnSpc>
            </a:pPr>
            <a:r>
              <a:rPr lang="en-IN" sz="2000" dirty="0" err="1">
                <a:latin typeface="Times New Roman" panose="02020603050405020304" pitchFamily="18" charset="0"/>
                <a:cs typeface="Times New Roman" panose="02020603050405020304" pitchFamily="18" charset="0"/>
              </a:rPr>
              <a:t>Satasiya</a:t>
            </a:r>
            <a:r>
              <a:rPr lang="en-IN" sz="2000" dirty="0">
                <a:latin typeface="Times New Roman" panose="02020603050405020304" pitchFamily="18" charset="0"/>
                <a:cs typeface="Times New Roman" panose="02020603050405020304" pitchFamily="18" charset="0"/>
              </a:rPr>
              <a:t> Bansari </a:t>
            </a:r>
            <a:r>
              <a:rPr lang="en-IN" sz="2000" dirty="0" err="1">
                <a:latin typeface="Times New Roman" panose="02020603050405020304" pitchFamily="18" charset="0"/>
                <a:cs typeface="Times New Roman" panose="02020603050405020304" pitchFamily="18" charset="0"/>
              </a:rPr>
              <a:t>Rakeshbhai</a:t>
            </a:r>
            <a:r>
              <a:rPr lang="en-IN" sz="2000" dirty="0">
                <a:latin typeface="Times New Roman" panose="02020603050405020304" pitchFamily="18" charset="0"/>
                <a:cs typeface="Times New Roman" panose="02020603050405020304" pitchFamily="18" charset="0"/>
              </a:rPr>
              <a:t> (223SBECE54038)</a:t>
            </a:r>
            <a:endParaRPr lang="en-IN" sz="2000" b="0" strike="noStrike" spc="-1" dirty="0">
              <a:latin typeface="Times New Roman" panose="02020603050405020304" pitchFamily="18" charset="0"/>
              <a:cs typeface="Times New Roman" panose="02020603050405020304" pitchFamily="18" charset="0"/>
            </a:endParaRPr>
          </a:p>
        </p:txBody>
      </p:sp>
      <p:sp>
        <p:nvSpPr>
          <p:cNvPr id="5" name="CustomShape 3">
            <a:extLst>
              <a:ext uri="{FF2B5EF4-FFF2-40B4-BE49-F238E27FC236}">
                <a16:creationId xmlns:a16="http://schemas.microsoft.com/office/drawing/2014/main" id="{EE9D464E-CA51-9C62-F54D-FBD375C6406D}"/>
              </a:ext>
            </a:extLst>
          </p:cNvPr>
          <p:cNvSpPr/>
          <p:nvPr/>
        </p:nvSpPr>
        <p:spPr>
          <a:xfrm>
            <a:off x="220860" y="4984375"/>
            <a:ext cx="2966760" cy="100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000" b="1" i="1" strike="noStrike" spc="-1" dirty="0">
                <a:solidFill>
                  <a:srgbClr val="000000"/>
                </a:solidFill>
                <a:latin typeface="Arial"/>
                <a:ea typeface="DejaVu Sans"/>
              </a:rPr>
              <a:t>Internal Guide:</a:t>
            </a:r>
          </a:p>
          <a:p>
            <a:pPr>
              <a:lnSpc>
                <a:spcPct val="100000"/>
              </a:lnSpc>
            </a:pPr>
            <a:r>
              <a:rPr lang="en-IN" sz="2000" dirty="0">
                <a:latin typeface="Times New Roman" panose="02020603050405020304" pitchFamily="18" charset="0"/>
                <a:cs typeface="Times New Roman" panose="02020603050405020304" pitchFamily="18" charset="0"/>
              </a:rPr>
              <a:t>Prof. Krupali Dave</a:t>
            </a:r>
            <a:r>
              <a:rPr lang="en-IN" sz="2000" b="1" i="1" strike="noStrike" spc="-1" dirty="0">
                <a:solidFill>
                  <a:srgbClr val="000000"/>
                </a:solidFill>
                <a:latin typeface="Times New Roman" panose="02020603050405020304" pitchFamily="18" charset="0"/>
                <a:ea typeface="DejaVu Sans"/>
                <a:cs typeface="Times New Roman" panose="02020603050405020304" pitchFamily="18" charset="0"/>
              </a:rPr>
              <a:t> </a:t>
            </a:r>
            <a:endParaRPr lang="en-IN" sz="2000" b="0" strike="noStrike" spc="-1" dirty="0">
              <a:latin typeface="Times New Roman" panose="02020603050405020304" pitchFamily="18" charset="0"/>
              <a:cs typeface="Times New Roman" panose="02020603050405020304" pitchFamily="18" charset="0"/>
            </a:endParaRPr>
          </a:p>
        </p:txBody>
      </p:sp>
    </p:spTree>
  </p:cSld>
  <p:clrMapOvr>
    <a:masterClrMapping/>
  </p:clrMapOvr>
  <p:transition spd="slow">
    <p:push dir="u"/>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6D78C-6155-1E53-3D6A-72FF158D1AE8}"/>
            </a:ext>
          </a:extLst>
        </p:cNvPr>
        <p:cNvGrpSpPr/>
        <p:nvPr/>
      </p:nvGrpSpPr>
      <p:grpSpPr>
        <a:xfrm>
          <a:off x="0" y="0"/>
          <a:ext cx="0" cy="0"/>
          <a:chOff x="0" y="0"/>
          <a:chExt cx="0" cy="0"/>
        </a:xfrm>
      </p:grpSpPr>
      <p:sp>
        <p:nvSpPr>
          <p:cNvPr id="46" name="CustomShape 1">
            <a:extLst>
              <a:ext uri="{FF2B5EF4-FFF2-40B4-BE49-F238E27FC236}">
                <a16:creationId xmlns:a16="http://schemas.microsoft.com/office/drawing/2014/main" id="{8B7A5892-1C9C-BCA5-2DE1-ABD37EB11EF4}"/>
              </a:ext>
            </a:extLst>
          </p:cNvPr>
          <p:cNvSpPr/>
          <p:nvPr/>
        </p:nvSpPr>
        <p:spPr>
          <a:xfrm>
            <a:off x="661679" y="749160"/>
            <a:ext cx="5094935" cy="43629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pc="-1" dirty="0">
                <a:solidFill>
                  <a:schemeClr val="tx1">
                    <a:lumMod val="95000"/>
                    <a:lumOff val="5000"/>
                  </a:schemeClr>
                </a:solidFill>
                <a:latin typeface="Arial"/>
                <a:ea typeface="DejaVu Sans"/>
              </a:rPr>
              <a:t>8</a:t>
            </a:r>
            <a:r>
              <a:rPr lang="en-IN" sz="2400" b="1" strike="noStrike" spc="-1" dirty="0">
                <a:solidFill>
                  <a:schemeClr val="tx1">
                    <a:lumMod val="95000"/>
                    <a:lumOff val="5000"/>
                  </a:schemeClr>
                </a:solidFill>
                <a:latin typeface="Arial"/>
                <a:ea typeface="DejaVu Sans"/>
              </a:rPr>
              <a:t>. E-R Diagram</a:t>
            </a:r>
          </a:p>
          <a:p>
            <a:pPr>
              <a:lnSpc>
                <a:spcPct val="100000"/>
              </a:lnSpc>
            </a:pPr>
            <a:endParaRPr lang="en-IN" sz="2400" b="0" strike="noStrike" spc="-1" dirty="0">
              <a:solidFill>
                <a:schemeClr val="tx1">
                  <a:lumMod val="95000"/>
                  <a:lumOff val="5000"/>
                </a:schemeClr>
              </a:solidFill>
              <a:latin typeface="Arial"/>
            </a:endParaRPr>
          </a:p>
        </p:txBody>
      </p:sp>
      <p:pic>
        <p:nvPicPr>
          <p:cNvPr id="3" name="Picture 2">
            <a:extLst>
              <a:ext uri="{FF2B5EF4-FFF2-40B4-BE49-F238E27FC236}">
                <a16:creationId xmlns:a16="http://schemas.microsoft.com/office/drawing/2014/main" id="{4F2522F7-7128-A560-06F4-10BF25DE4B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078" y="1488787"/>
            <a:ext cx="7708490" cy="5155053"/>
          </a:xfrm>
          <a:prstGeom prst="rect">
            <a:avLst/>
          </a:prstGeom>
        </p:spPr>
      </p:pic>
    </p:spTree>
    <p:extLst>
      <p:ext uri="{BB962C8B-B14F-4D97-AF65-F5344CB8AC3E}">
        <p14:creationId xmlns:p14="http://schemas.microsoft.com/office/powerpoint/2010/main" val="1281752757"/>
      </p:ext>
    </p:extLst>
  </p:cSld>
  <p:clrMapOvr>
    <a:masterClrMapping/>
  </p:clrMapOvr>
  <p:transition spd="slow">
    <p:push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4B667-AF77-168C-7409-824CCD23524C}"/>
            </a:ext>
          </a:extLst>
        </p:cNvPr>
        <p:cNvGrpSpPr/>
        <p:nvPr/>
      </p:nvGrpSpPr>
      <p:grpSpPr>
        <a:xfrm>
          <a:off x="0" y="0"/>
          <a:ext cx="0" cy="0"/>
          <a:chOff x="0" y="0"/>
          <a:chExt cx="0" cy="0"/>
        </a:xfrm>
      </p:grpSpPr>
      <p:sp>
        <p:nvSpPr>
          <p:cNvPr id="46" name="CustomShape 1">
            <a:extLst>
              <a:ext uri="{FF2B5EF4-FFF2-40B4-BE49-F238E27FC236}">
                <a16:creationId xmlns:a16="http://schemas.microsoft.com/office/drawing/2014/main" id="{74833B71-FD4D-6826-77BA-6DAEABBF156D}"/>
              </a:ext>
            </a:extLst>
          </p:cNvPr>
          <p:cNvSpPr/>
          <p:nvPr/>
        </p:nvSpPr>
        <p:spPr>
          <a:xfrm>
            <a:off x="661679" y="749160"/>
            <a:ext cx="5094935" cy="43629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dirty="0">
                <a:solidFill>
                  <a:schemeClr val="tx1">
                    <a:lumMod val="95000"/>
                    <a:lumOff val="5000"/>
                  </a:schemeClr>
                </a:solidFill>
                <a:latin typeface="Arial"/>
                <a:ea typeface="DejaVu Sans"/>
              </a:rPr>
              <a:t>9. </a:t>
            </a:r>
            <a:r>
              <a:rPr lang="en-IN" sz="2400" b="1" spc="-1" dirty="0">
                <a:solidFill>
                  <a:schemeClr val="tx1">
                    <a:lumMod val="95000"/>
                    <a:lumOff val="5000"/>
                  </a:schemeClr>
                </a:solidFill>
                <a:latin typeface="Arial"/>
                <a:ea typeface="DejaVu Sans"/>
              </a:rPr>
              <a:t>DFD</a:t>
            </a:r>
            <a:r>
              <a:rPr lang="en-IN" sz="2400" b="1" strike="noStrike" spc="-1" dirty="0">
                <a:solidFill>
                  <a:schemeClr val="tx1">
                    <a:lumMod val="95000"/>
                    <a:lumOff val="5000"/>
                  </a:schemeClr>
                </a:solidFill>
                <a:latin typeface="Arial"/>
                <a:ea typeface="DejaVu Sans"/>
              </a:rPr>
              <a:t> Diagram (Level 0)</a:t>
            </a:r>
          </a:p>
          <a:p>
            <a:pPr>
              <a:lnSpc>
                <a:spcPct val="100000"/>
              </a:lnSpc>
            </a:pPr>
            <a:endParaRPr lang="en-IN" sz="2400" b="0" strike="noStrike" spc="-1" dirty="0">
              <a:solidFill>
                <a:schemeClr val="tx1">
                  <a:lumMod val="95000"/>
                  <a:lumOff val="5000"/>
                </a:schemeClr>
              </a:solidFill>
              <a:latin typeface="Arial"/>
            </a:endParaRPr>
          </a:p>
        </p:txBody>
      </p:sp>
      <p:pic>
        <p:nvPicPr>
          <p:cNvPr id="5" name="Picture 4">
            <a:extLst>
              <a:ext uri="{FF2B5EF4-FFF2-40B4-BE49-F238E27FC236}">
                <a16:creationId xmlns:a16="http://schemas.microsoft.com/office/drawing/2014/main" id="{027295F4-33BA-21BF-8E53-3E78640D11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873" y="1604654"/>
            <a:ext cx="6944254" cy="4127552"/>
          </a:xfrm>
          <a:prstGeom prst="rect">
            <a:avLst/>
          </a:prstGeom>
        </p:spPr>
      </p:pic>
    </p:spTree>
    <p:extLst>
      <p:ext uri="{BB962C8B-B14F-4D97-AF65-F5344CB8AC3E}">
        <p14:creationId xmlns:p14="http://schemas.microsoft.com/office/powerpoint/2010/main" val="2413712848"/>
      </p:ext>
    </p:extLst>
  </p:cSld>
  <p:clrMapOvr>
    <a:masterClrMapping/>
  </p:clrMapOvr>
  <p:transition spd="slow">
    <p:push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437903-0CE9-17C6-F020-E14BD90DAC0B}"/>
            </a:ext>
          </a:extLst>
        </p:cNvPr>
        <p:cNvGrpSpPr/>
        <p:nvPr/>
      </p:nvGrpSpPr>
      <p:grpSpPr>
        <a:xfrm>
          <a:off x="0" y="0"/>
          <a:ext cx="0" cy="0"/>
          <a:chOff x="0" y="0"/>
          <a:chExt cx="0" cy="0"/>
        </a:xfrm>
      </p:grpSpPr>
      <p:sp>
        <p:nvSpPr>
          <p:cNvPr id="46" name="CustomShape 1">
            <a:extLst>
              <a:ext uri="{FF2B5EF4-FFF2-40B4-BE49-F238E27FC236}">
                <a16:creationId xmlns:a16="http://schemas.microsoft.com/office/drawing/2014/main" id="{5A53E95A-11A0-BDBF-DA56-F3F164504F23}"/>
              </a:ext>
            </a:extLst>
          </p:cNvPr>
          <p:cNvSpPr/>
          <p:nvPr/>
        </p:nvSpPr>
        <p:spPr>
          <a:xfrm>
            <a:off x="661679" y="749160"/>
            <a:ext cx="5094935" cy="43629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dirty="0">
                <a:solidFill>
                  <a:schemeClr val="tx1">
                    <a:lumMod val="95000"/>
                    <a:lumOff val="5000"/>
                  </a:schemeClr>
                </a:solidFill>
                <a:latin typeface="Arial"/>
                <a:ea typeface="DejaVu Sans"/>
              </a:rPr>
              <a:t>9. </a:t>
            </a:r>
            <a:r>
              <a:rPr lang="en-IN" sz="2400" b="1" spc="-1" dirty="0">
                <a:solidFill>
                  <a:schemeClr val="tx1">
                    <a:lumMod val="95000"/>
                    <a:lumOff val="5000"/>
                  </a:schemeClr>
                </a:solidFill>
                <a:latin typeface="Arial"/>
                <a:ea typeface="DejaVu Sans"/>
              </a:rPr>
              <a:t>DFD</a:t>
            </a:r>
            <a:r>
              <a:rPr lang="en-IN" sz="2400" b="1" strike="noStrike" spc="-1" dirty="0">
                <a:solidFill>
                  <a:schemeClr val="tx1">
                    <a:lumMod val="95000"/>
                    <a:lumOff val="5000"/>
                  </a:schemeClr>
                </a:solidFill>
                <a:latin typeface="Arial"/>
                <a:ea typeface="DejaVu Sans"/>
              </a:rPr>
              <a:t> Diagram (Level 1)</a:t>
            </a:r>
          </a:p>
          <a:p>
            <a:pPr>
              <a:lnSpc>
                <a:spcPct val="100000"/>
              </a:lnSpc>
            </a:pPr>
            <a:endParaRPr lang="en-IN" sz="2400" b="0" strike="noStrike" spc="-1" dirty="0">
              <a:solidFill>
                <a:schemeClr val="tx1">
                  <a:lumMod val="95000"/>
                  <a:lumOff val="5000"/>
                </a:schemeClr>
              </a:solidFill>
              <a:latin typeface="Arial"/>
            </a:endParaRPr>
          </a:p>
        </p:txBody>
      </p:sp>
      <p:pic>
        <p:nvPicPr>
          <p:cNvPr id="3" name="Picture 2">
            <a:extLst>
              <a:ext uri="{FF2B5EF4-FFF2-40B4-BE49-F238E27FC236}">
                <a16:creationId xmlns:a16="http://schemas.microsoft.com/office/drawing/2014/main" id="{C4B12FFC-C9D5-F40B-F447-763A243E37A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826" y="1469154"/>
            <a:ext cx="7914758" cy="4639686"/>
          </a:xfrm>
          <a:prstGeom prst="rect">
            <a:avLst/>
          </a:prstGeom>
        </p:spPr>
      </p:pic>
    </p:spTree>
    <p:extLst>
      <p:ext uri="{BB962C8B-B14F-4D97-AF65-F5344CB8AC3E}">
        <p14:creationId xmlns:p14="http://schemas.microsoft.com/office/powerpoint/2010/main" val="342830849"/>
      </p:ext>
    </p:extLst>
  </p:cSld>
  <p:clrMapOvr>
    <a:masterClrMapping/>
  </p:clrMapOvr>
  <p:transition spd="slow">
    <p:push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2A1A4B-BE93-9859-9F1F-29BBE01DE84D}"/>
            </a:ext>
          </a:extLst>
        </p:cNvPr>
        <p:cNvGrpSpPr/>
        <p:nvPr/>
      </p:nvGrpSpPr>
      <p:grpSpPr>
        <a:xfrm>
          <a:off x="0" y="0"/>
          <a:ext cx="0" cy="0"/>
          <a:chOff x="0" y="0"/>
          <a:chExt cx="0" cy="0"/>
        </a:xfrm>
      </p:grpSpPr>
      <p:sp>
        <p:nvSpPr>
          <p:cNvPr id="46" name="CustomShape 1">
            <a:extLst>
              <a:ext uri="{FF2B5EF4-FFF2-40B4-BE49-F238E27FC236}">
                <a16:creationId xmlns:a16="http://schemas.microsoft.com/office/drawing/2014/main" id="{8B6A8FBE-0D7D-D3FC-8BA6-32FD35DDAA09}"/>
              </a:ext>
            </a:extLst>
          </p:cNvPr>
          <p:cNvSpPr/>
          <p:nvPr/>
        </p:nvSpPr>
        <p:spPr>
          <a:xfrm>
            <a:off x="661679" y="749160"/>
            <a:ext cx="5094935" cy="43629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pc="-1" dirty="0">
                <a:solidFill>
                  <a:schemeClr val="tx1">
                    <a:lumMod val="95000"/>
                    <a:lumOff val="5000"/>
                  </a:schemeClr>
                </a:solidFill>
                <a:latin typeface="Arial"/>
                <a:ea typeface="DejaVu Sans"/>
              </a:rPr>
              <a:t>10</a:t>
            </a:r>
            <a:r>
              <a:rPr lang="en-IN" sz="2400" b="1" strike="noStrike" spc="-1" dirty="0">
                <a:solidFill>
                  <a:schemeClr val="tx1">
                    <a:lumMod val="95000"/>
                    <a:lumOff val="5000"/>
                  </a:schemeClr>
                </a:solidFill>
                <a:latin typeface="Arial"/>
                <a:ea typeface="DejaVu Sans"/>
              </a:rPr>
              <a:t>. </a:t>
            </a:r>
            <a:r>
              <a:rPr lang="en-IN" sz="2400" b="1" spc="-1" dirty="0">
                <a:solidFill>
                  <a:schemeClr val="tx1">
                    <a:lumMod val="95000"/>
                    <a:lumOff val="5000"/>
                  </a:schemeClr>
                </a:solidFill>
                <a:latin typeface="Arial"/>
                <a:ea typeface="DejaVu Sans"/>
              </a:rPr>
              <a:t>Conclusion &amp; Future Works</a:t>
            </a:r>
          </a:p>
          <a:p>
            <a:pPr>
              <a:lnSpc>
                <a:spcPct val="100000"/>
              </a:lnSpc>
            </a:pPr>
            <a:endParaRPr lang="en-IN" sz="2400" b="0" strike="noStrike" spc="-1" dirty="0">
              <a:solidFill>
                <a:schemeClr val="tx1">
                  <a:lumMod val="95000"/>
                  <a:lumOff val="5000"/>
                </a:schemeClr>
              </a:solidFill>
              <a:latin typeface="Arial"/>
            </a:endParaRPr>
          </a:p>
        </p:txBody>
      </p:sp>
      <p:sp>
        <p:nvSpPr>
          <p:cNvPr id="3" name="Subtitle 2">
            <a:extLst>
              <a:ext uri="{FF2B5EF4-FFF2-40B4-BE49-F238E27FC236}">
                <a16:creationId xmlns:a16="http://schemas.microsoft.com/office/drawing/2014/main" id="{0CC47D98-975C-1354-0C05-9D69B0087A46}"/>
              </a:ext>
            </a:extLst>
          </p:cNvPr>
          <p:cNvSpPr>
            <a:spLocks noGrp="1"/>
          </p:cNvSpPr>
          <p:nvPr>
            <p:ph type="subTitle" idx="1"/>
          </p:nvPr>
        </p:nvSpPr>
        <p:spPr>
          <a:xfrm>
            <a:off x="661679" y="1396181"/>
            <a:ext cx="8256179" cy="5240593"/>
          </a:xfrm>
        </p:spPr>
        <p:txBody>
          <a:bodyPr/>
          <a:lstStyle/>
          <a:p>
            <a:pPr algn="just"/>
            <a:r>
              <a:rPr lang="en-US" b="1" dirty="0"/>
              <a:t>Conclusion</a:t>
            </a:r>
            <a:endParaRPr lang="en-US" sz="1600" b="1" dirty="0"/>
          </a:p>
          <a:p>
            <a:pPr algn="just"/>
            <a:r>
              <a:rPr lang="en-US" sz="1600" dirty="0"/>
              <a:t>Green technology in construction is essential for reducing environmental impact, improving energy efficiency, and promoting sustainability. While significant advancements have been made, challenges like high initial costs and limited material availability remain. Adopting these technologies leads to long-term benefits, including reduced energy consumption, lower costs, and healthier environments.</a:t>
            </a:r>
          </a:p>
          <a:p>
            <a:pPr algn="just"/>
            <a:endParaRPr lang="en-US" dirty="0"/>
          </a:p>
          <a:p>
            <a:pPr algn="just"/>
            <a:r>
              <a:rPr lang="en-US" b="1" dirty="0"/>
              <a:t>Future Works</a:t>
            </a:r>
            <a:endParaRPr lang="en-US" dirty="0"/>
          </a:p>
          <a:p>
            <a:pPr algn="just">
              <a:buFont typeface="+mj-lt"/>
              <a:buAutoNum type="arabicPeriod"/>
            </a:pPr>
            <a:r>
              <a:rPr lang="en-US" sz="1600" dirty="0"/>
              <a:t>Develop affordable, efficient green materials and renewable energy systems.</a:t>
            </a:r>
          </a:p>
          <a:p>
            <a:pPr algn="just">
              <a:buFont typeface="+mj-lt"/>
              <a:buAutoNum type="arabicPeriod"/>
            </a:pPr>
            <a:r>
              <a:rPr lang="en-US" sz="1600" dirty="0"/>
              <a:t>Strengthen government incentives and regulations to promote green technologies.</a:t>
            </a:r>
          </a:p>
          <a:p>
            <a:pPr algn="just">
              <a:buFont typeface="+mj-lt"/>
              <a:buAutoNum type="arabicPeriod"/>
            </a:pPr>
            <a:r>
              <a:rPr lang="en-US" sz="1600" dirty="0"/>
              <a:t>Provide education and training to build a skilled workforce.</a:t>
            </a:r>
          </a:p>
          <a:p>
            <a:pPr algn="just">
              <a:buFont typeface="+mj-lt"/>
              <a:buAutoNum type="arabicPeriod"/>
            </a:pPr>
            <a:r>
              <a:rPr lang="en-US" sz="1600" dirty="0"/>
              <a:t>Foster global collaboration and share best practices in green construction.</a:t>
            </a:r>
          </a:p>
          <a:p>
            <a:pPr algn="just">
              <a:buFont typeface="+mj-lt"/>
              <a:buAutoNum type="arabicPeriod"/>
            </a:pPr>
            <a:r>
              <a:rPr lang="en-US" sz="1600" dirty="0"/>
              <a:t>Create metrics to measure the long-term impact of green technologies.</a:t>
            </a:r>
          </a:p>
          <a:p>
            <a:pPr algn="just"/>
            <a:endParaRPr lang="en-IN" dirty="0"/>
          </a:p>
        </p:txBody>
      </p:sp>
      <p:cxnSp>
        <p:nvCxnSpPr>
          <p:cNvPr id="4" name="Straight Connector 3">
            <a:extLst>
              <a:ext uri="{FF2B5EF4-FFF2-40B4-BE49-F238E27FC236}">
                <a16:creationId xmlns:a16="http://schemas.microsoft.com/office/drawing/2014/main" id="{7AD40FBD-CF7F-5209-9E2A-A05A1398C530}"/>
              </a:ext>
            </a:extLst>
          </p:cNvPr>
          <p:cNvCxnSpPr>
            <a:cxnSpLocks/>
          </p:cNvCxnSpPr>
          <p:nvPr/>
        </p:nvCxnSpPr>
        <p:spPr>
          <a:xfrm>
            <a:off x="344129" y="1396181"/>
            <a:ext cx="8799871"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5" name="Straight Connector 4">
            <a:extLst>
              <a:ext uri="{FF2B5EF4-FFF2-40B4-BE49-F238E27FC236}">
                <a16:creationId xmlns:a16="http://schemas.microsoft.com/office/drawing/2014/main" id="{DD9FAE93-149A-FEC9-9D6B-0781A4D021DC}"/>
              </a:ext>
            </a:extLst>
          </p:cNvPr>
          <p:cNvCxnSpPr>
            <a:cxnSpLocks/>
          </p:cNvCxnSpPr>
          <p:nvPr/>
        </p:nvCxnSpPr>
        <p:spPr>
          <a:xfrm>
            <a:off x="8917858" y="1111045"/>
            <a:ext cx="0" cy="518160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6" name="Straight Connector 5">
            <a:extLst>
              <a:ext uri="{FF2B5EF4-FFF2-40B4-BE49-F238E27FC236}">
                <a16:creationId xmlns:a16="http://schemas.microsoft.com/office/drawing/2014/main" id="{EF6C4AAB-01C0-9B7C-3322-878F7F4D1FB8}"/>
              </a:ext>
            </a:extLst>
          </p:cNvPr>
          <p:cNvCxnSpPr>
            <a:cxnSpLocks/>
          </p:cNvCxnSpPr>
          <p:nvPr/>
        </p:nvCxnSpPr>
        <p:spPr>
          <a:xfrm>
            <a:off x="344129" y="6071420"/>
            <a:ext cx="8799871"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7" name="Straight Connector 6">
            <a:extLst>
              <a:ext uri="{FF2B5EF4-FFF2-40B4-BE49-F238E27FC236}">
                <a16:creationId xmlns:a16="http://schemas.microsoft.com/office/drawing/2014/main" id="{0134AA65-BBE3-873E-86E5-33905109D92C}"/>
              </a:ext>
            </a:extLst>
          </p:cNvPr>
          <p:cNvCxnSpPr>
            <a:cxnSpLocks/>
          </p:cNvCxnSpPr>
          <p:nvPr/>
        </p:nvCxnSpPr>
        <p:spPr>
          <a:xfrm>
            <a:off x="607601" y="1111045"/>
            <a:ext cx="0" cy="5181600"/>
          </a:xfrm>
          <a:prstGeom prst="line">
            <a:avLst/>
          </a:prstGeom>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2206940222"/>
      </p:ext>
    </p:extLst>
  </p:cSld>
  <p:clrMapOvr>
    <a:masterClrMapping/>
  </p:clrMapOvr>
  <p:transition spd="slow">
    <p:push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8" end="8"/>
                                            </p:txEl>
                                          </p:spTgt>
                                        </p:tgtEl>
                                        <p:attrNameLst>
                                          <p:attrName>style.visibility</p:attrName>
                                        </p:attrNameLst>
                                      </p:cBhvr>
                                      <p:to>
                                        <p:strVal val="visible"/>
                                      </p:to>
                                    </p:set>
                                    <p:anim calcmode="lin" valueType="num">
                                      <p:cBhvr additive="base">
                                        <p:cTn id="4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A041F-6B57-29B1-387E-4FB1208ED6BC}"/>
            </a:ext>
          </a:extLst>
        </p:cNvPr>
        <p:cNvGrpSpPr/>
        <p:nvPr/>
      </p:nvGrpSpPr>
      <p:grpSpPr>
        <a:xfrm>
          <a:off x="0" y="0"/>
          <a:ext cx="0" cy="0"/>
          <a:chOff x="0" y="0"/>
          <a:chExt cx="0" cy="0"/>
        </a:xfrm>
      </p:grpSpPr>
      <p:sp>
        <p:nvSpPr>
          <p:cNvPr id="46" name="CustomShape 1">
            <a:extLst>
              <a:ext uri="{FF2B5EF4-FFF2-40B4-BE49-F238E27FC236}">
                <a16:creationId xmlns:a16="http://schemas.microsoft.com/office/drawing/2014/main" id="{0FE84551-9EFF-1FCA-80A3-6CFB6E1C564D}"/>
              </a:ext>
            </a:extLst>
          </p:cNvPr>
          <p:cNvSpPr/>
          <p:nvPr/>
        </p:nvSpPr>
        <p:spPr>
          <a:xfrm>
            <a:off x="661679" y="749160"/>
            <a:ext cx="5094935" cy="43629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pc="-1" dirty="0">
                <a:solidFill>
                  <a:schemeClr val="tx1">
                    <a:lumMod val="95000"/>
                    <a:lumOff val="5000"/>
                  </a:schemeClr>
                </a:solidFill>
                <a:latin typeface="Arial"/>
                <a:ea typeface="DejaVu Sans"/>
              </a:rPr>
              <a:t>11</a:t>
            </a:r>
            <a:r>
              <a:rPr lang="en-IN" sz="2400" b="1" strike="noStrike" spc="-1" dirty="0">
                <a:solidFill>
                  <a:schemeClr val="tx1">
                    <a:lumMod val="95000"/>
                    <a:lumOff val="5000"/>
                  </a:schemeClr>
                </a:solidFill>
                <a:latin typeface="Arial"/>
                <a:ea typeface="DejaVu Sans"/>
              </a:rPr>
              <a:t>. </a:t>
            </a:r>
            <a:r>
              <a:rPr lang="en-IN" sz="2400" b="1" spc="-1" dirty="0">
                <a:solidFill>
                  <a:schemeClr val="tx1">
                    <a:lumMod val="95000"/>
                    <a:lumOff val="5000"/>
                  </a:schemeClr>
                </a:solidFill>
                <a:latin typeface="Arial"/>
                <a:ea typeface="DejaVu Sans"/>
              </a:rPr>
              <a:t>References</a:t>
            </a:r>
          </a:p>
          <a:p>
            <a:pPr>
              <a:lnSpc>
                <a:spcPct val="100000"/>
              </a:lnSpc>
            </a:pPr>
            <a:endParaRPr lang="en-IN" sz="2400" b="0" strike="noStrike" spc="-1" dirty="0">
              <a:solidFill>
                <a:schemeClr val="tx1">
                  <a:lumMod val="95000"/>
                  <a:lumOff val="5000"/>
                </a:schemeClr>
              </a:solidFill>
              <a:latin typeface="Arial"/>
            </a:endParaRPr>
          </a:p>
        </p:txBody>
      </p:sp>
      <p:sp>
        <p:nvSpPr>
          <p:cNvPr id="4" name="Rectangle 2">
            <a:extLst>
              <a:ext uri="{FF2B5EF4-FFF2-40B4-BE49-F238E27FC236}">
                <a16:creationId xmlns:a16="http://schemas.microsoft.com/office/drawing/2014/main" id="{DD9E208C-917C-9171-CE57-824C21585E2E}"/>
              </a:ext>
            </a:extLst>
          </p:cNvPr>
          <p:cNvSpPr>
            <a:spLocks noGrp="1" noChangeArrowheads="1"/>
          </p:cNvSpPr>
          <p:nvPr>
            <p:ph type="subTitle" idx="1"/>
          </p:nvPr>
        </p:nvSpPr>
        <p:spPr bwMode="auto">
          <a:xfrm>
            <a:off x="661988" y="1631106"/>
            <a:ext cx="8167379"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UNEP.</a:t>
            </a:r>
            <a:r>
              <a:rPr kumimoji="0" lang="en-US" altLang="en-US" sz="1600" b="0" i="0" u="none" strike="noStrike" cap="none" normalizeH="0" baseline="0" dirty="0">
                <a:ln>
                  <a:noFill/>
                </a:ln>
                <a:solidFill>
                  <a:schemeClr val="tx1"/>
                </a:solidFill>
                <a:effectLst/>
                <a:latin typeface="Arial" panose="020B0604020202020204" pitchFamily="34" charset="0"/>
              </a:rPr>
              <a:t> (</a:t>
            </a:r>
            <a:r>
              <a:rPr lang="en-IN" sz="1600" b="1" dirty="0"/>
              <a:t>United Nations Environment Programme) </a:t>
            </a:r>
            <a:r>
              <a:rPr kumimoji="0" lang="en-US" altLang="en-US" sz="1600" b="0" i="0" u="none" strike="noStrike" cap="none" normalizeH="0" baseline="0" dirty="0">
                <a:ln>
                  <a:noFill/>
                </a:ln>
                <a:solidFill>
                  <a:schemeClr val="tx1"/>
                </a:solidFill>
                <a:effectLst/>
                <a:latin typeface="Arial" panose="020B0604020202020204" pitchFamily="34" charset="0"/>
              </a:rPr>
              <a:t>(2019). </a:t>
            </a:r>
            <a:r>
              <a:rPr kumimoji="0" lang="en-US" altLang="en-US" sz="1600" b="0" i="1" u="none" strike="noStrike" cap="none" normalizeH="0" baseline="0" dirty="0">
                <a:ln>
                  <a:noFill/>
                </a:ln>
                <a:solidFill>
                  <a:schemeClr val="tx1"/>
                </a:solidFill>
                <a:effectLst/>
                <a:latin typeface="Arial" panose="020B0604020202020204" pitchFamily="34" charset="0"/>
              </a:rPr>
              <a:t>Global Status Report for Buildings and Construction 2019.</a:t>
            </a: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IEA.</a:t>
            </a:r>
            <a:r>
              <a:rPr lang="en-IN" sz="1600" dirty="0"/>
              <a:t> International Energy Agency</a:t>
            </a:r>
            <a:r>
              <a:rPr kumimoji="0" lang="en-US" altLang="en-US" sz="1600" b="0" i="0" u="none" strike="noStrike" cap="none" normalizeH="0" baseline="0" dirty="0">
                <a:ln>
                  <a:noFill/>
                </a:ln>
                <a:solidFill>
                  <a:schemeClr val="tx1"/>
                </a:solidFill>
                <a:effectLst/>
                <a:latin typeface="Arial" panose="020B0604020202020204" pitchFamily="34" charset="0"/>
              </a:rPr>
              <a:t> (2020). </a:t>
            </a:r>
            <a:r>
              <a:rPr kumimoji="0" lang="en-US" altLang="en-US" sz="1600" b="0" i="1" u="none" strike="noStrike" cap="none" normalizeH="0" baseline="0" dirty="0">
                <a:ln>
                  <a:noFill/>
                </a:ln>
                <a:solidFill>
                  <a:schemeClr val="tx1"/>
                </a:solidFill>
                <a:effectLst/>
                <a:latin typeface="Arial" panose="020B0604020202020204" pitchFamily="34" charset="0"/>
              </a:rPr>
              <a:t>Energy Efficiency in Buildings.</a:t>
            </a:r>
            <a:r>
              <a:rPr lang="en-US" altLang="en-US" sz="1600" dirty="0">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USGBC.</a:t>
            </a:r>
            <a:r>
              <a:rPr kumimoji="0" lang="en-US" altLang="en-US" sz="1600" b="0" i="0" u="none" strike="noStrike" cap="none" normalizeH="0" baseline="0" dirty="0">
                <a:ln>
                  <a:noFill/>
                </a:ln>
                <a:solidFill>
                  <a:schemeClr val="tx1"/>
                </a:solidFill>
                <a:effectLst/>
                <a:latin typeface="Arial" panose="020B0604020202020204" pitchFamily="34" charset="0"/>
              </a:rPr>
              <a:t> </a:t>
            </a:r>
            <a:r>
              <a:rPr lang="en-US" sz="1600" dirty="0"/>
              <a:t>U.S. Green Building Council </a:t>
            </a:r>
            <a:r>
              <a:rPr kumimoji="0" lang="en-US" altLang="en-US" sz="1600" b="0" i="0" u="none" strike="noStrike" cap="none" normalizeH="0" baseline="0" dirty="0">
                <a:ln>
                  <a:noFill/>
                </a:ln>
                <a:solidFill>
                  <a:schemeClr val="tx1"/>
                </a:solidFill>
                <a:effectLst/>
                <a:latin typeface="Arial" panose="020B0604020202020204" pitchFamily="34" charset="0"/>
              </a:rPr>
              <a:t>(2020). </a:t>
            </a:r>
            <a:r>
              <a:rPr kumimoji="0" lang="en-US" altLang="en-US" sz="1600" b="0" i="1" u="none" strike="noStrike" cap="none" normalizeH="0" baseline="0" dirty="0">
                <a:ln>
                  <a:noFill/>
                </a:ln>
                <a:solidFill>
                  <a:schemeClr val="tx1"/>
                </a:solidFill>
                <a:effectLst/>
                <a:latin typeface="Arial" panose="020B0604020202020204" pitchFamily="34" charset="0"/>
              </a:rPr>
              <a:t>LEED v4 for Building Design and Construction.</a:t>
            </a:r>
            <a:br>
              <a:rPr kumimoji="0" lang="en-US" altLang="en-US" sz="1600" b="0" i="0" u="none" strike="noStrike" cap="none" normalizeH="0" baseline="0" dirty="0">
                <a:ln>
                  <a:noFill/>
                </a:ln>
                <a:solidFill>
                  <a:schemeClr val="tx1"/>
                </a:solidFill>
                <a:effectLst/>
                <a:latin typeface="Arial" panose="020B0604020202020204" pitchFamily="34" charset="0"/>
              </a:rPr>
            </a:b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LEED v4</a:t>
            </a:r>
            <a:r>
              <a:rPr kumimoji="0" lang="en-US" altLang="en-US" sz="1600" b="0" i="0" u="none" strike="noStrike" cap="none" normalizeH="0" baseline="0" dirty="0">
                <a:ln>
                  <a:noFill/>
                </a:ln>
                <a:solidFill>
                  <a:schemeClr val="tx1"/>
                </a:solidFill>
                <a:effectLst/>
                <a:latin typeface="Arial" panose="020B0604020202020204" pitchFamily="34" charset="0"/>
              </a:rPr>
              <a:t> (</a:t>
            </a:r>
            <a:r>
              <a:rPr lang="en-US" sz="1600" dirty="0"/>
              <a:t>Leadership in Energy and Environmental Design (v4 refers to version 4 of the standard))</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World Green Building Council.</a:t>
            </a:r>
            <a:r>
              <a:rPr kumimoji="0" lang="en-US" altLang="en-US" sz="1600" b="0" i="0" u="none" strike="noStrike" cap="none" normalizeH="0" baseline="0" dirty="0">
                <a:ln>
                  <a:noFill/>
                </a:ln>
                <a:solidFill>
                  <a:schemeClr val="tx1"/>
                </a:solidFill>
                <a:effectLst/>
                <a:latin typeface="Arial" panose="020B0604020202020204" pitchFamily="34" charset="0"/>
              </a:rPr>
              <a:t> (2018). </a:t>
            </a:r>
            <a:r>
              <a:rPr kumimoji="0" lang="en-US" altLang="en-US" sz="1600" b="0" i="1" u="none" strike="noStrike" cap="none" normalizeH="0" baseline="0" dirty="0">
                <a:ln>
                  <a:noFill/>
                </a:ln>
                <a:solidFill>
                  <a:schemeClr val="tx1"/>
                </a:solidFill>
                <a:effectLst/>
                <a:latin typeface="Arial" panose="020B0604020202020204" pitchFamily="34" charset="0"/>
              </a:rPr>
              <a:t>The Business Case for Green Building.</a:t>
            </a:r>
            <a:br>
              <a:rPr kumimoji="0" lang="en-US" altLang="en-US" sz="1600" b="0" i="0" u="none" strike="noStrike" cap="none" normalizeH="0" baseline="0" dirty="0">
                <a:ln>
                  <a:noFill/>
                </a:ln>
                <a:solidFill>
                  <a:schemeClr val="tx1"/>
                </a:solidFill>
                <a:effectLst/>
                <a:latin typeface="Arial" panose="020B0604020202020204" pitchFamily="34" charset="0"/>
              </a:rPr>
            </a:b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BRE.</a:t>
            </a:r>
            <a:r>
              <a:rPr kumimoji="0" lang="en-US" altLang="en-US" sz="1600" b="0" i="0" u="none" strike="noStrike" cap="none" normalizeH="0" baseline="0" dirty="0">
                <a:ln>
                  <a:noFill/>
                </a:ln>
                <a:solidFill>
                  <a:schemeClr val="tx1"/>
                </a:solidFill>
                <a:effectLst/>
                <a:latin typeface="Arial" panose="020B0604020202020204" pitchFamily="34" charset="0"/>
              </a:rPr>
              <a:t> </a:t>
            </a:r>
            <a:r>
              <a:rPr lang="en-IN" sz="1600" dirty="0"/>
              <a:t>Building Research Establishment </a:t>
            </a:r>
            <a:r>
              <a:rPr kumimoji="0" lang="en-US" altLang="en-US" sz="1600" b="0" i="0" u="none" strike="noStrike" cap="none" normalizeH="0" baseline="0" dirty="0">
                <a:ln>
                  <a:noFill/>
                </a:ln>
                <a:solidFill>
                  <a:schemeClr val="tx1"/>
                </a:solidFill>
                <a:effectLst/>
                <a:latin typeface="Arial" panose="020B0604020202020204" pitchFamily="34" charset="0"/>
              </a:rPr>
              <a:t>(2014). </a:t>
            </a:r>
          </a:p>
          <a:p>
            <a:pPr marL="0" marR="0" lvl="0" indent="0" algn="l" defTabSz="914400" rtl="0" eaLnBrk="0" fontAlgn="base" latinLnBrk="0" hangingPunct="0">
              <a:lnSpc>
                <a:spcPct val="100000"/>
              </a:lnSpc>
              <a:spcBef>
                <a:spcPct val="0"/>
              </a:spcBef>
              <a:spcAft>
                <a:spcPct val="0"/>
              </a:spcAft>
              <a:buClrTx/>
              <a:buSzTx/>
              <a:tabLst/>
            </a:pP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1" u="none" strike="noStrike" cap="none" normalizeH="0" baseline="0" dirty="0">
                <a:ln>
                  <a:noFill/>
                </a:ln>
                <a:solidFill>
                  <a:schemeClr val="tx1"/>
                </a:solidFill>
                <a:effectLst/>
                <a:latin typeface="Arial" panose="020B0604020202020204" pitchFamily="34" charset="0"/>
              </a:rPr>
              <a:t>BREEAM</a:t>
            </a:r>
            <a:r>
              <a:rPr kumimoji="0" lang="en-US" altLang="en-US" sz="1600" b="0" i="1" u="none" strike="noStrike" cap="none" normalizeH="0" baseline="0" dirty="0">
                <a:ln>
                  <a:noFill/>
                </a:ln>
                <a:solidFill>
                  <a:schemeClr val="tx1"/>
                </a:solidFill>
                <a:effectLst/>
                <a:latin typeface="Arial" panose="020B0604020202020204" pitchFamily="34" charset="0"/>
              </a:rPr>
              <a:t> – Sustainability Assessment Method.</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hlinkClick r:id="rId2"/>
              </a:rPr>
              <a:t>BREEAM</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ChatGPT</a:t>
            </a:r>
          </a:p>
        </p:txBody>
      </p:sp>
      <p:cxnSp>
        <p:nvCxnSpPr>
          <p:cNvPr id="6" name="Straight Connector 5">
            <a:extLst>
              <a:ext uri="{FF2B5EF4-FFF2-40B4-BE49-F238E27FC236}">
                <a16:creationId xmlns:a16="http://schemas.microsoft.com/office/drawing/2014/main" id="{687E73AA-2410-D480-D6B7-51EA636AA9C5}"/>
              </a:ext>
            </a:extLst>
          </p:cNvPr>
          <p:cNvCxnSpPr>
            <a:cxnSpLocks/>
          </p:cNvCxnSpPr>
          <p:nvPr/>
        </p:nvCxnSpPr>
        <p:spPr>
          <a:xfrm>
            <a:off x="344129" y="1592826"/>
            <a:ext cx="8573729"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8" name="Straight Connector 7">
            <a:extLst>
              <a:ext uri="{FF2B5EF4-FFF2-40B4-BE49-F238E27FC236}">
                <a16:creationId xmlns:a16="http://schemas.microsoft.com/office/drawing/2014/main" id="{8CE6D0A5-F106-5B4C-FD24-04117D5E89C0}"/>
              </a:ext>
            </a:extLst>
          </p:cNvPr>
          <p:cNvCxnSpPr>
            <a:cxnSpLocks/>
          </p:cNvCxnSpPr>
          <p:nvPr/>
        </p:nvCxnSpPr>
        <p:spPr>
          <a:xfrm>
            <a:off x="8318090" y="1307690"/>
            <a:ext cx="0" cy="545887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0" name="Straight Connector 9">
            <a:extLst>
              <a:ext uri="{FF2B5EF4-FFF2-40B4-BE49-F238E27FC236}">
                <a16:creationId xmlns:a16="http://schemas.microsoft.com/office/drawing/2014/main" id="{74F67692-58A3-6D97-893A-719570176E57}"/>
              </a:ext>
            </a:extLst>
          </p:cNvPr>
          <p:cNvCxnSpPr>
            <a:cxnSpLocks/>
          </p:cNvCxnSpPr>
          <p:nvPr/>
        </p:nvCxnSpPr>
        <p:spPr>
          <a:xfrm>
            <a:off x="397469" y="6524754"/>
            <a:ext cx="8573729" cy="0"/>
          </a:xfrm>
          <a:prstGeom prst="line">
            <a:avLst/>
          </a:prstGeom>
          <a:ln/>
        </p:spPr>
        <p:style>
          <a:lnRef idx="3">
            <a:schemeClr val="accent6"/>
          </a:lnRef>
          <a:fillRef idx="0">
            <a:schemeClr val="accent6"/>
          </a:fillRef>
          <a:effectRef idx="2">
            <a:schemeClr val="accent6"/>
          </a:effectRef>
          <a:fontRef idx="minor">
            <a:schemeClr val="tx1"/>
          </a:fontRef>
        </p:style>
      </p:cxnSp>
      <p:cxnSp>
        <p:nvCxnSpPr>
          <p:cNvPr id="13" name="Straight Connector 12">
            <a:extLst>
              <a:ext uri="{FF2B5EF4-FFF2-40B4-BE49-F238E27FC236}">
                <a16:creationId xmlns:a16="http://schemas.microsoft.com/office/drawing/2014/main" id="{DF63CA8E-CF46-736B-9141-761D34B140B6}"/>
              </a:ext>
            </a:extLst>
          </p:cNvPr>
          <p:cNvCxnSpPr>
            <a:cxnSpLocks/>
          </p:cNvCxnSpPr>
          <p:nvPr/>
        </p:nvCxnSpPr>
        <p:spPr>
          <a:xfrm>
            <a:off x="607601" y="1307690"/>
            <a:ext cx="0" cy="5458870"/>
          </a:xfrm>
          <a:prstGeom prst="line">
            <a:avLst/>
          </a:prstGeom>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1549822532"/>
      </p:ext>
    </p:extLst>
  </p:cSld>
  <p:clrMapOvr>
    <a:masterClrMapping/>
  </p:clrMapOvr>
  <p:transition spd="slow">
    <p:push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 calcmode="lin" valueType="num">
                                      <p:cBhvr additive="base">
                                        <p:cTn id="19"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anim calcmode="lin" valueType="num">
                                      <p:cBhvr additive="base">
                                        <p:cTn id="25"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anim calcmode="lin" valueType="num">
                                      <p:cBhvr additive="base">
                                        <p:cTn id="3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 calcmode="lin" valueType="num">
                                      <p:cBhvr additive="base">
                                        <p:cTn id="3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anim calcmode="lin" valueType="num">
                                      <p:cBhvr additive="base">
                                        <p:cTn id="43"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4">
                                            <p:txEl>
                                              <p:pRg st="11" end="11"/>
                                            </p:txEl>
                                          </p:spTgt>
                                        </p:tgtEl>
                                        <p:attrNameLst>
                                          <p:attrName>style.visibility</p:attrName>
                                        </p:attrNameLst>
                                      </p:cBhvr>
                                      <p:to>
                                        <p:strVal val="visible"/>
                                      </p:to>
                                    </p:set>
                                    <p:anim calcmode="lin" valueType="num">
                                      <p:cBhvr additive="base">
                                        <p:cTn id="49"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CustomShape 1"/>
          <p:cNvSpPr/>
          <p:nvPr/>
        </p:nvSpPr>
        <p:spPr>
          <a:xfrm>
            <a:off x="288000" y="1080000"/>
            <a:ext cx="4246920" cy="345240"/>
          </a:xfrm>
          <a:prstGeom prst="rect">
            <a:avLst/>
          </a:prstGeom>
          <a:noFill/>
          <a:ln>
            <a:noFill/>
          </a:ln>
        </p:spPr>
        <p:style>
          <a:lnRef idx="0">
            <a:scrgbClr r="0" g="0" b="0"/>
          </a:lnRef>
          <a:fillRef idx="0">
            <a:scrgbClr r="0" g="0" b="0"/>
          </a:fillRef>
          <a:effectRef idx="0">
            <a:scrgbClr r="0" g="0" b="0"/>
          </a:effectRef>
          <a:fontRef idx="minor"/>
        </p:style>
      </p:sp>
      <p:sp>
        <p:nvSpPr>
          <p:cNvPr id="44" name="CustomShape 2"/>
          <p:cNvSpPr/>
          <p:nvPr/>
        </p:nvSpPr>
        <p:spPr>
          <a:xfrm>
            <a:off x="900000" y="288000"/>
            <a:ext cx="5902920" cy="42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IN" sz="2400" b="1" strike="noStrike" spc="-1">
                <a:solidFill>
                  <a:srgbClr val="000000"/>
                </a:solidFill>
                <a:latin typeface="Arial"/>
                <a:ea typeface="DejaVu Sans"/>
              </a:rPr>
              <a:t>Outlines</a:t>
            </a:r>
            <a:endParaRPr lang="en-IN" sz="2400" b="0" strike="noStrike" spc="-1">
              <a:latin typeface="Arial"/>
            </a:endParaRPr>
          </a:p>
        </p:txBody>
      </p:sp>
      <p:sp>
        <p:nvSpPr>
          <p:cNvPr id="45" name="CustomShape 3"/>
          <p:cNvSpPr/>
          <p:nvPr/>
        </p:nvSpPr>
        <p:spPr>
          <a:xfrm>
            <a:off x="1260000" y="828000"/>
            <a:ext cx="6550920" cy="603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4920">
              <a:lnSpc>
                <a:spcPct val="115000"/>
              </a:lnSpc>
              <a:buClr>
                <a:srgbClr val="000000"/>
              </a:buClr>
              <a:buSzPct val="45000"/>
              <a:buFont typeface="Wingdings" charset="2"/>
              <a:buChar char=""/>
            </a:pPr>
            <a:r>
              <a:rPr lang="en-IN" b="0" strike="noStrike" spc="-1" dirty="0">
                <a:solidFill>
                  <a:srgbClr val="000000"/>
                </a:solidFill>
                <a:latin typeface="Arial"/>
                <a:ea typeface="DejaVu Sans"/>
              </a:rPr>
              <a:t>Introduction</a:t>
            </a:r>
            <a:endParaRPr lang="en-IN" b="0" strike="noStrike" spc="-1" dirty="0">
              <a:latin typeface="Arial"/>
            </a:endParaRPr>
          </a:p>
          <a:p>
            <a:pPr marL="216000" indent="-214920">
              <a:lnSpc>
                <a:spcPct val="115000"/>
              </a:lnSpc>
              <a:buClr>
                <a:srgbClr val="000000"/>
              </a:buClr>
              <a:buSzPct val="45000"/>
              <a:buFont typeface="Wingdings" charset="2"/>
              <a:buChar char=""/>
            </a:pPr>
            <a:r>
              <a:rPr lang="en-IN" b="0" strike="noStrike" spc="-1" dirty="0">
                <a:solidFill>
                  <a:srgbClr val="000000"/>
                </a:solidFill>
                <a:latin typeface="Arial"/>
                <a:ea typeface="DejaVu Sans"/>
              </a:rPr>
              <a:t>Problem Statement</a:t>
            </a:r>
            <a:endParaRPr lang="en-IN" b="0" strike="noStrike" spc="-1" dirty="0">
              <a:latin typeface="Arial"/>
            </a:endParaRPr>
          </a:p>
          <a:p>
            <a:pPr marL="216000" indent="-214920">
              <a:lnSpc>
                <a:spcPct val="115000"/>
              </a:lnSpc>
              <a:buClr>
                <a:srgbClr val="000000"/>
              </a:buClr>
              <a:buSzPct val="45000"/>
              <a:buFont typeface="Wingdings" charset="2"/>
              <a:buChar char=""/>
            </a:pPr>
            <a:r>
              <a:rPr lang="en-IN" b="0" strike="noStrike" spc="-1" dirty="0">
                <a:solidFill>
                  <a:srgbClr val="000000"/>
                </a:solidFill>
                <a:latin typeface="Arial"/>
                <a:ea typeface="DejaVu Sans"/>
              </a:rPr>
              <a:t>Objective</a:t>
            </a:r>
            <a:endParaRPr lang="en-IN" b="0" strike="noStrike" spc="-1" dirty="0">
              <a:latin typeface="Arial"/>
            </a:endParaRPr>
          </a:p>
          <a:p>
            <a:pPr marL="216000" indent="-214920">
              <a:lnSpc>
                <a:spcPct val="115000"/>
              </a:lnSpc>
              <a:buClr>
                <a:srgbClr val="000000"/>
              </a:buClr>
              <a:buSzPct val="45000"/>
              <a:buFont typeface="Wingdings" charset="2"/>
              <a:buChar char=""/>
            </a:pPr>
            <a:r>
              <a:rPr lang="en-IN" b="0" strike="noStrike" spc="-1" dirty="0">
                <a:solidFill>
                  <a:srgbClr val="000000"/>
                </a:solidFill>
                <a:latin typeface="Arial"/>
                <a:ea typeface="DejaVu Sans"/>
              </a:rPr>
              <a:t>Scope</a:t>
            </a:r>
            <a:endParaRPr lang="en-IN" b="0" strike="noStrike" spc="-1" dirty="0">
              <a:latin typeface="Arial"/>
            </a:endParaRPr>
          </a:p>
          <a:p>
            <a:pPr marL="216000" indent="-214920">
              <a:lnSpc>
                <a:spcPct val="115000"/>
              </a:lnSpc>
              <a:buClr>
                <a:srgbClr val="000000"/>
              </a:buClr>
              <a:buSzPct val="45000"/>
              <a:buFont typeface="Wingdings" charset="2"/>
              <a:buChar char=""/>
            </a:pPr>
            <a:r>
              <a:rPr lang="en-IN" b="0" strike="noStrike" spc="-1" dirty="0">
                <a:solidFill>
                  <a:srgbClr val="000000"/>
                </a:solidFill>
                <a:latin typeface="Arial"/>
                <a:ea typeface="DejaVu Sans"/>
              </a:rPr>
              <a:t>Possible Outcomes</a:t>
            </a:r>
            <a:endParaRPr lang="en-IN" b="0" strike="noStrike" spc="-1" dirty="0">
              <a:latin typeface="Arial"/>
            </a:endParaRPr>
          </a:p>
          <a:p>
            <a:pPr marL="216000" indent="-214920">
              <a:lnSpc>
                <a:spcPct val="115000"/>
              </a:lnSpc>
              <a:buClr>
                <a:srgbClr val="000000"/>
              </a:buClr>
              <a:buSzPct val="45000"/>
              <a:buFont typeface="Wingdings" charset="2"/>
              <a:buChar char=""/>
            </a:pPr>
            <a:r>
              <a:rPr lang="en-IN" b="0" strike="noStrike" spc="-1" dirty="0">
                <a:solidFill>
                  <a:srgbClr val="000000"/>
                </a:solidFill>
                <a:latin typeface="Arial"/>
                <a:ea typeface="DejaVu Sans"/>
              </a:rPr>
              <a:t>Prior Art Search (Literature review)</a:t>
            </a:r>
          </a:p>
          <a:p>
            <a:pPr marL="216000" indent="-214920">
              <a:lnSpc>
                <a:spcPct val="115000"/>
              </a:lnSpc>
              <a:buClr>
                <a:srgbClr val="000000"/>
              </a:buClr>
              <a:buSzPct val="45000"/>
              <a:buFont typeface="Wingdings" charset="2"/>
              <a:buChar char=""/>
            </a:pPr>
            <a:r>
              <a:rPr lang="en-IN" spc="-1" dirty="0">
                <a:solidFill>
                  <a:srgbClr val="000000"/>
                </a:solidFill>
                <a:latin typeface="Arial"/>
              </a:rPr>
              <a:t>Flowchart</a:t>
            </a:r>
          </a:p>
          <a:p>
            <a:pPr marL="216000" indent="-214920">
              <a:lnSpc>
                <a:spcPct val="115000"/>
              </a:lnSpc>
              <a:buClr>
                <a:srgbClr val="000000"/>
              </a:buClr>
              <a:buSzPct val="45000"/>
              <a:buFont typeface="Wingdings" charset="2"/>
              <a:buChar char=""/>
            </a:pPr>
            <a:r>
              <a:rPr lang="en-IN" b="0" strike="noStrike" spc="-1" dirty="0">
                <a:solidFill>
                  <a:srgbClr val="000000"/>
                </a:solidFill>
                <a:latin typeface="Arial"/>
              </a:rPr>
              <a:t>E-R Diagram</a:t>
            </a:r>
          </a:p>
          <a:p>
            <a:pPr marL="216000" indent="-214920">
              <a:lnSpc>
                <a:spcPct val="115000"/>
              </a:lnSpc>
              <a:buClr>
                <a:srgbClr val="000000"/>
              </a:buClr>
              <a:buSzPct val="45000"/>
              <a:buFont typeface="Wingdings" charset="2"/>
              <a:buChar char=""/>
            </a:pPr>
            <a:r>
              <a:rPr lang="en-IN" spc="-1" dirty="0">
                <a:solidFill>
                  <a:srgbClr val="000000"/>
                </a:solidFill>
                <a:latin typeface="Arial"/>
              </a:rPr>
              <a:t>DFD Diagram</a:t>
            </a:r>
            <a:endParaRPr lang="en-IN" b="0" strike="noStrike" spc="-1" dirty="0">
              <a:latin typeface="Arial"/>
            </a:endParaRPr>
          </a:p>
          <a:p>
            <a:pPr marL="216000" indent="-214920">
              <a:lnSpc>
                <a:spcPct val="115000"/>
              </a:lnSpc>
              <a:buClr>
                <a:srgbClr val="000000"/>
              </a:buClr>
              <a:buSzPct val="45000"/>
              <a:buFont typeface="Wingdings" charset="2"/>
              <a:buChar char=""/>
            </a:pPr>
            <a:r>
              <a:rPr lang="en-IN" b="0" strike="noStrike" spc="-1" dirty="0">
                <a:solidFill>
                  <a:srgbClr val="000000"/>
                </a:solidFill>
                <a:latin typeface="Arial"/>
                <a:ea typeface="DejaVu Sans"/>
              </a:rPr>
              <a:t>Conclusion &amp; Future Works</a:t>
            </a:r>
            <a:endParaRPr lang="en-IN" b="0" strike="noStrike" spc="-1" dirty="0">
              <a:latin typeface="Arial"/>
            </a:endParaRPr>
          </a:p>
          <a:p>
            <a:pPr marL="216000" indent="-214920">
              <a:lnSpc>
                <a:spcPct val="115000"/>
              </a:lnSpc>
              <a:buClr>
                <a:srgbClr val="000000"/>
              </a:buClr>
              <a:buSzPct val="45000"/>
              <a:buFont typeface="Wingdings" charset="2"/>
              <a:buChar char=""/>
            </a:pPr>
            <a:r>
              <a:rPr lang="en-IN" b="0" strike="noStrike" spc="-1" dirty="0">
                <a:solidFill>
                  <a:srgbClr val="000000"/>
                </a:solidFill>
                <a:latin typeface="Arial"/>
                <a:ea typeface="DejaVu Sans"/>
              </a:rPr>
              <a:t>References</a:t>
            </a:r>
            <a:endParaRPr lang="en-IN" b="0" strike="noStrike" spc="-1" dirty="0">
              <a:latin typeface="Arial"/>
            </a:endParaRPr>
          </a:p>
          <a:p>
            <a:pPr>
              <a:lnSpc>
                <a:spcPct val="115000"/>
              </a:lnSpc>
            </a:pPr>
            <a:endParaRPr lang="en-IN" b="0" strike="noStrike" spc="-1" dirty="0">
              <a:latin typeface="Arial"/>
            </a:endParaRPr>
          </a:p>
          <a:p>
            <a:pPr>
              <a:lnSpc>
                <a:spcPct val="115000"/>
              </a:lnSpc>
            </a:pPr>
            <a:endParaRPr lang="en-IN" b="0" strike="noStrike" spc="-1" dirty="0">
              <a:latin typeface="Arial"/>
            </a:endParaRPr>
          </a:p>
        </p:txBody>
      </p:sp>
    </p:spTree>
  </p:cSld>
  <p:clrMapOvr>
    <a:masterClrMapping/>
  </p:clrMapOvr>
  <p:transition spd="slow">
    <p:push dir="u"/>
  </p:transition>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CustomShape 1"/>
          <p:cNvSpPr/>
          <p:nvPr/>
        </p:nvSpPr>
        <p:spPr>
          <a:xfrm>
            <a:off x="661679" y="749160"/>
            <a:ext cx="5094935" cy="43629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dirty="0">
                <a:solidFill>
                  <a:schemeClr val="tx1">
                    <a:lumMod val="95000"/>
                    <a:lumOff val="5000"/>
                  </a:schemeClr>
                </a:solidFill>
                <a:latin typeface="Arial"/>
                <a:ea typeface="DejaVu Sans"/>
              </a:rPr>
              <a:t>1.INTRODUCTION</a:t>
            </a:r>
            <a:endParaRPr lang="en-IN" sz="2400" b="0" strike="noStrike" spc="-1" dirty="0">
              <a:solidFill>
                <a:schemeClr val="tx1">
                  <a:lumMod val="95000"/>
                  <a:lumOff val="5000"/>
                </a:schemeClr>
              </a:solidFill>
              <a:latin typeface="Arial"/>
            </a:endParaRPr>
          </a:p>
        </p:txBody>
      </p:sp>
      <p:graphicFrame>
        <p:nvGraphicFramePr>
          <p:cNvPr id="16" name="Diagram 15">
            <a:extLst>
              <a:ext uri="{FF2B5EF4-FFF2-40B4-BE49-F238E27FC236}">
                <a16:creationId xmlns:a16="http://schemas.microsoft.com/office/drawing/2014/main" id="{61A415A2-96A0-DF9E-3A0C-3F52F8E07A88}"/>
              </a:ext>
            </a:extLst>
          </p:cNvPr>
          <p:cNvGraphicFramePr/>
          <p:nvPr>
            <p:extLst>
              <p:ext uri="{D42A27DB-BD31-4B8C-83A1-F6EECF244321}">
                <p14:modId xmlns:p14="http://schemas.microsoft.com/office/powerpoint/2010/main" val="342358100"/>
              </p:ext>
            </p:extLst>
          </p:nvPr>
        </p:nvGraphicFramePr>
        <p:xfrm>
          <a:off x="1524000" y="1397000"/>
          <a:ext cx="6096000" cy="4597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push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6"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094F4-4FA6-9D60-C526-DED9ADC7D746}"/>
            </a:ext>
          </a:extLst>
        </p:cNvPr>
        <p:cNvGrpSpPr/>
        <p:nvPr/>
      </p:nvGrpSpPr>
      <p:grpSpPr>
        <a:xfrm>
          <a:off x="0" y="0"/>
          <a:ext cx="0" cy="0"/>
          <a:chOff x="0" y="0"/>
          <a:chExt cx="0" cy="0"/>
        </a:xfrm>
      </p:grpSpPr>
      <p:sp>
        <p:nvSpPr>
          <p:cNvPr id="46" name="CustomShape 1">
            <a:extLst>
              <a:ext uri="{FF2B5EF4-FFF2-40B4-BE49-F238E27FC236}">
                <a16:creationId xmlns:a16="http://schemas.microsoft.com/office/drawing/2014/main" id="{7A07D289-9770-8A06-BCEE-8A654F044686}"/>
              </a:ext>
            </a:extLst>
          </p:cNvPr>
          <p:cNvSpPr/>
          <p:nvPr/>
        </p:nvSpPr>
        <p:spPr>
          <a:xfrm>
            <a:off x="661679" y="749160"/>
            <a:ext cx="5094935" cy="43629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pc="-1" dirty="0">
                <a:solidFill>
                  <a:schemeClr val="tx1">
                    <a:lumMod val="95000"/>
                    <a:lumOff val="5000"/>
                  </a:schemeClr>
                </a:solidFill>
                <a:latin typeface="Arial"/>
                <a:ea typeface="DejaVu Sans"/>
              </a:rPr>
              <a:t>2</a:t>
            </a:r>
            <a:r>
              <a:rPr lang="en-IN" sz="2400" b="1" strike="noStrike" spc="-1" dirty="0">
                <a:solidFill>
                  <a:schemeClr val="tx1">
                    <a:lumMod val="95000"/>
                    <a:lumOff val="5000"/>
                  </a:schemeClr>
                </a:solidFill>
                <a:latin typeface="Arial"/>
                <a:ea typeface="DejaVu Sans"/>
              </a:rPr>
              <a:t>. Problem Statement</a:t>
            </a:r>
            <a:endParaRPr lang="en-IN" sz="2400" b="0" strike="noStrike" spc="-1" dirty="0">
              <a:solidFill>
                <a:schemeClr val="tx1">
                  <a:lumMod val="95000"/>
                  <a:lumOff val="5000"/>
                </a:schemeClr>
              </a:solidFill>
              <a:latin typeface="Arial"/>
            </a:endParaRPr>
          </a:p>
        </p:txBody>
      </p:sp>
      <p:sp>
        <p:nvSpPr>
          <p:cNvPr id="2" name="TextBox 1">
            <a:extLst>
              <a:ext uri="{FF2B5EF4-FFF2-40B4-BE49-F238E27FC236}">
                <a16:creationId xmlns:a16="http://schemas.microsoft.com/office/drawing/2014/main" id="{ABCE486A-FBD4-2AA5-4F81-4194932CAE4A}"/>
              </a:ext>
            </a:extLst>
          </p:cNvPr>
          <p:cNvSpPr txBox="1"/>
          <p:nvPr/>
        </p:nvSpPr>
        <p:spPr>
          <a:xfrm>
            <a:off x="875071" y="1465006"/>
            <a:ext cx="7639664" cy="1477328"/>
          </a:xfrm>
          <a:prstGeom prst="rect">
            <a:avLst/>
          </a:prstGeom>
          <a:noFill/>
        </p:spPr>
        <p:txBody>
          <a:bodyPr wrap="square" rtlCol="0">
            <a:spAutoFit/>
          </a:bodyPr>
          <a:lstStyle/>
          <a:p>
            <a:r>
              <a:rPr lang="en-US" dirty="0"/>
              <a:t>The construction industry's current practices result in unsustainable resource use, high greenhouse gas emissions, and significant waste generation. To tackle these issues, innovative green technologies must be adopted to reduce the environmental impact while ensuring energy efficiency, affordability, and sustainability in construction.</a:t>
            </a:r>
            <a:endParaRPr lang="en-IN" dirty="0"/>
          </a:p>
        </p:txBody>
      </p:sp>
      <p:graphicFrame>
        <p:nvGraphicFramePr>
          <p:cNvPr id="6" name="Chart 5">
            <a:extLst>
              <a:ext uri="{FF2B5EF4-FFF2-40B4-BE49-F238E27FC236}">
                <a16:creationId xmlns:a16="http://schemas.microsoft.com/office/drawing/2014/main" id="{6347C321-15F4-3D5D-494F-877110A1CC08}"/>
              </a:ext>
            </a:extLst>
          </p:cNvPr>
          <p:cNvGraphicFramePr/>
          <p:nvPr>
            <p:extLst>
              <p:ext uri="{D42A27DB-BD31-4B8C-83A1-F6EECF244321}">
                <p14:modId xmlns:p14="http://schemas.microsoft.com/office/powerpoint/2010/main" val="3558044135"/>
              </p:ext>
            </p:extLst>
          </p:nvPr>
        </p:nvGraphicFramePr>
        <p:xfrm>
          <a:off x="2153263" y="3084238"/>
          <a:ext cx="5594555" cy="363611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8777916"/>
      </p:ext>
    </p:extLst>
  </p:cSld>
  <p:clrMapOvr>
    <a:masterClrMapping/>
  </p:clrMapOvr>
  <p:transition spd="slow">
    <p:push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6"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1E19E-84EF-A35E-BFB7-DC5C6FA3C4AE}"/>
            </a:ext>
          </a:extLst>
        </p:cNvPr>
        <p:cNvGrpSpPr/>
        <p:nvPr/>
      </p:nvGrpSpPr>
      <p:grpSpPr>
        <a:xfrm>
          <a:off x="0" y="0"/>
          <a:ext cx="0" cy="0"/>
          <a:chOff x="0" y="0"/>
          <a:chExt cx="0" cy="0"/>
        </a:xfrm>
      </p:grpSpPr>
      <p:sp>
        <p:nvSpPr>
          <p:cNvPr id="46" name="CustomShape 1">
            <a:extLst>
              <a:ext uri="{FF2B5EF4-FFF2-40B4-BE49-F238E27FC236}">
                <a16:creationId xmlns:a16="http://schemas.microsoft.com/office/drawing/2014/main" id="{5B60194D-FC70-BB4F-E33D-6D080C95CC5E}"/>
              </a:ext>
            </a:extLst>
          </p:cNvPr>
          <p:cNvSpPr/>
          <p:nvPr/>
        </p:nvSpPr>
        <p:spPr>
          <a:xfrm>
            <a:off x="661679" y="749160"/>
            <a:ext cx="5094935" cy="43629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dirty="0">
                <a:solidFill>
                  <a:schemeClr val="tx1">
                    <a:lumMod val="95000"/>
                    <a:lumOff val="5000"/>
                  </a:schemeClr>
                </a:solidFill>
                <a:latin typeface="Arial"/>
                <a:ea typeface="DejaVu Sans"/>
              </a:rPr>
              <a:t>3. Objective</a:t>
            </a:r>
          </a:p>
          <a:p>
            <a:pPr>
              <a:lnSpc>
                <a:spcPct val="100000"/>
              </a:lnSpc>
            </a:pPr>
            <a:endParaRPr lang="en-IN" sz="2400" b="0" strike="noStrike" spc="-1" dirty="0">
              <a:solidFill>
                <a:schemeClr val="tx1">
                  <a:lumMod val="95000"/>
                  <a:lumOff val="5000"/>
                </a:schemeClr>
              </a:solidFill>
              <a:latin typeface="Arial"/>
            </a:endParaRPr>
          </a:p>
        </p:txBody>
      </p:sp>
      <p:graphicFrame>
        <p:nvGraphicFramePr>
          <p:cNvPr id="3" name="Diagram 2">
            <a:extLst>
              <a:ext uri="{FF2B5EF4-FFF2-40B4-BE49-F238E27FC236}">
                <a16:creationId xmlns:a16="http://schemas.microsoft.com/office/drawing/2014/main" id="{62549D8F-80C9-4E48-D1CD-2C76C2F7C34A}"/>
              </a:ext>
            </a:extLst>
          </p:cNvPr>
          <p:cNvGraphicFramePr/>
          <p:nvPr>
            <p:extLst>
              <p:ext uri="{D42A27DB-BD31-4B8C-83A1-F6EECF244321}">
                <p14:modId xmlns:p14="http://schemas.microsoft.com/office/powerpoint/2010/main" val="1964590799"/>
              </p:ext>
            </p:extLst>
          </p:nvPr>
        </p:nvGraphicFramePr>
        <p:xfrm>
          <a:off x="1524000" y="1396999"/>
          <a:ext cx="6774426" cy="48759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0275270"/>
      </p:ext>
    </p:extLst>
  </p:cSld>
  <p:clrMapOvr>
    <a:masterClrMapping/>
  </p:clrMapOvr>
  <p:transition spd="slow">
    <p:push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479C5-2B01-FBE0-085D-20DBE836EB0F}"/>
            </a:ext>
          </a:extLst>
        </p:cNvPr>
        <p:cNvGrpSpPr/>
        <p:nvPr/>
      </p:nvGrpSpPr>
      <p:grpSpPr>
        <a:xfrm>
          <a:off x="0" y="0"/>
          <a:ext cx="0" cy="0"/>
          <a:chOff x="0" y="0"/>
          <a:chExt cx="0" cy="0"/>
        </a:xfrm>
      </p:grpSpPr>
      <p:sp>
        <p:nvSpPr>
          <p:cNvPr id="46" name="CustomShape 1">
            <a:extLst>
              <a:ext uri="{FF2B5EF4-FFF2-40B4-BE49-F238E27FC236}">
                <a16:creationId xmlns:a16="http://schemas.microsoft.com/office/drawing/2014/main" id="{4EB467E6-1590-F1BC-F01C-82A9D9658D7B}"/>
              </a:ext>
            </a:extLst>
          </p:cNvPr>
          <p:cNvSpPr/>
          <p:nvPr/>
        </p:nvSpPr>
        <p:spPr>
          <a:xfrm>
            <a:off x="661679" y="749160"/>
            <a:ext cx="5094935" cy="43629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pc="-1" dirty="0">
                <a:solidFill>
                  <a:schemeClr val="tx1">
                    <a:lumMod val="95000"/>
                    <a:lumOff val="5000"/>
                  </a:schemeClr>
                </a:solidFill>
                <a:latin typeface="Arial"/>
                <a:ea typeface="DejaVu Sans"/>
              </a:rPr>
              <a:t>4</a:t>
            </a:r>
            <a:r>
              <a:rPr lang="en-IN" sz="2400" b="1" strike="noStrike" spc="-1" dirty="0">
                <a:solidFill>
                  <a:schemeClr val="tx1">
                    <a:lumMod val="95000"/>
                    <a:lumOff val="5000"/>
                  </a:schemeClr>
                </a:solidFill>
                <a:latin typeface="Arial"/>
                <a:ea typeface="DejaVu Sans"/>
              </a:rPr>
              <a:t>. Scope</a:t>
            </a:r>
          </a:p>
          <a:p>
            <a:pPr>
              <a:lnSpc>
                <a:spcPct val="100000"/>
              </a:lnSpc>
            </a:pPr>
            <a:endParaRPr lang="en-IN" sz="2400" b="0" strike="noStrike" spc="-1" dirty="0">
              <a:solidFill>
                <a:schemeClr val="tx1">
                  <a:lumMod val="95000"/>
                  <a:lumOff val="5000"/>
                </a:schemeClr>
              </a:solidFill>
              <a:latin typeface="Arial"/>
            </a:endParaRPr>
          </a:p>
        </p:txBody>
      </p:sp>
      <p:sp>
        <p:nvSpPr>
          <p:cNvPr id="2" name="TextBox 1">
            <a:extLst>
              <a:ext uri="{FF2B5EF4-FFF2-40B4-BE49-F238E27FC236}">
                <a16:creationId xmlns:a16="http://schemas.microsoft.com/office/drawing/2014/main" id="{96D80646-683C-24D7-1D33-77D2ABB4824C}"/>
              </a:ext>
            </a:extLst>
          </p:cNvPr>
          <p:cNvSpPr txBox="1"/>
          <p:nvPr/>
        </p:nvSpPr>
        <p:spPr>
          <a:xfrm>
            <a:off x="661679" y="1185450"/>
            <a:ext cx="7551174" cy="646331"/>
          </a:xfrm>
          <a:prstGeom prst="rect">
            <a:avLst/>
          </a:prstGeom>
          <a:noFill/>
        </p:spPr>
        <p:txBody>
          <a:bodyPr wrap="square" rtlCol="0">
            <a:spAutoFit/>
          </a:bodyPr>
          <a:lstStyle/>
          <a:p>
            <a:r>
              <a:rPr lang="en-US" dirty="0"/>
              <a:t>The scope of green technology in construction is vast and transformative, covering multiple aspects of the industry.</a:t>
            </a:r>
            <a:endParaRPr lang="en-IN" dirty="0"/>
          </a:p>
        </p:txBody>
      </p:sp>
      <p:graphicFrame>
        <p:nvGraphicFramePr>
          <p:cNvPr id="5" name="Diagram 4">
            <a:extLst>
              <a:ext uri="{FF2B5EF4-FFF2-40B4-BE49-F238E27FC236}">
                <a16:creationId xmlns:a16="http://schemas.microsoft.com/office/drawing/2014/main" id="{9FDDADB3-1C56-6A11-4483-E18BF4AF0C06}"/>
              </a:ext>
            </a:extLst>
          </p:cNvPr>
          <p:cNvGraphicFramePr/>
          <p:nvPr>
            <p:extLst>
              <p:ext uri="{D42A27DB-BD31-4B8C-83A1-F6EECF244321}">
                <p14:modId xmlns:p14="http://schemas.microsoft.com/office/powerpoint/2010/main" val="2211126429"/>
              </p:ext>
            </p:extLst>
          </p:nvPr>
        </p:nvGraphicFramePr>
        <p:xfrm>
          <a:off x="1248697" y="1831781"/>
          <a:ext cx="7138220" cy="49823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75364740"/>
      </p:ext>
    </p:extLst>
  </p:cSld>
  <p:clrMapOvr>
    <a:masterClrMapping/>
  </p:clrMapOvr>
  <p:transition spd="slow">
    <p:push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8EDC7F-847B-C272-D846-89021A7D3209}"/>
            </a:ext>
          </a:extLst>
        </p:cNvPr>
        <p:cNvGrpSpPr/>
        <p:nvPr/>
      </p:nvGrpSpPr>
      <p:grpSpPr>
        <a:xfrm>
          <a:off x="0" y="0"/>
          <a:ext cx="0" cy="0"/>
          <a:chOff x="0" y="0"/>
          <a:chExt cx="0" cy="0"/>
        </a:xfrm>
      </p:grpSpPr>
      <p:sp>
        <p:nvSpPr>
          <p:cNvPr id="46" name="CustomShape 1">
            <a:extLst>
              <a:ext uri="{FF2B5EF4-FFF2-40B4-BE49-F238E27FC236}">
                <a16:creationId xmlns:a16="http://schemas.microsoft.com/office/drawing/2014/main" id="{F7EF6FE8-9BC3-5CD8-07F2-DACF07EB41F6}"/>
              </a:ext>
            </a:extLst>
          </p:cNvPr>
          <p:cNvSpPr/>
          <p:nvPr/>
        </p:nvSpPr>
        <p:spPr>
          <a:xfrm>
            <a:off x="661679" y="749160"/>
            <a:ext cx="5094935" cy="43629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dirty="0">
                <a:solidFill>
                  <a:schemeClr val="tx1">
                    <a:lumMod val="95000"/>
                    <a:lumOff val="5000"/>
                  </a:schemeClr>
                </a:solidFill>
                <a:latin typeface="Arial"/>
                <a:ea typeface="DejaVu Sans"/>
              </a:rPr>
              <a:t>5. Possible Outcomes</a:t>
            </a:r>
          </a:p>
          <a:p>
            <a:pPr>
              <a:lnSpc>
                <a:spcPct val="100000"/>
              </a:lnSpc>
            </a:pPr>
            <a:endParaRPr lang="en-IN" sz="2400" b="0" strike="noStrike" spc="-1" dirty="0">
              <a:solidFill>
                <a:schemeClr val="tx1">
                  <a:lumMod val="95000"/>
                  <a:lumOff val="5000"/>
                </a:schemeClr>
              </a:solidFill>
              <a:latin typeface="Arial"/>
            </a:endParaRPr>
          </a:p>
        </p:txBody>
      </p:sp>
      <p:graphicFrame>
        <p:nvGraphicFramePr>
          <p:cNvPr id="3" name="Diagram 2">
            <a:extLst>
              <a:ext uri="{FF2B5EF4-FFF2-40B4-BE49-F238E27FC236}">
                <a16:creationId xmlns:a16="http://schemas.microsoft.com/office/drawing/2014/main" id="{B131FD4E-6D43-F322-3AD7-E3F92421D996}"/>
              </a:ext>
            </a:extLst>
          </p:cNvPr>
          <p:cNvGraphicFramePr/>
          <p:nvPr>
            <p:extLst>
              <p:ext uri="{D42A27DB-BD31-4B8C-83A1-F6EECF244321}">
                <p14:modId xmlns:p14="http://schemas.microsoft.com/office/powerpoint/2010/main" val="1794207912"/>
              </p:ext>
            </p:extLst>
          </p:nvPr>
        </p:nvGraphicFramePr>
        <p:xfrm>
          <a:off x="1523999" y="1397000"/>
          <a:ext cx="7049729" cy="49349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45488829"/>
      </p:ext>
    </p:extLst>
  </p:cSld>
  <p:clrMapOvr>
    <a:masterClrMapping/>
  </p:clrMapOvr>
  <p:transition spd="slow">
    <p:push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68A884-1233-AF45-89A3-E698922ACB47}"/>
            </a:ext>
          </a:extLst>
        </p:cNvPr>
        <p:cNvGrpSpPr/>
        <p:nvPr/>
      </p:nvGrpSpPr>
      <p:grpSpPr>
        <a:xfrm>
          <a:off x="0" y="0"/>
          <a:ext cx="0" cy="0"/>
          <a:chOff x="0" y="0"/>
          <a:chExt cx="0" cy="0"/>
        </a:xfrm>
      </p:grpSpPr>
      <p:sp>
        <p:nvSpPr>
          <p:cNvPr id="46" name="CustomShape 1">
            <a:extLst>
              <a:ext uri="{FF2B5EF4-FFF2-40B4-BE49-F238E27FC236}">
                <a16:creationId xmlns:a16="http://schemas.microsoft.com/office/drawing/2014/main" id="{F473713E-FE81-81B7-541D-B2DCAC65994F}"/>
              </a:ext>
            </a:extLst>
          </p:cNvPr>
          <p:cNvSpPr/>
          <p:nvPr/>
        </p:nvSpPr>
        <p:spPr>
          <a:xfrm>
            <a:off x="661679" y="749160"/>
            <a:ext cx="5094935" cy="43629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pc="-1" dirty="0">
                <a:solidFill>
                  <a:schemeClr val="tx1">
                    <a:lumMod val="95000"/>
                    <a:lumOff val="5000"/>
                  </a:schemeClr>
                </a:solidFill>
                <a:latin typeface="Arial"/>
                <a:ea typeface="DejaVu Sans"/>
              </a:rPr>
              <a:t>6</a:t>
            </a:r>
            <a:r>
              <a:rPr lang="en-IN" sz="2400" b="1" strike="noStrike" spc="-1" dirty="0">
                <a:solidFill>
                  <a:schemeClr val="tx1">
                    <a:lumMod val="95000"/>
                    <a:lumOff val="5000"/>
                  </a:schemeClr>
                </a:solidFill>
                <a:latin typeface="Arial"/>
                <a:ea typeface="DejaVu Sans"/>
              </a:rPr>
              <a:t>. Prior Art Search</a:t>
            </a:r>
          </a:p>
          <a:p>
            <a:pPr>
              <a:lnSpc>
                <a:spcPct val="100000"/>
              </a:lnSpc>
            </a:pPr>
            <a:endParaRPr lang="en-IN" sz="2400" b="0" strike="noStrike" spc="-1" dirty="0">
              <a:solidFill>
                <a:schemeClr val="tx1">
                  <a:lumMod val="95000"/>
                  <a:lumOff val="5000"/>
                </a:schemeClr>
              </a:solidFill>
              <a:latin typeface="Arial"/>
            </a:endParaRPr>
          </a:p>
        </p:txBody>
      </p:sp>
      <p:graphicFrame>
        <p:nvGraphicFramePr>
          <p:cNvPr id="2" name="Table 1">
            <a:extLst>
              <a:ext uri="{FF2B5EF4-FFF2-40B4-BE49-F238E27FC236}">
                <a16:creationId xmlns:a16="http://schemas.microsoft.com/office/drawing/2014/main" id="{C1377A6F-0746-E1CA-5C4A-262101EC4FE2}"/>
              </a:ext>
            </a:extLst>
          </p:cNvPr>
          <p:cNvGraphicFramePr>
            <a:graphicFrameLocks noGrp="1"/>
          </p:cNvGraphicFramePr>
          <p:nvPr>
            <p:extLst>
              <p:ext uri="{D42A27DB-BD31-4B8C-83A1-F6EECF244321}">
                <p14:modId xmlns:p14="http://schemas.microsoft.com/office/powerpoint/2010/main" val="3336573856"/>
              </p:ext>
            </p:extLst>
          </p:nvPr>
        </p:nvGraphicFramePr>
        <p:xfrm>
          <a:off x="776748" y="1397001"/>
          <a:ext cx="8032953" cy="5242827"/>
        </p:xfrm>
        <a:graphic>
          <a:graphicData uri="http://schemas.openxmlformats.org/drawingml/2006/table">
            <a:tbl>
              <a:tblPr firstRow="1" bandRow="1">
                <a:tableStyleId>{93296810-A885-4BE3-A3E7-6D5BEEA58F35}</a:tableStyleId>
              </a:tblPr>
              <a:tblGrid>
                <a:gridCol w="2677651">
                  <a:extLst>
                    <a:ext uri="{9D8B030D-6E8A-4147-A177-3AD203B41FA5}">
                      <a16:colId xmlns:a16="http://schemas.microsoft.com/office/drawing/2014/main" val="1745165362"/>
                    </a:ext>
                  </a:extLst>
                </a:gridCol>
                <a:gridCol w="2677651">
                  <a:extLst>
                    <a:ext uri="{9D8B030D-6E8A-4147-A177-3AD203B41FA5}">
                      <a16:colId xmlns:a16="http://schemas.microsoft.com/office/drawing/2014/main" val="734161828"/>
                    </a:ext>
                  </a:extLst>
                </a:gridCol>
                <a:gridCol w="2677651">
                  <a:extLst>
                    <a:ext uri="{9D8B030D-6E8A-4147-A177-3AD203B41FA5}">
                      <a16:colId xmlns:a16="http://schemas.microsoft.com/office/drawing/2014/main" val="3108242510"/>
                    </a:ext>
                  </a:extLst>
                </a:gridCol>
              </a:tblGrid>
              <a:tr h="427022">
                <a:tc>
                  <a:txBody>
                    <a:bodyPr/>
                    <a:lstStyle/>
                    <a:p>
                      <a:pPr algn="ctr"/>
                      <a:r>
                        <a:rPr lang="en-IN" sz="1800" dirty="0"/>
                        <a:t>Area of Research</a:t>
                      </a:r>
                    </a:p>
                  </a:txBody>
                  <a:tcPr/>
                </a:tc>
                <a:tc>
                  <a:txBody>
                    <a:bodyPr/>
                    <a:lstStyle/>
                    <a:p>
                      <a:pPr algn="ctr"/>
                      <a:r>
                        <a:rPr lang="en-IN" sz="1800" dirty="0"/>
                        <a:t>Existing Solutions</a:t>
                      </a:r>
                    </a:p>
                  </a:txBody>
                  <a:tcPr/>
                </a:tc>
                <a:tc>
                  <a:txBody>
                    <a:bodyPr/>
                    <a:lstStyle/>
                    <a:p>
                      <a:pPr algn="ctr"/>
                      <a:r>
                        <a:rPr lang="en-IN" sz="1800" dirty="0"/>
                        <a:t>Technologies/Methods</a:t>
                      </a:r>
                    </a:p>
                  </a:txBody>
                  <a:tcPr/>
                </a:tc>
                <a:extLst>
                  <a:ext uri="{0D108BD9-81ED-4DB2-BD59-A6C34878D82A}">
                    <a16:rowId xmlns:a16="http://schemas.microsoft.com/office/drawing/2014/main" val="3965728258"/>
                  </a:ext>
                </a:extLst>
              </a:tr>
              <a:tr h="632280">
                <a:tc>
                  <a:txBody>
                    <a:bodyPr/>
                    <a:lstStyle/>
                    <a:p>
                      <a:pPr algn="just"/>
                      <a:r>
                        <a:rPr lang="en-IN" sz="1200" dirty="0"/>
                        <a:t>Energy-Efficient Building Materials</a:t>
                      </a:r>
                    </a:p>
                  </a:txBody>
                  <a:tcPr/>
                </a:tc>
                <a:tc>
                  <a:txBody>
                    <a:bodyPr/>
                    <a:lstStyle/>
                    <a:p>
                      <a:pPr algn="just"/>
                      <a:r>
                        <a:rPr lang="en-US" sz="1200" dirty="0"/>
                        <a:t>Advanced insulation materials (e.g., hempcrete, cellulose)</a:t>
                      </a:r>
                      <a:endParaRPr lang="en-IN" sz="1200" dirty="0"/>
                    </a:p>
                  </a:txBody>
                  <a:tcPr/>
                </a:tc>
                <a:tc>
                  <a:txBody>
                    <a:bodyPr/>
                    <a:lstStyle/>
                    <a:p>
                      <a:pPr algn="just"/>
                      <a:r>
                        <a:rPr lang="en-US" sz="1200" dirty="0"/>
                        <a:t>Eco-friendly concrete, aerogels, reflective coatings for heat insulation</a:t>
                      </a:r>
                      <a:endParaRPr lang="en-IN" sz="1200" dirty="0"/>
                    </a:p>
                  </a:txBody>
                  <a:tcPr/>
                </a:tc>
                <a:extLst>
                  <a:ext uri="{0D108BD9-81ED-4DB2-BD59-A6C34878D82A}">
                    <a16:rowId xmlns:a16="http://schemas.microsoft.com/office/drawing/2014/main" val="510974744"/>
                  </a:ext>
                </a:extLst>
              </a:tr>
              <a:tr h="632280">
                <a:tc>
                  <a:txBody>
                    <a:bodyPr/>
                    <a:lstStyle/>
                    <a:p>
                      <a:pPr algn="just"/>
                      <a:r>
                        <a:rPr lang="en-IN" sz="1200" dirty="0"/>
                        <a:t>Renewable Energy Integration</a:t>
                      </a:r>
                    </a:p>
                  </a:txBody>
                  <a:tcPr/>
                </a:tc>
                <a:tc>
                  <a:txBody>
                    <a:bodyPr/>
                    <a:lstStyle/>
                    <a:p>
                      <a:pPr algn="just"/>
                      <a:r>
                        <a:rPr lang="en-US" sz="1200" dirty="0"/>
                        <a:t>Solar panels, wind turbines integrated into building designs</a:t>
                      </a:r>
                      <a:endParaRPr lang="en-IN" sz="1200" dirty="0"/>
                    </a:p>
                  </a:txBody>
                  <a:tcPr/>
                </a:tc>
                <a:tc>
                  <a:txBody>
                    <a:bodyPr/>
                    <a:lstStyle/>
                    <a:p>
                      <a:pPr algn="just"/>
                      <a:r>
                        <a:rPr lang="en-US" sz="1200" dirty="0"/>
                        <a:t>Photovoltaic cells, solar roofs, geothermal heating/cooling systems</a:t>
                      </a:r>
                      <a:endParaRPr lang="en-IN" sz="1200" dirty="0"/>
                    </a:p>
                  </a:txBody>
                  <a:tcPr/>
                </a:tc>
                <a:extLst>
                  <a:ext uri="{0D108BD9-81ED-4DB2-BD59-A6C34878D82A}">
                    <a16:rowId xmlns:a16="http://schemas.microsoft.com/office/drawing/2014/main" val="1444963645"/>
                  </a:ext>
                </a:extLst>
              </a:tr>
              <a:tr h="815845">
                <a:tc>
                  <a:txBody>
                    <a:bodyPr/>
                    <a:lstStyle/>
                    <a:p>
                      <a:pPr algn="just"/>
                      <a:r>
                        <a:rPr lang="en-IN" sz="1200" dirty="0"/>
                        <a:t>Building Information </a:t>
                      </a:r>
                      <a:r>
                        <a:rPr lang="en-IN" sz="1200" dirty="0" err="1"/>
                        <a:t>Modeling</a:t>
                      </a:r>
                      <a:r>
                        <a:rPr lang="en-IN" sz="1200" dirty="0"/>
                        <a:t> (BIM)</a:t>
                      </a:r>
                    </a:p>
                  </a:txBody>
                  <a:tcPr/>
                </a:tc>
                <a:tc>
                  <a:txBody>
                    <a:bodyPr/>
                    <a:lstStyle/>
                    <a:p>
                      <a:pPr algn="just"/>
                      <a:r>
                        <a:rPr lang="en-US" sz="1200" dirty="0"/>
                        <a:t>BIM used to optimize designs and reduce resource waste</a:t>
                      </a:r>
                      <a:endParaRPr lang="en-IN" sz="1200" dirty="0"/>
                    </a:p>
                  </a:txBody>
                  <a:tcPr/>
                </a:tc>
                <a:tc>
                  <a:txBody>
                    <a:bodyPr/>
                    <a:lstStyle/>
                    <a:p>
                      <a:pPr algn="just"/>
                      <a:r>
                        <a:rPr lang="en-US" sz="1200" dirty="0"/>
                        <a:t>Software tools for energy simulations, waste management, and environmental performance monitoring</a:t>
                      </a:r>
                      <a:endParaRPr lang="en-IN" sz="1200" dirty="0"/>
                    </a:p>
                  </a:txBody>
                  <a:tcPr/>
                </a:tc>
                <a:extLst>
                  <a:ext uri="{0D108BD9-81ED-4DB2-BD59-A6C34878D82A}">
                    <a16:rowId xmlns:a16="http://schemas.microsoft.com/office/drawing/2014/main" val="2019342762"/>
                  </a:ext>
                </a:extLst>
              </a:tr>
              <a:tr h="632280">
                <a:tc>
                  <a:txBody>
                    <a:bodyPr/>
                    <a:lstStyle/>
                    <a:p>
                      <a:pPr algn="just"/>
                      <a:r>
                        <a:rPr lang="en-IN" sz="1200" dirty="0"/>
                        <a:t>Water Conservation Technologies</a:t>
                      </a:r>
                    </a:p>
                  </a:txBody>
                  <a:tcPr/>
                </a:tc>
                <a:tc>
                  <a:txBody>
                    <a:bodyPr/>
                    <a:lstStyle/>
                    <a:p>
                      <a:pPr algn="just"/>
                      <a:r>
                        <a:rPr lang="en-US" sz="1200" dirty="0"/>
                        <a:t>Rainwater harvesting systems, low-flow plumbing fixtures</a:t>
                      </a:r>
                      <a:endParaRPr lang="en-IN" sz="1200" dirty="0"/>
                    </a:p>
                  </a:txBody>
                  <a:tcPr/>
                </a:tc>
                <a:tc>
                  <a:txBody>
                    <a:bodyPr/>
                    <a:lstStyle/>
                    <a:p>
                      <a:pPr algn="just"/>
                      <a:r>
                        <a:rPr lang="en-US" sz="1200" dirty="0"/>
                        <a:t>Greywater recycling systems, efficient irrigation, smart water metering</a:t>
                      </a:r>
                      <a:endParaRPr lang="en-IN" sz="1200" dirty="0"/>
                    </a:p>
                  </a:txBody>
                  <a:tcPr/>
                </a:tc>
                <a:extLst>
                  <a:ext uri="{0D108BD9-81ED-4DB2-BD59-A6C34878D82A}">
                    <a16:rowId xmlns:a16="http://schemas.microsoft.com/office/drawing/2014/main" val="1056985047"/>
                  </a:ext>
                </a:extLst>
              </a:tr>
              <a:tr h="632280">
                <a:tc>
                  <a:txBody>
                    <a:bodyPr/>
                    <a:lstStyle/>
                    <a:p>
                      <a:pPr algn="just"/>
                      <a:r>
                        <a:rPr lang="en-US" sz="1200" dirty="0"/>
                        <a:t>Waste Reduction and Circular Economy</a:t>
                      </a:r>
                      <a:endParaRPr lang="en-IN" sz="1200" dirty="0"/>
                    </a:p>
                  </a:txBody>
                  <a:tcPr/>
                </a:tc>
                <a:tc>
                  <a:txBody>
                    <a:bodyPr/>
                    <a:lstStyle/>
                    <a:p>
                      <a:pPr algn="just"/>
                      <a:r>
                        <a:rPr lang="en-US" sz="1200" dirty="0"/>
                        <a:t>Recycled construction materials (steel, plastic, glass)</a:t>
                      </a:r>
                      <a:endParaRPr lang="en-IN" sz="1200" dirty="0"/>
                    </a:p>
                  </a:txBody>
                  <a:tcPr/>
                </a:tc>
                <a:tc>
                  <a:txBody>
                    <a:bodyPr/>
                    <a:lstStyle/>
                    <a:p>
                      <a:pPr algn="just"/>
                      <a:r>
                        <a:rPr lang="en-US" sz="1200" dirty="0"/>
                        <a:t>Modular construction, waste management systems, material reuse and recycling methods</a:t>
                      </a:r>
                      <a:endParaRPr lang="en-IN" sz="1200" dirty="0"/>
                    </a:p>
                  </a:txBody>
                  <a:tcPr/>
                </a:tc>
                <a:extLst>
                  <a:ext uri="{0D108BD9-81ED-4DB2-BD59-A6C34878D82A}">
                    <a16:rowId xmlns:a16="http://schemas.microsoft.com/office/drawing/2014/main" val="563480527"/>
                  </a:ext>
                </a:extLst>
              </a:tr>
              <a:tr h="815845">
                <a:tc>
                  <a:txBody>
                    <a:bodyPr/>
                    <a:lstStyle/>
                    <a:p>
                      <a:pPr algn="just"/>
                      <a:r>
                        <a:rPr lang="en-IN" sz="1200" dirty="0"/>
                        <a:t>Smart Technologies in Construction</a:t>
                      </a:r>
                    </a:p>
                  </a:txBody>
                  <a:tcPr/>
                </a:tc>
                <a:tc>
                  <a:txBody>
                    <a:bodyPr/>
                    <a:lstStyle/>
                    <a:p>
                      <a:pPr algn="just"/>
                      <a:r>
                        <a:rPr lang="en-US" sz="1200" dirty="0"/>
                        <a:t>IoT and AI integration for energy management</a:t>
                      </a:r>
                      <a:endParaRPr lang="en-IN" sz="1200" dirty="0"/>
                    </a:p>
                  </a:txBody>
                  <a:tcPr/>
                </a:tc>
                <a:tc>
                  <a:txBody>
                    <a:bodyPr/>
                    <a:lstStyle/>
                    <a:p>
                      <a:pPr algn="just"/>
                      <a:r>
                        <a:rPr lang="en-US" sz="1200" dirty="0"/>
                        <a:t>Smart thermostats, energy management systems, automated lighting, and predictive maintenance technology</a:t>
                      </a:r>
                      <a:endParaRPr lang="en-IN" sz="1200" dirty="0"/>
                    </a:p>
                  </a:txBody>
                  <a:tcPr/>
                </a:tc>
                <a:extLst>
                  <a:ext uri="{0D108BD9-81ED-4DB2-BD59-A6C34878D82A}">
                    <a16:rowId xmlns:a16="http://schemas.microsoft.com/office/drawing/2014/main" val="1639117846"/>
                  </a:ext>
                </a:extLst>
              </a:tr>
              <a:tr h="632280">
                <a:tc>
                  <a:txBody>
                    <a:bodyPr/>
                    <a:lstStyle/>
                    <a:p>
                      <a:pPr algn="just"/>
                      <a:r>
                        <a:rPr lang="en-IN" sz="1200" dirty="0"/>
                        <a:t>Sustainable Urban Planning</a:t>
                      </a:r>
                    </a:p>
                  </a:txBody>
                  <a:tcPr/>
                </a:tc>
                <a:tc>
                  <a:txBody>
                    <a:bodyPr/>
                    <a:lstStyle/>
                    <a:p>
                      <a:pPr algn="just"/>
                      <a:r>
                        <a:rPr lang="en-US" sz="1200" dirty="0"/>
                        <a:t>Green buildings, green roofs, and urban farming</a:t>
                      </a:r>
                      <a:endParaRPr lang="en-IN" sz="1200" dirty="0"/>
                    </a:p>
                  </a:txBody>
                  <a:tcPr/>
                </a:tc>
                <a:tc>
                  <a:txBody>
                    <a:bodyPr/>
                    <a:lstStyle/>
                    <a:p>
                      <a:pPr algn="just"/>
                      <a:r>
                        <a:rPr lang="en-US" sz="1200" dirty="0"/>
                        <a:t>Green transportation networks, eco-friendly public spaces, mixed-use buildings</a:t>
                      </a:r>
                      <a:endParaRPr lang="en-IN" sz="1200" dirty="0"/>
                    </a:p>
                  </a:txBody>
                  <a:tcPr/>
                </a:tc>
                <a:extLst>
                  <a:ext uri="{0D108BD9-81ED-4DB2-BD59-A6C34878D82A}">
                    <a16:rowId xmlns:a16="http://schemas.microsoft.com/office/drawing/2014/main" val="1868399072"/>
                  </a:ext>
                </a:extLst>
              </a:tr>
            </a:tbl>
          </a:graphicData>
        </a:graphic>
      </p:graphicFrame>
    </p:spTree>
    <p:extLst>
      <p:ext uri="{BB962C8B-B14F-4D97-AF65-F5344CB8AC3E}">
        <p14:creationId xmlns:p14="http://schemas.microsoft.com/office/powerpoint/2010/main" val="922817221"/>
      </p:ext>
    </p:extLst>
  </p:cSld>
  <p:clrMapOvr>
    <a:masterClrMapping/>
  </p:clrMapOvr>
  <p:transition spd="slow">
    <p:push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E7BC7-4FDD-DA05-3CE1-8567F83DDD81}"/>
            </a:ext>
          </a:extLst>
        </p:cNvPr>
        <p:cNvGrpSpPr/>
        <p:nvPr/>
      </p:nvGrpSpPr>
      <p:grpSpPr>
        <a:xfrm>
          <a:off x="0" y="0"/>
          <a:ext cx="0" cy="0"/>
          <a:chOff x="0" y="0"/>
          <a:chExt cx="0" cy="0"/>
        </a:xfrm>
      </p:grpSpPr>
      <p:sp>
        <p:nvSpPr>
          <p:cNvPr id="46" name="CustomShape 1">
            <a:extLst>
              <a:ext uri="{FF2B5EF4-FFF2-40B4-BE49-F238E27FC236}">
                <a16:creationId xmlns:a16="http://schemas.microsoft.com/office/drawing/2014/main" id="{7E2F21FF-4640-D4A1-2371-91ED39F1F323}"/>
              </a:ext>
            </a:extLst>
          </p:cNvPr>
          <p:cNvSpPr/>
          <p:nvPr/>
        </p:nvSpPr>
        <p:spPr>
          <a:xfrm>
            <a:off x="661679" y="749160"/>
            <a:ext cx="5094935" cy="43629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400" b="1" strike="noStrike" spc="-1" dirty="0">
                <a:solidFill>
                  <a:schemeClr val="tx1">
                    <a:lumMod val="95000"/>
                    <a:lumOff val="5000"/>
                  </a:schemeClr>
                </a:solidFill>
                <a:latin typeface="Arial"/>
                <a:ea typeface="DejaVu Sans"/>
              </a:rPr>
              <a:t>7. Flowchart</a:t>
            </a:r>
          </a:p>
          <a:p>
            <a:pPr>
              <a:lnSpc>
                <a:spcPct val="100000"/>
              </a:lnSpc>
            </a:pPr>
            <a:endParaRPr lang="en-IN" sz="2400" b="0" strike="noStrike" spc="-1" dirty="0">
              <a:solidFill>
                <a:schemeClr val="tx1">
                  <a:lumMod val="95000"/>
                  <a:lumOff val="5000"/>
                </a:schemeClr>
              </a:solidFill>
              <a:latin typeface="Arial"/>
            </a:endParaRPr>
          </a:p>
        </p:txBody>
      </p:sp>
      <p:pic>
        <p:nvPicPr>
          <p:cNvPr id="5" name="Picture 4">
            <a:extLst>
              <a:ext uri="{FF2B5EF4-FFF2-40B4-BE49-F238E27FC236}">
                <a16:creationId xmlns:a16="http://schemas.microsoft.com/office/drawing/2014/main" id="{61FA86E3-8C5C-5965-2444-A685DEC5D5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097" y="1077295"/>
            <a:ext cx="2666412" cy="5672549"/>
          </a:xfrm>
          <a:prstGeom prst="rect">
            <a:avLst/>
          </a:prstGeom>
        </p:spPr>
      </p:pic>
    </p:spTree>
    <p:extLst>
      <p:ext uri="{BB962C8B-B14F-4D97-AF65-F5344CB8AC3E}">
        <p14:creationId xmlns:p14="http://schemas.microsoft.com/office/powerpoint/2010/main" val="2591189827"/>
      </p:ext>
    </p:extLst>
  </p:cSld>
  <p:clrMapOvr>
    <a:masterClrMapping/>
  </p:clrMapOvr>
  <p:transition spd="slow">
    <p:push dir="u"/>
  </p:transition>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202</TotalTime>
  <Words>1102</Words>
  <Application>Microsoft Office PowerPoint</Application>
  <PresentationFormat>On-screen Show (4:3)</PresentationFormat>
  <Paragraphs>103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IT-HOD</dc:creator>
  <cp:lastModifiedBy>Dhyan Patel</cp:lastModifiedBy>
  <cp:revision>66</cp:revision>
  <dcterms:modified xsi:type="dcterms:W3CDTF">2025-05-02T03:30:14Z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15.0032</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2</vt:i4>
  </property>
</Properties>
</file>