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8_0.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64" r:id="rId2"/>
  </p:sldIdLst>
  <p:sldSz cx="43891200" cy="329184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4DB4C0A-638E-B4CD-85A0-E13EAF916872}" name="Patel, Dhyey (patel4du)" initials="PD(" userId="S::patel4du@mail.uc.edu::76fc1b2f-938b-4db3-a8c6-d6534b83d04a" providerId="AD"/>
  <p188:author id="{5B606C6E-7C06-065D-649F-7426335A8141}" name="abdullah.bdaiwi@cchmc.org" initials="ab" userId="S::urn:spo:guest#abdullah.bdaiwi@cchmc.org::"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7BC5CD"/>
    <a:srgbClr val="333333"/>
    <a:srgbClr val="808080"/>
    <a:srgbClr val="C2E1E1"/>
    <a:srgbClr val="C0DA83"/>
    <a:srgbClr val="009CB1"/>
    <a:srgbClr val="AFD7E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00D2E1-1024-DBD5-A2A0-F60BCAB33152}" v="961" dt="2025-04-06T19:50:29.339"/>
    <p1510:client id="{1E1A65F3-5538-E89E-E3BF-DE7A9B6DFB0B}" v="186" dt="2025-04-07T06:21:13.804"/>
    <p1510:client id="{32688DA5-DDC8-03B8-27F8-022216D6A10E}" v="1152" dt="2025-04-06T18:54:44.039"/>
    <p1510:client id="{52D95D76-A347-861B-89A6-A1ED08491014}" v="121" dt="2025-04-06T20:35:15.950"/>
    <p1510:client id="{61541DE8-53B2-364D-A66C-379C6418D56C}" v="9" dt="2025-04-07T14:51:22.328"/>
    <p1510:client id="{77A9C03D-54AD-C63B-B3E8-461AADE894DA}" v="160" dt="2025-04-07T07:16:52.309"/>
    <p1510:client id="{88FDA693-1AC1-4668-D26B-C832BF422A5C}" v="77" dt="2025-04-06T14:59:53.810"/>
    <p1510:client id="{977F8F4A-6449-91C8-9E68-DEFC675773F4}" v="236" dt="2025-04-06T20:07:57.390"/>
    <p1510:client id="{DA20E8EE-4349-2C15-FD68-9B4FCA347F07}" v="456" dt="2025-04-07T06:49:03.780"/>
    <p1510:client id="{F1B4BE1C-4D07-1A75-1416-9BCB3F9D48D7}" v="15" dt="2025-04-07T14:43:04.8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0368"/>
        <p:guide pos="13824"/>
      </p:guideLst>
    </p:cSldViewPr>
  </p:slide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8/10/relationships/authors" Target="authors.xml"/></Relationships>
</file>

<file path=ppt/comments/modernComment_108_0.xml><?xml version="1.0" encoding="utf-8"?>
<p188:cmLst xmlns:a="http://schemas.openxmlformats.org/drawingml/2006/main" xmlns:r="http://schemas.openxmlformats.org/officeDocument/2006/relationships" xmlns:p188="http://schemas.microsoft.com/office/powerpoint/2018/8/main">
  <p188:cm id="{0DE3C6F1-8924-498F-BD35-188F4BE7D167}" authorId="{5B606C6E-7C06-065D-649F-7426335A8141}" created="2025-04-07T14:29:49.274">
    <ac:txMkLst xmlns:ac="http://schemas.microsoft.com/office/drawing/2013/main/command">
      <pc:docMk xmlns:pc="http://schemas.microsoft.com/office/powerpoint/2013/main/command"/>
      <pc:sldMk xmlns:pc="http://schemas.microsoft.com/office/powerpoint/2013/main/command" cId="0" sldId="264"/>
      <ac:spMk id="18" creationId="{0EB4B00E-5F26-F049-76AD-F29E2EE46DEA}"/>
      <ac:txMk cp="469" len="5">
        <ac:context len="695" hash="929154750"/>
      </ac:txMk>
    </ac:txMkLst>
    <p188:pos x="2833352" y="9787943"/>
    <p188:txBody>
      <a:bodyPr/>
      <a:lstStyle/>
      <a:p>
        <a:r>
          <a:rPr lang="en-US"/>
          <a:t>human</a:t>
        </a:r>
      </a:p>
    </p188:txBody>
    <p188:extLst>
      <p:ext xmlns:p="http://schemas.openxmlformats.org/presentationml/2006/main" uri="{57CB4572-C831-44C2-8A1C-0ADB6CCDFE69}">
        <p223:reactions xmlns:p223="http://schemas.microsoft.com/office/powerpoint/2022/03/main">
          <p223:rxn type="👍">
            <p223:instance time="2025-04-07T14:49:21.273" authorId="{34DB4C0A-638E-B4CD-85A0-E13EAF916872}"/>
          </p223:rxn>
        </p223:reactions>
      </p:ext>
    </p188:extLst>
  </p188:cm>
  <p188:cm id="{730672DB-32E4-4DE4-95B4-6B622395F9AF}" authorId="{5B606C6E-7C06-065D-649F-7426335A8141}" created="2025-04-07T14:30:32.492">
    <ac:txMkLst xmlns:ac="http://schemas.microsoft.com/office/drawing/2013/main/command">
      <pc:docMk xmlns:pc="http://schemas.microsoft.com/office/powerpoint/2013/main/command"/>
      <pc:sldMk xmlns:pc="http://schemas.microsoft.com/office/powerpoint/2013/main/command" cId="0" sldId="264"/>
      <ac:spMk id="18" creationId="{0EB4B00E-5F26-F049-76AD-F29E2EE46DEA}"/>
      <ac:txMk cp="632" len="62">
        <ac:context len="695" hash="929154750"/>
      </ac:txMk>
    </ac:txMkLst>
    <p188:pos x="4687909" y="14115245"/>
    <p188:txBody>
      <a:bodyPr/>
      <a:lstStyle/>
      <a:p>
        <a:r>
          <a:rPr lang="en-US"/>
          <a:t>no need for this</a:t>
        </a:r>
      </a:p>
    </p188:txBody>
    <p188:extLst>
      <p:ext xmlns:p="http://schemas.openxmlformats.org/presentationml/2006/main" uri="{57CB4572-C831-44C2-8A1C-0ADB6CCDFE69}">
        <p223:reactions xmlns:p223="http://schemas.microsoft.com/office/powerpoint/2022/03/main">
          <p223:rxn type="👍">
            <p223:instance time="2025-04-07T14:49:34.533" authorId="{34DB4C0A-638E-B4CD-85A0-E13EAF916872}"/>
          </p223:rxn>
        </p223:reactions>
      </p:ext>
    </p188:extLst>
  </p188:cm>
  <p188:cm id="{78FD8F26-83D9-4490-A3DB-9C4C612260CF}" authorId="{5B606C6E-7C06-065D-649F-7426335A8141}" created="2025-04-07T14:36:06.304">
    <ac:deMkLst xmlns:ac="http://schemas.microsoft.com/office/drawing/2013/main/command">
      <pc:docMk xmlns:pc="http://schemas.microsoft.com/office/powerpoint/2013/main/command"/>
      <pc:sldMk xmlns:pc="http://schemas.microsoft.com/office/powerpoint/2013/main/command" cId="0" sldId="264"/>
      <ac:picMk id="3" creationId="{035F781F-4450-BD36-48DA-FD58A356955B}"/>
    </ac:deMkLst>
    <p188:txBody>
      <a:bodyPr/>
      <a:lstStyle/>
      <a:p>
        <a:r>
          <a:rPr lang="en-US"/>
          <a:t>you need to describe your data first. How many subjects, how old, sex, etc. 
then you need to describe the preprocessing steps. the first figure is okay but needs a bit of text and make the labels font bigger. 
remove figure 2 because you already have it in the deep learning section. 
move figure 3 to the results. you can't include results in the method section. </a:t>
        </a:r>
      </a:p>
    </p188:txBody>
    <p188:extLst>
      <p:ext xmlns:p="http://schemas.openxmlformats.org/presentationml/2006/main" uri="{57CB4572-C831-44C2-8A1C-0ADB6CCDFE69}">
        <p223:reactions xmlns:p223="http://schemas.microsoft.com/office/powerpoint/2022/03/main">
          <p223:rxn type="👍">
            <p223:instance time="2025-04-07T14:49:31.014" authorId="{34DB4C0A-638E-B4CD-85A0-E13EAF916872}"/>
          </p223:rxn>
        </p223:reactions>
      </p:ext>
    </p188:extLst>
  </p188:cm>
  <p188:cm id="{41EC935A-89B1-4015-AB82-F3F75124EA1D}" authorId="{5B606C6E-7C06-065D-649F-7426335A8141}" created="2025-04-07T14:38:12.882">
    <ac:txMkLst xmlns:ac="http://schemas.microsoft.com/office/drawing/2013/main/command">
      <pc:docMk xmlns:pc="http://schemas.microsoft.com/office/powerpoint/2013/main/command"/>
      <pc:sldMk xmlns:pc="http://schemas.microsoft.com/office/powerpoint/2013/main/command" cId="0" sldId="264"/>
      <ac:spMk id="16" creationId="{9A02183F-A9D6-5419-4AF3-7CD2DDD0CC16}"/>
      <ac:txMk cp="399" len="33">
        <ac:context len="661" hash="443631768"/>
      </ac:txMk>
    </ac:txMkLst>
    <p188:pos x="23285002" y="10612191"/>
    <p188:txBody>
      <a:bodyPr/>
      <a:lstStyle/>
      <a:p>
        <a:r>
          <a:rPr lang="en-US"/>
          <a:t>if you're not going to explain the difference between these, don't mention that and don't complicate it. </a:t>
        </a:r>
      </a:p>
    </p188:txBody>
    <p188:extLst>
      <p:ext xmlns:p="http://schemas.openxmlformats.org/presentationml/2006/main" uri="{57CB4572-C831-44C2-8A1C-0ADB6CCDFE69}">
        <p223:reactions xmlns:p223="http://schemas.microsoft.com/office/powerpoint/2022/03/main">
          <p223:rxn type="👍">
            <p223:instance time="2025-04-07T14:49:42.214" authorId="{34DB4C0A-638E-B4CD-85A0-E13EAF916872}"/>
          </p223:rxn>
        </p223:reactions>
      </p:ext>
    </p188:extLst>
  </p188:cm>
  <p188:cm id="{B60E97BD-8521-4FCE-A361-0B6AAC46D498}" authorId="{5B606C6E-7C06-065D-649F-7426335A8141}" created="2025-04-07T14:38:53.085">
    <ac:txMkLst xmlns:ac="http://schemas.microsoft.com/office/drawing/2013/main/command">
      <pc:docMk xmlns:pc="http://schemas.microsoft.com/office/powerpoint/2013/main/command"/>
      <pc:sldMk xmlns:pc="http://schemas.microsoft.com/office/powerpoint/2013/main/command" cId="0" sldId="264"/>
      <ac:spMk id="16" creationId="{9A02183F-A9D6-5419-4AF3-7CD2DDD0CC16}"/>
      <ac:txMk cp="609" len="44">
        <ac:context len="661" hash="443631768"/>
      </ac:txMk>
    </ac:txMkLst>
    <p188:pos x="18700123" y="15300101"/>
    <p188:txBody>
      <a:bodyPr/>
      <a:lstStyle/>
      <a:p>
        <a:r>
          <a:rPr lang="en-US"/>
          <a:t>mention that these are augmentations </a:t>
        </a:r>
      </a:p>
    </p188:txBody>
    <p188:extLst>
      <p:ext xmlns:p="http://schemas.openxmlformats.org/presentationml/2006/main" uri="{57CB4572-C831-44C2-8A1C-0ADB6CCDFE69}">
        <p223:reactions xmlns:p223="http://schemas.microsoft.com/office/powerpoint/2022/03/main">
          <p223:rxn type="👍">
            <p223:instance time="2025-04-07T14:49:44.629" authorId="{34DB4C0A-638E-B4CD-85A0-E13EAF916872}"/>
          </p223:rxn>
        </p223:reactions>
      </p:ext>
    </p188:extLst>
  </p188:cm>
  <p188:cm id="{8EE10DFC-A24B-4AC8-B820-F9DB5CAA7BB5}" authorId="{5B606C6E-7C06-065D-649F-7426335A8141}" created="2025-04-07T14:40:25.616">
    <ac:txMkLst xmlns:ac="http://schemas.microsoft.com/office/drawing/2013/main/command">
      <pc:docMk xmlns:pc="http://schemas.microsoft.com/office/powerpoint/2013/main/command"/>
      <pc:sldMk xmlns:pc="http://schemas.microsoft.com/office/powerpoint/2013/main/command" cId="0" sldId="264"/>
      <ac:graphicFrameMk id="27" creationId="{E6F8B6F8-FE74-B7F2-501B-BE19CAE922DF}"/>
      <ac:tblMk/>
      <ac:tcMk rowId="10000" colId="20000"/>
      <ac:txMk cp="0" len="17">
        <ac:context len="19" hash="4137365500"/>
      </ac:txMk>
    </ac:txMkLst>
    <p188:pos x="10663707" y="1854557"/>
    <p188:txBody>
      <a:bodyPr/>
      <a:lstStyle/>
      <a:p>
        <a:r>
          <a:rPr lang="en-US"/>
          <a:t>swap this section with the results section. Reader will read from left to right and so the results need to come after the evaluation metrics</a:t>
        </a:r>
      </a:p>
    </p188:txBody>
    <p188:extLst>
      <p:ext xmlns:p="http://schemas.openxmlformats.org/presentationml/2006/main" uri="{57CB4572-C831-44C2-8A1C-0ADB6CCDFE69}">
        <p223:reactions xmlns:p223="http://schemas.microsoft.com/office/powerpoint/2022/03/main">
          <p223:rxn type="👍">
            <p223:instance time="2025-04-07T14:49:55.376" authorId="{34DB4C0A-638E-B4CD-85A0-E13EAF916872}"/>
          </p223:rxn>
        </p223:reactions>
      </p:ext>
    </p188:extLst>
  </p188:cm>
  <p188:cm id="{FB05AB31-8C97-4767-A8FD-83C8AF5E5F44}" authorId="{5B606C6E-7C06-065D-649F-7426335A8141}" created="2025-04-07T14:41:11.913">
    <ac:txMkLst xmlns:ac="http://schemas.microsoft.com/office/drawing/2013/main/command">
      <pc:docMk xmlns:pc="http://schemas.microsoft.com/office/powerpoint/2013/main/command"/>
      <pc:sldMk xmlns:pc="http://schemas.microsoft.com/office/powerpoint/2013/main/command" cId="0" sldId="264"/>
      <ac:spMk id="56" creationId="{C07B0F46-0689-9E9A-0A90-EA0C668553CD}"/>
      <ac:txMk cp="0" len="7">
        <ac:context len="85" hash="4148249285"/>
      </ac:txMk>
    </ac:txMkLst>
    <p188:pos x="4275785" y="2060619"/>
    <p188:txBody>
      <a:bodyPr/>
      <a:lstStyle/>
      <a:p>
        <a:r>
          <a:rPr lang="en-US"/>
          <a:t>if you can, increase the font size on these figures. </a:t>
        </a:r>
      </a:p>
    </p188:txBody>
    <p188:extLst>
      <p:ext xmlns:p="http://schemas.openxmlformats.org/presentationml/2006/main" uri="{57CB4572-C831-44C2-8A1C-0ADB6CCDFE69}">
        <p223:reactions xmlns:p223="http://schemas.microsoft.com/office/powerpoint/2022/03/main">
          <p223:rxn type="👍">
            <p223:instance time="2025-04-07T14:50:00.526" authorId="{34DB4C0A-638E-B4CD-85A0-E13EAF916872}"/>
          </p223:rxn>
        </p223:reactions>
      </p:ext>
    </p188:extLst>
  </p188:cm>
  <p188:cm id="{0102534F-3E2D-4327-AFB0-C226526D5852}" authorId="{5B606C6E-7C06-065D-649F-7426335A8141}" created="2025-04-07T14:43:04.819">
    <ac:deMkLst xmlns:ac="http://schemas.microsoft.com/office/drawing/2013/main/command">
      <pc:docMk xmlns:pc="http://schemas.microsoft.com/office/powerpoint/2013/main/command"/>
      <pc:sldMk xmlns:pc="http://schemas.microsoft.com/office/powerpoint/2013/main/command" cId="0" sldId="264"/>
      <ac:spMk id="33" creationId="{921ACD58-D68F-867C-1130-0A684C01D1E8}"/>
    </ac:deMkLst>
    <p188:replyLst>
      <p188:reply id="{F96B31D6-DB2C-3049-B8CE-678625D7FC85}" authorId="{34DB4C0A-638E-B4CD-85A0-E13EAF916872}" created="2025-04-07T14:51:22.327">
        <p188:txBody>
          <a:bodyPr/>
          <a:lstStyle/>
          <a:p>
            <a:r>
              <a:rPr lang="en-US"/>
              <a:t>In 3.1 I wanted to talk about that the model performs random augmentation during preprocessing and data loading, still the model is able to segment it with great accuracy.</a:t>
            </a:r>
          </a:p>
        </p188:txBody>
      </p188:reply>
    </p188:replyLst>
    <p188:txBody>
      <a:bodyPr/>
      <a:lstStyle/>
      <a:p>
        <a:r>
          <a:rPr lang="en-US"/>
          <a:t>wrong orientation. you need to rotate by 90 deg. and flip left to right. Like the image below in figure 3.2</a:t>
        </a:r>
      </a:p>
    </p188:txBody>
    <p188:extLst>
      <p:ext xmlns:p="http://schemas.openxmlformats.org/presentationml/2006/main" uri="{57CB4572-C831-44C2-8A1C-0ADB6CCDFE69}">
        <p223:reactions xmlns:p223="http://schemas.microsoft.com/office/powerpoint/2022/03/main">
          <p223:rxn type="👍">
            <p223:instance time="2025-04-07T14:50:07.921" authorId="{34DB4C0A-638E-B4CD-85A0-E13EAF916872}"/>
          </p223:rxn>
        </p223:reactions>
      </p:ext>
    </p188:extLst>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ＭＳ Ｐゴシック" pitchFamily="-109" charset="-128"/>
                <a:cs typeface="+mn-cs"/>
              </a:defRPr>
            </a:lvl1pPr>
          </a:lstStyle>
          <a:p>
            <a:pPr>
              <a:defRPr/>
            </a:pPr>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ea typeface="ＭＳ Ｐゴシック" pitchFamily="-109" charset="-128"/>
                <a:cs typeface="+mn-cs"/>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1422400" y="685800"/>
            <a:ext cx="4013200" cy="342900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ea typeface="ＭＳ Ｐゴシック" pitchFamily="-109" charset="-128"/>
                <a:cs typeface="+mn-cs"/>
              </a:defRPr>
            </a:lvl1pPr>
          </a:lstStyle>
          <a:p>
            <a:pPr>
              <a:defRPr/>
            </a:pPr>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18FAA6C8-9867-5C49-B026-12E8B5871740}" type="slidenum">
              <a:rPr lang="en-US"/>
              <a:pPr>
                <a:defRPr/>
              </a:pPr>
              <a:t>‹#›</a:t>
            </a:fld>
            <a:endParaRPr lang="en-US"/>
          </a:p>
        </p:txBody>
      </p:sp>
    </p:spTree>
    <p:extLst>
      <p:ext uri="{BB962C8B-B14F-4D97-AF65-F5344CB8AC3E}">
        <p14:creationId xmlns:p14="http://schemas.microsoft.com/office/powerpoint/2010/main" val="27209065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09"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09" charset="-128"/>
        <a:cs typeface="ＭＳ Ｐゴシック" charset="0"/>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09" charset="-128"/>
        <a:cs typeface="ＭＳ Ｐゴシック" charset="0"/>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09" charset="-128"/>
        <a:cs typeface="ＭＳ Ｐゴシック" charset="0"/>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09" charset="-128"/>
        <a:cs typeface="ＭＳ Ｐゴシック"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a:xfrm>
            <a:off x="1143000" y="685800"/>
            <a:ext cx="4572000" cy="3429000"/>
          </a:xfrm>
          <a:ln/>
        </p:spPr>
      </p:sp>
      <p:sp>
        <p:nvSpPr>
          <p:cNvPr id="10242" name="Notes Placeholder 2"/>
          <p:cNvSpPr>
            <a:spLocks noGrp="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endParaRPr>
          </a:p>
        </p:txBody>
      </p:sp>
      <p:sp>
        <p:nvSpPr>
          <p:cNvPr id="10243"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fld id="{FA859315-1678-0943-B36A-85543FE0B21B}" type="slidenum">
              <a:rPr lang="en-US" sz="1200"/>
              <a:pPr/>
              <a:t>1</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0968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143000"/>
            <a:ext cx="1943100" cy="5334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143000"/>
            <a:ext cx="5676900" cy="5334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5141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79" indent="0">
              <a:buNone/>
              <a:defRPr sz="1800"/>
            </a:lvl2pPr>
            <a:lvl3pPr marL="914358" indent="0">
              <a:buNone/>
              <a:defRPr sz="1600"/>
            </a:lvl3pPr>
            <a:lvl4pPr marL="1371537" indent="0">
              <a:buNone/>
              <a:defRPr sz="1400"/>
            </a:lvl4pPr>
            <a:lvl5pPr marL="1828716" indent="0">
              <a:buNone/>
              <a:defRPr sz="1400"/>
            </a:lvl5pPr>
            <a:lvl6pPr marL="2285895" indent="0">
              <a:buNone/>
              <a:defRPr sz="1400"/>
            </a:lvl6pPr>
            <a:lvl7pPr marL="2743074" indent="0">
              <a:buNone/>
              <a:defRPr sz="1400"/>
            </a:lvl7pPr>
            <a:lvl8pPr marL="3200254" indent="0">
              <a:buNone/>
              <a:defRPr sz="1400"/>
            </a:lvl8pPr>
            <a:lvl9pPr marL="3657433" indent="0">
              <a:buNone/>
              <a:defRPr sz="1400"/>
            </a:lvl9pPr>
          </a:lstStyle>
          <a:p>
            <a:pPr lvl="0"/>
            <a:r>
              <a:rPr lang="en-US"/>
              <a:t>Click to edit Master text styles</a:t>
            </a:r>
          </a:p>
        </p:txBody>
      </p:sp>
    </p:spTree>
    <p:extLst>
      <p:ext uri="{BB962C8B-B14F-4D97-AF65-F5344CB8AC3E}">
        <p14:creationId xmlns:p14="http://schemas.microsoft.com/office/powerpoint/2010/main" val="3583935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336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21336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94360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9" indent="0">
              <a:buNone/>
              <a:defRPr sz="2000" b="1"/>
            </a:lvl2pPr>
            <a:lvl3pPr marL="914358" indent="0">
              <a:buNone/>
              <a:defRPr sz="1800" b="1"/>
            </a:lvl3pPr>
            <a:lvl4pPr marL="1371537" indent="0">
              <a:buNone/>
              <a:defRPr sz="1600" b="1"/>
            </a:lvl4pPr>
            <a:lvl5pPr marL="1828716" indent="0">
              <a:buNone/>
              <a:defRPr sz="1600" b="1"/>
            </a:lvl5pPr>
            <a:lvl6pPr marL="2285895" indent="0">
              <a:buNone/>
              <a:defRPr sz="1600" b="1"/>
            </a:lvl6pPr>
            <a:lvl7pPr marL="2743074" indent="0">
              <a:buNone/>
              <a:defRPr sz="1600" b="1"/>
            </a:lvl7pPr>
            <a:lvl8pPr marL="3200254" indent="0">
              <a:buNone/>
              <a:defRPr sz="1600" b="1"/>
            </a:lvl8pPr>
            <a:lvl9pPr marL="365743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179" indent="0">
              <a:buNone/>
              <a:defRPr sz="2000" b="1"/>
            </a:lvl2pPr>
            <a:lvl3pPr marL="914358" indent="0">
              <a:buNone/>
              <a:defRPr sz="1800" b="1"/>
            </a:lvl3pPr>
            <a:lvl4pPr marL="1371537" indent="0">
              <a:buNone/>
              <a:defRPr sz="1600" b="1"/>
            </a:lvl4pPr>
            <a:lvl5pPr marL="1828716" indent="0">
              <a:buNone/>
              <a:defRPr sz="1600" b="1"/>
            </a:lvl5pPr>
            <a:lvl6pPr marL="2285895" indent="0">
              <a:buNone/>
              <a:defRPr sz="1600" b="1"/>
            </a:lvl6pPr>
            <a:lvl7pPr marL="2743074" indent="0">
              <a:buNone/>
              <a:defRPr sz="1600" b="1"/>
            </a:lvl7pPr>
            <a:lvl8pPr marL="3200254" indent="0">
              <a:buNone/>
              <a:defRPr sz="1600" b="1"/>
            </a:lvl8pPr>
            <a:lvl9pPr marL="365743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2260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94959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768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199"/>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79" indent="0">
              <a:buNone/>
              <a:defRPr sz="1200"/>
            </a:lvl2pPr>
            <a:lvl3pPr marL="914358" indent="0">
              <a:buNone/>
              <a:defRPr sz="1000"/>
            </a:lvl3pPr>
            <a:lvl4pPr marL="1371537" indent="0">
              <a:buNone/>
              <a:defRPr sz="900"/>
            </a:lvl4pPr>
            <a:lvl5pPr marL="1828716" indent="0">
              <a:buNone/>
              <a:defRPr sz="900"/>
            </a:lvl5pPr>
            <a:lvl6pPr marL="2285895" indent="0">
              <a:buNone/>
              <a:defRPr sz="900"/>
            </a:lvl6pPr>
            <a:lvl7pPr marL="2743074" indent="0">
              <a:buNone/>
              <a:defRPr sz="900"/>
            </a:lvl7pPr>
            <a:lvl8pPr marL="3200254" indent="0">
              <a:buNone/>
              <a:defRPr sz="900"/>
            </a:lvl8pPr>
            <a:lvl9pPr marL="3657433" indent="0">
              <a:buNone/>
              <a:defRPr sz="900"/>
            </a:lvl9pPr>
          </a:lstStyle>
          <a:p>
            <a:pPr lvl="0"/>
            <a:r>
              <a:rPr lang="en-US"/>
              <a:t>Click to edit Master text styles</a:t>
            </a:r>
          </a:p>
        </p:txBody>
      </p:sp>
    </p:spTree>
    <p:extLst>
      <p:ext uri="{BB962C8B-B14F-4D97-AF65-F5344CB8AC3E}">
        <p14:creationId xmlns:p14="http://schemas.microsoft.com/office/powerpoint/2010/main" val="3857025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prstTxWarp prst="textNoShape">
              <a:avLst/>
            </a:prstTxWarp>
          </a:bodyPr>
          <a:lstStyle>
            <a:lvl1pPr marL="0" indent="0">
              <a:buNone/>
              <a:defRPr sz="3199"/>
            </a:lvl1pPr>
            <a:lvl2pPr marL="457179" indent="0">
              <a:buNone/>
              <a:defRPr sz="2800"/>
            </a:lvl2pPr>
            <a:lvl3pPr marL="914358" indent="0">
              <a:buNone/>
              <a:defRPr sz="2400"/>
            </a:lvl3pPr>
            <a:lvl4pPr marL="1371537" indent="0">
              <a:buNone/>
              <a:defRPr sz="2000"/>
            </a:lvl4pPr>
            <a:lvl5pPr marL="1828716" indent="0">
              <a:buNone/>
              <a:defRPr sz="2000"/>
            </a:lvl5pPr>
            <a:lvl6pPr marL="2285895" indent="0">
              <a:buNone/>
              <a:defRPr sz="2000"/>
            </a:lvl6pPr>
            <a:lvl7pPr marL="2743074" indent="0">
              <a:buNone/>
              <a:defRPr sz="2000"/>
            </a:lvl7pPr>
            <a:lvl8pPr marL="3200254" indent="0">
              <a:buNone/>
              <a:defRPr sz="2000"/>
            </a:lvl8pPr>
            <a:lvl9pPr marL="3657433"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79" indent="0">
              <a:buNone/>
              <a:defRPr sz="1200"/>
            </a:lvl2pPr>
            <a:lvl3pPr marL="914358" indent="0">
              <a:buNone/>
              <a:defRPr sz="1000"/>
            </a:lvl3pPr>
            <a:lvl4pPr marL="1371537" indent="0">
              <a:buNone/>
              <a:defRPr sz="900"/>
            </a:lvl4pPr>
            <a:lvl5pPr marL="1828716" indent="0">
              <a:buNone/>
              <a:defRPr sz="900"/>
            </a:lvl5pPr>
            <a:lvl6pPr marL="2285895" indent="0">
              <a:buNone/>
              <a:defRPr sz="900"/>
            </a:lvl6pPr>
            <a:lvl7pPr marL="2743074" indent="0">
              <a:buNone/>
              <a:defRPr sz="900"/>
            </a:lvl7pPr>
            <a:lvl8pPr marL="3200254" indent="0">
              <a:buNone/>
              <a:defRPr sz="900"/>
            </a:lvl8pPr>
            <a:lvl9pPr marL="3657433" indent="0">
              <a:buNone/>
              <a:defRPr sz="900"/>
            </a:lvl9pPr>
          </a:lstStyle>
          <a:p>
            <a:pPr lvl="0"/>
            <a:r>
              <a:rPr lang="en-US"/>
              <a:t>Click to edit Master text styles</a:t>
            </a:r>
          </a:p>
        </p:txBody>
      </p:sp>
    </p:spTree>
    <p:extLst>
      <p:ext uri="{BB962C8B-B14F-4D97-AF65-F5344CB8AC3E}">
        <p14:creationId xmlns:p14="http://schemas.microsoft.com/office/powerpoint/2010/main" val="638202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0660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5474635" rtl="0" eaLnBrk="0" fontAlgn="base" hangingPunct="0">
        <a:spcBef>
          <a:spcPct val="0"/>
        </a:spcBef>
        <a:spcAft>
          <a:spcPct val="0"/>
        </a:spcAft>
        <a:defRPr sz="4100" b="1">
          <a:solidFill>
            <a:schemeClr val="tx1"/>
          </a:solidFill>
          <a:latin typeface="+mj-lt"/>
          <a:ea typeface="+mj-ea"/>
          <a:cs typeface="ＭＳ Ｐゴシック" charset="0"/>
        </a:defRPr>
      </a:lvl1pPr>
      <a:lvl2pPr algn="l" defTabSz="5474635" rtl="0" eaLnBrk="0" fontAlgn="base" hangingPunct="0">
        <a:spcBef>
          <a:spcPct val="0"/>
        </a:spcBef>
        <a:spcAft>
          <a:spcPct val="0"/>
        </a:spcAft>
        <a:defRPr sz="4100" b="1">
          <a:solidFill>
            <a:schemeClr val="tx1"/>
          </a:solidFill>
          <a:latin typeface="Arial" charset="0"/>
          <a:ea typeface="ＭＳ Ｐゴシック" pitchFamily="-109" charset="-128"/>
          <a:cs typeface="ＭＳ Ｐゴシック" charset="0"/>
        </a:defRPr>
      </a:lvl2pPr>
      <a:lvl3pPr algn="l" defTabSz="5474635" rtl="0" eaLnBrk="0" fontAlgn="base" hangingPunct="0">
        <a:spcBef>
          <a:spcPct val="0"/>
        </a:spcBef>
        <a:spcAft>
          <a:spcPct val="0"/>
        </a:spcAft>
        <a:defRPr sz="4100" b="1">
          <a:solidFill>
            <a:schemeClr val="tx1"/>
          </a:solidFill>
          <a:latin typeface="Arial" charset="0"/>
          <a:ea typeface="ＭＳ Ｐゴシック" pitchFamily="-109" charset="-128"/>
          <a:cs typeface="ＭＳ Ｐゴシック" charset="0"/>
        </a:defRPr>
      </a:lvl3pPr>
      <a:lvl4pPr algn="l" defTabSz="5474635" rtl="0" eaLnBrk="0" fontAlgn="base" hangingPunct="0">
        <a:spcBef>
          <a:spcPct val="0"/>
        </a:spcBef>
        <a:spcAft>
          <a:spcPct val="0"/>
        </a:spcAft>
        <a:defRPr sz="4100" b="1">
          <a:solidFill>
            <a:schemeClr val="tx1"/>
          </a:solidFill>
          <a:latin typeface="Arial" charset="0"/>
          <a:ea typeface="ＭＳ Ｐゴシック" pitchFamily="-109" charset="-128"/>
          <a:cs typeface="ＭＳ Ｐゴシック" charset="0"/>
        </a:defRPr>
      </a:lvl4pPr>
      <a:lvl5pPr algn="l" defTabSz="5474635" rtl="0" eaLnBrk="0" fontAlgn="base" hangingPunct="0">
        <a:spcBef>
          <a:spcPct val="0"/>
        </a:spcBef>
        <a:spcAft>
          <a:spcPct val="0"/>
        </a:spcAft>
        <a:defRPr sz="4100" b="1">
          <a:solidFill>
            <a:schemeClr val="tx1"/>
          </a:solidFill>
          <a:latin typeface="Arial" charset="0"/>
          <a:ea typeface="ＭＳ Ｐゴシック" pitchFamily="-109" charset="-128"/>
          <a:cs typeface="ＭＳ Ｐゴシック" charset="0"/>
        </a:defRPr>
      </a:lvl5pPr>
      <a:lvl6pPr marL="520705" algn="l" rtl="0" fontAlgn="base">
        <a:spcBef>
          <a:spcPct val="0"/>
        </a:spcBef>
        <a:spcAft>
          <a:spcPct val="0"/>
        </a:spcAft>
        <a:defRPr sz="3644" b="1">
          <a:solidFill>
            <a:schemeClr val="tx2"/>
          </a:solidFill>
          <a:latin typeface="Arial" charset="0"/>
          <a:ea typeface="ＭＳ Ｐゴシック" pitchFamily="-109" charset="-128"/>
        </a:defRPr>
      </a:lvl6pPr>
      <a:lvl7pPr marL="1041410" algn="l" rtl="0" fontAlgn="base">
        <a:spcBef>
          <a:spcPct val="0"/>
        </a:spcBef>
        <a:spcAft>
          <a:spcPct val="0"/>
        </a:spcAft>
        <a:defRPr sz="3644" b="1">
          <a:solidFill>
            <a:schemeClr val="tx2"/>
          </a:solidFill>
          <a:latin typeface="Arial" charset="0"/>
          <a:ea typeface="ＭＳ Ｐゴシック" pitchFamily="-109" charset="-128"/>
        </a:defRPr>
      </a:lvl7pPr>
      <a:lvl8pPr marL="1562115" algn="l" rtl="0" fontAlgn="base">
        <a:spcBef>
          <a:spcPct val="0"/>
        </a:spcBef>
        <a:spcAft>
          <a:spcPct val="0"/>
        </a:spcAft>
        <a:defRPr sz="3644" b="1">
          <a:solidFill>
            <a:schemeClr val="tx2"/>
          </a:solidFill>
          <a:latin typeface="Arial" charset="0"/>
          <a:ea typeface="ＭＳ Ｐゴシック" pitchFamily="-109" charset="-128"/>
        </a:defRPr>
      </a:lvl8pPr>
      <a:lvl9pPr marL="2082820" algn="l" rtl="0" fontAlgn="base">
        <a:spcBef>
          <a:spcPct val="0"/>
        </a:spcBef>
        <a:spcAft>
          <a:spcPct val="0"/>
        </a:spcAft>
        <a:defRPr sz="3644" b="1">
          <a:solidFill>
            <a:schemeClr val="tx2"/>
          </a:solidFill>
          <a:latin typeface="Arial" charset="0"/>
          <a:ea typeface="ＭＳ Ｐゴシック" pitchFamily="-109" charset="-128"/>
        </a:defRPr>
      </a:lvl9pPr>
    </p:titleStyle>
    <p:bodyStyle>
      <a:lvl1pPr marL="390529" indent="-390529" algn="l" defTabSz="5474635" rtl="0" eaLnBrk="0" fontAlgn="base" hangingPunct="0">
        <a:spcBef>
          <a:spcPct val="20000"/>
        </a:spcBef>
        <a:spcAft>
          <a:spcPct val="0"/>
        </a:spcAft>
        <a:defRPr sz="2733">
          <a:solidFill>
            <a:schemeClr val="tx1"/>
          </a:solidFill>
          <a:latin typeface="+mn-lt"/>
          <a:ea typeface="+mn-ea"/>
          <a:cs typeface="ＭＳ Ｐゴシック" charset="0"/>
        </a:defRPr>
      </a:lvl1pPr>
      <a:lvl2pPr marL="4447689" indent="-1710372" algn="l" defTabSz="5474635" rtl="0" eaLnBrk="0" fontAlgn="base" hangingPunct="0">
        <a:spcBef>
          <a:spcPct val="20000"/>
        </a:spcBef>
        <a:spcAft>
          <a:spcPct val="0"/>
        </a:spcAft>
        <a:defRPr sz="2733">
          <a:solidFill>
            <a:schemeClr val="tx1"/>
          </a:solidFill>
          <a:latin typeface="+mn-lt"/>
          <a:ea typeface="+mn-ea"/>
          <a:cs typeface="ＭＳ Ｐゴシック" charset="0"/>
        </a:defRPr>
      </a:lvl2pPr>
      <a:lvl3pPr marL="6843295" indent="-1368659" algn="l" defTabSz="5474635" rtl="0" eaLnBrk="0" fontAlgn="base" hangingPunct="0">
        <a:spcBef>
          <a:spcPct val="20000"/>
        </a:spcBef>
        <a:spcAft>
          <a:spcPct val="0"/>
        </a:spcAft>
        <a:defRPr sz="2733">
          <a:solidFill>
            <a:schemeClr val="tx1"/>
          </a:solidFill>
          <a:latin typeface="+mn-lt"/>
          <a:ea typeface="+mn-ea"/>
          <a:cs typeface="ＭＳ Ｐゴシック" charset="0"/>
        </a:defRPr>
      </a:lvl3pPr>
      <a:lvl4pPr marL="9580612" indent="-1368659" algn="l" defTabSz="5474635" rtl="0" eaLnBrk="0" fontAlgn="base" hangingPunct="0">
        <a:spcBef>
          <a:spcPct val="20000"/>
        </a:spcBef>
        <a:spcAft>
          <a:spcPct val="0"/>
        </a:spcAft>
        <a:defRPr sz="2733">
          <a:solidFill>
            <a:schemeClr val="tx1"/>
          </a:solidFill>
          <a:latin typeface="+mn-lt"/>
          <a:ea typeface="+mn-ea"/>
          <a:cs typeface="ＭＳ Ｐゴシック" charset="0"/>
        </a:defRPr>
      </a:lvl4pPr>
      <a:lvl5pPr marL="12317930" indent="-1368659" algn="l" defTabSz="5474635" rtl="0" eaLnBrk="0" fontAlgn="base" hangingPunct="0">
        <a:spcBef>
          <a:spcPct val="20000"/>
        </a:spcBef>
        <a:spcAft>
          <a:spcPct val="0"/>
        </a:spcAft>
        <a:defRPr sz="2733">
          <a:solidFill>
            <a:schemeClr val="tx1"/>
          </a:solidFill>
          <a:latin typeface="+mn-lt"/>
          <a:ea typeface="+mn-ea"/>
          <a:cs typeface="ＭＳ Ｐゴシック" charset="0"/>
        </a:defRPr>
      </a:lvl5pPr>
      <a:lvl6pPr marL="2863878" indent="-260353" algn="l" rtl="0" fontAlgn="base">
        <a:spcBef>
          <a:spcPct val="20000"/>
        </a:spcBef>
        <a:spcAft>
          <a:spcPct val="0"/>
        </a:spcAft>
        <a:defRPr sz="2278">
          <a:solidFill>
            <a:schemeClr val="tx1"/>
          </a:solidFill>
          <a:latin typeface="+mn-lt"/>
          <a:ea typeface="+mn-ea"/>
        </a:defRPr>
      </a:lvl6pPr>
      <a:lvl7pPr marL="3384583" indent="-260353" algn="l" rtl="0" fontAlgn="base">
        <a:spcBef>
          <a:spcPct val="20000"/>
        </a:spcBef>
        <a:spcAft>
          <a:spcPct val="0"/>
        </a:spcAft>
        <a:defRPr sz="2278">
          <a:solidFill>
            <a:schemeClr val="tx1"/>
          </a:solidFill>
          <a:latin typeface="+mn-lt"/>
          <a:ea typeface="+mn-ea"/>
        </a:defRPr>
      </a:lvl7pPr>
      <a:lvl8pPr marL="3905288" indent="-260353" algn="l" rtl="0" fontAlgn="base">
        <a:spcBef>
          <a:spcPct val="20000"/>
        </a:spcBef>
        <a:spcAft>
          <a:spcPct val="0"/>
        </a:spcAft>
        <a:defRPr sz="2278">
          <a:solidFill>
            <a:schemeClr val="tx1"/>
          </a:solidFill>
          <a:latin typeface="+mn-lt"/>
          <a:ea typeface="+mn-ea"/>
        </a:defRPr>
      </a:lvl8pPr>
      <a:lvl9pPr marL="4425993" indent="-260353" algn="l" rtl="0" fontAlgn="base">
        <a:spcBef>
          <a:spcPct val="20000"/>
        </a:spcBef>
        <a:spcAft>
          <a:spcPct val="0"/>
        </a:spcAft>
        <a:defRPr sz="2278">
          <a:solidFill>
            <a:schemeClr val="tx1"/>
          </a:solidFill>
          <a:latin typeface="+mn-lt"/>
          <a:ea typeface="+mn-ea"/>
        </a:defRPr>
      </a:lvl9pPr>
    </p:bodyStyle>
    <p:otherStyle>
      <a:defPPr>
        <a:defRPr lang="en-US"/>
      </a:defPPr>
      <a:lvl1pPr marL="0" algn="l" defTabSz="1041410" rtl="0" eaLnBrk="1" latinLnBrk="0" hangingPunct="1">
        <a:defRPr sz="2050" kern="1200">
          <a:solidFill>
            <a:schemeClr val="tx1"/>
          </a:solidFill>
          <a:latin typeface="+mn-lt"/>
          <a:ea typeface="+mn-ea"/>
          <a:cs typeface="+mn-cs"/>
        </a:defRPr>
      </a:lvl1pPr>
      <a:lvl2pPr marL="520705" algn="l" defTabSz="1041410" rtl="0" eaLnBrk="1" latinLnBrk="0" hangingPunct="1">
        <a:defRPr sz="2050" kern="1200">
          <a:solidFill>
            <a:schemeClr val="tx1"/>
          </a:solidFill>
          <a:latin typeface="+mn-lt"/>
          <a:ea typeface="+mn-ea"/>
          <a:cs typeface="+mn-cs"/>
        </a:defRPr>
      </a:lvl2pPr>
      <a:lvl3pPr marL="1041410" algn="l" defTabSz="1041410" rtl="0" eaLnBrk="1" latinLnBrk="0" hangingPunct="1">
        <a:defRPr sz="2050" kern="1200">
          <a:solidFill>
            <a:schemeClr val="tx1"/>
          </a:solidFill>
          <a:latin typeface="+mn-lt"/>
          <a:ea typeface="+mn-ea"/>
          <a:cs typeface="+mn-cs"/>
        </a:defRPr>
      </a:lvl3pPr>
      <a:lvl4pPr marL="1562115" algn="l" defTabSz="1041410" rtl="0" eaLnBrk="1" latinLnBrk="0" hangingPunct="1">
        <a:defRPr sz="2050" kern="1200">
          <a:solidFill>
            <a:schemeClr val="tx1"/>
          </a:solidFill>
          <a:latin typeface="+mn-lt"/>
          <a:ea typeface="+mn-ea"/>
          <a:cs typeface="+mn-cs"/>
        </a:defRPr>
      </a:lvl4pPr>
      <a:lvl5pPr marL="2082820" algn="l" defTabSz="1041410" rtl="0" eaLnBrk="1" latinLnBrk="0" hangingPunct="1">
        <a:defRPr sz="2050" kern="1200">
          <a:solidFill>
            <a:schemeClr val="tx1"/>
          </a:solidFill>
          <a:latin typeface="+mn-lt"/>
          <a:ea typeface="+mn-ea"/>
          <a:cs typeface="+mn-cs"/>
        </a:defRPr>
      </a:lvl5pPr>
      <a:lvl6pPr marL="2603525" algn="l" defTabSz="1041410" rtl="0" eaLnBrk="1" latinLnBrk="0" hangingPunct="1">
        <a:defRPr sz="2050" kern="1200">
          <a:solidFill>
            <a:schemeClr val="tx1"/>
          </a:solidFill>
          <a:latin typeface="+mn-lt"/>
          <a:ea typeface="+mn-ea"/>
          <a:cs typeface="+mn-cs"/>
        </a:defRPr>
      </a:lvl6pPr>
      <a:lvl7pPr marL="3124230" algn="l" defTabSz="1041410" rtl="0" eaLnBrk="1" latinLnBrk="0" hangingPunct="1">
        <a:defRPr sz="2050" kern="1200">
          <a:solidFill>
            <a:schemeClr val="tx1"/>
          </a:solidFill>
          <a:latin typeface="+mn-lt"/>
          <a:ea typeface="+mn-ea"/>
          <a:cs typeface="+mn-cs"/>
        </a:defRPr>
      </a:lvl7pPr>
      <a:lvl8pPr marL="3644936" algn="l" defTabSz="1041410" rtl="0" eaLnBrk="1" latinLnBrk="0" hangingPunct="1">
        <a:defRPr sz="2050" kern="1200">
          <a:solidFill>
            <a:schemeClr val="tx1"/>
          </a:solidFill>
          <a:latin typeface="+mn-lt"/>
          <a:ea typeface="+mn-ea"/>
          <a:cs typeface="+mn-cs"/>
        </a:defRPr>
      </a:lvl8pPr>
      <a:lvl9pPr marL="4165641" algn="l" defTabSz="1041410" rtl="0" eaLnBrk="1" latinLnBrk="0" hangingPunct="1">
        <a:defRPr sz="20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10.png"/><Relationship Id="rId3" Type="http://schemas.microsoft.com/office/2018/10/relationships/comments" Target="../comments/modernComment_108_0.xml"/><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43891200" cy="32918400"/>
          </a:xfrm>
          <a:prstGeom prst="rect">
            <a:avLst/>
          </a:prstGeom>
        </p:spPr>
      </p:pic>
      <p:graphicFrame>
        <p:nvGraphicFramePr>
          <p:cNvPr id="15" name="Table 14">
            <a:extLst>
              <a:ext uri="{FF2B5EF4-FFF2-40B4-BE49-F238E27FC236}">
                <a16:creationId xmlns:a16="http://schemas.microsoft.com/office/drawing/2014/main" id="{FBBCC1A3-EB96-4CC0-FBE9-CDA7767B7BC6}"/>
              </a:ext>
            </a:extLst>
          </p:cNvPr>
          <p:cNvGraphicFramePr>
            <a:graphicFrameLocks noGrp="1"/>
          </p:cNvGraphicFramePr>
          <p:nvPr>
            <p:extLst>
              <p:ext uri="{D42A27DB-BD31-4B8C-83A1-F6EECF244321}">
                <p14:modId xmlns:p14="http://schemas.microsoft.com/office/powerpoint/2010/main" val="2004985579"/>
              </p:ext>
            </p:extLst>
          </p:nvPr>
        </p:nvGraphicFramePr>
        <p:xfrm>
          <a:off x="12063767" y="13417937"/>
          <a:ext cx="9657157" cy="18561888"/>
        </p:xfrm>
        <a:graphic>
          <a:graphicData uri="http://schemas.openxmlformats.org/drawingml/2006/table">
            <a:tbl>
              <a:tblPr firstRow="1" bandRow="1">
                <a:tableStyleId>{5C22544A-7EE6-4342-B048-85BDC9FD1C3A}</a:tableStyleId>
              </a:tblPr>
              <a:tblGrid>
                <a:gridCol w="9657157">
                  <a:extLst>
                    <a:ext uri="{9D8B030D-6E8A-4147-A177-3AD203B41FA5}">
                      <a16:colId xmlns:a16="http://schemas.microsoft.com/office/drawing/2014/main" val="20000"/>
                    </a:ext>
                  </a:extLst>
                </a:gridCol>
              </a:tblGrid>
              <a:tr h="1097280">
                <a:tc>
                  <a:txBody>
                    <a:bodyPr/>
                    <a:lstStyle/>
                    <a:p>
                      <a:pPr marL="0" marR="0" indent="0" algn="l" rtl="0" eaLnBrk="1" fontAlgn="auto" latinLnBrk="0" hangingPunct="1">
                        <a:lnSpc>
                          <a:spcPct val="100000"/>
                        </a:lnSpc>
                        <a:spcBef>
                          <a:spcPts val="0"/>
                        </a:spcBef>
                        <a:spcAft>
                          <a:spcPts val="0"/>
                        </a:spcAft>
                        <a:buClrTx/>
                        <a:buSzTx/>
                        <a:buFontTx/>
                        <a:buNone/>
                      </a:pPr>
                      <a:r>
                        <a:rPr lang="en-US" sz="3600" b="1">
                          <a:solidFill>
                            <a:srgbClr val="333333"/>
                          </a:solidFill>
                        </a:rPr>
                        <a:t>Results</a:t>
                      </a:r>
                    </a:p>
                  </a:txBody>
                  <a:tcPr marL="457200" marR="457200" marT="274320" marB="274320" anchor="ctr">
                    <a:lnL w="12700" cap="flat" cmpd="sng" algn="ctr">
                      <a:solidFill>
                        <a:srgbClr val="B3B3B3"/>
                      </a:solidFill>
                      <a:prstDash val="solid"/>
                      <a:round/>
                      <a:headEnd type="none" w="med" len="med"/>
                      <a:tailEnd type="none" w="med" len="med"/>
                    </a:lnL>
                    <a:lnR w="12700" cap="flat" cmpd="sng" algn="ctr">
                      <a:solidFill>
                        <a:srgbClr val="B3B3B3"/>
                      </a:solidFill>
                      <a:prstDash val="solid"/>
                      <a:round/>
                      <a:headEnd type="none" w="med" len="med"/>
                      <a:tailEnd type="none" w="med" len="med"/>
                    </a:lnR>
                    <a:lnT w="12700" cap="flat" cmpd="sng" algn="ctr">
                      <a:solidFill>
                        <a:srgbClr val="B3B3B3"/>
                      </a:solidFill>
                      <a:prstDash val="solid"/>
                      <a:round/>
                      <a:headEnd type="none" w="med" len="med"/>
                      <a:tailEnd type="none" w="med" len="med"/>
                    </a:lnT>
                    <a:lnB w="12700" cap="flat" cmpd="sng" algn="ctr">
                      <a:solidFill>
                        <a:srgbClr val="B3B3B3"/>
                      </a:solidFill>
                      <a:prstDash val="solid"/>
                      <a:round/>
                      <a:headEnd type="none" w="med" len="med"/>
                      <a:tailEnd type="none" w="med" len="med"/>
                    </a:lnB>
                    <a:solidFill>
                      <a:srgbClr val="7BC5CD"/>
                    </a:solidFill>
                  </a:tcPr>
                </a:tc>
                <a:extLst>
                  <a:ext uri="{0D108BD9-81ED-4DB2-BD59-A6C34878D82A}">
                    <a16:rowId xmlns:a16="http://schemas.microsoft.com/office/drawing/2014/main" val="10000"/>
                  </a:ext>
                </a:extLst>
              </a:tr>
              <a:tr h="17464608">
                <a:tc>
                  <a:txBody>
                    <a:bodyPr/>
                    <a:lstStyle/>
                    <a:p>
                      <a:pPr marL="457200" lvl="0" indent="-457200" algn="l">
                        <a:lnSpc>
                          <a:spcPct val="100000"/>
                        </a:lnSpc>
                        <a:buFont typeface="Arial"/>
                        <a:buChar char="•"/>
                      </a:pPr>
                      <a:endParaRPr lang="en-US" sz="2400" b="0" i="0" u="none" strike="noStrike" baseline="0" noProof="0">
                        <a:solidFill>
                          <a:srgbClr val="404040"/>
                        </a:solidFill>
                        <a:latin typeface="Arial"/>
                      </a:endParaRPr>
                    </a:p>
                    <a:p>
                      <a:pPr marL="457200" lvl="0" indent="-457200" algn="l">
                        <a:lnSpc>
                          <a:spcPct val="100000"/>
                        </a:lnSpc>
                        <a:spcBef>
                          <a:spcPts val="0"/>
                        </a:spcBef>
                        <a:spcAft>
                          <a:spcPts val="0"/>
                        </a:spcAft>
                        <a:buFont typeface="Arial"/>
                        <a:buChar char="•"/>
                      </a:pPr>
                      <a:endParaRPr lang="en-US" sz="2400" b="0" i="0" u="none" strike="noStrike" noProof="0">
                        <a:solidFill>
                          <a:schemeClr val="tx1">
                            <a:lumMod val="75000"/>
                            <a:lumOff val="25000"/>
                          </a:schemeClr>
                        </a:solidFill>
                      </a:endParaRPr>
                    </a:p>
                    <a:p>
                      <a:pPr marL="0" marR="0" lvl="0" indent="0" algn="l">
                        <a:lnSpc>
                          <a:spcPct val="100000"/>
                        </a:lnSpc>
                        <a:buClrTx/>
                        <a:buSzTx/>
                        <a:buNone/>
                      </a:pPr>
                      <a:endParaRPr lang="en-US" sz="2400">
                        <a:solidFill>
                          <a:schemeClr val="tx1">
                            <a:lumMod val="75000"/>
                            <a:lumOff val="25000"/>
                          </a:schemeClr>
                        </a:solidFill>
                        <a:latin typeface="+mj-lt"/>
                      </a:endParaRPr>
                    </a:p>
                    <a:p>
                      <a:pPr marL="457200" lvl="0" indent="-457200" algn="l">
                        <a:lnSpc>
                          <a:spcPct val="100000"/>
                        </a:lnSpc>
                        <a:spcBef>
                          <a:spcPts val="0"/>
                        </a:spcBef>
                        <a:spcAft>
                          <a:spcPts val="0"/>
                        </a:spcAft>
                        <a:buClrTx/>
                        <a:buSzTx/>
                        <a:buFont typeface="Arial" panose="020B0604020202020204" pitchFamily="34" charset="0"/>
                        <a:buChar char="•"/>
                      </a:pPr>
                      <a:endParaRPr lang="en-US" sz="1800"/>
                    </a:p>
                  </a:txBody>
                  <a:tcPr marL="457200" marR="457200" marT="457200" marB="457200">
                    <a:lnL w="12700" cap="flat" cmpd="sng" algn="ctr">
                      <a:solidFill>
                        <a:srgbClr val="B3B3B3"/>
                      </a:solidFill>
                      <a:prstDash val="solid"/>
                      <a:round/>
                      <a:headEnd type="none" w="med" len="med"/>
                      <a:tailEnd type="none" w="med" len="med"/>
                    </a:lnL>
                    <a:lnR w="12700" cap="flat" cmpd="sng" algn="ctr">
                      <a:solidFill>
                        <a:srgbClr val="B3B3B3"/>
                      </a:solidFill>
                      <a:prstDash val="solid"/>
                      <a:round/>
                      <a:headEnd type="none" w="med" len="med"/>
                      <a:tailEnd type="none" w="med" len="med"/>
                    </a:lnR>
                    <a:lnT w="12700" cap="flat" cmpd="sng" algn="ctr">
                      <a:solidFill>
                        <a:srgbClr val="B3B3B3"/>
                      </a:solidFill>
                      <a:prstDash val="solid"/>
                      <a:round/>
                      <a:headEnd type="none" w="med" len="med"/>
                      <a:tailEnd type="none" w="med" len="med"/>
                    </a:lnT>
                    <a:lnB w="12700" cap="flat" cmpd="sng" algn="ctr">
                      <a:solidFill>
                        <a:srgbClr val="B3B3B3"/>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57" name="Table 56"/>
          <p:cNvGraphicFramePr>
            <a:graphicFrameLocks noGrp="1"/>
          </p:cNvGraphicFramePr>
          <p:nvPr>
            <p:extLst>
              <p:ext uri="{D42A27DB-BD31-4B8C-83A1-F6EECF244321}">
                <p14:modId xmlns:p14="http://schemas.microsoft.com/office/powerpoint/2010/main" val="2736893650"/>
              </p:ext>
            </p:extLst>
          </p:nvPr>
        </p:nvGraphicFramePr>
        <p:xfrm>
          <a:off x="32385001" y="5029200"/>
          <a:ext cx="9677400" cy="11014565"/>
        </p:xfrm>
        <a:graphic>
          <a:graphicData uri="http://schemas.openxmlformats.org/drawingml/2006/table">
            <a:tbl>
              <a:tblPr firstRow="1" bandRow="1">
                <a:tableStyleId>{5C22544A-7EE6-4342-B048-85BDC9FD1C3A}</a:tableStyleId>
              </a:tblPr>
              <a:tblGrid>
                <a:gridCol w="9677400">
                  <a:extLst>
                    <a:ext uri="{9D8B030D-6E8A-4147-A177-3AD203B41FA5}">
                      <a16:colId xmlns:a16="http://schemas.microsoft.com/office/drawing/2014/main" val="20000"/>
                    </a:ext>
                  </a:extLst>
                </a:gridCol>
              </a:tblGrid>
              <a:tr h="1156780">
                <a:tc>
                  <a:txBody>
                    <a:bodyPr/>
                    <a:lstStyle/>
                    <a:p>
                      <a:pPr marL="0" marR="0" lvl="0" indent="0" algn="l" rtl="0">
                        <a:lnSpc>
                          <a:spcPct val="100000"/>
                        </a:lnSpc>
                        <a:spcBef>
                          <a:spcPts val="0"/>
                        </a:spcBef>
                        <a:spcAft>
                          <a:spcPts val="0"/>
                        </a:spcAft>
                        <a:buClrTx/>
                        <a:buSzTx/>
                        <a:buFontTx/>
                        <a:buNone/>
                      </a:pPr>
                      <a:r>
                        <a:rPr lang="en-US" sz="3600" b="1">
                          <a:solidFill>
                            <a:srgbClr val="333333"/>
                          </a:solidFill>
                        </a:rPr>
                        <a:t>Limitations and Future Work</a:t>
                      </a:r>
                      <a:endParaRPr lang="en-US" sz="1800"/>
                    </a:p>
                  </a:txBody>
                  <a:tcPr marL="457200" marR="457200" marT="274320" marB="274320" anchor="ctr">
                    <a:lnL w="9525" cap="flat" cmpd="sng" algn="ctr">
                      <a:solidFill>
                        <a:srgbClr val="B3B3B3"/>
                      </a:solidFill>
                      <a:prstDash val="solid"/>
                      <a:round/>
                      <a:headEnd type="none" w="med" len="med"/>
                      <a:tailEnd type="none" w="med" len="med"/>
                    </a:lnL>
                    <a:lnR w="9525" cap="flat" cmpd="sng" algn="ctr">
                      <a:solidFill>
                        <a:srgbClr val="B3B3B3"/>
                      </a:solidFill>
                      <a:prstDash val="solid"/>
                      <a:round/>
                      <a:headEnd type="none" w="med" len="med"/>
                      <a:tailEnd type="none" w="med" len="med"/>
                    </a:lnR>
                    <a:lnT w="9525" cap="flat" cmpd="sng" algn="ctr">
                      <a:solidFill>
                        <a:srgbClr val="B3B3B3"/>
                      </a:solidFill>
                      <a:prstDash val="solid"/>
                      <a:round/>
                      <a:headEnd type="none" w="med" len="med"/>
                      <a:tailEnd type="none" w="med" len="med"/>
                    </a:lnT>
                    <a:lnB w="9525" cap="flat" cmpd="sng" algn="ctr">
                      <a:solidFill>
                        <a:srgbClr val="B3B3B3"/>
                      </a:solidFill>
                      <a:prstDash val="solid"/>
                      <a:round/>
                      <a:headEnd type="none" w="med" len="med"/>
                      <a:tailEnd type="none" w="med" len="med"/>
                    </a:lnB>
                    <a:solidFill>
                      <a:srgbClr val="7BC5CD"/>
                    </a:solidFill>
                  </a:tcPr>
                </a:tc>
                <a:extLst>
                  <a:ext uri="{0D108BD9-81ED-4DB2-BD59-A6C34878D82A}">
                    <a16:rowId xmlns:a16="http://schemas.microsoft.com/office/drawing/2014/main" val="10000"/>
                  </a:ext>
                </a:extLst>
              </a:tr>
              <a:tr h="9857785">
                <a:tc>
                  <a:txBody>
                    <a:bodyPr/>
                    <a:lstStyle/>
                    <a:p>
                      <a:pPr marL="0" lvl="0" indent="0" algn="l">
                        <a:lnSpc>
                          <a:spcPct val="100000"/>
                        </a:lnSpc>
                        <a:buClr>
                          <a:srgbClr val="000000"/>
                        </a:buClr>
                        <a:buNone/>
                      </a:pPr>
                      <a:endParaRPr lang="en-US" sz="2700" b="1" i="0" u="none" strike="noStrike" noProof="0">
                        <a:solidFill>
                          <a:srgbClr val="000000"/>
                        </a:solidFill>
                        <a:latin typeface="Arial"/>
                      </a:endParaRPr>
                    </a:p>
                  </a:txBody>
                  <a:tcPr marL="457200" marR="457200" marT="457200" marB="457200">
                    <a:lnL w="9525">
                      <a:solidFill>
                        <a:srgbClr val="B3B3B3"/>
                      </a:solidFill>
                    </a:lnL>
                    <a:lnR w="9525">
                      <a:solidFill>
                        <a:srgbClr val="B3B3B3"/>
                      </a:solidFill>
                    </a:lnR>
                    <a:lnT w="9525" cap="flat" cmpd="sng" algn="ctr">
                      <a:solidFill>
                        <a:srgbClr val="B3B3B3"/>
                      </a:solidFill>
                      <a:prstDash val="solid"/>
                      <a:round/>
                      <a:headEnd type="none" w="med" len="med"/>
                      <a:tailEnd type="none" w="med" len="med"/>
                    </a:lnT>
                    <a:lnB w="9525">
                      <a:solidFill>
                        <a:srgbClr val="B3B3B3"/>
                      </a:solidFill>
                    </a:lnB>
                    <a:solidFill>
                      <a:schemeClr val="bg1"/>
                    </a:solidFill>
                  </a:tcPr>
                </a:tc>
                <a:extLst>
                  <a:ext uri="{0D108BD9-81ED-4DB2-BD59-A6C34878D82A}">
                    <a16:rowId xmlns:a16="http://schemas.microsoft.com/office/drawing/2014/main" val="10001"/>
                  </a:ext>
                </a:extLst>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3508686134"/>
              </p:ext>
            </p:extLst>
          </p:nvPr>
        </p:nvGraphicFramePr>
        <p:xfrm>
          <a:off x="12065000" y="5029200"/>
          <a:ext cx="19837400" cy="7933002"/>
        </p:xfrm>
        <a:graphic>
          <a:graphicData uri="http://schemas.openxmlformats.org/drawingml/2006/table">
            <a:tbl>
              <a:tblPr firstRow="1" bandRow="1">
                <a:tableStyleId>{5C22544A-7EE6-4342-B048-85BDC9FD1C3A}</a:tableStyleId>
              </a:tblPr>
              <a:tblGrid>
                <a:gridCol w="19837400">
                  <a:extLst>
                    <a:ext uri="{9D8B030D-6E8A-4147-A177-3AD203B41FA5}">
                      <a16:colId xmlns:a16="http://schemas.microsoft.com/office/drawing/2014/main" val="20000"/>
                    </a:ext>
                  </a:extLst>
                </a:gridCol>
              </a:tblGrid>
              <a:tr h="1097649">
                <a:tc>
                  <a:txBody>
                    <a:bodyPr/>
                    <a:lstStyle/>
                    <a:p>
                      <a:pPr marL="0" marR="0" indent="0" algn="l" rtl="0" eaLnBrk="1" fontAlgn="auto" latinLnBrk="0" hangingPunct="1">
                        <a:lnSpc>
                          <a:spcPct val="100000"/>
                        </a:lnSpc>
                        <a:spcBef>
                          <a:spcPts val="0"/>
                        </a:spcBef>
                        <a:spcAft>
                          <a:spcPts val="0"/>
                        </a:spcAft>
                        <a:buClrTx/>
                        <a:buSzTx/>
                        <a:buFontTx/>
                        <a:buNone/>
                      </a:pPr>
                      <a:r>
                        <a:rPr lang="en-US" sz="3600" b="1">
                          <a:solidFill>
                            <a:srgbClr val="333333"/>
                          </a:solidFill>
                        </a:rPr>
                        <a:t>Deep Learning Model</a:t>
                      </a:r>
                    </a:p>
                  </a:txBody>
                  <a:tcPr marL="457200" marR="457200" marT="274320" marB="274320" anchor="ctr">
                    <a:lnL w="12700" cap="flat" cmpd="sng" algn="ctr">
                      <a:solidFill>
                        <a:srgbClr val="B3B3B3"/>
                      </a:solidFill>
                      <a:prstDash val="solid"/>
                      <a:round/>
                      <a:headEnd type="none" w="med" len="med"/>
                      <a:tailEnd type="none" w="med" len="med"/>
                    </a:lnL>
                    <a:lnR w="12700" cap="flat" cmpd="sng" algn="ctr">
                      <a:solidFill>
                        <a:srgbClr val="B3B3B3"/>
                      </a:solidFill>
                      <a:prstDash val="solid"/>
                      <a:round/>
                      <a:headEnd type="none" w="med" len="med"/>
                      <a:tailEnd type="none" w="med" len="med"/>
                    </a:lnR>
                    <a:lnT w="12700" cap="flat" cmpd="sng" algn="ctr">
                      <a:solidFill>
                        <a:srgbClr val="B3B3B3"/>
                      </a:solidFill>
                      <a:prstDash val="solid"/>
                      <a:round/>
                      <a:headEnd type="none" w="med" len="med"/>
                      <a:tailEnd type="none" w="med" len="med"/>
                    </a:lnT>
                    <a:lnB w="12700" cap="flat" cmpd="sng" algn="ctr">
                      <a:solidFill>
                        <a:srgbClr val="B3B3B3"/>
                      </a:solidFill>
                      <a:prstDash val="solid"/>
                      <a:round/>
                      <a:headEnd type="none" w="med" len="med"/>
                      <a:tailEnd type="none" w="med" len="med"/>
                    </a:lnB>
                    <a:solidFill>
                      <a:srgbClr val="7BC5CD"/>
                    </a:solidFill>
                  </a:tcPr>
                </a:tc>
                <a:extLst>
                  <a:ext uri="{0D108BD9-81ED-4DB2-BD59-A6C34878D82A}">
                    <a16:rowId xmlns:a16="http://schemas.microsoft.com/office/drawing/2014/main" val="10000"/>
                  </a:ext>
                </a:extLst>
              </a:tr>
              <a:tr h="6835353">
                <a:tc>
                  <a:txBody>
                    <a:bodyPr/>
                    <a:lstStyle/>
                    <a:p>
                      <a:pPr marL="0" marR="0" lvl="0" indent="0" algn="l">
                        <a:lnSpc>
                          <a:spcPct val="100000"/>
                        </a:lnSpc>
                        <a:buClrTx/>
                        <a:buSzTx/>
                        <a:buNone/>
                      </a:pPr>
                      <a:endParaRPr lang="en-US" sz="2400">
                        <a:solidFill>
                          <a:schemeClr val="tx1">
                            <a:lumMod val="75000"/>
                            <a:lumOff val="25000"/>
                          </a:schemeClr>
                        </a:solidFill>
                        <a:latin typeface="+mj-lt"/>
                      </a:endParaRPr>
                    </a:p>
                    <a:p>
                      <a:pPr marL="0" marR="0" lvl="0" indent="0" algn="l">
                        <a:lnSpc>
                          <a:spcPct val="100000"/>
                        </a:lnSpc>
                        <a:buClrTx/>
                        <a:buSzTx/>
                        <a:buNone/>
                      </a:pPr>
                      <a:endParaRPr lang="en-US" sz="2400" b="0" i="0" u="none" strike="noStrike" baseline="0" noProof="0">
                        <a:solidFill>
                          <a:srgbClr val="404040"/>
                        </a:solidFill>
                        <a:latin typeface="Arial"/>
                      </a:endParaRPr>
                    </a:p>
                  </a:txBody>
                  <a:tcPr marL="457200" marR="457200" marT="457200" marB="457200">
                    <a:lnL w="12700" cap="flat" cmpd="sng" algn="ctr">
                      <a:solidFill>
                        <a:srgbClr val="B3B3B3"/>
                      </a:solidFill>
                      <a:prstDash val="solid"/>
                      <a:round/>
                      <a:headEnd type="none" w="med" len="med"/>
                      <a:tailEnd type="none" w="med" len="med"/>
                    </a:lnL>
                    <a:lnR w="12700" cap="flat" cmpd="sng" algn="ctr">
                      <a:solidFill>
                        <a:srgbClr val="B3B3B3"/>
                      </a:solidFill>
                      <a:prstDash val="solid"/>
                      <a:round/>
                      <a:headEnd type="none" w="med" len="med"/>
                      <a:tailEnd type="none" w="med" len="med"/>
                    </a:lnR>
                    <a:lnT w="12700" cap="flat" cmpd="sng" algn="ctr">
                      <a:solidFill>
                        <a:srgbClr val="B3B3B3"/>
                      </a:solidFill>
                      <a:prstDash val="solid"/>
                      <a:round/>
                      <a:headEnd type="none" w="med" len="med"/>
                      <a:tailEnd type="none" w="med" len="med"/>
                    </a:lnT>
                    <a:lnB w="12700" cap="flat" cmpd="sng" algn="ctr">
                      <a:solidFill>
                        <a:srgbClr val="B3B3B3"/>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2998211281"/>
              </p:ext>
            </p:extLst>
          </p:nvPr>
        </p:nvGraphicFramePr>
        <p:xfrm>
          <a:off x="1905000" y="13427086"/>
          <a:ext cx="9677400" cy="18557365"/>
        </p:xfrm>
        <a:graphic>
          <a:graphicData uri="http://schemas.openxmlformats.org/drawingml/2006/table">
            <a:tbl>
              <a:tblPr firstRow="1" bandRow="1">
                <a:tableStyleId>{5C22544A-7EE6-4342-B048-85BDC9FD1C3A}</a:tableStyleId>
              </a:tblPr>
              <a:tblGrid>
                <a:gridCol w="9677400">
                  <a:extLst>
                    <a:ext uri="{9D8B030D-6E8A-4147-A177-3AD203B41FA5}">
                      <a16:colId xmlns:a16="http://schemas.microsoft.com/office/drawing/2014/main" val="20000"/>
                    </a:ext>
                  </a:extLst>
                </a:gridCol>
              </a:tblGrid>
              <a:tr h="11629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600" b="1">
                          <a:solidFill>
                            <a:srgbClr val="333333"/>
                          </a:solidFill>
                        </a:rPr>
                        <a:t>Method</a:t>
                      </a:r>
                    </a:p>
                  </a:txBody>
                  <a:tcPr marL="457200" marR="457200" marT="274320" marB="274320" anchor="ctr">
                    <a:lnL w="12700" cap="flat" cmpd="sng" algn="ctr">
                      <a:solidFill>
                        <a:srgbClr val="B3B3B3"/>
                      </a:solidFill>
                      <a:prstDash val="solid"/>
                      <a:round/>
                      <a:headEnd type="none" w="med" len="med"/>
                      <a:tailEnd type="none" w="med" len="med"/>
                    </a:lnL>
                    <a:lnR w="12700" cap="flat" cmpd="sng" algn="ctr">
                      <a:solidFill>
                        <a:srgbClr val="B3B3B3"/>
                      </a:solidFill>
                      <a:prstDash val="solid"/>
                      <a:round/>
                      <a:headEnd type="none" w="med" len="med"/>
                      <a:tailEnd type="none" w="med" len="med"/>
                    </a:lnR>
                    <a:lnT w="12700" cap="flat" cmpd="sng" algn="ctr">
                      <a:solidFill>
                        <a:srgbClr val="B3B3B3"/>
                      </a:solidFill>
                      <a:prstDash val="solid"/>
                      <a:round/>
                      <a:headEnd type="none" w="med" len="med"/>
                      <a:tailEnd type="none" w="med" len="med"/>
                    </a:lnT>
                    <a:lnB w="12700" cap="flat" cmpd="sng" algn="ctr">
                      <a:solidFill>
                        <a:srgbClr val="B3B3B3"/>
                      </a:solidFill>
                      <a:prstDash val="solid"/>
                      <a:round/>
                      <a:headEnd type="none" w="med" len="med"/>
                      <a:tailEnd type="none" w="med" len="med"/>
                    </a:lnB>
                    <a:solidFill>
                      <a:srgbClr val="7BC5CD"/>
                    </a:solidFill>
                  </a:tcPr>
                </a:tc>
                <a:extLst>
                  <a:ext uri="{0D108BD9-81ED-4DB2-BD59-A6C34878D82A}">
                    <a16:rowId xmlns:a16="http://schemas.microsoft.com/office/drawing/2014/main" val="10000"/>
                  </a:ext>
                </a:extLst>
              </a:tr>
              <a:tr h="17394369">
                <a:tc>
                  <a:txBody>
                    <a:bodyPr/>
                    <a:lstStyle/>
                    <a:p>
                      <a:pPr marL="342900" lvl="0" indent="-342900" algn="l">
                        <a:lnSpc>
                          <a:spcPct val="100000"/>
                        </a:lnSpc>
                        <a:spcBef>
                          <a:spcPts val="0"/>
                        </a:spcBef>
                        <a:spcAft>
                          <a:spcPts val="0"/>
                        </a:spcAft>
                        <a:buFont typeface="Arial"/>
                        <a:buChar char="•"/>
                      </a:pPr>
                      <a:endParaRPr lang="en-US" sz="2400" b="0" i="0" u="none" strike="noStrike" noProof="0">
                        <a:solidFill>
                          <a:schemeClr val="tx1">
                            <a:lumMod val="75000"/>
                            <a:lumOff val="25000"/>
                          </a:schemeClr>
                        </a:solidFill>
                        <a:latin typeface="Arial"/>
                      </a:endParaRPr>
                    </a:p>
                    <a:p>
                      <a:pPr marL="0" marR="0" lvl="0" indent="0" algn="l">
                        <a:lnSpc>
                          <a:spcPct val="100000"/>
                        </a:lnSpc>
                        <a:buClrTx/>
                        <a:buSzTx/>
                        <a:buNone/>
                      </a:pPr>
                      <a:endParaRPr lang="en-US" sz="2400">
                        <a:solidFill>
                          <a:schemeClr val="tx1">
                            <a:lumMod val="75000"/>
                            <a:lumOff val="25000"/>
                          </a:schemeClr>
                        </a:solidFill>
                      </a:endParaRPr>
                    </a:p>
                  </a:txBody>
                  <a:tcPr marL="457200" marR="457200" marT="457200" marB="457200">
                    <a:lnL w="12700" cap="flat" cmpd="sng" algn="ctr">
                      <a:solidFill>
                        <a:srgbClr val="B3B3B3"/>
                      </a:solidFill>
                      <a:prstDash val="solid"/>
                      <a:round/>
                      <a:headEnd type="none" w="med" len="med"/>
                      <a:tailEnd type="none" w="med" len="med"/>
                    </a:lnL>
                    <a:lnR w="12700" cap="flat" cmpd="sng" algn="ctr">
                      <a:solidFill>
                        <a:srgbClr val="B3B3B3"/>
                      </a:solidFill>
                      <a:prstDash val="solid"/>
                      <a:round/>
                      <a:headEnd type="none" w="med" len="med"/>
                      <a:tailEnd type="none" w="med" len="med"/>
                    </a:lnR>
                    <a:lnT w="12700" cap="flat" cmpd="sng" algn="ctr">
                      <a:solidFill>
                        <a:srgbClr val="B3B3B3"/>
                      </a:solidFill>
                      <a:prstDash val="solid"/>
                      <a:round/>
                      <a:headEnd type="none" w="med" len="med"/>
                      <a:tailEnd type="none" w="med" len="med"/>
                    </a:lnT>
                    <a:lnB w="12700" cap="flat" cmpd="sng" algn="ctr">
                      <a:solidFill>
                        <a:srgbClr val="B3B3B3"/>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val="1924146379"/>
              </p:ext>
            </p:extLst>
          </p:nvPr>
        </p:nvGraphicFramePr>
        <p:xfrm>
          <a:off x="1905000" y="5029200"/>
          <a:ext cx="9677400" cy="7927828"/>
        </p:xfrm>
        <a:graphic>
          <a:graphicData uri="http://schemas.openxmlformats.org/drawingml/2006/table">
            <a:tbl>
              <a:tblPr firstRow="1" bandRow="1">
                <a:tableStyleId>{5C22544A-7EE6-4342-B048-85BDC9FD1C3A}</a:tableStyleId>
              </a:tblPr>
              <a:tblGrid>
                <a:gridCol w="9677400">
                  <a:extLst>
                    <a:ext uri="{9D8B030D-6E8A-4147-A177-3AD203B41FA5}">
                      <a16:colId xmlns:a16="http://schemas.microsoft.com/office/drawing/2014/main" val="20000"/>
                    </a:ext>
                  </a:extLst>
                </a:gridCol>
              </a:tblGrid>
              <a:tr h="1155047">
                <a:tc>
                  <a:txBody>
                    <a:bodyPr/>
                    <a:lstStyle/>
                    <a:p>
                      <a:pPr marL="0" marR="0" lvl="0" indent="0" algn="l" rtl="0">
                        <a:lnSpc>
                          <a:spcPct val="100000"/>
                        </a:lnSpc>
                        <a:spcBef>
                          <a:spcPts val="0"/>
                        </a:spcBef>
                        <a:spcAft>
                          <a:spcPts val="0"/>
                        </a:spcAft>
                        <a:buClrTx/>
                        <a:buSzTx/>
                        <a:buFontTx/>
                        <a:buNone/>
                      </a:pPr>
                      <a:r>
                        <a:rPr lang="en-US" sz="3600" b="1">
                          <a:solidFill>
                            <a:srgbClr val="333333"/>
                          </a:solidFill>
                        </a:rPr>
                        <a:t>Introduction</a:t>
                      </a:r>
                      <a:endParaRPr lang="en-US" sz="1800"/>
                    </a:p>
                  </a:txBody>
                  <a:tcPr marL="457200" marR="457200" marT="274326" marB="274326" anchor="ctr">
                    <a:lnL w="12700" cap="flat" cmpd="sng" algn="ctr">
                      <a:solidFill>
                        <a:srgbClr val="B3B3B3"/>
                      </a:solidFill>
                      <a:prstDash val="solid"/>
                      <a:round/>
                      <a:headEnd type="none" w="med" len="med"/>
                      <a:tailEnd type="none" w="med" len="med"/>
                    </a:lnL>
                    <a:lnR w="12700" cap="flat" cmpd="sng" algn="ctr">
                      <a:solidFill>
                        <a:srgbClr val="B3B3B3"/>
                      </a:solidFill>
                      <a:prstDash val="solid"/>
                      <a:round/>
                      <a:headEnd type="none" w="med" len="med"/>
                      <a:tailEnd type="none" w="med" len="med"/>
                    </a:lnR>
                    <a:lnT w="12700" cap="flat" cmpd="sng" algn="ctr">
                      <a:solidFill>
                        <a:srgbClr val="B3B3B3"/>
                      </a:solidFill>
                      <a:prstDash val="solid"/>
                      <a:round/>
                      <a:headEnd type="none" w="med" len="med"/>
                      <a:tailEnd type="none" w="med" len="med"/>
                    </a:lnT>
                    <a:lnB w="38100" cap="flat" cmpd="sng" algn="ctr">
                      <a:noFill/>
                      <a:prstDash val="solid"/>
                      <a:round/>
                      <a:headEnd type="none" w="med" len="med"/>
                      <a:tailEnd type="none" w="med" len="med"/>
                    </a:lnB>
                    <a:solidFill>
                      <a:srgbClr val="7BC5CD"/>
                    </a:solidFill>
                  </a:tcPr>
                </a:tc>
                <a:extLst>
                  <a:ext uri="{0D108BD9-81ED-4DB2-BD59-A6C34878D82A}">
                    <a16:rowId xmlns:a16="http://schemas.microsoft.com/office/drawing/2014/main" val="10000"/>
                  </a:ext>
                </a:extLst>
              </a:tr>
              <a:tr h="6772781">
                <a:tc>
                  <a:txBody>
                    <a:bodyPr/>
                    <a:lstStyle/>
                    <a:p>
                      <a:pPr lvl="0" algn="l">
                        <a:lnSpc>
                          <a:spcPct val="100000"/>
                        </a:lnSpc>
                        <a:spcBef>
                          <a:spcPts val="0"/>
                        </a:spcBef>
                        <a:spcAft>
                          <a:spcPts val="0"/>
                        </a:spcAft>
                        <a:buNone/>
                      </a:pPr>
                      <a:endParaRPr lang="en-US" sz="2400" b="0" i="0" u="none" strike="noStrike" baseline="0" noProof="0">
                        <a:solidFill>
                          <a:srgbClr val="333333"/>
                        </a:solidFill>
                        <a:latin typeface="Arial"/>
                      </a:endParaRPr>
                    </a:p>
                  </a:txBody>
                  <a:tcPr marL="457200" marR="457200" marT="457210" marB="457210">
                    <a:lnL w="12700" cap="flat" cmpd="sng" algn="ctr">
                      <a:solidFill>
                        <a:srgbClr val="B3B3B3"/>
                      </a:solidFill>
                      <a:prstDash val="solid"/>
                      <a:round/>
                      <a:headEnd type="none" w="med" len="med"/>
                      <a:tailEnd type="none" w="med" len="med"/>
                    </a:lnL>
                    <a:lnR w="12700" cap="flat" cmpd="sng" algn="ctr">
                      <a:solidFill>
                        <a:srgbClr val="B3B3B3"/>
                      </a:solid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rgbClr val="B3B3B3"/>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9277" name="Text Box 9"/>
          <p:cNvSpPr txBox="1">
            <a:spLocks noChangeArrowheads="1"/>
          </p:cNvSpPr>
          <p:nvPr/>
        </p:nvSpPr>
        <p:spPr bwMode="auto">
          <a:xfrm>
            <a:off x="1402557" y="1371600"/>
            <a:ext cx="23152428" cy="25608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480709" tIns="240355" rIns="480709" bIns="240355">
            <a:spAutoFit/>
          </a:bodyPr>
          <a:lstStyle>
            <a:lvl1pPr defTabSz="4806950">
              <a:defRPr sz="2400">
                <a:solidFill>
                  <a:schemeClr val="tx1"/>
                </a:solidFill>
                <a:latin typeface="Arial" charset="0"/>
                <a:ea typeface="ＭＳ Ｐゴシック" charset="0"/>
                <a:cs typeface="ＭＳ Ｐゴシック" charset="0"/>
              </a:defRPr>
            </a:lvl1pPr>
            <a:lvl2pPr marL="742950" indent="-285750" defTabSz="4806950">
              <a:defRPr sz="2400">
                <a:solidFill>
                  <a:schemeClr val="tx1"/>
                </a:solidFill>
                <a:latin typeface="Arial" charset="0"/>
                <a:ea typeface="ＭＳ Ｐゴシック" charset="0"/>
                <a:cs typeface="ＭＳ Ｐゴシック" charset="0"/>
              </a:defRPr>
            </a:lvl2pPr>
            <a:lvl3pPr marL="1143000" indent="-228600" defTabSz="4806950">
              <a:defRPr sz="2400">
                <a:solidFill>
                  <a:schemeClr val="tx1"/>
                </a:solidFill>
                <a:latin typeface="Arial" charset="0"/>
                <a:ea typeface="ＭＳ Ｐゴシック" charset="0"/>
                <a:cs typeface="ＭＳ Ｐゴシック" charset="0"/>
              </a:defRPr>
            </a:lvl3pPr>
            <a:lvl4pPr marL="1600200" indent="-228600" defTabSz="4806950">
              <a:defRPr sz="2400">
                <a:solidFill>
                  <a:schemeClr val="tx1"/>
                </a:solidFill>
                <a:latin typeface="Arial" charset="0"/>
                <a:ea typeface="ＭＳ Ｐゴシック" charset="0"/>
                <a:cs typeface="ＭＳ Ｐゴシック" charset="0"/>
              </a:defRPr>
            </a:lvl4pPr>
            <a:lvl5pPr marL="2057400" indent="-228600" defTabSz="4806950">
              <a:defRPr sz="2400">
                <a:solidFill>
                  <a:schemeClr val="tx1"/>
                </a:solidFill>
                <a:latin typeface="Arial" charset="0"/>
                <a:ea typeface="ＭＳ Ｐゴシック" charset="0"/>
                <a:cs typeface="ＭＳ Ｐゴシック" charset="0"/>
              </a:defRPr>
            </a:lvl5pPr>
            <a:lvl6pPr marL="2514600" indent="-228600" defTabSz="480695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defTabSz="480695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defTabSz="480695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defTabSz="480695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a:lnSpc>
                <a:spcPct val="80000"/>
              </a:lnSpc>
            </a:pPr>
            <a:r>
              <a:rPr lang="en-US" sz="8429" b="1">
                <a:solidFill>
                  <a:srgbClr val="333333"/>
                </a:solidFill>
                <a:cs typeface="Arial" charset="0"/>
              </a:rPr>
              <a:t>Neonatal Lung Segmentation in Chest MRI: A Supervised Deep-Learning Approach</a:t>
            </a:r>
          </a:p>
        </p:txBody>
      </p:sp>
      <p:sp>
        <p:nvSpPr>
          <p:cNvPr id="26" name="Rectangle 33"/>
          <p:cNvSpPr>
            <a:spLocks noChangeArrowheads="1"/>
          </p:cNvSpPr>
          <p:nvPr/>
        </p:nvSpPr>
        <p:spPr bwMode="auto">
          <a:xfrm>
            <a:off x="1905000" y="3802136"/>
            <a:ext cx="28284487" cy="5734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80289" tIns="40144" rIns="80289" bIns="40144" anchor="t">
            <a:spAutoFit/>
          </a:bodyPr>
          <a:lstStyle/>
          <a:p>
            <a:pPr>
              <a:spcBef>
                <a:spcPct val="50000"/>
              </a:spcBef>
              <a:defRPr/>
            </a:pPr>
            <a:r>
              <a:rPr lang="en-US" sz="3161" noProof="1">
                <a:solidFill>
                  <a:srgbClr val="333333"/>
                </a:solidFill>
                <a:latin typeface="Arial"/>
                <a:ea typeface="ＭＳ Ｐゴシック"/>
              </a:rPr>
              <a:t>Dhyey Patel, Alex Matheson PhD, Abdullah Bdaiwi, PhD, </a:t>
            </a:r>
            <a:r>
              <a:rPr lang="en-US" sz="3161" noProof="1">
                <a:solidFill>
                  <a:srgbClr val="333333"/>
                </a:solidFill>
                <a:latin typeface="Arial"/>
                <a:ea typeface="ＭＳ Ｐゴシック"/>
                <a:cs typeface="Arial"/>
              </a:rPr>
              <a:t>Jason Woods PhD</a:t>
            </a:r>
            <a:endParaRPr lang="en-US" sz="3161">
              <a:solidFill>
                <a:srgbClr val="333333"/>
              </a:solidFill>
              <a:latin typeface="Arial"/>
              <a:ea typeface="ＭＳ Ｐゴシック"/>
            </a:endParaRPr>
          </a:p>
        </p:txBody>
      </p:sp>
      <p:pic>
        <p:nvPicPr>
          <p:cNvPr id="3" name="Picture 2" descr="A diagram of a brain&#10;&#10;AI-generated content may be incorrect.">
            <a:extLst>
              <a:ext uri="{FF2B5EF4-FFF2-40B4-BE49-F238E27FC236}">
                <a16:creationId xmlns:a16="http://schemas.microsoft.com/office/drawing/2014/main" id="{035F781F-4450-BD36-48DA-FD58A356955B}"/>
              </a:ext>
            </a:extLst>
          </p:cNvPr>
          <p:cNvPicPr>
            <a:picLocks noChangeAspect="1"/>
          </p:cNvPicPr>
          <p:nvPr/>
        </p:nvPicPr>
        <p:blipFill>
          <a:blip r:embed="rId5"/>
          <a:srcRect l="30" t="218" r="-30" b="955"/>
          <a:stretch/>
        </p:blipFill>
        <p:spPr>
          <a:xfrm>
            <a:off x="2565059" y="15041854"/>
            <a:ext cx="8344394" cy="15860813"/>
          </a:xfrm>
          <a:prstGeom prst="rect">
            <a:avLst/>
          </a:prstGeom>
        </p:spPr>
      </p:pic>
      <p:sp>
        <p:nvSpPr>
          <p:cNvPr id="4" name="TextBox 3">
            <a:extLst>
              <a:ext uri="{FF2B5EF4-FFF2-40B4-BE49-F238E27FC236}">
                <a16:creationId xmlns:a16="http://schemas.microsoft.com/office/drawing/2014/main" id="{A1AE1471-5F76-4DF4-1C35-6F2151F03923}"/>
              </a:ext>
            </a:extLst>
          </p:cNvPr>
          <p:cNvSpPr txBox="1"/>
          <p:nvPr/>
        </p:nvSpPr>
        <p:spPr>
          <a:xfrm>
            <a:off x="5863128" y="30889266"/>
            <a:ext cx="2408663" cy="321155"/>
          </a:xfrm>
          <a:prstGeom prst="rect">
            <a:avLst/>
          </a:prstGeom>
          <a:noFill/>
        </p:spPr>
        <p:txBody>
          <a:bodyPr rot="0" spcFirstLastPara="0" vertOverflow="overflow" horzOverflow="overflow" vert="horz" wrap="square" lIns="80289" tIns="40144" rIns="80289" bIns="40144" numCol="1" spcCol="0" rtlCol="0" fromWordArt="0" anchor="t" anchorCtr="0" forceAA="0" compatLnSpc="1">
            <a:prstTxWarp prst="textNoShape">
              <a:avLst/>
            </a:prstTxWarp>
            <a:spAutoFit/>
          </a:bodyPr>
          <a:lstStyle/>
          <a:p>
            <a:pPr algn="l"/>
            <a:endParaRPr lang="en-US" sz="2107"/>
          </a:p>
        </p:txBody>
      </p:sp>
      <p:sp>
        <p:nvSpPr>
          <p:cNvPr id="7" name="Text Box 9">
            <a:extLst>
              <a:ext uri="{FF2B5EF4-FFF2-40B4-BE49-F238E27FC236}">
                <a16:creationId xmlns:a16="http://schemas.microsoft.com/office/drawing/2014/main" id="{E138BE39-286E-A772-CE73-50BD8006AAA0}"/>
              </a:ext>
            </a:extLst>
          </p:cNvPr>
          <p:cNvSpPr txBox="1">
            <a:spLocks noChangeArrowheads="1"/>
          </p:cNvSpPr>
          <p:nvPr/>
        </p:nvSpPr>
        <p:spPr bwMode="auto">
          <a:xfrm>
            <a:off x="2688552" y="31171694"/>
            <a:ext cx="8358496" cy="4427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80289" tIns="40144" rIns="80289" bIns="40144" anchor="t">
            <a:spAutoFit/>
          </a:bodyPr>
          <a:lstStyle/>
          <a:p>
            <a:pPr>
              <a:spcBef>
                <a:spcPct val="50000"/>
              </a:spcBef>
              <a:defRPr/>
            </a:pPr>
            <a:r>
              <a:rPr lang="en-US" sz="2350" i="1" noProof="1">
                <a:solidFill>
                  <a:srgbClr val="333333"/>
                </a:solidFill>
                <a:latin typeface="Arial"/>
                <a:ea typeface="ＭＳ Ｐゴシック"/>
              </a:rPr>
              <a:t>Figure 1 Data Preprocessing, Training, and Results Pipeline</a:t>
            </a:r>
            <a:endParaRPr lang="en-US" sz="2350" i="1"/>
          </a:p>
        </p:txBody>
      </p:sp>
      <p:sp>
        <p:nvSpPr>
          <p:cNvPr id="16" name="TextBox 15">
            <a:extLst>
              <a:ext uri="{FF2B5EF4-FFF2-40B4-BE49-F238E27FC236}">
                <a16:creationId xmlns:a16="http://schemas.microsoft.com/office/drawing/2014/main" id="{9A02183F-A9D6-5419-4AF3-7CD2DDD0CC16}"/>
              </a:ext>
            </a:extLst>
          </p:cNvPr>
          <p:cNvSpPr txBox="1"/>
          <p:nvPr/>
        </p:nvSpPr>
        <p:spPr>
          <a:xfrm>
            <a:off x="22036115" y="6382346"/>
            <a:ext cx="9684105" cy="6821379"/>
          </a:xfrm>
          <a:prstGeom prst="rect">
            <a:avLst/>
          </a:prstGeom>
          <a:noFill/>
        </p:spPr>
        <p:txBody>
          <a:bodyPr rot="0" spcFirstLastPara="0" vertOverflow="overflow" horzOverflow="overflow" vert="horz" wrap="square" lIns="80289" tIns="40144" rIns="80289" bIns="40144" numCol="1" spcCol="0" rtlCol="0" fromWordArt="0" anchor="t" anchorCtr="0" forceAA="0" compatLnSpc="1">
            <a:prstTxWarp prst="textNoShape">
              <a:avLst/>
            </a:prstTxWarp>
            <a:spAutoFit/>
          </a:bodyPr>
          <a:lstStyle/>
          <a:p>
            <a:r>
              <a:rPr lang="en-US" sz="2700" b="1">
                <a:solidFill>
                  <a:schemeClr val="tx1">
                    <a:lumMod val="75000"/>
                    <a:lumOff val="25000"/>
                  </a:schemeClr>
                </a:solidFill>
                <a:latin typeface="Arial"/>
                <a:ea typeface="ＭＳ Ｐゴシック"/>
                <a:cs typeface="Arial"/>
              </a:rPr>
              <a:t>Architecture</a:t>
            </a:r>
          </a:p>
          <a:p>
            <a:pPr marL="401320" indent="-401320">
              <a:buFont typeface="Arial"/>
              <a:buChar char="•"/>
            </a:pPr>
            <a:r>
              <a:rPr lang="en-US" sz="2700" b="1">
                <a:solidFill>
                  <a:schemeClr val="tx1">
                    <a:lumMod val="75000"/>
                    <a:lumOff val="25000"/>
                  </a:schemeClr>
                </a:solidFill>
                <a:latin typeface="Arial"/>
                <a:ea typeface="ＭＳ Ｐゴシック"/>
                <a:cs typeface="Arial"/>
              </a:rPr>
              <a:t>Encoder:</a:t>
            </a:r>
            <a:r>
              <a:rPr lang="en-US" sz="2700">
                <a:solidFill>
                  <a:schemeClr val="tx1">
                    <a:lumMod val="75000"/>
                    <a:lumOff val="25000"/>
                  </a:schemeClr>
                </a:solidFill>
                <a:latin typeface="Arial"/>
                <a:ea typeface="ＭＳ Ｐゴシック"/>
                <a:cs typeface="Arial"/>
              </a:rPr>
              <a:t> ResNet-50 backbone (ImageNet weights).</a:t>
            </a:r>
            <a:endParaRPr lang="en-US" sz="2700">
              <a:solidFill>
                <a:schemeClr val="tx1">
                  <a:lumMod val="75000"/>
                  <a:lumOff val="25000"/>
                </a:schemeClr>
              </a:solidFill>
            </a:endParaRPr>
          </a:p>
          <a:p>
            <a:pPr marL="401320" indent="-401320">
              <a:spcBef>
                <a:spcPts val="0"/>
              </a:spcBef>
              <a:spcAft>
                <a:spcPts val="0"/>
              </a:spcAft>
              <a:buFont typeface="Arial"/>
              <a:buChar char="•"/>
            </a:pPr>
            <a:r>
              <a:rPr lang="en-US" sz="2700" b="1">
                <a:solidFill>
                  <a:schemeClr val="tx1">
                    <a:lumMod val="75000"/>
                    <a:lumOff val="25000"/>
                  </a:schemeClr>
                </a:solidFill>
                <a:latin typeface="Arial"/>
                <a:ea typeface="ＭＳ Ｐゴシック"/>
                <a:cs typeface="Arial"/>
              </a:rPr>
              <a:t>Decoder: </a:t>
            </a:r>
            <a:r>
              <a:rPr lang="en-US" sz="2700">
                <a:solidFill>
                  <a:schemeClr val="tx1">
                    <a:lumMod val="75000"/>
                    <a:lumOff val="25000"/>
                  </a:schemeClr>
                </a:solidFill>
                <a:latin typeface="Arial"/>
                <a:ea typeface="ＭＳ Ｐゴシック"/>
                <a:cs typeface="Arial"/>
              </a:rPr>
              <a:t>U-Net structure with skip connections merges multi-scale encoder-decoder features, progressively refining segmentation detail (filters: 256→128→64→32→16).</a:t>
            </a:r>
            <a:endParaRPr lang="en-US" sz="2700">
              <a:solidFill>
                <a:schemeClr val="tx1">
                  <a:lumMod val="75000"/>
                  <a:lumOff val="25000"/>
                </a:schemeClr>
              </a:solidFill>
            </a:endParaRPr>
          </a:p>
          <a:p>
            <a:pPr marL="401320" indent="-401320">
              <a:spcBef>
                <a:spcPts val="0"/>
              </a:spcBef>
              <a:spcAft>
                <a:spcPts val="0"/>
              </a:spcAft>
              <a:buFont typeface="Arial"/>
              <a:buChar char="•"/>
            </a:pPr>
            <a:r>
              <a:rPr lang="en-US" sz="2700">
                <a:solidFill>
                  <a:schemeClr val="tx1">
                    <a:lumMod val="75000"/>
                    <a:lumOff val="25000"/>
                  </a:schemeClr>
                </a:solidFill>
                <a:latin typeface="Arial"/>
                <a:ea typeface="ＭＳ Ｐゴシック"/>
                <a:cs typeface="Arial"/>
              </a:rPr>
              <a:t>Batch normalization stabilizes training and enhances generalization. Sigmoid activation outputs pixel-wise lung segmentation probabilities.</a:t>
            </a:r>
            <a:endParaRPr lang="en-US" sz="2700">
              <a:solidFill>
                <a:schemeClr val="tx1">
                  <a:lumMod val="75000"/>
                  <a:lumOff val="25000"/>
                </a:schemeClr>
              </a:solidFill>
            </a:endParaRPr>
          </a:p>
          <a:p>
            <a:pPr>
              <a:spcBef>
                <a:spcPts val="0"/>
              </a:spcBef>
              <a:spcAft>
                <a:spcPts val="0"/>
              </a:spcAft>
            </a:pPr>
            <a:endParaRPr lang="en-US" sz="600">
              <a:solidFill>
                <a:schemeClr val="tx1">
                  <a:lumMod val="75000"/>
                  <a:lumOff val="25000"/>
                </a:schemeClr>
              </a:solidFill>
              <a:latin typeface="Arial"/>
              <a:ea typeface="ＭＳ Ｐゴシック"/>
              <a:cs typeface="Arial"/>
            </a:endParaRPr>
          </a:p>
          <a:p>
            <a:pPr>
              <a:spcBef>
                <a:spcPts val="0"/>
              </a:spcBef>
              <a:spcAft>
                <a:spcPts val="0"/>
              </a:spcAft>
            </a:pPr>
            <a:r>
              <a:rPr lang="en-US" sz="2700" b="1">
                <a:solidFill>
                  <a:schemeClr val="tx1">
                    <a:lumMod val="75000"/>
                    <a:lumOff val="25000"/>
                  </a:schemeClr>
                </a:solidFill>
                <a:latin typeface="Arial"/>
                <a:ea typeface="ＭＳ Ｐゴシック"/>
                <a:cs typeface="Arial"/>
              </a:rPr>
              <a:t>Parameters</a:t>
            </a:r>
          </a:p>
          <a:p>
            <a:pPr marL="401320" indent="-401320">
              <a:spcBef>
                <a:spcPts val="0"/>
              </a:spcBef>
              <a:spcAft>
                <a:spcPts val="0"/>
              </a:spcAft>
              <a:buFont typeface="Arial"/>
              <a:buChar char="•"/>
            </a:pPr>
            <a:r>
              <a:rPr lang="en-US" sz="2700">
                <a:solidFill>
                  <a:schemeClr val="tx1">
                    <a:lumMod val="75000"/>
                    <a:lumOff val="25000"/>
                  </a:schemeClr>
                </a:solidFill>
                <a:latin typeface="Arial"/>
                <a:ea typeface="ＭＳ Ｐゴシック"/>
                <a:cs typeface="Arial"/>
              </a:rPr>
              <a:t>Neonatal MRI dataset (Cohort 1: n=13, Cohort 2: n = 128)</a:t>
            </a:r>
            <a:endParaRPr lang="en-US" sz="2700">
              <a:solidFill>
                <a:schemeClr val="tx1">
                  <a:lumMod val="75000"/>
                  <a:lumOff val="25000"/>
                </a:schemeClr>
              </a:solidFill>
            </a:endParaRPr>
          </a:p>
          <a:p>
            <a:pPr marL="401320" indent="-401320">
              <a:spcBef>
                <a:spcPts val="0"/>
              </a:spcBef>
              <a:spcAft>
                <a:spcPts val="0"/>
              </a:spcAft>
              <a:buFont typeface="Arial"/>
              <a:buChar char="•"/>
            </a:pPr>
            <a:r>
              <a:rPr lang="en-US" sz="2700">
                <a:solidFill>
                  <a:schemeClr val="tx1">
                    <a:lumMod val="75000"/>
                    <a:lumOff val="25000"/>
                  </a:schemeClr>
                </a:solidFill>
                <a:latin typeface="Arial"/>
                <a:ea typeface="ＭＳ Ｐゴシック"/>
                <a:cs typeface="Arial"/>
              </a:rPr>
              <a:t>70% training, 20% validation, 10% testing</a:t>
            </a:r>
            <a:endParaRPr lang="en-US" sz="2700">
              <a:solidFill>
                <a:schemeClr val="tx1">
                  <a:lumMod val="75000"/>
                  <a:lumOff val="25000"/>
                </a:schemeClr>
              </a:solidFill>
            </a:endParaRPr>
          </a:p>
          <a:p>
            <a:pPr marL="401320" indent="-401320">
              <a:spcBef>
                <a:spcPts val="0"/>
              </a:spcBef>
              <a:spcAft>
                <a:spcPts val="0"/>
              </a:spcAft>
              <a:buFont typeface="Arial"/>
              <a:buChar char="•"/>
            </a:pPr>
            <a:r>
              <a:rPr lang="en-US" sz="2700">
                <a:solidFill>
                  <a:schemeClr val="tx1">
                    <a:lumMod val="75000"/>
                    <a:lumOff val="25000"/>
                  </a:schemeClr>
                </a:solidFill>
                <a:latin typeface="Arial"/>
                <a:ea typeface="ＭＳ Ｐゴシック"/>
                <a:cs typeface="Arial"/>
              </a:rPr>
              <a:t>Combined Binary Cross Entropy and Dice Loss function</a:t>
            </a:r>
            <a:endParaRPr lang="en-US" sz="2700">
              <a:solidFill>
                <a:schemeClr val="tx1">
                  <a:lumMod val="75000"/>
                  <a:lumOff val="25000"/>
                </a:schemeClr>
              </a:solidFill>
              <a:cs typeface="Arial"/>
            </a:endParaRPr>
          </a:p>
          <a:p>
            <a:pPr marL="401320" indent="-401320">
              <a:spcBef>
                <a:spcPts val="0"/>
              </a:spcBef>
              <a:spcAft>
                <a:spcPts val="0"/>
              </a:spcAft>
              <a:buFont typeface="Arial"/>
              <a:buChar char="•"/>
            </a:pPr>
            <a:r>
              <a:rPr lang="en-US" sz="2700" b="1">
                <a:solidFill>
                  <a:schemeClr val="tx1">
                    <a:lumMod val="75000"/>
                    <a:lumOff val="25000"/>
                  </a:schemeClr>
                </a:solidFill>
                <a:latin typeface="Arial"/>
                <a:ea typeface="ＭＳ Ｐゴシック"/>
                <a:cs typeface="Arial"/>
              </a:rPr>
              <a:t>Optimizer: </a:t>
            </a:r>
            <a:r>
              <a:rPr lang="en-US" sz="2700">
                <a:solidFill>
                  <a:schemeClr val="tx1">
                    <a:lumMod val="75000"/>
                    <a:lumOff val="25000"/>
                  </a:schemeClr>
                </a:solidFill>
                <a:latin typeface="Arial"/>
                <a:ea typeface="ＭＳ Ｐゴシック"/>
                <a:cs typeface="Arial"/>
              </a:rPr>
              <a:t>Adam (learning rate = 0.001)</a:t>
            </a:r>
            <a:endParaRPr lang="en-US" sz="2700">
              <a:solidFill>
                <a:schemeClr val="tx1">
                  <a:lumMod val="75000"/>
                  <a:lumOff val="25000"/>
                </a:schemeClr>
              </a:solidFill>
            </a:endParaRPr>
          </a:p>
          <a:p>
            <a:pPr marL="401320" indent="-401320">
              <a:spcBef>
                <a:spcPts val="0"/>
              </a:spcBef>
              <a:spcAft>
                <a:spcPts val="0"/>
              </a:spcAft>
              <a:buFont typeface="Arial"/>
              <a:buChar char="•"/>
            </a:pPr>
            <a:r>
              <a:rPr lang="en-US" sz="2700">
                <a:solidFill>
                  <a:schemeClr val="tx1">
                    <a:lumMod val="75000"/>
                    <a:lumOff val="25000"/>
                  </a:schemeClr>
                </a:solidFill>
                <a:latin typeface="Arial"/>
                <a:ea typeface="ＭＳ Ｐゴシック"/>
                <a:cs typeface="Arial"/>
              </a:rPr>
              <a:t>Early stopping, Learning Rate reduction</a:t>
            </a:r>
            <a:endParaRPr lang="en-US" sz="2700">
              <a:solidFill>
                <a:schemeClr val="tx1">
                  <a:lumMod val="75000"/>
                  <a:lumOff val="25000"/>
                </a:schemeClr>
              </a:solidFill>
              <a:cs typeface="Arial"/>
            </a:endParaRPr>
          </a:p>
          <a:p>
            <a:pPr marL="401320" indent="-401320">
              <a:spcBef>
                <a:spcPts val="0"/>
              </a:spcBef>
              <a:spcAft>
                <a:spcPts val="0"/>
              </a:spcAft>
              <a:buFont typeface="Arial"/>
              <a:buChar char="•"/>
            </a:pPr>
            <a:r>
              <a:rPr lang="en-US" sz="2700">
                <a:solidFill>
                  <a:schemeClr val="tx1">
                    <a:lumMod val="75000"/>
                    <a:lumOff val="25000"/>
                  </a:schemeClr>
                </a:solidFill>
                <a:latin typeface="Arial"/>
                <a:ea typeface="ＭＳ Ｐゴシック"/>
                <a:cs typeface="Arial"/>
              </a:rPr>
              <a:t>Rotations (±15 deg), translations and zoom (±10%).</a:t>
            </a:r>
            <a:endParaRPr lang="en-US" sz="2700">
              <a:solidFill>
                <a:schemeClr val="tx1">
                  <a:lumMod val="75000"/>
                  <a:lumOff val="25000"/>
                </a:schemeClr>
              </a:solidFill>
            </a:endParaRPr>
          </a:p>
          <a:p>
            <a:endParaRPr lang="en-US" sz="2700">
              <a:solidFill>
                <a:srgbClr val="000000"/>
              </a:solidFill>
              <a:cs typeface="Arial"/>
            </a:endParaRPr>
          </a:p>
        </p:txBody>
      </p:sp>
      <p:sp>
        <p:nvSpPr>
          <p:cNvPr id="17" name="Text Box 9">
            <a:extLst>
              <a:ext uri="{FF2B5EF4-FFF2-40B4-BE49-F238E27FC236}">
                <a16:creationId xmlns:a16="http://schemas.microsoft.com/office/drawing/2014/main" id="{31F4E279-3A2E-B34A-237D-4B43ECC301DB}"/>
              </a:ext>
            </a:extLst>
          </p:cNvPr>
          <p:cNvSpPr txBox="1">
            <a:spLocks noChangeArrowheads="1"/>
          </p:cNvSpPr>
          <p:nvPr/>
        </p:nvSpPr>
        <p:spPr bwMode="auto">
          <a:xfrm>
            <a:off x="13442910" y="12457185"/>
            <a:ext cx="7244401" cy="445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80289" tIns="40144" rIns="80289" bIns="40144" anchor="t">
            <a:spAutoFit/>
          </a:bodyPr>
          <a:lstStyle/>
          <a:p>
            <a:pPr>
              <a:spcBef>
                <a:spcPct val="50000"/>
              </a:spcBef>
              <a:defRPr/>
            </a:pPr>
            <a:r>
              <a:rPr lang="en-US" sz="2371" i="1" noProof="1">
                <a:solidFill>
                  <a:srgbClr val="333333"/>
                </a:solidFill>
                <a:latin typeface="Arial"/>
                <a:ea typeface="ＭＳ Ｐゴシック"/>
              </a:rPr>
              <a:t>Figure 2 </a:t>
            </a:r>
            <a:r>
              <a:rPr lang="en-US" sz="2371" i="1" noProof="1">
                <a:solidFill>
                  <a:srgbClr val="333333"/>
                </a:solidFill>
                <a:latin typeface="Arial"/>
                <a:ea typeface="ＭＳ Ｐゴシック"/>
                <a:cs typeface="Arial"/>
              </a:rPr>
              <a:t>Customized U-Net with ResNet-50 encoder. </a:t>
            </a:r>
            <a:endParaRPr lang="en-US" sz="2371" i="1" noProof="1">
              <a:solidFill>
                <a:srgbClr val="333333"/>
              </a:solidFill>
              <a:cs typeface="Arial"/>
            </a:endParaRPr>
          </a:p>
        </p:txBody>
      </p:sp>
      <p:sp>
        <p:nvSpPr>
          <p:cNvPr id="18" name="TextBox 17">
            <a:extLst>
              <a:ext uri="{FF2B5EF4-FFF2-40B4-BE49-F238E27FC236}">
                <a16:creationId xmlns:a16="http://schemas.microsoft.com/office/drawing/2014/main" id="{0EB4B00E-5F26-F049-76AD-F29E2EE46DEA}"/>
              </a:ext>
            </a:extLst>
          </p:cNvPr>
          <p:cNvSpPr txBox="1"/>
          <p:nvPr/>
        </p:nvSpPr>
        <p:spPr>
          <a:xfrm>
            <a:off x="2184423" y="6382193"/>
            <a:ext cx="9138765" cy="6590546"/>
          </a:xfrm>
          <a:prstGeom prst="rect">
            <a:avLst/>
          </a:prstGeom>
          <a:noFill/>
        </p:spPr>
        <p:txBody>
          <a:bodyPr rot="0" spcFirstLastPara="0" vertOverflow="overflow" horzOverflow="overflow" vert="horz" wrap="square" lIns="80289" tIns="40144" rIns="80289" bIns="40144" numCol="1" spcCol="0" rtlCol="0" fromWordArt="0" anchor="t" anchorCtr="0" forceAA="0" compatLnSpc="1">
            <a:prstTxWarp prst="textNoShape">
              <a:avLst/>
            </a:prstTxWarp>
            <a:spAutoFit/>
          </a:bodyPr>
          <a:lstStyle/>
          <a:p>
            <a:pPr>
              <a:spcBef>
                <a:spcPts val="0"/>
              </a:spcBef>
              <a:spcAft>
                <a:spcPts val="0"/>
              </a:spcAft>
            </a:pPr>
            <a:r>
              <a:rPr lang="en-US" sz="2700">
                <a:solidFill>
                  <a:srgbClr val="333333"/>
                </a:solidFill>
                <a:latin typeface="Arial"/>
                <a:ea typeface="ＭＳ Ｐゴシック"/>
                <a:cs typeface="Arial"/>
              </a:rPr>
              <a:t>Lung segmentation in neonatal MRI scans is difficult due to limited data, motion artifacts, and anatomical variability. Manual segmentation is slow and labor-intensive.</a:t>
            </a:r>
          </a:p>
          <a:p>
            <a:pPr>
              <a:spcBef>
                <a:spcPts val="0"/>
              </a:spcBef>
              <a:spcAft>
                <a:spcPts val="0"/>
              </a:spcAft>
            </a:pPr>
            <a:endParaRPr lang="en-US" sz="600">
              <a:solidFill>
                <a:srgbClr val="333333"/>
              </a:solidFill>
              <a:latin typeface="Arial"/>
              <a:ea typeface="ＭＳ Ｐゴシック"/>
              <a:cs typeface="Arial"/>
            </a:endParaRPr>
          </a:p>
          <a:p>
            <a:pPr>
              <a:spcBef>
                <a:spcPts val="0"/>
              </a:spcBef>
              <a:spcAft>
                <a:spcPts val="0"/>
              </a:spcAft>
            </a:pPr>
            <a:r>
              <a:rPr lang="en-US" sz="2700">
                <a:solidFill>
                  <a:srgbClr val="333333"/>
                </a:solidFill>
                <a:latin typeface="Arial"/>
                <a:ea typeface="ＭＳ Ｐゴシック"/>
                <a:cs typeface="Arial"/>
              </a:rPr>
              <a:t>Accurate lung segmentation is critical for diagnosing neonatal lung diseases like bronchopulmonary dysplasia. Automating this process saves time and supports faster clinical decisions.</a:t>
            </a:r>
            <a:endParaRPr lang="en-US"/>
          </a:p>
          <a:p>
            <a:pPr>
              <a:spcBef>
                <a:spcPts val="0"/>
              </a:spcBef>
              <a:spcAft>
                <a:spcPts val="0"/>
              </a:spcAft>
            </a:pPr>
            <a:endParaRPr lang="en-US" sz="600">
              <a:solidFill>
                <a:srgbClr val="333333"/>
              </a:solidFill>
              <a:latin typeface="Arial"/>
              <a:ea typeface="ＭＳ Ｐゴシック"/>
              <a:cs typeface="Arial"/>
            </a:endParaRPr>
          </a:p>
          <a:p>
            <a:pPr>
              <a:spcBef>
                <a:spcPts val="0"/>
              </a:spcBef>
              <a:spcAft>
                <a:spcPts val="0"/>
              </a:spcAft>
            </a:pPr>
            <a:r>
              <a:rPr lang="en-US" sz="2700">
                <a:solidFill>
                  <a:srgbClr val="333333"/>
                </a:solidFill>
                <a:latin typeface="Arial"/>
                <a:ea typeface="ＭＳ Ｐゴシック"/>
                <a:cs typeface="Arial"/>
              </a:rPr>
              <a:t>A deep learning model trained specifically on neonatal data can produce fast, accurate lung masks, outperforming adult-trained models.</a:t>
            </a:r>
            <a:endParaRPr lang="en-US" sz="2700">
              <a:solidFill>
                <a:srgbClr val="000000"/>
              </a:solidFill>
              <a:ea typeface="ＭＳ Ｐゴシック"/>
              <a:cs typeface="Arial"/>
            </a:endParaRPr>
          </a:p>
          <a:p>
            <a:pPr>
              <a:spcBef>
                <a:spcPts val="0"/>
              </a:spcBef>
              <a:spcAft>
                <a:spcPts val="0"/>
              </a:spcAft>
            </a:pPr>
            <a:endParaRPr lang="en-US" sz="600">
              <a:solidFill>
                <a:srgbClr val="000000"/>
              </a:solidFill>
              <a:cs typeface="Arial"/>
            </a:endParaRPr>
          </a:p>
          <a:p>
            <a:pPr marL="300990" indent="-300990">
              <a:spcBef>
                <a:spcPts val="0"/>
              </a:spcBef>
              <a:spcAft>
                <a:spcPts val="0"/>
              </a:spcAft>
              <a:buFont typeface="Arial,Sans-Serif"/>
              <a:buChar char="•"/>
            </a:pPr>
            <a:r>
              <a:rPr lang="en-US" sz="2700">
                <a:solidFill>
                  <a:srgbClr val="333333"/>
                </a:solidFill>
                <a:latin typeface="Arial"/>
                <a:ea typeface="ＭＳ Ｐゴシック"/>
                <a:cs typeface="Arial"/>
              </a:rPr>
              <a:t>Customized </a:t>
            </a:r>
            <a:r>
              <a:rPr lang="en-US" sz="2700" b="1">
                <a:solidFill>
                  <a:srgbClr val="333333"/>
                </a:solidFill>
                <a:latin typeface="Arial"/>
                <a:ea typeface="ＭＳ Ｐゴシック"/>
                <a:cs typeface="Arial"/>
              </a:rPr>
              <a:t>U-Net + ResNet-50</a:t>
            </a:r>
            <a:r>
              <a:rPr lang="en-US" sz="2700">
                <a:solidFill>
                  <a:srgbClr val="333333"/>
                </a:solidFill>
                <a:latin typeface="Arial"/>
                <a:ea typeface="ＭＳ Ｐゴシック"/>
                <a:cs typeface="Arial"/>
              </a:rPr>
              <a:t> architecture</a:t>
            </a:r>
            <a:endParaRPr lang="en-US" sz="2700">
              <a:solidFill>
                <a:srgbClr val="000000"/>
              </a:solidFill>
              <a:ea typeface="ＭＳ Ｐゴシック"/>
              <a:cs typeface="Arial"/>
            </a:endParaRPr>
          </a:p>
          <a:p>
            <a:pPr marL="300990" indent="-300990">
              <a:spcBef>
                <a:spcPts val="0"/>
              </a:spcBef>
              <a:spcAft>
                <a:spcPts val="0"/>
              </a:spcAft>
              <a:buFont typeface="Arial,Sans-Serif"/>
              <a:buChar char="•"/>
            </a:pPr>
            <a:r>
              <a:rPr lang="en-US" sz="2700">
                <a:solidFill>
                  <a:srgbClr val="333333"/>
                </a:solidFill>
                <a:latin typeface="Arial"/>
                <a:ea typeface="ＭＳ Ｐゴシック"/>
                <a:cs typeface="Arial"/>
              </a:rPr>
              <a:t>Trained on an anonymized neonatal MRI dataset</a:t>
            </a:r>
            <a:endParaRPr lang="en-US" sz="2700">
              <a:solidFill>
                <a:srgbClr val="000000"/>
              </a:solidFill>
              <a:latin typeface="Arial"/>
              <a:ea typeface="ＭＳ Ｐゴシック"/>
              <a:cs typeface="Arial"/>
            </a:endParaRPr>
          </a:p>
          <a:p>
            <a:pPr marL="300990" indent="-300990">
              <a:spcBef>
                <a:spcPts val="0"/>
              </a:spcBef>
              <a:spcAft>
                <a:spcPts val="0"/>
              </a:spcAft>
              <a:buFont typeface="Arial,Sans-Serif"/>
              <a:buChar char="•"/>
            </a:pPr>
            <a:r>
              <a:rPr lang="en-US" sz="2700">
                <a:solidFill>
                  <a:srgbClr val="333333"/>
                </a:solidFill>
                <a:latin typeface="Arial"/>
                <a:ea typeface="ＭＳ Ｐゴシック"/>
                <a:cs typeface="Arial"/>
              </a:rPr>
              <a:t>Produces masks in seconds, reducing expert workload</a:t>
            </a:r>
            <a:endParaRPr lang="en-US" sz="2700">
              <a:solidFill>
                <a:srgbClr val="000000"/>
              </a:solidFill>
              <a:ea typeface="ＭＳ Ｐゴシック"/>
              <a:cs typeface="Arial"/>
            </a:endParaRPr>
          </a:p>
          <a:p>
            <a:pPr marL="300990" indent="-300990">
              <a:spcBef>
                <a:spcPts val="0"/>
              </a:spcBef>
              <a:spcAft>
                <a:spcPts val="0"/>
              </a:spcAft>
              <a:buFont typeface="Arial,Sans-Serif"/>
              <a:buChar char="•"/>
            </a:pPr>
            <a:r>
              <a:rPr lang="en-US" sz="2700">
                <a:solidFill>
                  <a:srgbClr val="333333"/>
                </a:solidFill>
                <a:latin typeface="Arial"/>
                <a:ea typeface="ＭＳ Ｐゴシック"/>
                <a:cs typeface="Arial"/>
              </a:rPr>
              <a:t>Tailored for </a:t>
            </a:r>
            <a:r>
              <a:rPr lang="en-US" sz="2700" b="1">
                <a:solidFill>
                  <a:srgbClr val="333333"/>
                </a:solidFill>
                <a:latin typeface="Arial"/>
                <a:ea typeface="ＭＳ Ｐゴシック"/>
                <a:cs typeface="Arial"/>
              </a:rPr>
              <a:t>neonatal anatomy</a:t>
            </a:r>
            <a:r>
              <a:rPr lang="en-US" sz="2700">
                <a:solidFill>
                  <a:srgbClr val="333333"/>
                </a:solidFill>
                <a:latin typeface="Arial"/>
                <a:ea typeface="ＭＳ Ｐゴシック"/>
                <a:cs typeface="Arial"/>
              </a:rPr>
              <a:t>, not adapted from adult datasets</a:t>
            </a:r>
            <a:endParaRPr lang="en-US" sz="2700">
              <a:latin typeface="Arial"/>
              <a:ea typeface="ＭＳ Ｐゴシック"/>
            </a:endParaRPr>
          </a:p>
        </p:txBody>
      </p:sp>
      <p:grpSp>
        <p:nvGrpSpPr>
          <p:cNvPr id="22" name="Group 21">
            <a:extLst>
              <a:ext uri="{FF2B5EF4-FFF2-40B4-BE49-F238E27FC236}">
                <a16:creationId xmlns:a16="http://schemas.microsoft.com/office/drawing/2014/main" id="{BEB0D6D7-0BB0-E51E-98F8-3D17806AAD5A}"/>
              </a:ext>
            </a:extLst>
          </p:cNvPr>
          <p:cNvGrpSpPr/>
          <p:nvPr/>
        </p:nvGrpSpPr>
        <p:grpSpPr>
          <a:xfrm>
            <a:off x="12622980" y="19931111"/>
            <a:ext cx="8381233" cy="4913677"/>
            <a:chOff x="11328172" y="21999400"/>
            <a:chExt cx="9545293" cy="5596132"/>
          </a:xfrm>
        </p:grpSpPr>
        <p:pic>
          <p:nvPicPr>
            <p:cNvPr id="9" name="Picture 8" descr="A comparison of a ct scan&#10;&#10;AI-generated content may be incorrect.">
              <a:extLst>
                <a:ext uri="{FF2B5EF4-FFF2-40B4-BE49-F238E27FC236}">
                  <a16:creationId xmlns:a16="http://schemas.microsoft.com/office/drawing/2014/main" id="{AF7240E5-8D3B-ACC7-B7A0-CCFF5CB3970E}"/>
                </a:ext>
              </a:extLst>
            </p:cNvPr>
            <p:cNvPicPr>
              <a:picLocks noChangeAspect="1"/>
            </p:cNvPicPr>
            <p:nvPr/>
          </p:nvPicPr>
          <p:blipFill>
            <a:blip r:embed="rId6"/>
            <a:srcRect l="18316" t="15421" r="55265" b="21012"/>
            <a:stretch/>
          </p:blipFill>
          <p:spPr>
            <a:xfrm>
              <a:off x="12270118" y="22459997"/>
              <a:ext cx="3463788" cy="4209537"/>
            </a:xfrm>
            <a:prstGeom prst="rect">
              <a:avLst/>
            </a:prstGeom>
          </p:spPr>
        </p:pic>
        <p:pic>
          <p:nvPicPr>
            <p:cNvPr id="5" name="Picture 4" descr="A comparison of a ct scan&#10;&#10;AI-generated content may be incorrect.">
              <a:extLst>
                <a:ext uri="{FF2B5EF4-FFF2-40B4-BE49-F238E27FC236}">
                  <a16:creationId xmlns:a16="http://schemas.microsoft.com/office/drawing/2014/main" id="{C41AFB81-689F-B00F-1471-71CCA24948B4}"/>
                </a:ext>
              </a:extLst>
            </p:cNvPr>
            <p:cNvPicPr>
              <a:picLocks noChangeAspect="1"/>
            </p:cNvPicPr>
            <p:nvPr/>
          </p:nvPicPr>
          <p:blipFill>
            <a:blip r:embed="rId6"/>
            <a:srcRect l="60131" t="16518" r="12960" b="20115"/>
            <a:stretch/>
          </p:blipFill>
          <p:spPr>
            <a:xfrm>
              <a:off x="16379842" y="22482618"/>
              <a:ext cx="3528036" cy="4196278"/>
            </a:xfrm>
            <a:prstGeom prst="rect">
              <a:avLst/>
            </a:prstGeom>
          </p:spPr>
        </p:pic>
        <p:sp>
          <p:nvSpPr>
            <p:cNvPr id="20" name="TextBox 19">
              <a:extLst>
                <a:ext uri="{FF2B5EF4-FFF2-40B4-BE49-F238E27FC236}">
                  <a16:creationId xmlns:a16="http://schemas.microsoft.com/office/drawing/2014/main" id="{7CB6EB8C-460C-99F4-1671-5C1267726C44}"/>
                </a:ext>
              </a:extLst>
            </p:cNvPr>
            <p:cNvSpPr txBox="1"/>
            <p:nvPr/>
          </p:nvSpPr>
          <p:spPr>
            <a:xfrm>
              <a:off x="12321501" y="21999400"/>
              <a:ext cx="3390562" cy="461665"/>
            </a:xfrm>
            <a:prstGeom prst="rect">
              <a:avLst/>
            </a:prstGeom>
            <a:noFill/>
          </p:spPr>
          <p:txBody>
            <a:bodyPr rot="0" spcFirstLastPara="0" vertOverflow="overflow" horzOverflow="overflow" vert="horz" wrap="square" lIns="80289" tIns="40144" rIns="80289" bIns="40144" numCol="1" spcCol="0" rtlCol="0" fromWordArt="0" anchor="t" anchorCtr="0" forceAA="0" compatLnSpc="1">
              <a:prstTxWarp prst="textNoShape">
                <a:avLst/>
              </a:prstTxWarp>
              <a:spAutoFit/>
            </a:bodyPr>
            <a:lstStyle/>
            <a:p>
              <a:pPr algn="ctr"/>
              <a:r>
                <a:rPr lang="en-US" sz="2107">
                  <a:latin typeface="Arial"/>
                  <a:ea typeface="ＭＳ Ｐゴシック"/>
                </a:rPr>
                <a:t>Ground Truth Overlay</a:t>
              </a:r>
              <a:endParaRPr lang="en-US" sz="2107"/>
            </a:p>
          </p:txBody>
        </p:sp>
        <p:sp>
          <p:nvSpPr>
            <p:cNvPr id="21" name="TextBox 20">
              <a:extLst>
                <a:ext uri="{FF2B5EF4-FFF2-40B4-BE49-F238E27FC236}">
                  <a16:creationId xmlns:a16="http://schemas.microsoft.com/office/drawing/2014/main" id="{352EEEA0-800F-DDC1-C7B7-A47FD0FFA99A}"/>
                </a:ext>
              </a:extLst>
            </p:cNvPr>
            <p:cNvSpPr txBox="1"/>
            <p:nvPr/>
          </p:nvSpPr>
          <p:spPr>
            <a:xfrm>
              <a:off x="16385402" y="22025291"/>
              <a:ext cx="3468246" cy="461665"/>
            </a:xfrm>
            <a:prstGeom prst="rect">
              <a:avLst/>
            </a:prstGeom>
            <a:noFill/>
          </p:spPr>
          <p:txBody>
            <a:bodyPr rot="0" spcFirstLastPara="0" vertOverflow="overflow" horzOverflow="overflow" vert="horz" wrap="square" lIns="80289" tIns="40144" rIns="80289" bIns="40144" numCol="1" spcCol="0" rtlCol="0" fromWordArt="0" anchor="t" anchorCtr="0" forceAA="0" compatLnSpc="1">
              <a:prstTxWarp prst="textNoShape">
                <a:avLst/>
              </a:prstTxWarp>
              <a:spAutoFit/>
            </a:bodyPr>
            <a:lstStyle/>
            <a:p>
              <a:pPr algn="ctr"/>
              <a:r>
                <a:rPr lang="en-US" sz="2107">
                  <a:latin typeface="Arial"/>
                  <a:ea typeface="ＭＳ Ｐゴシック"/>
                </a:rPr>
                <a:t>Predicted Mask Overlay</a:t>
              </a:r>
              <a:endParaRPr lang="en-US" sz="2107"/>
            </a:p>
          </p:txBody>
        </p:sp>
        <p:sp>
          <p:nvSpPr>
            <p:cNvPr id="33" name="Text Box 9">
              <a:extLst>
                <a:ext uri="{FF2B5EF4-FFF2-40B4-BE49-F238E27FC236}">
                  <a16:creationId xmlns:a16="http://schemas.microsoft.com/office/drawing/2014/main" id="{921ACD58-D68F-867C-1130-0A684C01D1E8}"/>
                </a:ext>
              </a:extLst>
            </p:cNvPr>
            <p:cNvSpPr txBox="1">
              <a:spLocks noChangeArrowheads="1"/>
            </p:cNvSpPr>
            <p:nvPr/>
          </p:nvSpPr>
          <p:spPr bwMode="auto">
            <a:xfrm>
              <a:off x="11328172" y="26672202"/>
              <a:ext cx="9545293" cy="923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80289" tIns="40144" rIns="80289" bIns="40144" anchor="t">
              <a:spAutoFit/>
            </a:bodyPr>
            <a:lstStyle/>
            <a:p>
              <a:pPr algn="ctr">
                <a:spcBef>
                  <a:spcPct val="50000"/>
                </a:spcBef>
                <a:defRPr/>
              </a:pPr>
              <a:r>
                <a:rPr lang="en-US" sz="2371" i="1" noProof="1">
                  <a:solidFill>
                    <a:srgbClr val="333333"/>
                  </a:solidFill>
                  <a:latin typeface="Arial"/>
                  <a:ea typeface="ＭＳ Ｐゴシック"/>
                </a:rPr>
                <a:t>Figure 3.1 </a:t>
              </a:r>
              <a:r>
                <a:rPr lang="en-US" sz="2371" i="1" noProof="1">
                  <a:solidFill>
                    <a:srgbClr val="333333"/>
                  </a:solidFill>
                  <a:latin typeface="Arial"/>
                  <a:ea typeface="ＭＳ Ｐゴシック"/>
                  <a:cs typeface="Arial"/>
                </a:rPr>
                <a:t>Accurate segmentation capturing lung </a:t>
              </a:r>
              <a:br>
                <a:rPr lang="en-US" sz="2371" i="1" noProof="1">
                  <a:latin typeface="Arial"/>
                  <a:ea typeface="ＭＳ Ｐゴシック"/>
                  <a:cs typeface="Arial"/>
                </a:rPr>
              </a:br>
              <a:r>
                <a:rPr lang="en-US" sz="2371" i="1" noProof="1">
                  <a:solidFill>
                    <a:srgbClr val="333333"/>
                  </a:solidFill>
                  <a:latin typeface="Arial"/>
                  <a:ea typeface="ＭＳ Ｐゴシック"/>
                  <a:cs typeface="Arial"/>
                </a:rPr>
                <a:t>contours clearly and excluding non-lung regions (Dice&gt;0.95).</a:t>
              </a:r>
              <a:endParaRPr lang="en-US" sz="2371" i="1" noProof="1">
                <a:solidFill>
                  <a:srgbClr val="333333"/>
                </a:solidFill>
                <a:cs typeface="Arial"/>
              </a:endParaRPr>
            </a:p>
          </p:txBody>
        </p:sp>
      </p:grpSp>
      <p:grpSp>
        <p:nvGrpSpPr>
          <p:cNvPr id="23" name="Group 22">
            <a:extLst>
              <a:ext uri="{FF2B5EF4-FFF2-40B4-BE49-F238E27FC236}">
                <a16:creationId xmlns:a16="http://schemas.microsoft.com/office/drawing/2014/main" id="{2BFE23D5-9B77-58D1-2504-47855D305DD5}"/>
              </a:ext>
            </a:extLst>
          </p:cNvPr>
          <p:cNvGrpSpPr/>
          <p:nvPr/>
        </p:nvGrpSpPr>
        <p:grpSpPr>
          <a:xfrm>
            <a:off x="12988299" y="24954947"/>
            <a:ext cx="7685223" cy="3345057"/>
            <a:chOff x="11770122" y="25442926"/>
            <a:chExt cx="8752615" cy="3809648"/>
          </a:xfrm>
        </p:grpSpPr>
        <p:pic>
          <p:nvPicPr>
            <p:cNvPr id="19" name="Picture 18" descr="A comparison of a person&amp;#39;s body&#10;&#10;AI-generated content may be incorrect.">
              <a:extLst>
                <a:ext uri="{FF2B5EF4-FFF2-40B4-BE49-F238E27FC236}">
                  <a16:creationId xmlns:a16="http://schemas.microsoft.com/office/drawing/2014/main" id="{1FDA473E-D925-4856-91F9-43F0659F3077}"/>
                </a:ext>
              </a:extLst>
            </p:cNvPr>
            <p:cNvPicPr>
              <a:picLocks noChangeAspect="1"/>
            </p:cNvPicPr>
            <p:nvPr/>
          </p:nvPicPr>
          <p:blipFill>
            <a:blip r:embed="rId7"/>
            <a:srcRect l="15495" t="31263" r="53522" b="29221"/>
            <a:stretch/>
          </p:blipFill>
          <p:spPr>
            <a:xfrm>
              <a:off x="11770122" y="25913467"/>
              <a:ext cx="4241098" cy="2440053"/>
            </a:xfrm>
            <a:prstGeom prst="rect">
              <a:avLst/>
            </a:prstGeom>
          </p:spPr>
        </p:pic>
        <p:pic>
          <p:nvPicPr>
            <p:cNvPr id="8" name="Picture 7" descr="A comparison of a person&amp;#39;s body&#10;&#10;AI-generated content may be incorrect.">
              <a:extLst>
                <a:ext uri="{FF2B5EF4-FFF2-40B4-BE49-F238E27FC236}">
                  <a16:creationId xmlns:a16="http://schemas.microsoft.com/office/drawing/2014/main" id="{D1B31A82-ED55-EC22-E681-A8AB43A4CAA3}"/>
                </a:ext>
              </a:extLst>
            </p:cNvPr>
            <p:cNvPicPr>
              <a:picLocks noChangeAspect="1"/>
            </p:cNvPicPr>
            <p:nvPr/>
          </p:nvPicPr>
          <p:blipFill>
            <a:blip r:embed="rId7"/>
            <a:srcRect l="58025" t="29795" r="11750" b="31748"/>
            <a:stretch/>
          </p:blipFill>
          <p:spPr>
            <a:xfrm>
              <a:off x="16307599" y="25906039"/>
              <a:ext cx="4215138" cy="2428287"/>
            </a:xfrm>
            <a:prstGeom prst="rect">
              <a:avLst/>
            </a:prstGeom>
          </p:spPr>
        </p:pic>
        <p:sp>
          <p:nvSpPr>
            <p:cNvPr id="24" name="TextBox 23">
              <a:extLst>
                <a:ext uri="{FF2B5EF4-FFF2-40B4-BE49-F238E27FC236}">
                  <a16:creationId xmlns:a16="http://schemas.microsoft.com/office/drawing/2014/main" id="{B865D8C7-D9CE-6286-FD3A-F8CE6DD50B41}"/>
                </a:ext>
              </a:extLst>
            </p:cNvPr>
            <p:cNvSpPr txBox="1"/>
            <p:nvPr/>
          </p:nvSpPr>
          <p:spPr>
            <a:xfrm>
              <a:off x="11802073" y="25442927"/>
              <a:ext cx="4167397" cy="461665"/>
            </a:xfrm>
            <a:prstGeom prst="rect">
              <a:avLst/>
            </a:prstGeom>
            <a:noFill/>
          </p:spPr>
          <p:txBody>
            <a:bodyPr rot="0" spcFirstLastPara="0" vertOverflow="overflow" horzOverflow="overflow" vert="horz" wrap="square" lIns="80289" tIns="40144" rIns="80289" bIns="40144" numCol="1" spcCol="0" rtlCol="0" fromWordArt="0" anchor="t" anchorCtr="0" forceAA="0" compatLnSpc="1">
              <a:prstTxWarp prst="textNoShape">
                <a:avLst/>
              </a:prstTxWarp>
              <a:spAutoFit/>
            </a:bodyPr>
            <a:lstStyle/>
            <a:p>
              <a:pPr algn="ctr"/>
              <a:r>
                <a:rPr lang="en-US" sz="2107">
                  <a:latin typeface="Arial"/>
                  <a:ea typeface="ＭＳ Ｐゴシック"/>
                </a:rPr>
                <a:t>Ground Truth Overlay</a:t>
              </a:r>
              <a:endParaRPr lang="en-US" sz="2107"/>
            </a:p>
          </p:txBody>
        </p:sp>
        <p:sp>
          <p:nvSpPr>
            <p:cNvPr id="25" name="TextBox 24">
              <a:extLst>
                <a:ext uri="{FF2B5EF4-FFF2-40B4-BE49-F238E27FC236}">
                  <a16:creationId xmlns:a16="http://schemas.microsoft.com/office/drawing/2014/main" id="{C330826D-7A65-FF22-E246-246AF69D694E}"/>
                </a:ext>
              </a:extLst>
            </p:cNvPr>
            <p:cNvSpPr txBox="1"/>
            <p:nvPr/>
          </p:nvSpPr>
          <p:spPr>
            <a:xfrm>
              <a:off x="16306179" y="25442926"/>
              <a:ext cx="4167396" cy="461665"/>
            </a:xfrm>
            <a:prstGeom prst="rect">
              <a:avLst/>
            </a:prstGeom>
            <a:noFill/>
          </p:spPr>
          <p:txBody>
            <a:bodyPr rot="0" spcFirstLastPara="0" vertOverflow="overflow" horzOverflow="overflow" vert="horz" wrap="square" lIns="80289" tIns="40144" rIns="80289" bIns="40144" numCol="1" spcCol="0" rtlCol="0" fromWordArt="0" anchor="t" anchorCtr="0" forceAA="0" compatLnSpc="1">
              <a:prstTxWarp prst="textNoShape">
                <a:avLst/>
              </a:prstTxWarp>
              <a:spAutoFit/>
            </a:bodyPr>
            <a:lstStyle/>
            <a:p>
              <a:pPr algn="ctr"/>
              <a:r>
                <a:rPr lang="en-US" sz="2107">
                  <a:latin typeface="Arial"/>
                  <a:ea typeface="ＭＳ Ｐゴシック"/>
                </a:rPr>
                <a:t>Predicted Mask Overlay</a:t>
              </a:r>
              <a:endParaRPr lang="en-US" sz="2107"/>
            </a:p>
          </p:txBody>
        </p:sp>
        <p:sp>
          <p:nvSpPr>
            <p:cNvPr id="34" name="Text Box 9">
              <a:extLst>
                <a:ext uri="{FF2B5EF4-FFF2-40B4-BE49-F238E27FC236}">
                  <a16:creationId xmlns:a16="http://schemas.microsoft.com/office/drawing/2014/main" id="{3D939C2C-619D-B504-F816-D1604EC5A7E2}"/>
                </a:ext>
              </a:extLst>
            </p:cNvPr>
            <p:cNvSpPr txBox="1">
              <a:spLocks noChangeArrowheads="1"/>
            </p:cNvSpPr>
            <p:nvPr/>
          </p:nvSpPr>
          <p:spPr bwMode="auto">
            <a:xfrm>
              <a:off x="11792757" y="28329244"/>
              <a:ext cx="8690775" cy="923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80289" tIns="40144" rIns="80289" bIns="40144" anchor="t">
              <a:spAutoFit/>
            </a:bodyPr>
            <a:lstStyle/>
            <a:p>
              <a:pPr algn="ctr">
                <a:spcBef>
                  <a:spcPct val="50000"/>
                </a:spcBef>
                <a:defRPr/>
              </a:pPr>
              <a:r>
                <a:rPr lang="en-US" sz="2371" i="1" noProof="1">
                  <a:solidFill>
                    <a:srgbClr val="333333"/>
                  </a:solidFill>
                  <a:latin typeface="Arial"/>
                  <a:ea typeface="ＭＳ Ｐゴシック"/>
                </a:rPr>
                <a:t>Figure 3.2 </a:t>
              </a:r>
              <a:r>
                <a:rPr lang="en-US" sz="2371" i="1" noProof="1">
                  <a:solidFill>
                    <a:srgbClr val="333333"/>
                  </a:solidFill>
                  <a:latin typeface="Arial"/>
                  <a:ea typeface="ＭＳ Ｐゴシック"/>
                  <a:cs typeface="Arial"/>
                </a:rPr>
                <a:t>Excellent overlap between predicted mask and ground truth, showing robust model generalization.</a:t>
              </a:r>
              <a:endParaRPr lang="en-US" sz="2371" i="1" noProof="1">
                <a:solidFill>
                  <a:srgbClr val="333333"/>
                </a:solidFill>
                <a:cs typeface="Arial"/>
              </a:endParaRPr>
            </a:p>
          </p:txBody>
        </p:sp>
      </p:grpSp>
      <p:grpSp>
        <p:nvGrpSpPr>
          <p:cNvPr id="6" name="Group 5">
            <a:extLst>
              <a:ext uri="{FF2B5EF4-FFF2-40B4-BE49-F238E27FC236}">
                <a16:creationId xmlns:a16="http://schemas.microsoft.com/office/drawing/2014/main" id="{C5EC9610-DE8E-3E31-140C-E85B5B164BE5}"/>
              </a:ext>
            </a:extLst>
          </p:cNvPr>
          <p:cNvGrpSpPr/>
          <p:nvPr/>
        </p:nvGrpSpPr>
        <p:grpSpPr>
          <a:xfrm>
            <a:off x="12887529" y="28364718"/>
            <a:ext cx="7855167" cy="3367792"/>
            <a:chOff x="11577674" y="30206897"/>
            <a:chExt cx="8946162" cy="3835541"/>
          </a:xfrm>
        </p:grpSpPr>
        <p:pic>
          <p:nvPicPr>
            <p:cNvPr id="28" name="Picture 27">
              <a:extLst>
                <a:ext uri="{FF2B5EF4-FFF2-40B4-BE49-F238E27FC236}">
                  <a16:creationId xmlns:a16="http://schemas.microsoft.com/office/drawing/2014/main" id="{5CC28F3D-972E-BE8D-0865-111C7AF59474}"/>
                </a:ext>
              </a:extLst>
            </p:cNvPr>
            <p:cNvPicPr>
              <a:picLocks noChangeAspect="1"/>
            </p:cNvPicPr>
            <p:nvPr/>
          </p:nvPicPr>
          <p:blipFill>
            <a:blip r:embed="rId8"/>
            <a:srcRect l="14220" t="27270" r="54636" b="28698"/>
            <a:stretch/>
          </p:blipFill>
          <p:spPr>
            <a:xfrm>
              <a:off x="11577674" y="30685157"/>
              <a:ext cx="4421485" cy="2442686"/>
            </a:xfrm>
            <a:prstGeom prst="rect">
              <a:avLst/>
            </a:prstGeom>
          </p:spPr>
        </p:pic>
        <p:pic>
          <p:nvPicPr>
            <p:cNvPr id="29" name="Picture 28">
              <a:extLst>
                <a:ext uri="{FF2B5EF4-FFF2-40B4-BE49-F238E27FC236}">
                  <a16:creationId xmlns:a16="http://schemas.microsoft.com/office/drawing/2014/main" id="{30B557EC-1D91-662E-BD0A-F8EB58B2F71F}"/>
                </a:ext>
              </a:extLst>
            </p:cNvPr>
            <p:cNvPicPr>
              <a:picLocks noChangeAspect="1"/>
            </p:cNvPicPr>
            <p:nvPr/>
          </p:nvPicPr>
          <p:blipFill>
            <a:blip r:embed="rId8"/>
            <a:srcRect l="55203" t="27552" r="10773" b="29755"/>
            <a:stretch/>
          </p:blipFill>
          <p:spPr>
            <a:xfrm>
              <a:off x="16307638" y="30682623"/>
              <a:ext cx="4216198" cy="2448206"/>
            </a:xfrm>
            <a:prstGeom prst="rect">
              <a:avLst/>
            </a:prstGeom>
          </p:spPr>
        </p:pic>
        <p:sp>
          <p:nvSpPr>
            <p:cNvPr id="31" name="TextBox 30">
              <a:extLst>
                <a:ext uri="{FF2B5EF4-FFF2-40B4-BE49-F238E27FC236}">
                  <a16:creationId xmlns:a16="http://schemas.microsoft.com/office/drawing/2014/main" id="{D844A3E6-B7AC-01A0-0EEA-8D3988899A06}"/>
                </a:ext>
              </a:extLst>
            </p:cNvPr>
            <p:cNvSpPr txBox="1"/>
            <p:nvPr/>
          </p:nvSpPr>
          <p:spPr>
            <a:xfrm>
              <a:off x="11594915" y="30206897"/>
              <a:ext cx="4374551" cy="461665"/>
            </a:xfrm>
            <a:prstGeom prst="rect">
              <a:avLst/>
            </a:prstGeom>
            <a:noFill/>
          </p:spPr>
          <p:txBody>
            <a:bodyPr rot="0" spcFirstLastPara="0" vertOverflow="overflow" horzOverflow="overflow" vert="horz" wrap="square" lIns="80289" tIns="40144" rIns="80289" bIns="40144" numCol="1" spcCol="0" rtlCol="0" fromWordArt="0" anchor="t" anchorCtr="0" forceAA="0" compatLnSpc="1">
              <a:prstTxWarp prst="textNoShape">
                <a:avLst/>
              </a:prstTxWarp>
              <a:spAutoFit/>
            </a:bodyPr>
            <a:lstStyle/>
            <a:p>
              <a:pPr algn="ctr"/>
              <a:r>
                <a:rPr lang="en-US" sz="2107">
                  <a:latin typeface="Arial"/>
                  <a:ea typeface="ＭＳ Ｐゴシック"/>
                </a:rPr>
                <a:t>Ground Truth Overlay</a:t>
              </a:r>
              <a:endParaRPr lang="en-US" sz="2107"/>
            </a:p>
          </p:txBody>
        </p:sp>
        <p:sp>
          <p:nvSpPr>
            <p:cNvPr id="32" name="TextBox 31">
              <a:extLst>
                <a:ext uri="{FF2B5EF4-FFF2-40B4-BE49-F238E27FC236}">
                  <a16:creationId xmlns:a16="http://schemas.microsoft.com/office/drawing/2014/main" id="{627607CC-8CD8-B169-A9BA-C158198270BE}"/>
                </a:ext>
              </a:extLst>
            </p:cNvPr>
            <p:cNvSpPr txBox="1"/>
            <p:nvPr/>
          </p:nvSpPr>
          <p:spPr>
            <a:xfrm>
              <a:off x="16332072" y="30206899"/>
              <a:ext cx="4167396" cy="461665"/>
            </a:xfrm>
            <a:prstGeom prst="rect">
              <a:avLst/>
            </a:prstGeom>
            <a:noFill/>
          </p:spPr>
          <p:txBody>
            <a:bodyPr rot="0" spcFirstLastPara="0" vertOverflow="overflow" horzOverflow="overflow" vert="horz" wrap="square" lIns="80289" tIns="40144" rIns="80289" bIns="40144" numCol="1" spcCol="0" rtlCol="0" fromWordArt="0" anchor="t" anchorCtr="0" forceAA="0" compatLnSpc="1">
              <a:prstTxWarp prst="textNoShape">
                <a:avLst/>
              </a:prstTxWarp>
              <a:spAutoFit/>
            </a:bodyPr>
            <a:lstStyle/>
            <a:p>
              <a:pPr algn="ctr"/>
              <a:r>
                <a:rPr lang="en-US" sz="2107">
                  <a:latin typeface="Arial"/>
                  <a:ea typeface="ＭＳ Ｐゴシック"/>
                </a:rPr>
                <a:t>Predicted Mask Overlay</a:t>
              </a:r>
              <a:endParaRPr lang="en-US" sz="2107"/>
            </a:p>
          </p:txBody>
        </p:sp>
        <p:sp>
          <p:nvSpPr>
            <p:cNvPr id="35" name="Text Box 9">
              <a:extLst>
                <a:ext uri="{FF2B5EF4-FFF2-40B4-BE49-F238E27FC236}">
                  <a16:creationId xmlns:a16="http://schemas.microsoft.com/office/drawing/2014/main" id="{B7142B9F-A10B-75E7-B0ED-452968BEEF84}"/>
                </a:ext>
              </a:extLst>
            </p:cNvPr>
            <p:cNvSpPr txBox="1">
              <a:spLocks noChangeArrowheads="1"/>
            </p:cNvSpPr>
            <p:nvPr/>
          </p:nvSpPr>
          <p:spPr bwMode="auto">
            <a:xfrm>
              <a:off x="11582727" y="33119108"/>
              <a:ext cx="8923825" cy="923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80289" tIns="40144" rIns="80289" bIns="40144" anchor="t">
              <a:spAutoFit/>
            </a:bodyPr>
            <a:lstStyle/>
            <a:p>
              <a:pPr algn="ctr">
                <a:spcBef>
                  <a:spcPct val="50000"/>
                </a:spcBef>
                <a:defRPr/>
              </a:pPr>
              <a:r>
                <a:rPr lang="en-US" sz="2371" i="1" noProof="1">
                  <a:solidFill>
                    <a:srgbClr val="333333"/>
                  </a:solidFill>
                  <a:latin typeface="Arial"/>
                  <a:ea typeface="ＭＳ Ｐゴシック"/>
                </a:rPr>
                <a:t>Figure 3.3 </a:t>
              </a:r>
              <a:r>
                <a:rPr lang="en-US" sz="2371" i="1" noProof="1">
                  <a:solidFill>
                    <a:srgbClr val="333333"/>
                  </a:solidFill>
                  <a:latin typeface="Arial"/>
                  <a:ea typeface="ＭＳ Ｐゴシック"/>
                  <a:cs typeface="Arial"/>
                </a:rPr>
                <a:t>Poor annotation leading to a mismatch in ground truth and prediction; plausible model’s prediction.</a:t>
              </a:r>
              <a:endParaRPr lang="en-US" sz="2371" i="1" noProof="1">
                <a:solidFill>
                  <a:srgbClr val="333333"/>
                </a:solidFill>
                <a:cs typeface="Arial"/>
              </a:endParaRPr>
            </a:p>
          </p:txBody>
        </p:sp>
      </p:grpSp>
      <p:graphicFrame>
        <p:nvGraphicFramePr>
          <p:cNvPr id="27" name="Table 26">
            <a:extLst>
              <a:ext uri="{FF2B5EF4-FFF2-40B4-BE49-F238E27FC236}">
                <a16:creationId xmlns:a16="http://schemas.microsoft.com/office/drawing/2014/main" id="{E6F8B6F8-FE74-B7F2-501B-BE19CAE922DF}"/>
              </a:ext>
            </a:extLst>
          </p:cNvPr>
          <p:cNvGraphicFramePr>
            <a:graphicFrameLocks noGrp="1"/>
          </p:cNvGraphicFramePr>
          <p:nvPr>
            <p:extLst>
              <p:ext uri="{D42A27DB-BD31-4B8C-83A1-F6EECF244321}">
                <p14:modId xmlns:p14="http://schemas.microsoft.com/office/powerpoint/2010/main" val="2941278270"/>
              </p:ext>
            </p:extLst>
          </p:nvPr>
        </p:nvGraphicFramePr>
        <p:xfrm>
          <a:off x="22225814" y="13417937"/>
          <a:ext cx="9674126" cy="18561888"/>
        </p:xfrm>
        <a:graphic>
          <a:graphicData uri="http://schemas.openxmlformats.org/drawingml/2006/table">
            <a:tbl>
              <a:tblPr firstRow="1" bandRow="1">
                <a:tableStyleId>{5C22544A-7EE6-4342-B048-85BDC9FD1C3A}</a:tableStyleId>
              </a:tblPr>
              <a:tblGrid>
                <a:gridCol w="9674126">
                  <a:extLst>
                    <a:ext uri="{9D8B030D-6E8A-4147-A177-3AD203B41FA5}">
                      <a16:colId xmlns:a16="http://schemas.microsoft.com/office/drawing/2014/main" val="20000"/>
                    </a:ext>
                  </a:extLst>
                </a:gridCol>
              </a:tblGrid>
              <a:tr h="1097280">
                <a:tc>
                  <a:txBody>
                    <a:bodyPr/>
                    <a:lstStyle/>
                    <a:p>
                      <a:pPr marL="0" marR="0" indent="0" algn="l" rtl="0" eaLnBrk="1" fontAlgn="auto" latinLnBrk="0" hangingPunct="1">
                        <a:lnSpc>
                          <a:spcPct val="100000"/>
                        </a:lnSpc>
                        <a:spcBef>
                          <a:spcPts val="0"/>
                        </a:spcBef>
                        <a:spcAft>
                          <a:spcPts val="0"/>
                        </a:spcAft>
                        <a:buClrTx/>
                        <a:buSzTx/>
                        <a:buFontTx/>
                        <a:buNone/>
                      </a:pPr>
                      <a:r>
                        <a:rPr lang="en-US" sz="3600" b="1">
                          <a:solidFill>
                            <a:srgbClr val="333333"/>
                          </a:solidFill>
                        </a:rPr>
                        <a:t>Evaluation Metrics</a:t>
                      </a:r>
                    </a:p>
                  </a:txBody>
                  <a:tcPr marL="457200" marR="457200" marT="274320" marB="274320" anchor="ctr">
                    <a:lnL w="12700" cap="flat" cmpd="sng" algn="ctr">
                      <a:solidFill>
                        <a:srgbClr val="B3B3B3"/>
                      </a:solidFill>
                      <a:prstDash val="solid"/>
                      <a:round/>
                      <a:headEnd type="none" w="med" len="med"/>
                      <a:tailEnd type="none" w="med" len="med"/>
                    </a:lnL>
                    <a:lnR w="12700" cap="flat" cmpd="sng" algn="ctr">
                      <a:solidFill>
                        <a:srgbClr val="B3B3B3"/>
                      </a:solidFill>
                      <a:prstDash val="solid"/>
                      <a:round/>
                      <a:headEnd type="none" w="med" len="med"/>
                      <a:tailEnd type="none" w="med" len="med"/>
                    </a:lnR>
                    <a:lnT w="12700" cap="flat" cmpd="sng" algn="ctr">
                      <a:solidFill>
                        <a:srgbClr val="B3B3B3"/>
                      </a:solidFill>
                      <a:prstDash val="solid"/>
                      <a:round/>
                      <a:headEnd type="none" w="med" len="med"/>
                      <a:tailEnd type="none" w="med" len="med"/>
                    </a:lnT>
                    <a:lnB w="12700" cap="flat" cmpd="sng" algn="ctr">
                      <a:solidFill>
                        <a:srgbClr val="B3B3B3"/>
                      </a:solidFill>
                      <a:prstDash val="solid"/>
                      <a:round/>
                      <a:headEnd type="none" w="med" len="med"/>
                      <a:tailEnd type="none" w="med" len="med"/>
                    </a:lnB>
                    <a:solidFill>
                      <a:srgbClr val="7BC5CD"/>
                    </a:solidFill>
                  </a:tcPr>
                </a:tc>
                <a:extLst>
                  <a:ext uri="{0D108BD9-81ED-4DB2-BD59-A6C34878D82A}">
                    <a16:rowId xmlns:a16="http://schemas.microsoft.com/office/drawing/2014/main" val="10000"/>
                  </a:ext>
                </a:extLst>
              </a:tr>
              <a:tr h="17464608">
                <a:tc>
                  <a:txBody>
                    <a:bodyPr/>
                    <a:lstStyle/>
                    <a:p>
                      <a:pPr marL="0" lvl="0" indent="0" algn="l">
                        <a:lnSpc>
                          <a:spcPct val="100000"/>
                        </a:lnSpc>
                        <a:buNone/>
                      </a:pPr>
                      <a:r>
                        <a:rPr lang="en-US" sz="2700" b="1" i="0" u="none" strike="noStrike" baseline="0" noProof="0" err="1">
                          <a:solidFill>
                            <a:srgbClr val="404040"/>
                          </a:solidFill>
                        </a:rPr>
                        <a:t>IoU</a:t>
                      </a:r>
                      <a:r>
                        <a:rPr lang="en-US" sz="2700" b="1" i="0" u="none" strike="noStrike" baseline="0" noProof="0">
                          <a:solidFill>
                            <a:srgbClr val="404040"/>
                          </a:solidFill>
                        </a:rPr>
                        <a:t> &amp; Loss Curves (Training vs Validation) (Fig 4.1):</a:t>
                      </a:r>
                      <a:endParaRPr lang="en-US" sz="2700" b="0" i="0" u="none" strike="noStrike" baseline="0" noProof="0">
                        <a:solidFill>
                          <a:srgbClr val="404040"/>
                        </a:solidFill>
                      </a:endParaRPr>
                    </a:p>
                    <a:p>
                      <a:pPr marL="977900" lvl="1" indent="-457200" algn="l">
                        <a:lnSpc>
                          <a:spcPct val="100000"/>
                        </a:lnSpc>
                        <a:buClr>
                          <a:srgbClr val="000000"/>
                        </a:buClr>
                        <a:buFont typeface="Arial,Sans-Serif"/>
                        <a:buChar char="•"/>
                      </a:pPr>
                      <a:r>
                        <a:rPr lang="en-US" sz="2700" b="0" i="0" u="none" strike="noStrike" baseline="0" noProof="0">
                          <a:solidFill>
                            <a:srgbClr val="404040"/>
                          </a:solidFill>
                        </a:rPr>
                        <a:t>Steady improvement and convergence, validation loss plateaus after approximately 40 epochs.</a:t>
                      </a:r>
                    </a:p>
                    <a:p>
                      <a:pPr marL="977900" lvl="1" indent="-457200" algn="l">
                        <a:lnSpc>
                          <a:spcPct val="100000"/>
                        </a:lnSpc>
                        <a:buClr>
                          <a:srgbClr val="000000"/>
                        </a:buClr>
                        <a:buFont typeface="Arial,Sans-Serif"/>
                        <a:buChar char="•"/>
                      </a:pPr>
                      <a:r>
                        <a:rPr lang="en-US" sz="2700" b="0" i="0" u="none" strike="noStrike" baseline="0" noProof="0">
                          <a:solidFill>
                            <a:srgbClr val="404040"/>
                          </a:solidFill>
                        </a:rPr>
                        <a:t>Model shows good generalization without significant overfitting.</a:t>
                      </a:r>
                      <a:endParaRPr lang="en-US" sz="2700"/>
                    </a:p>
                    <a:p>
                      <a:pPr marL="0" lvl="0" indent="0" algn="l">
                        <a:lnSpc>
                          <a:spcPct val="100000"/>
                        </a:lnSpc>
                        <a:buNone/>
                      </a:pPr>
                      <a:br>
                        <a:rPr lang="en-US" sz="2700" b="1" i="0" u="none" strike="noStrike" baseline="0" noProof="0">
                          <a:solidFill>
                            <a:srgbClr val="404040"/>
                          </a:solidFill>
                          <a:latin typeface="Arial"/>
                        </a:rPr>
                      </a:br>
                      <a:r>
                        <a:rPr lang="en-US" sz="2700" b="1" i="0" u="none" strike="noStrike" baseline="0" noProof="0">
                          <a:solidFill>
                            <a:srgbClr val="404040"/>
                          </a:solidFill>
                          <a:latin typeface="Arial"/>
                        </a:rPr>
                        <a:t>Dice Coefficient (Boxplot) (Fig 4.2):</a:t>
                      </a:r>
                      <a:endParaRPr lang="en-US" sz="2700" b="1" baseline="0">
                        <a:solidFill>
                          <a:srgbClr val="404040"/>
                        </a:solidFill>
                        <a:latin typeface="Arial"/>
                      </a:endParaRPr>
                    </a:p>
                    <a:p>
                      <a:pPr marL="977900" lvl="1" indent="-457200" algn="l">
                        <a:lnSpc>
                          <a:spcPct val="100000"/>
                        </a:lnSpc>
                        <a:buFont typeface="Arial"/>
                        <a:buChar char="•"/>
                      </a:pPr>
                      <a:r>
                        <a:rPr lang="en-US" sz="2700" b="0" i="0" u="none" strike="noStrike" baseline="0" noProof="0">
                          <a:solidFill>
                            <a:srgbClr val="404040"/>
                          </a:solidFill>
                          <a:latin typeface="Arial"/>
                        </a:rPr>
                        <a:t>Median Dice ≈ 0.90 with majority above 0.85.</a:t>
                      </a:r>
                      <a:endParaRPr lang="en-US" sz="2700"/>
                    </a:p>
                    <a:p>
                      <a:pPr marL="977900" lvl="1" indent="-457200" algn="l">
                        <a:lnSpc>
                          <a:spcPct val="100000"/>
                        </a:lnSpc>
                        <a:buFont typeface="Arial"/>
                        <a:buChar char="•"/>
                      </a:pPr>
                      <a:r>
                        <a:rPr lang="en-US" sz="2700" b="0" i="0" u="none" strike="noStrike" baseline="0" noProof="0">
                          <a:solidFill>
                            <a:srgbClr val="404040"/>
                          </a:solidFill>
                          <a:latin typeface="Arial"/>
                        </a:rPr>
                        <a:t>Highlights consistent segmentation performance across slices.</a:t>
                      </a:r>
                      <a:endParaRPr lang="en-US" sz="2700"/>
                    </a:p>
                    <a:p>
                      <a:pPr marL="0" lvl="0" indent="0" algn="l">
                        <a:lnSpc>
                          <a:spcPct val="100000"/>
                        </a:lnSpc>
                        <a:buNone/>
                      </a:pPr>
                      <a:br>
                        <a:rPr lang="en-US" sz="2700" b="1" i="0" u="none" strike="noStrike" baseline="0" noProof="0">
                          <a:solidFill>
                            <a:srgbClr val="404040"/>
                          </a:solidFill>
                          <a:latin typeface="Arial"/>
                        </a:rPr>
                      </a:br>
                      <a:r>
                        <a:rPr lang="en-US" sz="2700" b="1" i="0" u="none" strike="noStrike" baseline="0" noProof="0">
                          <a:solidFill>
                            <a:srgbClr val="404040"/>
                          </a:solidFill>
                          <a:latin typeface="Arial"/>
                        </a:rPr>
                        <a:t>ROC Curve (Fig 4.3):</a:t>
                      </a:r>
                      <a:endParaRPr lang="en-US" sz="2700" b="1"/>
                    </a:p>
                    <a:p>
                      <a:pPr marL="977900" lvl="1" indent="-457200" algn="l">
                        <a:lnSpc>
                          <a:spcPct val="100000"/>
                        </a:lnSpc>
                        <a:buFont typeface="Arial"/>
                        <a:buChar char="•"/>
                      </a:pPr>
                      <a:r>
                        <a:rPr lang="en-US" sz="2700" b="0" i="0" u="none" strike="noStrike" baseline="0" noProof="0">
                          <a:solidFill>
                            <a:srgbClr val="404040"/>
                          </a:solidFill>
                          <a:latin typeface="Arial"/>
                        </a:rPr>
                        <a:t>AUC = 0.999, indicating strong discriminative capability in distinguishing lung and background pixels.</a:t>
                      </a:r>
                      <a:endParaRPr lang="en-US" sz="2700"/>
                    </a:p>
                    <a:p>
                      <a:pPr marL="457200" lvl="0" indent="-457200" algn="l">
                        <a:lnSpc>
                          <a:spcPct val="100000"/>
                        </a:lnSpc>
                        <a:spcBef>
                          <a:spcPts val="0"/>
                        </a:spcBef>
                        <a:spcAft>
                          <a:spcPts val="0"/>
                        </a:spcAft>
                        <a:buFont typeface="Arial"/>
                        <a:buChar char="•"/>
                      </a:pPr>
                      <a:endParaRPr lang="en-US" sz="2400" b="0" i="0" u="none" strike="noStrike" noProof="0">
                        <a:solidFill>
                          <a:schemeClr val="tx1">
                            <a:lumMod val="75000"/>
                            <a:lumOff val="25000"/>
                          </a:schemeClr>
                        </a:solidFill>
                      </a:endParaRPr>
                    </a:p>
                    <a:p>
                      <a:pPr marL="0" marR="0" lvl="0" indent="0" algn="l">
                        <a:lnSpc>
                          <a:spcPct val="100000"/>
                        </a:lnSpc>
                        <a:buClrTx/>
                        <a:buSzTx/>
                        <a:buNone/>
                      </a:pPr>
                      <a:endParaRPr lang="en-US" sz="2400">
                        <a:solidFill>
                          <a:schemeClr val="tx1">
                            <a:lumMod val="75000"/>
                            <a:lumOff val="25000"/>
                          </a:schemeClr>
                        </a:solidFill>
                        <a:latin typeface="+mj-lt"/>
                      </a:endParaRPr>
                    </a:p>
                  </a:txBody>
                  <a:tcPr marL="457200" marR="457200" marT="457200" marB="457200">
                    <a:lnL w="12700" cap="flat" cmpd="sng" algn="ctr">
                      <a:solidFill>
                        <a:srgbClr val="B3B3B3"/>
                      </a:solidFill>
                      <a:prstDash val="solid"/>
                      <a:round/>
                      <a:headEnd type="none" w="med" len="med"/>
                      <a:tailEnd type="none" w="med" len="med"/>
                    </a:lnL>
                    <a:lnR w="12700" cap="flat" cmpd="sng" algn="ctr">
                      <a:solidFill>
                        <a:srgbClr val="B3B3B3"/>
                      </a:solidFill>
                      <a:prstDash val="solid"/>
                      <a:round/>
                      <a:headEnd type="none" w="med" len="med"/>
                      <a:tailEnd type="none" w="med" len="med"/>
                    </a:lnR>
                    <a:lnT w="12700" cap="flat" cmpd="sng" algn="ctr">
                      <a:solidFill>
                        <a:srgbClr val="B3B3B3"/>
                      </a:solidFill>
                      <a:prstDash val="solid"/>
                      <a:round/>
                      <a:headEnd type="none" w="med" len="med"/>
                      <a:tailEnd type="none" w="med" len="med"/>
                    </a:lnT>
                    <a:lnB w="12700" cap="flat" cmpd="sng" algn="ctr">
                      <a:solidFill>
                        <a:srgbClr val="B3B3B3"/>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43" name="TextBox 42">
            <a:extLst>
              <a:ext uri="{FF2B5EF4-FFF2-40B4-BE49-F238E27FC236}">
                <a16:creationId xmlns:a16="http://schemas.microsoft.com/office/drawing/2014/main" id="{60D70569-5B17-DFD5-A79C-948D6FE7F106}"/>
              </a:ext>
            </a:extLst>
          </p:cNvPr>
          <p:cNvSpPr txBox="1"/>
          <p:nvPr/>
        </p:nvSpPr>
        <p:spPr>
          <a:xfrm>
            <a:off x="27018177" y="24681523"/>
            <a:ext cx="149347" cy="1053947"/>
          </a:xfrm>
          <a:prstGeom prst="rect">
            <a:avLst/>
          </a:prstGeom>
          <a:solidFill>
            <a:schemeClr val="bg1"/>
          </a:solidFill>
        </p:spPr>
        <p:txBody>
          <a:bodyPr rot="0" spcFirstLastPara="0" vertOverflow="overflow" horzOverflow="overflow" vert="horz" wrap="square" lIns="80289" tIns="40144" rIns="80289" bIns="40144" numCol="1" spcCol="0" rtlCol="0" fromWordArt="0" anchor="t" anchorCtr="0" forceAA="0" compatLnSpc="1">
            <a:prstTxWarp prst="textNoShape">
              <a:avLst/>
            </a:prstTxWarp>
            <a:spAutoFit/>
          </a:bodyPr>
          <a:lstStyle/>
          <a:p>
            <a:r>
              <a:rPr lang="en-US" sz="2107">
                <a:solidFill>
                  <a:schemeClr val="bg1"/>
                </a:solidFill>
                <a:latin typeface="Arial"/>
                <a:ea typeface="ＭＳ Ｐゴシック"/>
              </a:rPr>
              <a:t>                                    c.</a:t>
            </a:r>
            <a:endParaRPr lang="en-US" sz="2107">
              <a:solidFill>
                <a:schemeClr val="bg1"/>
              </a:solidFill>
            </a:endParaRPr>
          </a:p>
        </p:txBody>
      </p:sp>
      <p:sp>
        <p:nvSpPr>
          <p:cNvPr id="44" name="TextBox 43">
            <a:extLst>
              <a:ext uri="{FF2B5EF4-FFF2-40B4-BE49-F238E27FC236}">
                <a16:creationId xmlns:a16="http://schemas.microsoft.com/office/drawing/2014/main" id="{1D612146-6D94-2305-0C97-1759448ECF91}"/>
              </a:ext>
            </a:extLst>
          </p:cNvPr>
          <p:cNvSpPr txBox="1"/>
          <p:nvPr/>
        </p:nvSpPr>
        <p:spPr>
          <a:xfrm>
            <a:off x="27015002" y="23931308"/>
            <a:ext cx="149347" cy="752389"/>
          </a:xfrm>
          <a:prstGeom prst="rect">
            <a:avLst/>
          </a:prstGeom>
          <a:solidFill>
            <a:schemeClr val="bg1"/>
          </a:solidFill>
        </p:spPr>
        <p:txBody>
          <a:bodyPr rot="0" spcFirstLastPara="0" vertOverflow="overflow" horzOverflow="overflow" vert="horz" wrap="square" lIns="80289" tIns="40144" rIns="80289" bIns="40144" numCol="1" spcCol="0" rtlCol="0" fromWordArt="0" anchor="t" anchorCtr="0" forceAA="0" compatLnSpc="1">
            <a:prstTxWarp prst="textNoShape">
              <a:avLst/>
            </a:prstTxWarp>
            <a:spAutoFit/>
          </a:bodyPr>
          <a:lstStyle/>
          <a:p>
            <a:r>
              <a:rPr lang="en-US" sz="2107">
                <a:solidFill>
                  <a:schemeClr val="bg1"/>
                </a:solidFill>
                <a:latin typeface="Arial"/>
                <a:ea typeface="ＭＳ Ｐゴシック"/>
              </a:rPr>
              <a:t>                                    .</a:t>
            </a:r>
            <a:endParaRPr lang="en-US" sz="2107">
              <a:solidFill>
                <a:schemeClr val="bg1"/>
              </a:solidFill>
            </a:endParaRPr>
          </a:p>
        </p:txBody>
      </p:sp>
      <p:sp>
        <p:nvSpPr>
          <p:cNvPr id="45" name="TextBox 42">
            <a:extLst>
              <a:ext uri="{FF2B5EF4-FFF2-40B4-BE49-F238E27FC236}">
                <a16:creationId xmlns:a16="http://schemas.microsoft.com/office/drawing/2014/main" id="{60D70569-5B17-DFD5-A79C-948D6FE7F106}"/>
              </a:ext>
            </a:extLst>
          </p:cNvPr>
          <p:cNvSpPr txBox="1"/>
          <p:nvPr/>
        </p:nvSpPr>
        <p:spPr>
          <a:xfrm>
            <a:off x="27018177" y="24681522"/>
            <a:ext cx="149347" cy="752389"/>
          </a:xfrm>
          <a:prstGeom prst="rect">
            <a:avLst/>
          </a:prstGeom>
          <a:solidFill>
            <a:schemeClr val="bg1"/>
          </a:solidFill>
        </p:spPr>
        <p:txBody>
          <a:bodyPr rot="0" spcFirstLastPara="0" vert="horz" wrap="square" lIns="80289" tIns="40144" rIns="80289" bIns="40144" numCol="1" spcCol="0" rtlCol="0" fromWordArt="0" anchor="t" anchorCtr="0" forceAA="0" compatLnSpc="1">
            <a:prstTxWarp prst="textNoShape">
              <a:avLst/>
            </a:prstTxWarp>
            <a:spAutoFit/>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sz="2107">
                <a:solidFill>
                  <a:schemeClr val="bg1"/>
                </a:solidFill>
                <a:latin typeface="Arial"/>
                <a:ea typeface="ＭＳ Ｐゴシック"/>
              </a:rPr>
              <a:t>                                    .</a:t>
            </a:r>
            <a:endParaRPr lang="en-US" sz="2107">
              <a:solidFill>
                <a:schemeClr val="bg1"/>
              </a:solidFill>
            </a:endParaRPr>
          </a:p>
        </p:txBody>
      </p:sp>
      <p:pic>
        <p:nvPicPr>
          <p:cNvPr id="10" name="Picture 9" descr="A graph of training and validation&#10;&#10;AI-generated content may be incorrect.">
            <a:extLst>
              <a:ext uri="{FF2B5EF4-FFF2-40B4-BE49-F238E27FC236}">
                <a16:creationId xmlns:a16="http://schemas.microsoft.com/office/drawing/2014/main" id="{1709819F-30A6-203A-AA77-FBABC9338C71}"/>
              </a:ext>
            </a:extLst>
          </p:cNvPr>
          <p:cNvPicPr>
            <a:picLocks noChangeAspect="1"/>
          </p:cNvPicPr>
          <p:nvPr/>
        </p:nvPicPr>
        <p:blipFill>
          <a:blip r:embed="rId9"/>
          <a:srcRect l="3146" t="10714" r="9286" b="1362"/>
          <a:stretch/>
        </p:blipFill>
        <p:spPr>
          <a:xfrm>
            <a:off x="22467778" y="21669944"/>
            <a:ext cx="4652334" cy="3604414"/>
          </a:xfrm>
          <a:prstGeom prst="rect">
            <a:avLst/>
          </a:prstGeom>
        </p:spPr>
      </p:pic>
      <p:pic>
        <p:nvPicPr>
          <p:cNvPr id="11" name="Picture 10" descr="A graph of training and validation loss&#10;&#10;AI-generated content may be incorrect.">
            <a:extLst>
              <a:ext uri="{FF2B5EF4-FFF2-40B4-BE49-F238E27FC236}">
                <a16:creationId xmlns:a16="http://schemas.microsoft.com/office/drawing/2014/main" id="{C28B829F-9426-EE67-6DEA-A32ED1124473}"/>
              </a:ext>
            </a:extLst>
          </p:cNvPr>
          <p:cNvPicPr>
            <a:picLocks noChangeAspect="1"/>
          </p:cNvPicPr>
          <p:nvPr/>
        </p:nvPicPr>
        <p:blipFill>
          <a:blip r:embed="rId10"/>
          <a:srcRect l="3634" t="10954" r="10119" b="300"/>
          <a:stretch/>
        </p:blipFill>
        <p:spPr>
          <a:xfrm>
            <a:off x="27088723" y="21738502"/>
            <a:ext cx="4729626" cy="3562490"/>
          </a:xfrm>
          <a:prstGeom prst="rect">
            <a:avLst/>
          </a:prstGeom>
        </p:spPr>
      </p:pic>
      <p:sp>
        <p:nvSpPr>
          <p:cNvPr id="30" name="TextBox 29">
            <a:extLst>
              <a:ext uri="{FF2B5EF4-FFF2-40B4-BE49-F238E27FC236}">
                <a16:creationId xmlns:a16="http://schemas.microsoft.com/office/drawing/2014/main" id="{D5018A27-E7F8-4C6A-7F47-E5439E4DA624}"/>
              </a:ext>
            </a:extLst>
          </p:cNvPr>
          <p:cNvSpPr txBox="1"/>
          <p:nvPr/>
        </p:nvSpPr>
        <p:spPr>
          <a:xfrm>
            <a:off x="22365469" y="21339668"/>
            <a:ext cx="9448636" cy="405364"/>
          </a:xfrm>
          <a:prstGeom prst="rect">
            <a:avLst/>
          </a:prstGeom>
          <a:solidFill>
            <a:schemeClr val="bg1"/>
          </a:solidFill>
        </p:spPr>
        <p:txBody>
          <a:bodyPr rot="0" spcFirstLastPara="0" vertOverflow="overflow" horzOverflow="overflow" vert="horz" wrap="square" lIns="80289" tIns="40144" rIns="80289" bIns="40144" numCol="1" spcCol="0" rtlCol="0" fromWordArt="0" anchor="t" anchorCtr="0" forceAA="0" compatLnSpc="1">
            <a:prstTxWarp prst="textNoShape">
              <a:avLst/>
            </a:prstTxWarp>
            <a:spAutoFit/>
          </a:bodyPr>
          <a:lstStyle/>
          <a:p>
            <a:r>
              <a:rPr lang="en-US" sz="2107">
                <a:solidFill>
                  <a:schemeClr val="bg1"/>
                </a:solidFill>
                <a:latin typeface="Arial"/>
                <a:ea typeface="ＭＳ Ｐゴシック"/>
              </a:rPr>
              <a:t>                                    .</a:t>
            </a:r>
            <a:endParaRPr lang="en-US" sz="2107">
              <a:solidFill>
                <a:schemeClr val="bg1"/>
              </a:solidFill>
            </a:endParaRPr>
          </a:p>
        </p:txBody>
      </p:sp>
      <p:sp>
        <p:nvSpPr>
          <p:cNvPr id="39" name="TextBox 38">
            <a:extLst>
              <a:ext uri="{FF2B5EF4-FFF2-40B4-BE49-F238E27FC236}">
                <a16:creationId xmlns:a16="http://schemas.microsoft.com/office/drawing/2014/main" id="{DE86DDE3-A867-0DA1-F102-3D87C9C997E5}"/>
              </a:ext>
            </a:extLst>
          </p:cNvPr>
          <p:cNvSpPr txBox="1"/>
          <p:nvPr/>
        </p:nvSpPr>
        <p:spPr>
          <a:xfrm>
            <a:off x="22435332" y="21313835"/>
            <a:ext cx="4685787" cy="405364"/>
          </a:xfrm>
          <a:prstGeom prst="rect">
            <a:avLst/>
          </a:prstGeom>
          <a:noFill/>
        </p:spPr>
        <p:txBody>
          <a:bodyPr rot="0" spcFirstLastPara="0" vertOverflow="overflow" horzOverflow="overflow" vert="horz" wrap="square" lIns="80289" tIns="40144" rIns="80289" bIns="40144" numCol="1" spcCol="0" rtlCol="0" fromWordArt="0" anchor="t" anchorCtr="0" forceAA="0" compatLnSpc="1">
            <a:prstTxWarp prst="textNoShape">
              <a:avLst/>
            </a:prstTxWarp>
            <a:spAutoFit/>
          </a:bodyPr>
          <a:lstStyle/>
          <a:p>
            <a:pPr algn="ctr"/>
            <a:r>
              <a:rPr lang="en-US" sz="2107">
                <a:latin typeface="Arial"/>
                <a:ea typeface="ＭＳ Ｐゴシック"/>
              </a:rPr>
              <a:t>Training and Validation </a:t>
            </a:r>
            <a:r>
              <a:rPr lang="en-US" sz="2107" err="1">
                <a:latin typeface="Arial"/>
                <a:ea typeface="ＭＳ Ｐゴシック"/>
              </a:rPr>
              <a:t>IoU</a:t>
            </a:r>
            <a:endParaRPr lang="en-US" sz="2107" err="1"/>
          </a:p>
        </p:txBody>
      </p:sp>
      <p:sp>
        <p:nvSpPr>
          <p:cNvPr id="40" name="TextBox 39">
            <a:extLst>
              <a:ext uri="{FF2B5EF4-FFF2-40B4-BE49-F238E27FC236}">
                <a16:creationId xmlns:a16="http://schemas.microsoft.com/office/drawing/2014/main" id="{3D847F4D-0625-F0B5-CE40-09E9AE0EBA74}"/>
              </a:ext>
            </a:extLst>
          </p:cNvPr>
          <p:cNvSpPr txBox="1"/>
          <p:nvPr/>
        </p:nvSpPr>
        <p:spPr>
          <a:xfrm>
            <a:off x="27045869" y="21325607"/>
            <a:ext cx="4806544" cy="405364"/>
          </a:xfrm>
          <a:prstGeom prst="rect">
            <a:avLst/>
          </a:prstGeom>
          <a:noFill/>
        </p:spPr>
        <p:txBody>
          <a:bodyPr rot="0" spcFirstLastPara="0" vertOverflow="overflow" horzOverflow="overflow" vert="horz" wrap="square" lIns="80289" tIns="40144" rIns="80289" bIns="40144" numCol="1" spcCol="0" rtlCol="0" fromWordArt="0" anchor="t" anchorCtr="0" forceAA="0" compatLnSpc="1">
            <a:prstTxWarp prst="textNoShape">
              <a:avLst/>
            </a:prstTxWarp>
            <a:spAutoFit/>
          </a:bodyPr>
          <a:lstStyle/>
          <a:p>
            <a:pPr algn="ctr"/>
            <a:r>
              <a:rPr lang="en-US" sz="2107">
                <a:latin typeface="Arial"/>
                <a:ea typeface="ＭＳ Ｐゴシック"/>
              </a:rPr>
              <a:t>Training and Validation Loss</a:t>
            </a:r>
            <a:endParaRPr lang="en-US" sz="2107"/>
          </a:p>
        </p:txBody>
      </p:sp>
      <p:sp>
        <p:nvSpPr>
          <p:cNvPr id="37" name="TextBox 36">
            <a:extLst>
              <a:ext uri="{FF2B5EF4-FFF2-40B4-BE49-F238E27FC236}">
                <a16:creationId xmlns:a16="http://schemas.microsoft.com/office/drawing/2014/main" id="{0E5EF8A2-C687-DDEA-21E2-1F33447545DE}"/>
              </a:ext>
            </a:extLst>
          </p:cNvPr>
          <p:cNvSpPr txBox="1"/>
          <p:nvPr/>
        </p:nvSpPr>
        <p:spPr>
          <a:xfrm>
            <a:off x="22453854" y="25295331"/>
            <a:ext cx="9380425" cy="405364"/>
          </a:xfrm>
          <a:prstGeom prst="rect">
            <a:avLst/>
          </a:prstGeom>
          <a:solidFill>
            <a:schemeClr val="bg1"/>
          </a:solidFill>
        </p:spPr>
        <p:txBody>
          <a:bodyPr rot="0" spcFirstLastPara="0" vertOverflow="overflow" horzOverflow="overflow" vert="horz" wrap="square" lIns="80289" tIns="40144" rIns="80289" bIns="40144" numCol="1" spcCol="0" rtlCol="0" fromWordArt="0" anchor="t" anchorCtr="0" forceAA="0" compatLnSpc="1">
            <a:prstTxWarp prst="textNoShape">
              <a:avLst/>
            </a:prstTxWarp>
            <a:spAutoFit/>
          </a:bodyPr>
          <a:lstStyle/>
          <a:p>
            <a:r>
              <a:rPr lang="en-US" sz="2107">
                <a:solidFill>
                  <a:schemeClr val="bg1"/>
                </a:solidFill>
                <a:latin typeface="Arial"/>
                <a:ea typeface="ＭＳ Ｐゴシック"/>
              </a:rPr>
              <a:t>                                    .</a:t>
            </a:r>
            <a:endParaRPr lang="en-US" sz="2107">
              <a:solidFill>
                <a:schemeClr val="bg1"/>
              </a:solidFill>
            </a:endParaRPr>
          </a:p>
        </p:txBody>
      </p:sp>
      <p:sp>
        <p:nvSpPr>
          <p:cNvPr id="41" name="TextBox 40">
            <a:extLst>
              <a:ext uri="{FF2B5EF4-FFF2-40B4-BE49-F238E27FC236}">
                <a16:creationId xmlns:a16="http://schemas.microsoft.com/office/drawing/2014/main" id="{C7551CE4-AA39-AC5A-2C02-06AF85A60532}"/>
              </a:ext>
            </a:extLst>
          </p:cNvPr>
          <p:cNvSpPr txBox="1"/>
          <p:nvPr/>
        </p:nvSpPr>
        <p:spPr>
          <a:xfrm>
            <a:off x="22385626" y="25113462"/>
            <a:ext cx="4855834" cy="405364"/>
          </a:xfrm>
          <a:prstGeom prst="rect">
            <a:avLst/>
          </a:prstGeom>
          <a:solidFill>
            <a:schemeClr val="bg1"/>
          </a:solidFill>
        </p:spPr>
        <p:txBody>
          <a:bodyPr rot="0" spcFirstLastPara="0" vertOverflow="overflow" horzOverflow="overflow" vert="horz" wrap="square" lIns="80289" tIns="40144" rIns="80289" bIns="40144" numCol="1" spcCol="0" rtlCol="0" fromWordArt="0" anchor="t" anchorCtr="0" forceAA="0" compatLnSpc="1">
            <a:prstTxWarp prst="textNoShape">
              <a:avLst/>
            </a:prstTxWarp>
            <a:spAutoFit/>
          </a:bodyPr>
          <a:lstStyle/>
          <a:p>
            <a:r>
              <a:rPr lang="en-US" sz="2107">
                <a:solidFill>
                  <a:schemeClr val="bg1"/>
                </a:solidFill>
                <a:latin typeface="Arial"/>
                <a:ea typeface="ＭＳ Ｐゴシック"/>
              </a:rPr>
              <a:t>                                    .</a:t>
            </a:r>
            <a:endParaRPr lang="en-US" sz="2107">
              <a:solidFill>
                <a:schemeClr val="bg1"/>
              </a:solidFill>
            </a:endParaRPr>
          </a:p>
        </p:txBody>
      </p:sp>
      <p:sp>
        <p:nvSpPr>
          <p:cNvPr id="42" name="TextBox 41">
            <a:extLst>
              <a:ext uri="{FF2B5EF4-FFF2-40B4-BE49-F238E27FC236}">
                <a16:creationId xmlns:a16="http://schemas.microsoft.com/office/drawing/2014/main" id="{1BEF6624-4670-2B59-64C6-1A1FD9ECF3B9}"/>
              </a:ext>
            </a:extLst>
          </p:cNvPr>
          <p:cNvSpPr txBox="1"/>
          <p:nvPr/>
        </p:nvSpPr>
        <p:spPr>
          <a:xfrm>
            <a:off x="27021341" y="25090727"/>
            <a:ext cx="4810360" cy="405364"/>
          </a:xfrm>
          <a:prstGeom prst="rect">
            <a:avLst/>
          </a:prstGeom>
          <a:solidFill>
            <a:schemeClr val="bg1"/>
          </a:solidFill>
        </p:spPr>
        <p:txBody>
          <a:bodyPr rot="0" spcFirstLastPara="0" vertOverflow="overflow" horzOverflow="overflow" vert="horz" wrap="square" lIns="80289" tIns="40144" rIns="80289" bIns="40144" numCol="1" spcCol="0" rtlCol="0" fromWordArt="0" anchor="t" anchorCtr="0" forceAA="0" compatLnSpc="1">
            <a:prstTxWarp prst="textNoShape">
              <a:avLst/>
            </a:prstTxWarp>
            <a:spAutoFit/>
          </a:bodyPr>
          <a:lstStyle/>
          <a:p>
            <a:r>
              <a:rPr lang="en-US" sz="2107">
                <a:solidFill>
                  <a:schemeClr val="bg1"/>
                </a:solidFill>
                <a:latin typeface="Arial"/>
                <a:ea typeface="ＭＳ Ｐゴシック"/>
              </a:rPr>
              <a:t>                                    .</a:t>
            </a:r>
            <a:endParaRPr lang="en-US" sz="2107">
              <a:solidFill>
                <a:schemeClr val="bg1"/>
              </a:solidFill>
            </a:endParaRPr>
          </a:p>
        </p:txBody>
      </p:sp>
      <p:sp>
        <p:nvSpPr>
          <p:cNvPr id="46" name="TextBox 42">
            <a:extLst>
              <a:ext uri="{FF2B5EF4-FFF2-40B4-BE49-F238E27FC236}">
                <a16:creationId xmlns:a16="http://schemas.microsoft.com/office/drawing/2014/main" id="{1EF20F98-087A-9D63-CC2B-A1E61AB2DBE8}"/>
              </a:ext>
            </a:extLst>
          </p:cNvPr>
          <p:cNvSpPr txBox="1"/>
          <p:nvPr/>
        </p:nvSpPr>
        <p:spPr>
          <a:xfrm>
            <a:off x="27109122" y="24340515"/>
            <a:ext cx="149347" cy="752389"/>
          </a:xfrm>
          <a:prstGeom prst="rect">
            <a:avLst/>
          </a:prstGeom>
          <a:solidFill>
            <a:schemeClr val="bg1"/>
          </a:solidFill>
        </p:spPr>
        <p:txBody>
          <a:bodyPr rot="0" spcFirstLastPara="0" vert="horz" wrap="square" lIns="80289" tIns="40144" rIns="80289" bIns="40144" numCol="1" spcCol="0" rtlCol="0" fromWordArt="0" anchor="t" anchorCtr="0" forceAA="0" compatLnSpc="1">
            <a:prstTxWarp prst="textNoShape">
              <a:avLst/>
            </a:prstTxWarp>
            <a:spAutoFit/>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sz="2107">
                <a:solidFill>
                  <a:schemeClr val="bg1"/>
                </a:solidFill>
                <a:latin typeface="Arial"/>
                <a:ea typeface="ＭＳ Ｐゴシック"/>
              </a:rPr>
              <a:t>                                    .</a:t>
            </a:r>
            <a:endParaRPr lang="en-US" sz="2107">
              <a:solidFill>
                <a:schemeClr val="bg1"/>
              </a:solidFill>
            </a:endParaRPr>
          </a:p>
        </p:txBody>
      </p:sp>
      <p:sp>
        <p:nvSpPr>
          <p:cNvPr id="36" name="TextBox 35">
            <a:extLst>
              <a:ext uri="{FF2B5EF4-FFF2-40B4-BE49-F238E27FC236}">
                <a16:creationId xmlns:a16="http://schemas.microsoft.com/office/drawing/2014/main" id="{C3BC0DBA-192A-2255-99F8-C833F208095A}"/>
              </a:ext>
            </a:extLst>
          </p:cNvPr>
          <p:cNvSpPr txBox="1"/>
          <p:nvPr/>
        </p:nvSpPr>
        <p:spPr>
          <a:xfrm>
            <a:off x="27102776" y="23476634"/>
            <a:ext cx="149347" cy="752389"/>
          </a:xfrm>
          <a:prstGeom prst="rect">
            <a:avLst/>
          </a:prstGeom>
          <a:solidFill>
            <a:schemeClr val="bg1"/>
          </a:solidFill>
        </p:spPr>
        <p:txBody>
          <a:bodyPr rot="0" spcFirstLastPara="0" vertOverflow="overflow" horzOverflow="overflow" vert="horz" wrap="square" lIns="80289" tIns="40144" rIns="80289" bIns="40144" numCol="1" spcCol="0" rtlCol="0" fromWordArt="0" anchor="t" anchorCtr="0" forceAA="0" compatLnSpc="1">
            <a:prstTxWarp prst="textNoShape">
              <a:avLst/>
            </a:prstTxWarp>
            <a:spAutoFit/>
          </a:bodyPr>
          <a:lstStyle/>
          <a:p>
            <a:r>
              <a:rPr lang="en-US" sz="2107">
                <a:solidFill>
                  <a:schemeClr val="bg1"/>
                </a:solidFill>
                <a:latin typeface="Arial"/>
                <a:ea typeface="ＭＳ Ｐゴシック"/>
              </a:rPr>
              <a:t>                                    .</a:t>
            </a:r>
            <a:endParaRPr lang="en-US" sz="2107">
              <a:solidFill>
                <a:schemeClr val="bg1"/>
              </a:solidFill>
            </a:endParaRPr>
          </a:p>
        </p:txBody>
      </p:sp>
      <p:sp>
        <p:nvSpPr>
          <p:cNvPr id="38" name="TextBox 42">
            <a:extLst>
              <a:ext uri="{FF2B5EF4-FFF2-40B4-BE49-F238E27FC236}">
                <a16:creationId xmlns:a16="http://schemas.microsoft.com/office/drawing/2014/main" id="{F8179114-7F95-F937-9A0B-869ADA5CB708}"/>
              </a:ext>
            </a:extLst>
          </p:cNvPr>
          <p:cNvSpPr txBox="1"/>
          <p:nvPr/>
        </p:nvSpPr>
        <p:spPr>
          <a:xfrm>
            <a:off x="27105951" y="22385416"/>
            <a:ext cx="149347" cy="752389"/>
          </a:xfrm>
          <a:prstGeom prst="rect">
            <a:avLst/>
          </a:prstGeom>
          <a:solidFill>
            <a:schemeClr val="bg1"/>
          </a:solidFill>
        </p:spPr>
        <p:txBody>
          <a:bodyPr rot="0" spcFirstLastPara="0" vert="horz" wrap="square" lIns="80289" tIns="40144" rIns="80289" bIns="40144" numCol="1" spcCol="0" rtlCol="0" fromWordArt="0" anchor="t" anchorCtr="0" forceAA="0" compatLnSpc="1">
            <a:prstTxWarp prst="textNoShape">
              <a:avLst/>
            </a:prstTxWarp>
            <a:spAutoFit/>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sz="2107">
                <a:solidFill>
                  <a:schemeClr val="bg1"/>
                </a:solidFill>
                <a:latin typeface="Arial"/>
                <a:ea typeface="ＭＳ Ｐゴシック"/>
              </a:rPr>
              <a:t>                                    .</a:t>
            </a:r>
            <a:endParaRPr lang="en-US" sz="2107">
              <a:solidFill>
                <a:schemeClr val="bg1"/>
              </a:solidFill>
            </a:endParaRPr>
          </a:p>
        </p:txBody>
      </p:sp>
      <p:sp>
        <p:nvSpPr>
          <p:cNvPr id="47" name="TextBox 46">
            <a:extLst>
              <a:ext uri="{FF2B5EF4-FFF2-40B4-BE49-F238E27FC236}">
                <a16:creationId xmlns:a16="http://schemas.microsoft.com/office/drawing/2014/main" id="{0BCD27A1-9CB1-15B0-F582-7ED733A44F05}"/>
              </a:ext>
            </a:extLst>
          </p:cNvPr>
          <p:cNvSpPr txBox="1"/>
          <p:nvPr/>
        </p:nvSpPr>
        <p:spPr>
          <a:xfrm>
            <a:off x="27099603" y="21521535"/>
            <a:ext cx="149347" cy="752389"/>
          </a:xfrm>
          <a:prstGeom prst="rect">
            <a:avLst/>
          </a:prstGeom>
          <a:solidFill>
            <a:schemeClr val="bg1"/>
          </a:solidFill>
        </p:spPr>
        <p:txBody>
          <a:bodyPr rot="0" spcFirstLastPara="0" vertOverflow="overflow" horzOverflow="overflow" vert="horz" wrap="square" lIns="80289" tIns="40144" rIns="80289" bIns="40144" numCol="1" spcCol="0" rtlCol="0" fromWordArt="0" anchor="t" anchorCtr="0" forceAA="0" compatLnSpc="1">
            <a:prstTxWarp prst="textNoShape">
              <a:avLst/>
            </a:prstTxWarp>
            <a:spAutoFit/>
          </a:bodyPr>
          <a:lstStyle/>
          <a:p>
            <a:r>
              <a:rPr lang="en-US" sz="2107">
                <a:solidFill>
                  <a:schemeClr val="bg1"/>
                </a:solidFill>
                <a:latin typeface="Arial"/>
                <a:ea typeface="ＭＳ Ｐゴシック"/>
              </a:rPr>
              <a:t>                                    .</a:t>
            </a:r>
            <a:endParaRPr lang="en-US" sz="2107">
              <a:solidFill>
                <a:schemeClr val="bg1"/>
              </a:solidFill>
            </a:endParaRPr>
          </a:p>
        </p:txBody>
      </p:sp>
      <p:sp>
        <p:nvSpPr>
          <p:cNvPr id="48" name="TextBox 42">
            <a:extLst>
              <a:ext uri="{FF2B5EF4-FFF2-40B4-BE49-F238E27FC236}">
                <a16:creationId xmlns:a16="http://schemas.microsoft.com/office/drawing/2014/main" id="{1CDD7BB1-A473-D748-5F61-7D83AB98F5C7}"/>
              </a:ext>
            </a:extLst>
          </p:cNvPr>
          <p:cNvSpPr txBox="1"/>
          <p:nvPr/>
        </p:nvSpPr>
        <p:spPr>
          <a:xfrm>
            <a:off x="22353974" y="24385983"/>
            <a:ext cx="126611" cy="752389"/>
          </a:xfrm>
          <a:prstGeom prst="rect">
            <a:avLst/>
          </a:prstGeom>
          <a:solidFill>
            <a:schemeClr val="bg1"/>
          </a:solidFill>
        </p:spPr>
        <p:txBody>
          <a:bodyPr rot="0" spcFirstLastPara="0" vert="horz" wrap="square" lIns="80289" tIns="40144" rIns="80289" bIns="40144" numCol="1" spcCol="0" rtlCol="0" fromWordArt="0" anchor="t" anchorCtr="0" forceAA="0" compatLnSpc="1">
            <a:prstTxWarp prst="textNoShape">
              <a:avLst/>
            </a:prstTxWarp>
            <a:spAutoFit/>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sz="2107">
                <a:solidFill>
                  <a:schemeClr val="bg1"/>
                </a:solidFill>
                <a:latin typeface="Arial"/>
                <a:ea typeface="ＭＳ Ｐゴシック"/>
              </a:rPr>
              <a:t>                                    .</a:t>
            </a:r>
            <a:endParaRPr lang="en-US" sz="2107">
              <a:solidFill>
                <a:schemeClr val="bg1"/>
              </a:solidFill>
            </a:endParaRPr>
          </a:p>
        </p:txBody>
      </p:sp>
      <p:sp>
        <p:nvSpPr>
          <p:cNvPr id="49" name="TextBox 48">
            <a:extLst>
              <a:ext uri="{FF2B5EF4-FFF2-40B4-BE49-F238E27FC236}">
                <a16:creationId xmlns:a16="http://schemas.microsoft.com/office/drawing/2014/main" id="{1E8BF123-3B11-17B8-F49A-D5C4EA06978E}"/>
              </a:ext>
            </a:extLst>
          </p:cNvPr>
          <p:cNvSpPr txBox="1"/>
          <p:nvPr/>
        </p:nvSpPr>
        <p:spPr>
          <a:xfrm>
            <a:off x="22347627" y="23522101"/>
            <a:ext cx="126611" cy="752389"/>
          </a:xfrm>
          <a:prstGeom prst="rect">
            <a:avLst/>
          </a:prstGeom>
          <a:solidFill>
            <a:schemeClr val="bg1"/>
          </a:solidFill>
        </p:spPr>
        <p:txBody>
          <a:bodyPr rot="0" spcFirstLastPara="0" vertOverflow="overflow" horzOverflow="overflow" vert="horz" wrap="square" lIns="80289" tIns="40144" rIns="80289" bIns="40144" numCol="1" spcCol="0" rtlCol="0" fromWordArt="0" anchor="t" anchorCtr="0" forceAA="0" compatLnSpc="1">
            <a:prstTxWarp prst="textNoShape">
              <a:avLst/>
            </a:prstTxWarp>
            <a:spAutoFit/>
          </a:bodyPr>
          <a:lstStyle/>
          <a:p>
            <a:r>
              <a:rPr lang="en-US" sz="2107">
                <a:solidFill>
                  <a:schemeClr val="bg1"/>
                </a:solidFill>
                <a:latin typeface="Arial"/>
                <a:ea typeface="ＭＳ Ｐゴシック"/>
              </a:rPr>
              <a:t>                                    .</a:t>
            </a:r>
            <a:endParaRPr lang="en-US" sz="2107">
              <a:solidFill>
                <a:schemeClr val="bg1"/>
              </a:solidFill>
            </a:endParaRPr>
          </a:p>
        </p:txBody>
      </p:sp>
      <p:sp>
        <p:nvSpPr>
          <p:cNvPr id="50" name="TextBox 42">
            <a:extLst>
              <a:ext uri="{FF2B5EF4-FFF2-40B4-BE49-F238E27FC236}">
                <a16:creationId xmlns:a16="http://schemas.microsoft.com/office/drawing/2014/main" id="{47175081-0E24-8F56-8262-4C6A42A12DFF}"/>
              </a:ext>
            </a:extLst>
          </p:cNvPr>
          <p:cNvSpPr txBox="1"/>
          <p:nvPr/>
        </p:nvSpPr>
        <p:spPr>
          <a:xfrm>
            <a:off x="22351415" y="22430883"/>
            <a:ext cx="126611" cy="752389"/>
          </a:xfrm>
          <a:prstGeom prst="rect">
            <a:avLst/>
          </a:prstGeom>
          <a:solidFill>
            <a:schemeClr val="bg1"/>
          </a:solidFill>
        </p:spPr>
        <p:txBody>
          <a:bodyPr rot="0" spcFirstLastPara="0" vert="horz" wrap="square" lIns="80289" tIns="40144" rIns="80289" bIns="40144" numCol="1" spcCol="0" rtlCol="0" fromWordArt="0" anchor="t" anchorCtr="0" forceAA="0" compatLnSpc="1">
            <a:prstTxWarp prst="textNoShape">
              <a:avLst/>
            </a:prstTxWarp>
            <a:spAutoFit/>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sz="2107">
                <a:solidFill>
                  <a:schemeClr val="bg1"/>
                </a:solidFill>
                <a:latin typeface="Arial"/>
                <a:ea typeface="ＭＳ Ｐゴシック"/>
              </a:rPr>
              <a:t>                                    .</a:t>
            </a:r>
            <a:endParaRPr lang="en-US" sz="2107">
              <a:solidFill>
                <a:schemeClr val="bg1"/>
              </a:solidFill>
            </a:endParaRPr>
          </a:p>
        </p:txBody>
      </p:sp>
      <p:sp>
        <p:nvSpPr>
          <p:cNvPr id="51" name="TextBox 50">
            <a:extLst>
              <a:ext uri="{FF2B5EF4-FFF2-40B4-BE49-F238E27FC236}">
                <a16:creationId xmlns:a16="http://schemas.microsoft.com/office/drawing/2014/main" id="{C1605A77-FBA7-5DCC-9FD6-FE5BE26292E2}"/>
              </a:ext>
            </a:extLst>
          </p:cNvPr>
          <p:cNvSpPr txBox="1"/>
          <p:nvPr/>
        </p:nvSpPr>
        <p:spPr>
          <a:xfrm>
            <a:off x="22345071" y="21680670"/>
            <a:ext cx="126611" cy="752389"/>
          </a:xfrm>
          <a:prstGeom prst="rect">
            <a:avLst/>
          </a:prstGeom>
          <a:solidFill>
            <a:schemeClr val="bg1"/>
          </a:solidFill>
        </p:spPr>
        <p:txBody>
          <a:bodyPr rot="0" spcFirstLastPara="0" vertOverflow="overflow" horzOverflow="overflow" vert="horz" wrap="square" lIns="80289" tIns="40144" rIns="80289" bIns="40144" numCol="1" spcCol="0" rtlCol="0" fromWordArt="0" anchor="t" anchorCtr="0" forceAA="0" compatLnSpc="1">
            <a:prstTxWarp prst="textNoShape">
              <a:avLst/>
            </a:prstTxWarp>
            <a:spAutoFit/>
          </a:bodyPr>
          <a:lstStyle/>
          <a:p>
            <a:r>
              <a:rPr lang="en-US" sz="2107">
                <a:solidFill>
                  <a:schemeClr val="bg1"/>
                </a:solidFill>
                <a:latin typeface="Arial"/>
                <a:ea typeface="ＭＳ Ｐゴシック"/>
              </a:rPr>
              <a:t>                                    .</a:t>
            </a:r>
            <a:endParaRPr lang="en-US" sz="2107">
              <a:solidFill>
                <a:schemeClr val="bg1"/>
              </a:solidFill>
            </a:endParaRPr>
          </a:p>
        </p:txBody>
      </p:sp>
      <p:sp>
        <p:nvSpPr>
          <p:cNvPr id="56" name="Text Box 9">
            <a:extLst>
              <a:ext uri="{FF2B5EF4-FFF2-40B4-BE49-F238E27FC236}">
                <a16:creationId xmlns:a16="http://schemas.microsoft.com/office/drawing/2014/main" id="{C07B0F46-0689-9E9A-0A90-EA0C668553CD}"/>
              </a:ext>
            </a:extLst>
          </p:cNvPr>
          <p:cNvSpPr txBox="1">
            <a:spLocks noChangeArrowheads="1"/>
          </p:cNvSpPr>
          <p:nvPr/>
        </p:nvSpPr>
        <p:spPr bwMode="auto">
          <a:xfrm>
            <a:off x="23897749" y="25144667"/>
            <a:ext cx="6403144" cy="8107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80289" tIns="40144" rIns="80289" bIns="40144" anchor="t">
            <a:spAutoFit/>
          </a:bodyPr>
          <a:lstStyle/>
          <a:p>
            <a:pPr algn="ctr">
              <a:spcBef>
                <a:spcPct val="50000"/>
              </a:spcBef>
              <a:defRPr/>
            </a:pPr>
            <a:r>
              <a:rPr lang="en-US" sz="2371" i="1" noProof="1">
                <a:solidFill>
                  <a:srgbClr val="333333"/>
                </a:solidFill>
                <a:latin typeface="Arial"/>
                <a:ea typeface="ＭＳ Ｐゴシック"/>
              </a:rPr>
              <a:t>Figure 4.1 </a:t>
            </a:r>
            <a:r>
              <a:rPr lang="en-US" sz="2371" noProof="1">
                <a:solidFill>
                  <a:srgbClr val="333333"/>
                </a:solidFill>
                <a:latin typeface="Arial"/>
                <a:ea typeface="ＭＳ Ｐゴシック"/>
                <a:cs typeface="Arial"/>
              </a:rPr>
              <a:t>Demonstrates successful model training and robust validation performance.</a:t>
            </a:r>
            <a:endParaRPr lang="en-US" sz="2371" noProof="1">
              <a:solidFill>
                <a:srgbClr val="333333"/>
              </a:solidFill>
              <a:cs typeface="Arial"/>
            </a:endParaRPr>
          </a:p>
        </p:txBody>
      </p:sp>
      <p:sp>
        <p:nvSpPr>
          <p:cNvPr id="60" name="TextBox 59">
            <a:extLst>
              <a:ext uri="{FF2B5EF4-FFF2-40B4-BE49-F238E27FC236}">
                <a16:creationId xmlns:a16="http://schemas.microsoft.com/office/drawing/2014/main" id="{50C85EE1-1FAE-554B-C575-5D4E6711A59C}"/>
              </a:ext>
            </a:extLst>
          </p:cNvPr>
          <p:cNvSpPr txBox="1"/>
          <p:nvPr/>
        </p:nvSpPr>
        <p:spPr>
          <a:xfrm>
            <a:off x="22658480" y="26318349"/>
            <a:ext cx="4037315" cy="405364"/>
          </a:xfrm>
          <a:prstGeom prst="rect">
            <a:avLst/>
          </a:prstGeom>
          <a:solidFill>
            <a:schemeClr val="bg1"/>
          </a:solidFill>
        </p:spPr>
        <p:txBody>
          <a:bodyPr rot="0" spcFirstLastPara="0" vertOverflow="overflow" horzOverflow="overflow" vert="horz" wrap="square" lIns="80289" tIns="40144" rIns="80289" bIns="40144" numCol="1" spcCol="0" rtlCol="0" fromWordArt="0" anchor="t" anchorCtr="0" forceAA="0" compatLnSpc="1">
            <a:prstTxWarp prst="textNoShape">
              <a:avLst/>
            </a:prstTxWarp>
            <a:spAutoFit/>
          </a:bodyPr>
          <a:lstStyle/>
          <a:p>
            <a:r>
              <a:rPr lang="en-US" sz="2107">
                <a:solidFill>
                  <a:schemeClr val="bg1"/>
                </a:solidFill>
                <a:latin typeface="Arial"/>
                <a:ea typeface="ＭＳ Ｐゴシック"/>
              </a:rPr>
              <a:t>                                    .</a:t>
            </a:r>
            <a:endParaRPr lang="en-US" sz="2107">
              <a:solidFill>
                <a:schemeClr val="bg1"/>
              </a:solidFill>
            </a:endParaRPr>
          </a:p>
        </p:txBody>
      </p:sp>
      <p:pic>
        <p:nvPicPr>
          <p:cNvPr id="13" name="Picture 12" descr="A diagram of a distribution&#10;&#10;AI-generated content may be incorrect.">
            <a:extLst>
              <a:ext uri="{FF2B5EF4-FFF2-40B4-BE49-F238E27FC236}">
                <a16:creationId xmlns:a16="http://schemas.microsoft.com/office/drawing/2014/main" id="{C8425D8E-F0DC-1DA2-8508-9C04912B7669}"/>
              </a:ext>
            </a:extLst>
          </p:cNvPr>
          <p:cNvPicPr>
            <a:picLocks noChangeAspect="1"/>
          </p:cNvPicPr>
          <p:nvPr/>
        </p:nvPicPr>
        <p:blipFill>
          <a:blip r:embed="rId11"/>
          <a:srcRect l="3850" t="6821" r="9570" b="5750"/>
          <a:stretch/>
        </p:blipFill>
        <p:spPr>
          <a:xfrm>
            <a:off x="22490117" y="26471767"/>
            <a:ext cx="4425995" cy="3811147"/>
          </a:xfrm>
          <a:prstGeom prst="rect">
            <a:avLst/>
          </a:prstGeom>
        </p:spPr>
      </p:pic>
      <p:pic>
        <p:nvPicPr>
          <p:cNvPr id="14" name="Picture 13">
            <a:extLst>
              <a:ext uri="{FF2B5EF4-FFF2-40B4-BE49-F238E27FC236}">
                <a16:creationId xmlns:a16="http://schemas.microsoft.com/office/drawing/2014/main" id="{C0567628-9A46-C722-3A5A-7A1278ECBEEB}"/>
              </a:ext>
            </a:extLst>
          </p:cNvPr>
          <p:cNvPicPr>
            <a:picLocks noChangeAspect="1"/>
          </p:cNvPicPr>
          <p:nvPr/>
        </p:nvPicPr>
        <p:blipFill>
          <a:blip r:embed="rId12"/>
          <a:srcRect l="3204" t="10990" r="9050" b="1812"/>
          <a:stretch/>
        </p:blipFill>
        <p:spPr>
          <a:xfrm>
            <a:off x="27096825" y="26577286"/>
            <a:ext cx="4639407" cy="3709880"/>
          </a:xfrm>
          <a:prstGeom prst="rect">
            <a:avLst/>
          </a:prstGeom>
        </p:spPr>
      </p:pic>
      <p:sp>
        <p:nvSpPr>
          <p:cNvPr id="63" name="TextBox 62">
            <a:extLst>
              <a:ext uri="{FF2B5EF4-FFF2-40B4-BE49-F238E27FC236}">
                <a16:creationId xmlns:a16="http://schemas.microsoft.com/office/drawing/2014/main" id="{69DC1C3E-AB88-1595-32E0-2E829A2EF600}"/>
              </a:ext>
            </a:extLst>
          </p:cNvPr>
          <p:cNvSpPr txBox="1"/>
          <p:nvPr/>
        </p:nvSpPr>
        <p:spPr>
          <a:xfrm>
            <a:off x="27093794" y="26224314"/>
            <a:ext cx="4594841" cy="405364"/>
          </a:xfrm>
          <a:prstGeom prst="rect">
            <a:avLst/>
          </a:prstGeom>
          <a:noFill/>
        </p:spPr>
        <p:txBody>
          <a:bodyPr rot="0" spcFirstLastPara="0" vertOverflow="overflow" horzOverflow="overflow" vert="horz" wrap="square" lIns="80289" tIns="40144" rIns="80289" bIns="40144" numCol="1" spcCol="0" rtlCol="0" fromWordArt="0" anchor="t" anchorCtr="0" forceAA="0" compatLnSpc="1">
            <a:prstTxWarp prst="textNoShape">
              <a:avLst/>
            </a:prstTxWarp>
            <a:spAutoFit/>
          </a:bodyPr>
          <a:lstStyle/>
          <a:p>
            <a:pPr algn="ctr"/>
            <a:r>
              <a:rPr lang="en-US" sz="2107">
                <a:solidFill>
                  <a:srgbClr val="000000"/>
                </a:solidFill>
                <a:latin typeface="Arial"/>
                <a:ea typeface="ＭＳ Ｐゴシック"/>
                <a:cs typeface="Arial"/>
              </a:rPr>
              <a:t>ROC curve</a:t>
            </a:r>
            <a:endParaRPr lang="en-US" sz="2107">
              <a:solidFill>
                <a:srgbClr val="000000"/>
              </a:solidFill>
            </a:endParaRPr>
          </a:p>
        </p:txBody>
      </p:sp>
      <p:sp>
        <p:nvSpPr>
          <p:cNvPr id="9216" name="Text Box 9">
            <a:extLst>
              <a:ext uri="{FF2B5EF4-FFF2-40B4-BE49-F238E27FC236}">
                <a16:creationId xmlns:a16="http://schemas.microsoft.com/office/drawing/2014/main" id="{8631A05D-53D9-40DC-37CB-C496A88BFC66}"/>
              </a:ext>
            </a:extLst>
          </p:cNvPr>
          <p:cNvSpPr txBox="1">
            <a:spLocks noChangeArrowheads="1"/>
          </p:cNvSpPr>
          <p:nvPr/>
        </p:nvSpPr>
        <p:spPr bwMode="auto">
          <a:xfrm>
            <a:off x="22462578" y="30305218"/>
            <a:ext cx="4425055" cy="11755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80289" tIns="40144" rIns="80289" bIns="40144" anchor="t">
            <a:spAutoFit/>
          </a:bodyPr>
          <a:lstStyle/>
          <a:p>
            <a:pPr algn="ctr">
              <a:spcBef>
                <a:spcPct val="50000"/>
              </a:spcBef>
              <a:defRPr/>
            </a:pPr>
            <a:r>
              <a:rPr lang="en-US" sz="2371" i="1" noProof="1">
                <a:solidFill>
                  <a:srgbClr val="333333"/>
                </a:solidFill>
                <a:latin typeface="Arial"/>
                <a:ea typeface="ＭＳ Ｐゴシック"/>
              </a:rPr>
              <a:t>Figure 4.2 </a:t>
            </a:r>
            <a:r>
              <a:rPr lang="en-US" sz="2371" i="1" noProof="1">
                <a:solidFill>
                  <a:srgbClr val="333333"/>
                </a:solidFill>
                <a:latin typeface="Arial"/>
                <a:ea typeface="ＭＳ Ｐゴシック"/>
                <a:cs typeface="Arial"/>
              </a:rPr>
              <a:t>Dice distribution indicating reliable performance, with few challenging outlier.</a:t>
            </a:r>
            <a:endParaRPr lang="en-US" sz="2371" noProof="1">
              <a:solidFill>
                <a:srgbClr val="333333"/>
              </a:solidFill>
              <a:cs typeface="Arial"/>
            </a:endParaRPr>
          </a:p>
        </p:txBody>
      </p:sp>
      <p:sp>
        <p:nvSpPr>
          <p:cNvPr id="9217" name="Text Box 9">
            <a:extLst>
              <a:ext uri="{FF2B5EF4-FFF2-40B4-BE49-F238E27FC236}">
                <a16:creationId xmlns:a16="http://schemas.microsoft.com/office/drawing/2014/main" id="{E5EBF9CC-57C1-4827-2AB6-563CF7601AAF}"/>
              </a:ext>
            </a:extLst>
          </p:cNvPr>
          <p:cNvSpPr txBox="1">
            <a:spLocks noChangeArrowheads="1"/>
          </p:cNvSpPr>
          <p:nvPr/>
        </p:nvSpPr>
        <p:spPr bwMode="auto">
          <a:xfrm>
            <a:off x="27121005" y="30327951"/>
            <a:ext cx="4629684" cy="15403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80289" tIns="40144" rIns="80289" bIns="40144" anchor="t">
            <a:spAutoFit/>
          </a:bodyPr>
          <a:lstStyle/>
          <a:p>
            <a:pPr algn="ctr">
              <a:spcBef>
                <a:spcPct val="50000"/>
              </a:spcBef>
              <a:defRPr/>
            </a:pPr>
            <a:r>
              <a:rPr lang="en-US" sz="2371" i="1" noProof="1">
                <a:solidFill>
                  <a:srgbClr val="333333"/>
                </a:solidFill>
                <a:latin typeface="Arial"/>
                <a:ea typeface="ＭＳ Ｐゴシック"/>
              </a:rPr>
              <a:t>Figure 4.3 </a:t>
            </a:r>
            <a:r>
              <a:rPr lang="en-US" sz="2371" i="1" noProof="1">
                <a:solidFill>
                  <a:srgbClr val="333333"/>
                </a:solidFill>
                <a:latin typeface="Arial"/>
                <a:ea typeface="ＭＳ Ｐゴシック"/>
                <a:cs typeface="Arial"/>
              </a:rPr>
              <a:t>Exceptionally high ROC AUC shows the model’s strong accuracy in binary lung segmentation.</a:t>
            </a:r>
            <a:endParaRPr lang="en-US" sz="2371" noProof="1">
              <a:solidFill>
                <a:srgbClr val="333333"/>
              </a:solidFill>
              <a:cs typeface="Arial"/>
            </a:endParaRPr>
          </a:p>
        </p:txBody>
      </p:sp>
      <p:sp>
        <p:nvSpPr>
          <p:cNvPr id="9219" name="TextBox 9218">
            <a:extLst>
              <a:ext uri="{FF2B5EF4-FFF2-40B4-BE49-F238E27FC236}">
                <a16:creationId xmlns:a16="http://schemas.microsoft.com/office/drawing/2014/main" id="{EF85E1CF-A32A-15DB-35FF-77D84D89698F}"/>
              </a:ext>
            </a:extLst>
          </p:cNvPr>
          <p:cNvSpPr txBox="1"/>
          <p:nvPr/>
        </p:nvSpPr>
        <p:spPr>
          <a:xfrm>
            <a:off x="22863110" y="26295614"/>
            <a:ext cx="4264680" cy="405364"/>
          </a:xfrm>
          <a:prstGeom prst="rect">
            <a:avLst/>
          </a:prstGeom>
          <a:solidFill>
            <a:schemeClr val="bg1"/>
          </a:solidFill>
        </p:spPr>
        <p:txBody>
          <a:bodyPr rot="0" spcFirstLastPara="0" vertOverflow="overflow" horzOverflow="overflow" vert="horz" wrap="square" lIns="80289" tIns="40144" rIns="80289" bIns="40144" numCol="1" spcCol="0" rtlCol="0" fromWordArt="0" anchor="t" anchorCtr="0" forceAA="0" compatLnSpc="1">
            <a:prstTxWarp prst="textNoShape">
              <a:avLst/>
            </a:prstTxWarp>
            <a:spAutoFit/>
          </a:bodyPr>
          <a:lstStyle/>
          <a:p>
            <a:r>
              <a:rPr lang="en-US" sz="2107">
                <a:solidFill>
                  <a:schemeClr val="bg1"/>
                </a:solidFill>
                <a:latin typeface="Arial"/>
                <a:ea typeface="ＭＳ Ｐゴシック"/>
              </a:rPr>
              <a:t>                                    .</a:t>
            </a:r>
            <a:endParaRPr lang="en-US" sz="2107">
              <a:solidFill>
                <a:schemeClr val="bg1"/>
              </a:solidFill>
            </a:endParaRPr>
          </a:p>
        </p:txBody>
      </p:sp>
      <p:sp>
        <p:nvSpPr>
          <p:cNvPr id="62" name="TextBox 61">
            <a:extLst>
              <a:ext uri="{FF2B5EF4-FFF2-40B4-BE49-F238E27FC236}">
                <a16:creationId xmlns:a16="http://schemas.microsoft.com/office/drawing/2014/main" id="{D80D0495-7B42-C1C3-19DC-6A1238DAB1C3}"/>
              </a:ext>
            </a:extLst>
          </p:cNvPr>
          <p:cNvSpPr txBox="1"/>
          <p:nvPr/>
        </p:nvSpPr>
        <p:spPr>
          <a:xfrm>
            <a:off x="22480805" y="26269782"/>
            <a:ext cx="4367474" cy="405364"/>
          </a:xfrm>
          <a:prstGeom prst="rect">
            <a:avLst/>
          </a:prstGeom>
          <a:noFill/>
        </p:spPr>
        <p:txBody>
          <a:bodyPr rot="0" spcFirstLastPara="0" vertOverflow="overflow" horzOverflow="overflow" vert="horz" wrap="square" lIns="80289" tIns="40144" rIns="80289" bIns="40144" numCol="1" spcCol="0" rtlCol="0" fromWordArt="0" anchor="t" anchorCtr="0" forceAA="0" compatLnSpc="1">
            <a:prstTxWarp prst="textNoShape">
              <a:avLst/>
            </a:prstTxWarp>
            <a:spAutoFit/>
          </a:bodyPr>
          <a:lstStyle/>
          <a:p>
            <a:pPr algn="ctr"/>
            <a:r>
              <a:rPr lang="en-US" sz="2107">
                <a:latin typeface="Arial"/>
                <a:ea typeface="ＭＳ Ｐゴシック"/>
              </a:rPr>
              <a:t>Dice Coefficient Distribution</a:t>
            </a:r>
            <a:endParaRPr lang="en-US" sz="2107" err="1"/>
          </a:p>
        </p:txBody>
      </p:sp>
      <p:graphicFrame>
        <p:nvGraphicFramePr>
          <p:cNvPr id="52" name="Table 51">
            <a:extLst>
              <a:ext uri="{FF2B5EF4-FFF2-40B4-BE49-F238E27FC236}">
                <a16:creationId xmlns:a16="http://schemas.microsoft.com/office/drawing/2014/main" id="{64F2E38B-E3DE-9105-D833-539AAB0C2315}"/>
              </a:ext>
            </a:extLst>
          </p:cNvPr>
          <p:cNvGraphicFramePr>
            <a:graphicFrameLocks noGrp="1"/>
          </p:cNvGraphicFramePr>
          <p:nvPr>
            <p:extLst>
              <p:ext uri="{D42A27DB-BD31-4B8C-83A1-F6EECF244321}">
                <p14:modId xmlns:p14="http://schemas.microsoft.com/office/powerpoint/2010/main" val="2497149317"/>
              </p:ext>
            </p:extLst>
          </p:nvPr>
        </p:nvGraphicFramePr>
        <p:xfrm>
          <a:off x="32381135" y="16547170"/>
          <a:ext cx="9677400" cy="7842530"/>
        </p:xfrm>
        <a:graphic>
          <a:graphicData uri="http://schemas.openxmlformats.org/drawingml/2006/table">
            <a:tbl>
              <a:tblPr firstRow="1" bandRow="1">
                <a:tableStyleId>{5C22544A-7EE6-4342-B048-85BDC9FD1C3A}</a:tableStyleId>
              </a:tblPr>
              <a:tblGrid>
                <a:gridCol w="9677400">
                  <a:extLst>
                    <a:ext uri="{9D8B030D-6E8A-4147-A177-3AD203B41FA5}">
                      <a16:colId xmlns:a16="http://schemas.microsoft.com/office/drawing/2014/main" val="20000"/>
                    </a:ext>
                  </a:extLst>
                </a:gridCol>
              </a:tblGrid>
              <a:tr h="1106618">
                <a:tc>
                  <a:txBody>
                    <a:bodyPr/>
                    <a:lstStyle/>
                    <a:p>
                      <a:pPr marL="0" marR="0" lvl="0" indent="0" algn="l" rtl="0">
                        <a:lnSpc>
                          <a:spcPct val="100000"/>
                        </a:lnSpc>
                        <a:spcBef>
                          <a:spcPts val="0"/>
                        </a:spcBef>
                        <a:spcAft>
                          <a:spcPts val="0"/>
                        </a:spcAft>
                        <a:buClrTx/>
                        <a:buSzTx/>
                        <a:buFontTx/>
                        <a:buNone/>
                      </a:pPr>
                      <a:r>
                        <a:rPr lang="en-US" sz="3600" b="1">
                          <a:solidFill>
                            <a:srgbClr val="333333"/>
                          </a:solidFill>
                        </a:rPr>
                        <a:t>Conclusion</a:t>
                      </a:r>
                      <a:endParaRPr lang="en-US" sz="1800"/>
                    </a:p>
                  </a:txBody>
                  <a:tcPr marL="457200" marR="457200" marT="274320" marB="274320" anchor="ctr">
                    <a:lnL w="9525" cap="flat" cmpd="sng" algn="ctr">
                      <a:solidFill>
                        <a:srgbClr val="B3B3B3"/>
                      </a:solidFill>
                      <a:prstDash val="solid"/>
                      <a:round/>
                      <a:headEnd type="none" w="med" len="med"/>
                      <a:tailEnd type="none" w="med" len="med"/>
                    </a:lnL>
                    <a:lnR w="9525" cap="flat" cmpd="sng" algn="ctr">
                      <a:solidFill>
                        <a:srgbClr val="B3B3B3"/>
                      </a:solidFill>
                      <a:prstDash val="solid"/>
                      <a:round/>
                      <a:headEnd type="none" w="med" len="med"/>
                      <a:tailEnd type="none" w="med" len="med"/>
                    </a:lnR>
                    <a:lnT w="9525" cap="flat" cmpd="sng" algn="ctr">
                      <a:solidFill>
                        <a:srgbClr val="B3B3B3"/>
                      </a:solidFill>
                      <a:prstDash val="solid"/>
                      <a:round/>
                      <a:headEnd type="none" w="med" len="med"/>
                      <a:tailEnd type="none" w="med" len="med"/>
                    </a:lnT>
                    <a:lnB w="9525" cap="flat" cmpd="sng" algn="ctr">
                      <a:solidFill>
                        <a:srgbClr val="B3B3B3"/>
                      </a:solidFill>
                      <a:prstDash val="solid"/>
                      <a:round/>
                      <a:headEnd type="none" w="med" len="med"/>
                      <a:tailEnd type="none" w="med" len="med"/>
                    </a:lnB>
                    <a:solidFill>
                      <a:srgbClr val="7BC5CD"/>
                    </a:solidFill>
                  </a:tcPr>
                </a:tc>
                <a:extLst>
                  <a:ext uri="{0D108BD9-81ED-4DB2-BD59-A6C34878D82A}">
                    <a16:rowId xmlns:a16="http://schemas.microsoft.com/office/drawing/2014/main" val="10000"/>
                  </a:ext>
                </a:extLst>
              </a:tr>
              <a:tr h="6735912">
                <a:tc>
                  <a:txBody>
                    <a:bodyPr/>
                    <a:lstStyle/>
                    <a:p>
                      <a:pPr marL="457200" lvl="0" indent="-457200" algn="l">
                        <a:lnSpc>
                          <a:spcPct val="100000"/>
                        </a:lnSpc>
                        <a:buFont typeface="Arial"/>
                        <a:buChar char="•"/>
                      </a:pPr>
                      <a:endParaRPr lang="en-US" sz="2700" b="0" i="0" u="none" strike="noStrike" baseline="0" noProof="0">
                        <a:solidFill>
                          <a:srgbClr val="333333"/>
                        </a:solidFill>
                        <a:latin typeface="Arial"/>
                      </a:endParaRPr>
                    </a:p>
                  </a:txBody>
                  <a:tcPr marL="457200" marR="457200" marT="457200" marB="457200">
                    <a:lnL w="9525">
                      <a:solidFill>
                        <a:srgbClr val="B3B3B3"/>
                      </a:solidFill>
                    </a:lnL>
                    <a:lnR w="9525" cap="flat" cmpd="sng" algn="ctr">
                      <a:solidFill>
                        <a:srgbClr val="B3B3B3"/>
                      </a:solidFill>
                      <a:prstDash val="solid"/>
                      <a:round/>
                      <a:headEnd type="none" w="med" len="med"/>
                      <a:tailEnd type="none" w="med" len="med"/>
                    </a:lnR>
                    <a:lnT w="9525" cap="flat" cmpd="sng" algn="ctr">
                      <a:solidFill>
                        <a:srgbClr val="B3B3B3"/>
                      </a:solidFill>
                      <a:prstDash val="solid"/>
                      <a:round/>
                      <a:headEnd type="none" w="med" len="med"/>
                      <a:tailEnd type="none" w="med" len="med"/>
                    </a:lnT>
                    <a:lnB w="9525">
                      <a:solidFill>
                        <a:srgbClr val="B3B3B3"/>
                      </a:solidFill>
                    </a:lnB>
                    <a:solidFill>
                      <a:schemeClr val="bg1"/>
                    </a:solidFill>
                  </a:tcPr>
                </a:tc>
                <a:extLst>
                  <a:ext uri="{0D108BD9-81ED-4DB2-BD59-A6C34878D82A}">
                    <a16:rowId xmlns:a16="http://schemas.microsoft.com/office/drawing/2014/main" val="10001"/>
                  </a:ext>
                </a:extLst>
              </a:tr>
            </a:tbl>
          </a:graphicData>
        </a:graphic>
      </p:graphicFrame>
      <p:graphicFrame>
        <p:nvGraphicFramePr>
          <p:cNvPr id="61" name="Table 60">
            <a:extLst>
              <a:ext uri="{FF2B5EF4-FFF2-40B4-BE49-F238E27FC236}">
                <a16:creationId xmlns:a16="http://schemas.microsoft.com/office/drawing/2014/main" id="{58CC58D0-3F9F-900C-1F2D-2AAD397132E6}"/>
              </a:ext>
            </a:extLst>
          </p:cNvPr>
          <p:cNvGraphicFramePr>
            <a:graphicFrameLocks noGrp="1"/>
          </p:cNvGraphicFramePr>
          <p:nvPr>
            <p:extLst>
              <p:ext uri="{D42A27DB-BD31-4B8C-83A1-F6EECF244321}">
                <p14:modId xmlns:p14="http://schemas.microsoft.com/office/powerpoint/2010/main" val="1936470435"/>
              </p:ext>
            </p:extLst>
          </p:nvPr>
        </p:nvGraphicFramePr>
        <p:xfrm>
          <a:off x="32377272" y="24945825"/>
          <a:ext cx="9677400" cy="7051298"/>
        </p:xfrm>
        <a:graphic>
          <a:graphicData uri="http://schemas.openxmlformats.org/drawingml/2006/table">
            <a:tbl>
              <a:tblPr firstRow="1" bandRow="1">
                <a:tableStyleId>{5C22544A-7EE6-4342-B048-85BDC9FD1C3A}</a:tableStyleId>
              </a:tblPr>
              <a:tblGrid>
                <a:gridCol w="9677400">
                  <a:extLst>
                    <a:ext uri="{9D8B030D-6E8A-4147-A177-3AD203B41FA5}">
                      <a16:colId xmlns:a16="http://schemas.microsoft.com/office/drawing/2014/main" val="20000"/>
                    </a:ext>
                  </a:extLst>
                </a:gridCol>
              </a:tblGrid>
              <a:tr h="1150211">
                <a:tc>
                  <a:txBody>
                    <a:bodyPr/>
                    <a:lstStyle/>
                    <a:p>
                      <a:pPr marL="0" marR="0" lvl="0" indent="0" algn="l" rtl="0">
                        <a:lnSpc>
                          <a:spcPct val="100000"/>
                        </a:lnSpc>
                        <a:spcBef>
                          <a:spcPts val="0"/>
                        </a:spcBef>
                        <a:spcAft>
                          <a:spcPts val="0"/>
                        </a:spcAft>
                        <a:buClrTx/>
                        <a:buSzTx/>
                        <a:buFontTx/>
                        <a:buNone/>
                      </a:pPr>
                      <a:r>
                        <a:rPr lang="en-US" sz="3600" b="1">
                          <a:solidFill>
                            <a:srgbClr val="333333"/>
                          </a:solidFill>
                        </a:rPr>
                        <a:t>References</a:t>
                      </a:r>
                      <a:endParaRPr lang="en-US" sz="1800"/>
                    </a:p>
                  </a:txBody>
                  <a:tcPr marL="457200" marR="457200" marT="274320" marB="274320" anchor="ctr">
                    <a:lnL w="9525" cap="flat" cmpd="sng" algn="ctr">
                      <a:solidFill>
                        <a:srgbClr val="B3B3B3"/>
                      </a:solidFill>
                      <a:prstDash val="solid"/>
                      <a:round/>
                      <a:headEnd type="none" w="med" len="med"/>
                      <a:tailEnd type="none" w="med" len="med"/>
                    </a:lnL>
                    <a:lnR w="9525" cap="flat" cmpd="sng" algn="ctr">
                      <a:solidFill>
                        <a:srgbClr val="B3B3B3"/>
                      </a:solidFill>
                      <a:prstDash val="solid"/>
                      <a:round/>
                      <a:headEnd type="none" w="med" len="med"/>
                      <a:tailEnd type="none" w="med" len="med"/>
                    </a:lnR>
                    <a:lnT w="9525" cap="flat" cmpd="sng" algn="ctr">
                      <a:solidFill>
                        <a:srgbClr val="B3B3B3"/>
                      </a:solidFill>
                      <a:prstDash val="solid"/>
                      <a:round/>
                      <a:headEnd type="none" w="med" len="med"/>
                      <a:tailEnd type="none" w="med" len="med"/>
                    </a:lnT>
                    <a:lnB w="9525" cap="flat" cmpd="sng" algn="ctr">
                      <a:solidFill>
                        <a:srgbClr val="B3B3B3"/>
                      </a:solidFill>
                      <a:prstDash val="solid"/>
                      <a:round/>
                      <a:headEnd type="none" w="med" len="med"/>
                      <a:tailEnd type="none" w="med" len="med"/>
                    </a:lnB>
                    <a:solidFill>
                      <a:srgbClr val="7BC5CD"/>
                    </a:solidFill>
                  </a:tcPr>
                </a:tc>
                <a:extLst>
                  <a:ext uri="{0D108BD9-81ED-4DB2-BD59-A6C34878D82A}">
                    <a16:rowId xmlns:a16="http://schemas.microsoft.com/office/drawing/2014/main" val="10000"/>
                  </a:ext>
                </a:extLst>
              </a:tr>
              <a:tr h="5901087">
                <a:tc>
                  <a:txBody>
                    <a:bodyPr/>
                    <a:lstStyle/>
                    <a:p>
                      <a:pPr marL="514350" lvl="0" indent="-514350" algn="l">
                        <a:lnSpc>
                          <a:spcPct val="100000"/>
                        </a:lnSpc>
                        <a:buAutoNum type="arabicPeriod"/>
                      </a:pPr>
                      <a:r>
                        <a:rPr lang="en-US" sz="2700" b="0" i="0" u="none" strike="noStrike" baseline="0" noProof="0" err="1">
                          <a:solidFill>
                            <a:srgbClr val="333333"/>
                          </a:solidFill>
                        </a:rPr>
                        <a:t>Ronneberger</a:t>
                      </a:r>
                      <a:r>
                        <a:rPr lang="en-US" sz="2700" b="0" i="0" u="none" strike="noStrike" baseline="0" noProof="0">
                          <a:solidFill>
                            <a:srgbClr val="333333"/>
                          </a:solidFill>
                        </a:rPr>
                        <a:t> et al. 2015.</a:t>
                      </a:r>
                      <a:endParaRPr lang="en-US" sz="2700"/>
                    </a:p>
                    <a:p>
                      <a:pPr marL="514350" lvl="0" indent="-514350" algn="l">
                        <a:lnSpc>
                          <a:spcPct val="100000"/>
                        </a:lnSpc>
                        <a:buAutoNum type="arabicPeriod"/>
                      </a:pPr>
                      <a:r>
                        <a:rPr lang="en-US" sz="2700" b="0" i="0" u="none" strike="noStrike" baseline="0" noProof="0" err="1">
                          <a:solidFill>
                            <a:srgbClr val="333333"/>
                          </a:solidFill>
                          <a:latin typeface="Arial"/>
                        </a:rPr>
                        <a:t>Litjens</a:t>
                      </a:r>
                      <a:r>
                        <a:rPr lang="en-US" sz="2700" b="0" i="0" u="none" strike="noStrike" baseline="0" noProof="0">
                          <a:solidFill>
                            <a:srgbClr val="333333"/>
                          </a:solidFill>
                          <a:latin typeface="Arial"/>
                        </a:rPr>
                        <a:t> et al., 2017</a:t>
                      </a:r>
                      <a:endParaRPr lang="en-US" sz="2700" b="0" i="0" u="none" strike="noStrike" baseline="0" noProof="0">
                        <a:solidFill>
                          <a:srgbClr val="333333"/>
                        </a:solidFill>
                      </a:endParaRPr>
                    </a:p>
                    <a:p>
                      <a:pPr marL="514350" lvl="0" indent="-514350" algn="l">
                        <a:lnSpc>
                          <a:spcPct val="100000"/>
                        </a:lnSpc>
                        <a:spcBef>
                          <a:spcPts val="0"/>
                        </a:spcBef>
                        <a:spcAft>
                          <a:spcPts val="0"/>
                        </a:spcAft>
                        <a:buAutoNum type="arabicPeriod"/>
                      </a:pPr>
                      <a:r>
                        <a:rPr lang="en-US" sz="2700" b="0" i="0" u="none" strike="noStrike" baseline="0" noProof="0">
                          <a:solidFill>
                            <a:srgbClr val="333333"/>
                          </a:solidFill>
                          <a:latin typeface="Arial"/>
                        </a:rPr>
                        <a:t>Sousa et al. Appl Sci 2022.</a:t>
                      </a:r>
                      <a:endParaRPr lang="en-US" sz="2700">
                        <a:latin typeface="Arial"/>
                      </a:endParaRPr>
                    </a:p>
                    <a:p>
                      <a:pPr marL="514350" lvl="0" indent="-514350" algn="l">
                        <a:lnSpc>
                          <a:spcPct val="100000"/>
                        </a:lnSpc>
                        <a:spcBef>
                          <a:spcPts val="0"/>
                        </a:spcBef>
                        <a:spcAft>
                          <a:spcPts val="0"/>
                        </a:spcAft>
                        <a:buAutoNum type="arabicPeriod"/>
                      </a:pPr>
                      <a:r>
                        <a:rPr lang="en-US" sz="2700" b="0" i="0" u="none" strike="noStrike" baseline="0" noProof="0">
                          <a:solidFill>
                            <a:srgbClr val="333333"/>
                          </a:solidFill>
                        </a:rPr>
                        <a:t>Thomas et al., 2019</a:t>
                      </a:r>
                      <a:endParaRPr lang="en-US" sz="2700" b="0" i="0" u="none" strike="noStrike" baseline="0" noProof="0">
                        <a:solidFill>
                          <a:srgbClr val="333333"/>
                        </a:solidFill>
                        <a:latin typeface="Arial"/>
                      </a:endParaRPr>
                    </a:p>
                    <a:p>
                      <a:pPr marL="514350" lvl="0" indent="-514350" algn="l">
                        <a:lnSpc>
                          <a:spcPct val="100000"/>
                        </a:lnSpc>
                        <a:spcBef>
                          <a:spcPts val="0"/>
                        </a:spcBef>
                        <a:spcAft>
                          <a:spcPts val="0"/>
                        </a:spcAft>
                        <a:buAutoNum type="arabicPeriod"/>
                      </a:pPr>
                      <a:r>
                        <a:rPr lang="en-US" sz="2700" b="0" i="0" u="none" strike="noStrike" baseline="0" noProof="0">
                          <a:solidFill>
                            <a:srgbClr val="333333"/>
                          </a:solidFill>
                          <a:latin typeface="Arial"/>
                        </a:rPr>
                        <a:t>Data Augmentation in Deep Learning. insights.daffodilsw.com</a:t>
                      </a:r>
                      <a:endParaRPr lang="en-US" sz="2700">
                        <a:latin typeface="Arial"/>
                      </a:endParaRPr>
                    </a:p>
                    <a:p>
                      <a:pPr marL="514350" lvl="0" indent="-514350" algn="l">
                        <a:lnSpc>
                          <a:spcPct val="100000"/>
                        </a:lnSpc>
                        <a:spcBef>
                          <a:spcPts val="0"/>
                        </a:spcBef>
                        <a:spcAft>
                          <a:spcPts val="0"/>
                        </a:spcAft>
                        <a:buAutoNum type="arabicPeriod"/>
                      </a:pPr>
                      <a:r>
                        <a:rPr lang="en-US" sz="2700" b="0" i="0" u="none" strike="noStrike" baseline="0" noProof="0">
                          <a:solidFill>
                            <a:srgbClr val="333333"/>
                          </a:solidFill>
                          <a:latin typeface="Arial"/>
                        </a:rPr>
                        <a:t>Lung MRI Segmentation Methods in Preterm Infants. medrxiv.org</a:t>
                      </a:r>
                      <a:endParaRPr lang="en-US" sz="2700">
                        <a:latin typeface="Arial"/>
                      </a:endParaRPr>
                    </a:p>
                    <a:p>
                      <a:pPr marL="514350" lvl="0" indent="-514350" algn="l">
                        <a:lnSpc>
                          <a:spcPct val="100000"/>
                        </a:lnSpc>
                        <a:spcBef>
                          <a:spcPts val="0"/>
                        </a:spcBef>
                        <a:spcAft>
                          <a:spcPts val="0"/>
                        </a:spcAft>
                        <a:buAutoNum type="arabicPeriod"/>
                      </a:pPr>
                      <a:r>
                        <a:rPr lang="en-US" sz="2700" b="0" i="0" u="none" strike="noStrike" baseline="0" noProof="0">
                          <a:solidFill>
                            <a:srgbClr val="333333"/>
                          </a:solidFill>
                          <a:latin typeface="Arial"/>
                        </a:rPr>
                        <a:t>ResNet50 U-Net Guide. Idiotdeveloper.com</a:t>
                      </a:r>
                    </a:p>
                    <a:p>
                      <a:pPr marL="514350" lvl="0" indent="-514350" algn="l">
                        <a:lnSpc>
                          <a:spcPct val="100000"/>
                        </a:lnSpc>
                        <a:spcBef>
                          <a:spcPts val="0"/>
                        </a:spcBef>
                        <a:spcAft>
                          <a:spcPts val="0"/>
                        </a:spcAft>
                        <a:buAutoNum type="arabicPeriod"/>
                      </a:pPr>
                      <a:r>
                        <a:rPr lang="en-US" sz="2700" b="0" i="0" u="none" strike="noStrike" baseline="0" noProof="0">
                          <a:solidFill>
                            <a:srgbClr val="333333"/>
                          </a:solidFill>
                          <a:latin typeface="Arial"/>
                        </a:rPr>
                        <a:t>https://github.com/qubvel/segmentation_models</a:t>
                      </a:r>
                      <a:endParaRPr lang="en-US" sz="2700" b="0" i="0" u="none" strike="noStrike" baseline="0" noProof="0">
                        <a:solidFill>
                          <a:srgbClr val="333333"/>
                        </a:solidFill>
                      </a:endParaRPr>
                    </a:p>
                    <a:p>
                      <a:pPr marL="514350" lvl="0" indent="-514350" algn="l">
                        <a:lnSpc>
                          <a:spcPct val="100000"/>
                        </a:lnSpc>
                        <a:spcBef>
                          <a:spcPts val="0"/>
                        </a:spcBef>
                        <a:spcAft>
                          <a:spcPts val="0"/>
                        </a:spcAft>
                        <a:buAutoNum type="arabicPeriod"/>
                      </a:pPr>
                      <a:r>
                        <a:rPr lang="en-US" sz="2700" b="0" i="0" u="none" strike="noStrike" baseline="0" noProof="0">
                          <a:solidFill>
                            <a:srgbClr val="333333"/>
                          </a:solidFill>
                          <a:latin typeface="Arial"/>
                        </a:rPr>
                        <a:t>Çiçek et al., 2016</a:t>
                      </a:r>
                    </a:p>
                    <a:p>
                      <a:pPr marL="514350" lvl="0" indent="-514350" algn="l">
                        <a:lnSpc>
                          <a:spcPct val="100000"/>
                        </a:lnSpc>
                        <a:spcBef>
                          <a:spcPts val="0"/>
                        </a:spcBef>
                        <a:spcAft>
                          <a:spcPts val="0"/>
                        </a:spcAft>
                        <a:buAutoNum type="arabicPeriod"/>
                      </a:pPr>
                      <a:r>
                        <a:rPr lang="en-US" sz="2700" b="0" i="0" u="none" strike="noStrike" baseline="0" noProof="0">
                          <a:solidFill>
                            <a:srgbClr val="333333"/>
                          </a:solidFill>
                        </a:rPr>
                        <a:t>Shorten &amp; </a:t>
                      </a:r>
                      <a:r>
                        <a:rPr lang="en-US" sz="2700" b="0" i="0" u="none" strike="noStrike" baseline="0" noProof="0" err="1">
                          <a:solidFill>
                            <a:srgbClr val="333333"/>
                          </a:solidFill>
                        </a:rPr>
                        <a:t>Khoshgoftaar</a:t>
                      </a:r>
                      <a:r>
                        <a:rPr lang="en-US" sz="2700" b="0" i="0" u="none" strike="noStrike" baseline="0" noProof="0">
                          <a:solidFill>
                            <a:srgbClr val="333333"/>
                          </a:solidFill>
                        </a:rPr>
                        <a:t>, 2019</a:t>
                      </a:r>
                      <a:endParaRPr lang="en-US" sz="2700" b="0" i="0" u="none" strike="noStrike" baseline="0" noProof="0">
                        <a:solidFill>
                          <a:srgbClr val="333333"/>
                        </a:solidFill>
                        <a:latin typeface="Arial"/>
                      </a:endParaRPr>
                    </a:p>
                  </a:txBody>
                  <a:tcPr marL="457200" marR="457200" marT="457200" marB="457200">
                    <a:lnL w="9525">
                      <a:solidFill>
                        <a:srgbClr val="B3B3B3"/>
                      </a:solidFill>
                    </a:lnL>
                    <a:lnR w="9525">
                      <a:solidFill>
                        <a:srgbClr val="B3B3B3"/>
                      </a:solidFill>
                    </a:lnR>
                    <a:lnT w="9525" cap="flat" cmpd="sng" algn="ctr">
                      <a:solidFill>
                        <a:srgbClr val="B3B3B3"/>
                      </a:solidFill>
                      <a:prstDash val="solid"/>
                      <a:round/>
                      <a:headEnd type="none" w="med" len="med"/>
                      <a:tailEnd type="none" w="med" len="med"/>
                    </a:lnT>
                    <a:lnB w="9525">
                      <a:solidFill>
                        <a:srgbClr val="B3B3B3"/>
                      </a:solidFill>
                    </a:lnB>
                    <a:solidFill>
                      <a:schemeClr val="bg1"/>
                    </a:solidFill>
                  </a:tcPr>
                </a:tc>
                <a:extLst>
                  <a:ext uri="{0D108BD9-81ED-4DB2-BD59-A6C34878D82A}">
                    <a16:rowId xmlns:a16="http://schemas.microsoft.com/office/drawing/2014/main" val="10001"/>
                  </a:ext>
                </a:extLst>
              </a:tr>
            </a:tbl>
          </a:graphicData>
        </a:graphic>
      </p:graphicFrame>
      <p:pic>
        <p:nvPicPr>
          <p:cNvPr id="59" name="Picture 58" descr="A diagram of a diagram&#10;&#10;AI-generated content may be incorrect.">
            <a:extLst>
              <a:ext uri="{FF2B5EF4-FFF2-40B4-BE49-F238E27FC236}">
                <a16:creationId xmlns:a16="http://schemas.microsoft.com/office/drawing/2014/main" id="{2A10B850-404E-97E5-7C51-580F9E6D288F}"/>
              </a:ext>
            </a:extLst>
          </p:cNvPr>
          <p:cNvPicPr>
            <a:picLocks noChangeAspect="1"/>
          </p:cNvPicPr>
          <p:nvPr/>
        </p:nvPicPr>
        <p:blipFill>
          <a:blip r:embed="rId13"/>
          <a:stretch>
            <a:fillRect/>
          </a:stretch>
        </p:blipFill>
        <p:spPr>
          <a:xfrm>
            <a:off x="12435068" y="6314895"/>
            <a:ext cx="9273216" cy="6141290"/>
          </a:xfrm>
          <a:prstGeom prst="rect">
            <a:avLst/>
          </a:prstGeom>
        </p:spPr>
      </p:pic>
      <p:sp>
        <p:nvSpPr>
          <p:cNvPr id="12" name="TextBox 11">
            <a:extLst>
              <a:ext uri="{FF2B5EF4-FFF2-40B4-BE49-F238E27FC236}">
                <a16:creationId xmlns:a16="http://schemas.microsoft.com/office/drawing/2014/main" id="{4101FA47-1BA2-9963-6B1F-56EE2DE6C6EC}"/>
              </a:ext>
            </a:extLst>
          </p:cNvPr>
          <p:cNvSpPr txBox="1"/>
          <p:nvPr/>
        </p:nvSpPr>
        <p:spPr>
          <a:xfrm>
            <a:off x="12246616" y="14759764"/>
            <a:ext cx="9480242" cy="5159385"/>
          </a:xfrm>
          <a:prstGeom prst="rect">
            <a:avLst/>
          </a:prstGeom>
          <a:noFill/>
        </p:spPr>
        <p:txBody>
          <a:bodyPr rot="0" spcFirstLastPara="0" vertOverflow="overflow" horzOverflow="overflow" vert="horz" wrap="square" lIns="80289" tIns="40144" rIns="80289" bIns="40144" numCol="1" spcCol="0" rtlCol="0" fromWordArt="0" anchor="t" anchorCtr="0" forceAA="0" compatLnSpc="1">
            <a:prstTxWarp prst="textNoShape">
              <a:avLst/>
            </a:prstTxWarp>
            <a:spAutoFit/>
          </a:bodyPr>
          <a:lstStyle/>
          <a:p>
            <a:pPr marL="457200" indent="-457200">
              <a:buFont typeface="Arial,Sans-Serif"/>
              <a:buChar char="•"/>
            </a:pPr>
            <a:endParaRPr lang="en-US" sz="600">
              <a:solidFill>
                <a:srgbClr val="404040"/>
              </a:solidFill>
              <a:latin typeface="Arial"/>
              <a:ea typeface="ＭＳ Ｐゴシック"/>
              <a:cs typeface="Arial"/>
            </a:endParaRPr>
          </a:p>
          <a:p>
            <a:pPr marL="457200" indent="-457200">
              <a:buFont typeface="Arial,Sans-Serif"/>
              <a:buChar char="•"/>
            </a:pPr>
            <a:r>
              <a:rPr lang="en-US" sz="2700">
                <a:solidFill>
                  <a:srgbClr val="404040"/>
                </a:solidFill>
                <a:latin typeface="Arial"/>
                <a:ea typeface="ＭＳ Ｐゴシック"/>
                <a:cs typeface="Arial"/>
              </a:rPr>
              <a:t>Mean Dice ≈ </a:t>
            </a:r>
            <a:r>
              <a:rPr lang="en-US" sz="2700" b="1">
                <a:solidFill>
                  <a:srgbClr val="404040"/>
                </a:solidFill>
                <a:latin typeface="Arial"/>
                <a:ea typeface="ＭＳ Ｐゴシック"/>
                <a:cs typeface="Arial"/>
              </a:rPr>
              <a:t>0.90</a:t>
            </a:r>
            <a:r>
              <a:rPr lang="en-US" sz="2700">
                <a:solidFill>
                  <a:srgbClr val="404040"/>
                </a:solidFill>
                <a:latin typeface="Arial"/>
                <a:ea typeface="ＭＳ Ｐゴシック"/>
                <a:cs typeface="Arial"/>
              </a:rPr>
              <a:t> and </a:t>
            </a:r>
            <a:r>
              <a:rPr lang="en-US" sz="2700" err="1">
                <a:solidFill>
                  <a:srgbClr val="404040"/>
                </a:solidFill>
                <a:latin typeface="Arial"/>
                <a:ea typeface="ＭＳ Ｐゴシック"/>
                <a:cs typeface="Arial"/>
              </a:rPr>
              <a:t>IoU</a:t>
            </a:r>
            <a:r>
              <a:rPr lang="en-US" sz="2700">
                <a:solidFill>
                  <a:srgbClr val="404040"/>
                </a:solidFill>
                <a:latin typeface="Arial"/>
                <a:ea typeface="ＭＳ Ｐゴシック"/>
                <a:cs typeface="Arial"/>
              </a:rPr>
              <a:t> </a:t>
            </a:r>
            <a:r>
              <a:rPr lang="en-US" sz="2700" b="1">
                <a:solidFill>
                  <a:srgbClr val="404040"/>
                </a:solidFill>
                <a:latin typeface="Arial"/>
                <a:ea typeface="ＭＳ Ｐゴシック"/>
                <a:cs typeface="Arial"/>
              </a:rPr>
              <a:t>≈ 0.83–0.85</a:t>
            </a:r>
            <a:r>
              <a:rPr lang="en-US" sz="2700">
                <a:solidFill>
                  <a:srgbClr val="404040"/>
                </a:solidFill>
                <a:latin typeface="Arial"/>
                <a:ea typeface="ＭＳ Ｐゴシック"/>
                <a:cs typeface="Arial"/>
              </a:rPr>
              <a:t> on validation data.</a:t>
            </a:r>
            <a:endParaRPr lang="en-US" sz="2700">
              <a:solidFill>
                <a:srgbClr val="404040"/>
              </a:solidFill>
              <a:cs typeface="Arial"/>
            </a:endParaRPr>
          </a:p>
          <a:p>
            <a:pPr marL="457200" indent="-457200">
              <a:buFont typeface="Arial,Sans-Serif"/>
              <a:buChar char="•"/>
            </a:pPr>
            <a:r>
              <a:rPr lang="en-US" sz="2700">
                <a:solidFill>
                  <a:srgbClr val="404040"/>
                </a:solidFill>
                <a:latin typeface="Arial"/>
                <a:ea typeface="ＭＳ Ｐゴシック"/>
                <a:cs typeface="Arial"/>
              </a:rPr>
              <a:t>Slice-level performance: High variability; Dice ranges from </a:t>
            </a:r>
            <a:r>
              <a:rPr lang="en-US" sz="2700" b="1">
                <a:solidFill>
                  <a:srgbClr val="404040"/>
                </a:solidFill>
                <a:latin typeface="Arial"/>
                <a:ea typeface="ＭＳ Ｐゴシック"/>
                <a:cs typeface="Arial"/>
              </a:rPr>
              <a:t>~0.80</a:t>
            </a:r>
            <a:r>
              <a:rPr lang="en-US" sz="2700">
                <a:solidFill>
                  <a:srgbClr val="404040"/>
                </a:solidFill>
                <a:latin typeface="Arial"/>
                <a:ea typeface="ＭＳ Ｐゴシック"/>
                <a:cs typeface="Arial"/>
              </a:rPr>
              <a:t> (challenging apex/base regions) to </a:t>
            </a:r>
            <a:r>
              <a:rPr lang="en-US" sz="2700" b="1">
                <a:solidFill>
                  <a:srgbClr val="404040"/>
                </a:solidFill>
                <a:latin typeface="Arial"/>
                <a:ea typeface="ＭＳ Ｐゴシック"/>
                <a:cs typeface="Arial"/>
              </a:rPr>
              <a:t>&gt;0.95</a:t>
            </a:r>
            <a:r>
              <a:rPr lang="en-US" sz="2700">
                <a:solidFill>
                  <a:srgbClr val="404040"/>
                </a:solidFill>
                <a:latin typeface="Arial"/>
                <a:ea typeface="ＭＳ Ｐゴシック"/>
                <a:cs typeface="Arial"/>
              </a:rPr>
              <a:t> (mid-lung slices).</a:t>
            </a:r>
            <a:endParaRPr lang="en-US" sz="2700">
              <a:solidFill>
                <a:srgbClr val="000000"/>
              </a:solidFill>
              <a:latin typeface="Arial"/>
              <a:ea typeface="ＭＳ Ｐゴシック"/>
              <a:cs typeface="Arial"/>
            </a:endParaRPr>
          </a:p>
          <a:p>
            <a:pPr marL="457200" indent="-457200">
              <a:buFont typeface="Arial,Sans-Serif"/>
              <a:buChar char="•"/>
            </a:pPr>
            <a:r>
              <a:rPr lang="en-US" sz="2700">
                <a:solidFill>
                  <a:srgbClr val="404040"/>
                </a:solidFill>
                <a:latin typeface="Arial"/>
                <a:ea typeface="ＭＳ Ｐゴシック"/>
                <a:cs typeface="Arial"/>
              </a:rPr>
              <a:t>Clear delineation of lung boundaries: Effectively excludes the heart and other thoracic structures, refer Figure 3.1.</a:t>
            </a:r>
            <a:endParaRPr lang="en-US" sz="2700">
              <a:solidFill>
                <a:srgbClr val="404040"/>
              </a:solidFill>
              <a:cs typeface="Arial"/>
            </a:endParaRPr>
          </a:p>
          <a:p>
            <a:pPr marL="457200" indent="-457200">
              <a:buFont typeface="Arial,Sans-Serif"/>
              <a:buChar char="•"/>
            </a:pPr>
            <a:r>
              <a:rPr lang="en-US" sz="2700">
                <a:solidFill>
                  <a:srgbClr val="404040"/>
                </a:solidFill>
                <a:latin typeface="Arial"/>
                <a:ea typeface="ＭＳ Ｐゴシック"/>
                <a:cs typeface="Arial"/>
              </a:rPr>
              <a:t>Typically, near apex/base or around motion artifacts and imaging tubes, refer Figure 3.2.</a:t>
            </a:r>
            <a:endParaRPr lang="en-US" sz="2700">
              <a:solidFill>
                <a:srgbClr val="404040"/>
              </a:solidFill>
              <a:ea typeface="ＭＳ Ｐゴシック"/>
              <a:cs typeface="Arial"/>
            </a:endParaRPr>
          </a:p>
          <a:p>
            <a:pPr marL="457200" indent="-457200">
              <a:buFont typeface="Arial,Sans-Serif"/>
              <a:buChar char="•"/>
            </a:pPr>
            <a:r>
              <a:rPr lang="en-US" sz="2700">
                <a:solidFill>
                  <a:srgbClr val="404040"/>
                </a:solidFill>
                <a:latin typeface="Arial"/>
                <a:ea typeface="ＭＳ Ｐゴシック"/>
                <a:cs typeface="Arial"/>
              </a:rPr>
              <a:t>Occasional poor predictions due to annotation inconsistencies in </a:t>
            </a:r>
            <a:r>
              <a:rPr lang="en-US" sz="2700" b="1">
                <a:solidFill>
                  <a:srgbClr val="404040"/>
                </a:solidFill>
                <a:latin typeface="Arial"/>
                <a:ea typeface="ＭＳ Ｐゴシック"/>
                <a:cs typeface="Arial"/>
              </a:rPr>
              <a:t>ground truth </a:t>
            </a:r>
            <a:r>
              <a:rPr lang="en-US" sz="2700">
                <a:solidFill>
                  <a:srgbClr val="404040"/>
                </a:solidFill>
                <a:latin typeface="Arial"/>
                <a:ea typeface="ＭＳ Ｐゴシック"/>
                <a:cs typeface="Arial"/>
              </a:rPr>
              <a:t>as seen in Figure 3.3</a:t>
            </a:r>
            <a:r>
              <a:rPr lang="en-US" sz="2700" b="1">
                <a:solidFill>
                  <a:srgbClr val="404040"/>
                </a:solidFill>
                <a:latin typeface="Arial"/>
                <a:ea typeface="ＭＳ Ｐゴシック"/>
                <a:cs typeface="Arial"/>
              </a:rPr>
              <a:t>.</a:t>
            </a:r>
            <a:endParaRPr lang="en-US" sz="2700">
              <a:solidFill>
                <a:srgbClr val="000000"/>
              </a:solidFill>
              <a:cs typeface="Arial"/>
            </a:endParaRPr>
          </a:p>
          <a:p>
            <a:pPr marL="457200" indent="-457200">
              <a:buFont typeface="Arial,Sans-Serif"/>
              <a:buChar char="•"/>
            </a:pPr>
            <a:r>
              <a:rPr lang="en-US" sz="2700">
                <a:solidFill>
                  <a:srgbClr val="404040"/>
                </a:solidFill>
                <a:latin typeface="Arial"/>
                <a:ea typeface="ＭＳ Ｐゴシック"/>
                <a:cs typeface="Arial"/>
              </a:rPr>
              <a:t>Generates segmentation masks within seconds, significantly reducing clinical workload.</a:t>
            </a:r>
            <a:endParaRPr lang="en-US" sz="2700"/>
          </a:p>
        </p:txBody>
      </p:sp>
      <p:sp>
        <p:nvSpPr>
          <p:cNvPr id="58" name="TextBox 57">
            <a:extLst>
              <a:ext uri="{FF2B5EF4-FFF2-40B4-BE49-F238E27FC236}">
                <a16:creationId xmlns:a16="http://schemas.microsoft.com/office/drawing/2014/main" id="{563C5019-6389-3ED9-19C7-9A45E12BBB43}"/>
              </a:ext>
            </a:extLst>
          </p:cNvPr>
          <p:cNvSpPr txBox="1"/>
          <p:nvPr/>
        </p:nvSpPr>
        <p:spPr>
          <a:xfrm>
            <a:off x="32625894" y="6382191"/>
            <a:ext cx="9188299" cy="9637534"/>
          </a:xfrm>
          <a:prstGeom prst="rect">
            <a:avLst/>
          </a:prstGeom>
          <a:noFill/>
        </p:spPr>
        <p:txBody>
          <a:bodyPr rot="0" spcFirstLastPara="0" vertOverflow="overflow" horzOverflow="overflow" vert="horz" wrap="square" lIns="80289" tIns="40144" rIns="80289" bIns="40144" numCol="1" spcCol="0" rtlCol="0" fromWordArt="0" anchor="t" anchorCtr="0" forceAA="0" compatLnSpc="1">
            <a:prstTxWarp prst="textNoShape">
              <a:avLst/>
            </a:prstTxWarp>
            <a:spAutoFit/>
          </a:bodyPr>
          <a:lstStyle/>
          <a:p>
            <a:r>
              <a:rPr lang="en-US" sz="2700" b="1">
                <a:solidFill>
                  <a:srgbClr val="000000"/>
                </a:solidFill>
                <a:latin typeface="Arial"/>
                <a:ea typeface="ＭＳ Ｐゴシック"/>
                <a:cs typeface="Arial"/>
              </a:rPr>
              <a:t>Limitations</a:t>
            </a:r>
            <a:endParaRPr lang="en-US" sz="2700">
              <a:solidFill>
                <a:srgbClr val="000000"/>
              </a:solidFill>
              <a:latin typeface="Arial"/>
              <a:ea typeface="ＭＳ Ｐゴシック"/>
              <a:cs typeface="Arial"/>
            </a:endParaRPr>
          </a:p>
          <a:p>
            <a:pPr marL="342900" indent="-342900">
              <a:buFont typeface="Arial,Sans-Serif"/>
              <a:buChar char="•"/>
            </a:pPr>
            <a:r>
              <a:rPr lang="en-US" sz="2700">
                <a:solidFill>
                  <a:srgbClr val="000000"/>
                </a:solidFill>
                <a:latin typeface="Arial"/>
                <a:ea typeface="ＭＳ Ｐゴシック"/>
                <a:cs typeface="Arial"/>
              </a:rPr>
              <a:t>Neonatal MRI chest scans are scarce due to ethical and practical constraints, impacting generalizability</a:t>
            </a:r>
          </a:p>
          <a:p>
            <a:pPr marL="342900" indent="-342900">
              <a:spcBef>
                <a:spcPts val="0"/>
              </a:spcBef>
              <a:spcAft>
                <a:spcPts val="0"/>
              </a:spcAft>
              <a:buFont typeface="Arial,Sans-Serif"/>
              <a:buChar char="•"/>
            </a:pPr>
            <a:r>
              <a:rPr lang="en-US" sz="2700" b="1">
                <a:solidFill>
                  <a:srgbClr val="000000"/>
                </a:solidFill>
                <a:latin typeface="Arial"/>
                <a:ea typeface="ＭＳ Ｐゴシック"/>
                <a:cs typeface="Arial"/>
              </a:rPr>
              <a:t>Slice-wise Segmentation: </a:t>
            </a:r>
            <a:r>
              <a:rPr lang="en-US" sz="2700">
                <a:solidFill>
                  <a:srgbClr val="000000"/>
                </a:solidFill>
                <a:latin typeface="Arial"/>
                <a:ea typeface="ＭＳ Ｐゴシック"/>
                <a:cs typeface="Arial"/>
              </a:rPr>
              <a:t>Model treats MRI slices independently, ignoring 3D spatial context, potentially causing inconsistencies between slices.</a:t>
            </a:r>
          </a:p>
          <a:p>
            <a:pPr marL="342900" indent="-342900">
              <a:spcBef>
                <a:spcPts val="0"/>
              </a:spcBef>
              <a:spcAft>
                <a:spcPts val="0"/>
              </a:spcAft>
              <a:buFont typeface="Arial,Sans-Serif"/>
              <a:buChar char="•"/>
            </a:pPr>
            <a:r>
              <a:rPr lang="en-US" sz="2700" b="1">
                <a:solidFill>
                  <a:srgbClr val="000000"/>
                </a:solidFill>
                <a:latin typeface="Arial"/>
                <a:ea typeface="ＭＳ Ｐゴシック"/>
                <a:cs typeface="Arial"/>
              </a:rPr>
              <a:t>Ground Truth Errors: </a:t>
            </a:r>
            <a:r>
              <a:rPr lang="en-US" sz="2700">
                <a:solidFill>
                  <a:srgbClr val="000000"/>
                </a:solidFill>
                <a:latin typeface="Arial"/>
                <a:ea typeface="ＭＳ Ｐゴシック"/>
                <a:cs typeface="Arial"/>
              </a:rPr>
              <a:t>Inaccurate manual annotations occasionally led to misclassifications, affecting training and validation performance.</a:t>
            </a:r>
          </a:p>
          <a:p>
            <a:pPr marL="342900" indent="-342900">
              <a:spcBef>
                <a:spcPts val="0"/>
              </a:spcBef>
              <a:spcAft>
                <a:spcPts val="0"/>
              </a:spcAft>
              <a:buFont typeface="Arial,Sans-Serif"/>
              <a:buChar char="•"/>
            </a:pPr>
            <a:r>
              <a:rPr lang="en-US" sz="2700" b="1">
                <a:solidFill>
                  <a:srgbClr val="000000"/>
                </a:solidFill>
                <a:latin typeface="Arial"/>
                <a:ea typeface="ＭＳ Ｐゴシック"/>
                <a:cs typeface="Arial"/>
              </a:rPr>
              <a:t>Artifact Sensitivity:</a:t>
            </a:r>
            <a:r>
              <a:rPr lang="en-US" sz="2700">
                <a:solidFill>
                  <a:srgbClr val="000000"/>
                </a:solidFill>
                <a:latin typeface="Arial"/>
                <a:ea typeface="ＭＳ Ｐゴシック"/>
                <a:cs typeface="Arial"/>
              </a:rPr>
              <a:t> Motion artifacts and medical equipment may reduce accuracy in certain slices.</a:t>
            </a:r>
            <a:endParaRPr lang="en-US" sz="2700">
              <a:solidFill>
                <a:srgbClr val="000000"/>
              </a:solidFill>
              <a:cs typeface="Arial"/>
            </a:endParaRPr>
          </a:p>
          <a:p>
            <a:pPr marL="342900" indent="-342900">
              <a:spcBef>
                <a:spcPts val="0"/>
              </a:spcBef>
              <a:spcAft>
                <a:spcPts val="0"/>
              </a:spcAft>
              <a:buFont typeface="Arial,Sans-Serif"/>
              <a:buChar char="•"/>
            </a:pPr>
            <a:r>
              <a:rPr lang="en-US" sz="2700">
                <a:solidFill>
                  <a:srgbClr val="000000"/>
                </a:solidFill>
                <a:latin typeface="Arial"/>
                <a:ea typeface="ＭＳ Ｐゴシック"/>
                <a:cs typeface="Arial"/>
              </a:rPr>
              <a:t>Model performance verified only on CCHMC’s CPIR dataset; external validity remains unexplored.</a:t>
            </a:r>
            <a:endParaRPr lang="en-US" sz="2700">
              <a:solidFill>
                <a:srgbClr val="000000"/>
              </a:solidFill>
              <a:ea typeface="ＭＳ Ｐゴシック"/>
              <a:cs typeface="Arial"/>
            </a:endParaRPr>
          </a:p>
          <a:p>
            <a:pPr>
              <a:spcBef>
                <a:spcPts val="0"/>
              </a:spcBef>
              <a:spcAft>
                <a:spcPts val="0"/>
              </a:spcAft>
            </a:pPr>
            <a:endParaRPr lang="en-US" sz="2700">
              <a:solidFill>
                <a:srgbClr val="000000"/>
              </a:solidFill>
              <a:cs typeface="Arial"/>
            </a:endParaRPr>
          </a:p>
          <a:p>
            <a:pPr>
              <a:spcBef>
                <a:spcPts val="0"/>
              </a:spcBef>
              <a:spcAft>
                <a:spcPts val="0"/>
              </a:spcAft>
            </a:pPr>
            <a:r>
              <a:rPr lang="en-US" sz="2700" b="1">
                <a:solidFill>
                  <a:srgbClr val="333333"/>
                </a:solidFill>
                <a:latin typeface="Arial"/>
                <a:ea typeface="ＭＳ Ｐゴシック"/>
                <a:cs typeface="Arial"/>
              </a:rPr>
              <a:t>Future Work</a:t>
            </a:r>
            <a:endParaRPr lang="en-US" sz="2700">
              <a:solidFill>
                <a:srgbClr val="000000"/>
              </a:solidFill>
              <a:ea typeface="ＭＳ Ｐゴシック"/>
              <a:cs typeface="Arial"/>
            </a:endParaRPr>
          </a:p>
          <a:p>
            <a:pPr marL="342900" indent="-342900">
              <a:buFont typeface="Arial,Sans-Serif"/>
              <a:buChar char="•"/>
            </a:pPr>
            <a:r>
              <a:rPr lang="en-US" sz="2700">
                <a:solidFill>
                  <a:srgbClr val="333333"/>
                </a:solidFill>
                <a:latin typeface="Arial"/>
                <a:ea typeface="ＭＳ Ｐゴシック"/>
                <a:cs typeface="Arial"/>
              </a:rPr>
              <a:t>Expand dataset through multicenter collaboration or older infant scans.</a:t>
            </a:r>
            <a:endParaRPr lang="en-US" sz="2700">
              <a:solidFill>
                <a:srgbClr val="000000"/>
              </a:solidFill>
              <a:latin typeface="Arial"/>
              <a:ea typeface="ＭＳ Ｐゴシック"/>
              <a:cs typeface="Arial"/>
            </a:endParaRPr>
          </a:p>
          <a:p>
            <a:pPr marL="342900" indent="-342900">
              <a:spcBef>
                <a:spcPts val="0"/>
              </a:spcBef>
              <a:spcAft>
                <a:spcPts val="0"/>
              </a:spcAft>
              <a:buFont typeface="Arial,Sans-Serif"/>
              <a:buChar char="•"/>
            </a:pPr>
            <a:r>
              <a:rPr lang="en-US" sz="2700">
                <a:solidFill>
                  <a:srgbClr val="333333"/>
                </a:solidFill>
                <a:latin typeface="Arial"/>
                <a:ea typeface="ＭＳ Ｐゴシック"/>
                <a:cs typeface="Arial"/>
              </a:rPr>
              <a:t>Integrate 3D architectures (e.g., 3D U-Net) to leverage spatial continuity.</a:t>
            </a:r>
            <a:endParaRPr lang="en-US" sz="2700">
              <a:solidFill>
                <a:srgbClr val="000000"/>
              </a:solidFill>
              <a:ea typeface="ＭＳ Ｐゴシック"/>
              <a:cs typeface="Arial"/>
            </a:endParaRPr>
          </a:p>
          <a:p>
            <a:pPr marL="342900" indent="-342900">
              <a:spcBef>
                <a:spcPts val="0"/>
              </a:spcBef>
              <a:spcAft>
                <a:spcPts val="0"/>
              </a:spcAft>
              <a:buFont typeface="Arial,Sans-Serif"/>
              <a:buChar char="•"/>
            </a:pPr>
            <a:r>
              <a:rPr lang="en-US" sz="2700">
                <a:solidFill>
                  <a:srgbClr val="333333"/>
                </a:solidFill>
                <a:latin typeface="Arial"/>
                <a:ea typeface="ＭＳ Ｐゴシック"/>
                <a:cs typeface="Arial"/>
              </a:rPr>
              <a:t>Implement post-processing (morphological filtering, anatomical constraints) to enhance accuracy.</a:t>
            </a:r>
            <a:endParaRPr lang="en-US" sz="2700">
              <a:solidFill>
                <a:srgbClr val="000000"/>
              </a:solidFill>
              <a:latin typeface="Arial"/>
              <a:ea typeface="ＭＳ Ｐゴシック"/>
              <a:cs typeface="Arial"/>
            </a:endParaRPr>
          </a:p>
          <a:p>
            <a:pPr marL="342900" indent="-342900">
              <a:spcBef>
                <a:spcPts val="0"/>
              </a:spcBef>
              <a:spcAft>
                <a:spcPts val="0"/>
              </a:spcAft>
              <a:buFont typeface="Arial,Sans-Serif"/>
              <a:buChar char="•"/>
            </a:pPr>
            <a:r>
              <a:rPr lang="en-US" sz="2700">
                <a:solidFill>
                  <a:srgbClr val="333333"/>
                </a:solidFill>
                <a:latin typeface="Arial"/>
                <a:ea typeface="ＭＳ Ｐゴシック"/>
                <a:cs typeface="Arial"/>
              </a:rPr>
              <a:t>Validate externally </a:t>
            </a:r>
            <a:r>
              <a:rPr lang="en-US" sz="2700" err="1">
                <a:solidFill>
                  <a:srgbClr val="333333"/>
                </a:solidFill>
                <a:latin typeface="Arial"/>
                <a:ea typeface="ＭＳ Ｐゴシック"/>
                <a:cs typeface="Arial"/>
              </a:rPr>
              <a:t>anda</a:t>
            </a:r>
            <a:r>
              <a:rPr lang="en-US" sz="2700">
                <a:solidFill>
                  <a:srgbClr val="333333"/>
                </a:solidFill>
                <a:latin typeface="Arial"/>
                <a:ea typeface="ＭＳ Ｐゴシック"/>
                <a:cs typeface="Arial"/>
              </a:rPr>
              <a:t> develop clinician-focused user interface to refine AI outputs.</a:t>
            </a:r>
            <a:endParaRPr lang="en-US"/>
          </a:p>
        </p:txBody>
      </p:sp>
      <p:sp>
        <p:nvSpPr>
          <p:cNvPr id="9218" name="TextBox 9217">
            <a:extLst>
              <a:ext uri="{FF2B5EF4-FFF2-40B4-BE49-F238E27FC236}">
                <a16:creationId xmlns:a16="http://schemas.microsoft.com/office/drawing/2014/main" id="{44BBB1AB-55F9-2FB3-F26C-F28FB4540E91}"/>
              </a:ext>
            </a:extLst>
          </p:cNvPr>
          <p:cNvSpPr txBox="1"/>
          <p:nvPr/>
        </p:nvSpPr>
        <p:spPr>
          <a:xfrm>
            <a:off x="32576351" y="17800837"/>
            <a:ext cx="9237842" cy="6590546"/>
          </a:xfrm>
          <a:prstGeom prst="rect">
            <a:avLst/>
          </a:prstGeom>
          <a:noFill/>
        </p:spPr>
        <p:txBody>
          <a:bodyPr rot="0" spcFirstLastPara="0" vertOverflow="overflow" horzOverflow="overflow" vert="horz" wrap="square" lIns="80289" tIns="40144" rIns="80289" bIns="40144" numCol="1" spcCol="0" rtlCol="0" fromWordArt="0" anchor="t" anchorCtr="0" forceAA="0" compatLnSpc="1">
            <a:prstTxWarp prst="textNoShape">
              <a:avLst/>
            </a:prstTxWarp>
            <a:spAutoFit/>
          </a:bodyPr>
          <a:lstStyle/>
          <a:p>
            <a:pPr marL="457200" indent="-457200">
              <a:buFont typeface="Arial,Sans-Serif"/>
              <a:buChar char="•"/>
            </a:pPr>
            <a:r>
              <a:rPr lang="en-US" sz="2700">
                <a:solidFill>
                  <a:srgbClr val="333333"/>
                </a:solidFill>
                <a:latin typeface="Arial"/>
                <a:ea typeface="ＭＳ Ｐゴシック"/>
                <a:cs typeface="Arial"/>
              </a:rPr>
              <a:t>Developed a supervised deep-learning model (</a:t>
            </a:r>
            <a:r>
              <a:rPr lang="en-US" sz="2700" b="1">
                <a:solidFill>
                  <a:srgbClr val="333333"/>
                </a:solidFill>
                <a:latin typeface="Arial"/>
                <a:ea typeface="ＭＳ Ｐゴシック"/>
                <a:cs typeface="Arial"/>
              </a:rPr>
              <a:t>U-Net</a:t>
            </a:r>
            <a:r>
              <a:rPr lang="en-US" sz="2700">
                <a:solidFill>
                  <a:srgbClr val="333333"/>
                </a:solidFill>
                <a:latin typeface="Arial"/>
                <a:ea typeface="ＭＳ Ｐゴシック"/>
                <a:cs typeface="Arial"/>
              </a:rPr>
              <a:t> + </a:t>
            </a:r>
            <a:r>
              <a:rPr lang="en-US" sz="2700" b="1">
                <a:solidFill>
                  <a:srgbClr val="333333"/>
                </a:solidFill>
                <a:latin typeface="Arial"/>
                <a:ea typeface="ＭＳ Ｐゴシック"/>
                <a:cs typeface="Arial"/>
              </a:rPr>
              <a:t>ResNet-50)</a:t>
            </a:r>
            <a:r>
              <a:rPr lang="en-US" sz="2700">
                <a:solidFill>
                  <a:srgbClr val="333333"/>
                </a:solidFill>
                <a:latin typeface="Arial"/>
                <a:ea typeface="ＭＳ Ｐゴシック"/>
                <a:cs typeface="Arial"/>
              </a:rPr>
              <a:t> for</a:t>
            </a:r>
            <a:r>
              <a:rPr lang="en-US" sz="2700" b="1">
                <a:solidFill>
                  <a:srgbClr val="333333"/>
                </a:solidFill>
                <a:latin typeface="Arial"/>
                <a:ea typeface="ＭＳ Ｐゴシック"/>
                <a:cs typeface="Arial"/>
              </a:rPr>
              <a:t> neonatal lung segmentation in MRI scans</a:t>
            </a:r>
            <a:r>
              <a:rPr lang="en-US" sz="2700">
                <a:solidFill>
                  <a:srgbClr val="333333"/>
                </a:solidFill>
                <a:latin typeface="Arial"/>
                <a:ea typeface="ＭＳ Ｐゴシック"/>
                <a:cs typeface="Arial"/>
              </a:rPr>
              <a:t>, achieving a strong mean Dice accuracy of ~0.90.</a:t>
            </a:r>
          </a:p>
          <a:p>
            <a:endParaRPr lang="en-US" sz="600">
              <a:solidFill>
                <a:srgbClr val="000000"/>
              </a:solidFill>
              <a:latin typeface="Arial"/>
              <a:ea typeface="ＭＳ Ｐゴシック"/>
              <a:cs typeface="Arial"/>
            </a:endParaRPr>
          </a:p>
          <a:p>
            <a:pPr marL="457200" indent="-457200">
              <a:buFont typeface="Arial,Sans-Serif"/>
              <a:buChar char="•"/>
            </a:pPr>
            <a:r>
              <a:rPr lang="en-US" sz="2700">
                <a:solidFill>
                  <a:srgbClr val="333333"/>
                </a:solidFill>
                <a:latin typeface="Arial"/>
                <a:ea typeface="ＭＳ Ｐゴシック"/>
                <a:cs typeface="Arial"/>
              </a:rPr>
              <a:t>The model significantly </a:t>
            </a:r>
            <a:r>
              <a:rPr lang="en-US" sz="2700" b="1">
                <a:solidFill>
                  <a:srgbClr val="333333"/>
                </a:solidFill>
                <a:latin typeface="Arial"/>
                <a:ea typeface="ＭＳ Ｐゴシック"/>
                <a:cs typeface="Arial"/>
              </a:rPr>
              <a:t>reduces manual segmentation workload from months to mere seconds</a:t>
            </a:r>
            <a:r>
              <a:rPr lang="en-US" sz="2700">
                <a:solidFill>
                  <a:srgbClr val="333333"/>
                </a:solidFill>
                <a:latin typeface="Arial"/>
                <a:ea typeface="ＭＳ Ｐゴシック"/>
                <a:cs typeface="Arial"/>
              </a:rPr>
              <a:t>, streamlining clinical workflows despite limited neonatal MRI data, anatomical variability, and motion artifacts.</a:t>
            </a:r>
            <a:endParaRPr lang="en-US" sz="2700">
              <a:solidFill>
                <a:srgbClr val="333333"/>
              </a:solidFill>
              <a:ea typeface="ＭＳ Ｐゴシック"/>
              <a:cs typeface="Arial"/>
            </a:endParaRPr>
          </a:p>
          <a:p>
            <a:pPr marL="457200" indent="-457200">
              <a:buFont typeface="Arial,Sans-Serif"/>
              <a:buChar char="•"/>
            </a:pPr>
            <a:endParaRPr lang="en-US" sz="600">
              <a:solidFill>
                <a:srgbClr val="000000"/>
              </a:solidFill>
              <a:cs typeface="Arial"/>
            </a:endParaRPr>
          </a:p>
          <a:p>
            <a:pPr marL="457200" indent="-457200">
              <a:buFont typeface="Arial,Sans-Serif"/>
              <a:buChar char="•"/>
            </a:pPr>
            <a:r>
              <a:rPr lang="en-US" sz="2700">
                <a:solidFill>
                  <a:srgbClr val="333333"/>
                </a:solidFill>
                <a:latin typeface="Arial"/>
                <a:ea typeface="ＭＳ Ｐゴシック"/>
                <a:cs typeface="Arial"/>
              </a:rPr>
              <a:t>Occasional inaccuracies primarily arise from inconsistencies or errors in ground-truth labeling, highlighting the need for reliable annotations.</a:t>
            </a:r>
            <a:endParaRPr lang="en-US" sz="2700">
              <a:solidFill>
                <a:srgbClr val="000000"/>
              </a:solidFill>
              <a:latin typeface="Arial"/>
              <a:ea typeface="ＭＳ Ｐゴシック"/>
              <a:cs typeface="Arial"/>
            </a:endParaRPr>
          </a:p>
          <a:p>
            <a:pPr marL="457200" indent="-457200">
              <a:buFont typeface="Arial,Sans-Serif"/>
              <a:buChar char="•"/>
            </a:pPr>
            <a:endParaRPr lang="en-US" sz="600">
              <a:solidFill>
                <a:srgbClr val="000000"/>
              </a:solidFill>
              <a:ea typeface="ＭＳ Ｐゴシック"/>
              <a:cs typeface="Arial"/>
            </a:endParaRPr>
          </a:p>
          <a:p>
            <a:pPr marL="457200" indent="-457200">
              <a:buFont typeface="Arial,Sans-Serif"/>
              <a:buChar char="•"/>
            </a:pPr>
            <a:r>
              <a:rPr lang="en-US" sz="2700">
                <a:solidFill>
                  <a:srgbClr val="333333"/>
                </a:solidFill>
                <a:latin typeface="Arial"/>
                <a:ea typeface="ＭＳ Ｐゴシック"/>
                <a:cs typeface="Arial"/>
              </a:rPr>
              <a:t>Although not yet matching performance benchmarks set by adult lung segmentation models, this neonatal-specific approach dramatically improves efficiency and accuracy for clinical applications, paving the way for faster diagnoses.</a:t>
            </a:r>
            <a:endParaRPr lang="en-US"/>
          </a:p>
        </p:txBody>
      </p:sp>
    </p:spTree>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0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09"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ResearchPstr_Grn-3_48x36</dc:title>
  <dc:subject>&amp;lt;p&amp;gt;Heading Lorem ipsum dolor sit amet, consectetuer adipiscing elit, sed diam nonummy nibh euismod tincidunt ut laoreet dolore magna aliquam erat volutpat.  Ut wisi enim ad minim veniam. Lorem ipsum dolor sit amet, consectetuer adipiscing elit, sed diam nonummy nibh euismod tincidunt ut laoreet dolore magna aliquam erat v&amp;lt;/p&amp;gt;</dc:subject>
  <dc:creator>Pamela Seymour</dc:creator>
  <cp:keywords/>
  <dc:description>&amp;lt;p&amp;gt;Heading Lorem ipsum dolor sit amet, consectetuer adipiscing elit, sed diam nonummy nibh euismod tincidunt ut laoreet dolore magna aliquam erat volutpat.  Ut wisi enim ad minim veniam. Lorem ipsum dolor sit amet, consectetuer adipiscing elit, sed diam nonummy nibh euismod tincidunt ut laoreet dolore magna aliquam erat v&amp;lt;/p&amp;gt;</dc:description>
  <cp:revision>2</cp:revision>
  <dcterms:created xsi:type="dcterms:W3CDTF">2009-08-20T20:50:05Z</dcterms:created>
  <dcterms:modified xsi:type="dcterms:W3CDTF">2025-04-17T07:58:28Z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EktContentLanguage">
    <vt:i4>1033</vt:i4>
  </property>
  <property fmtid="{D5CDD505-2E9C-101B-9397-08002B2CF9AE}" pid="3" name="EktQuickLink">
    <vt:lpwstr>DownloadAsset.aspx?id=24817</vt:lpwstr>
  </property>
  <property fmtid="{D5CDD505-2E9C-101B-9397-08002B2CF9AE}" pid="4" name="EktContentType">
    <vt:i4>101</vt:i4>
  </property>
  <property fmtid="{D5CDD505-2E9C-101B-9397-08002B2CF9AE}" pid="5" name="EktContentSubType">
    <vt:i4>0</vt:i4>
  </property>
  <property fmtid="{D5CDD505-2E9C-101B-9397-08002B2CF9AE}" pid="6" name="EktFolderName">
    <vt:lpwstr/>
  </property>
  <property fmtid="{D5CDD505-2E9C-101B-9397-08002B2CF9AE}" pid="7" name="EktCmsPath">
    <vt:lpwstr>&amp;lt;p&amp;gt;Heading Lorem ipsum dolor sit amet, consectetuer adipiscing elit, sed diam nonummy nibh euismod tincidunt ut laoreet dolore magna aliquam erat volutpat.  Ut wisi enim ad minim veniam. Lorem ipsum dolor sit amet, consectetuer adipiscing elit, sed </vt:lpwstr>
  </property>
  <property fmtid="{D5CDD505-2E9C-101B-9397-08002B2CF9AE}" pid="8" name="EktExpiryType">
    <vt:i4>1</vt:i4>
  </property>
  <property fmtid="{D5CDD505-2E9C-101B-9397-08002B2CF9AE}" pid="9" name="EktDateCreated">
    <vt:filetime>2012-01-03T16:56:00Z</vt:filetime>
  </property>
  <property fmtid="{D5CDD505-2E9C-101B-9397-08002B2CF9AE}" pid="10" name="EktDateModified">
    <vt:filetime>2012-01-03T16:56:00Z</vt:filetime>
  </property>
  <property fmtid="{D5CDD505-2E9C-101B-9397-08002B2CF9AE}" pid="11" name="EktTaxCategory">
    <vt:lpwstr/>
  </property>
  <property fmtid="{D5CDD505-2E9C-101B-9397-08002B2CF9AE}" pid="12" name="EktCmsSize">
    <vt:i4>150528</vt:i4>
  </property>
  <property fmtid="{D5CDD505-2E9C-101B-9397-08002B2CF9AE}" pid="13" name="EktSearchable">
    <vt:i4>1</vt:i4>
  </property>
  <property fmtid="{D5CDD505-2E9C-101B-9397-08002B2CF9AE}" pid="14" name="EktEDescription">
    <vt:lpwstr>Summary &amp;lt;p&amp;gt;Heading Lorem ipsum dolor sit amet, consectetuer adipiscing elit, sed diam nonummy nibh euismod tincidunt ut laoreet dolore magna aliquam erat volutpat.  Ut wisi enim ad minim veniam. Lorem ipsum dolor sit amet, consectetuer adipiscing el</vt:lpwstr>
  </property>
</Properties>
</file>