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OldStandardTT-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6bbb894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6bbb89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ardiffnlp/tweeteval" TargetMode="External"/><Relationship Id="rId4" Type="http://schemas.openxmlformats.org/officeDocument/2006/relationships/hyperlink" Target="https://paperswithcode.com/paper/bertweet-a-pre-trained-language-model-for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paperswithcode.com/paper/bertweet-a-pre-trained-language-model-for" TargetMode="External"/><Relationship Id="rId6" Type="http://schemas.openxmlformats.org/officeDocument/2006/relationships/hyperlink" Target="https://huggingface.co/FacebookAI/roberta-base" TargetMode="External"/><Relationship Id="rId7" Type="http://schemas.openxmlformats.org/officeDocument/2006/relationships/hyperlink" Target="https://doi.org/10.1016/j.ijcce.2024.03.002" TargetMode="External"/><Relationship Id="rId8" Type="http://schemas.openxmlformats.org/officeDocument/2006/relationships/hyperlink" Target="https://huggingface.co/microsoft/Phi-3-mini-128k-instr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8650" y="1753925"/>
            <a:ext cx="91440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rial"/>
                <a:ea typeface="Arial"/>
                <a:cs typeface="Arial"/>
                <a:sym typeface="Arial"/>
              </a:rPr>
              <a:t>DeepSentiment</a:t>
            </a:r>
            <a:r>
              <a:rPr lang="en" sz="4000"/>
              <a:t>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Tweet Sentiment Analysis using BERT-based models &amp; LLMs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62700" y="3316200"/>
            <a:ext cx="4482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Carl May and Dhyey Mavani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44925" cy="17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925" y="0"/>
            <a:ext cx="3437574" cy="17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500" y="0"/>
            <a:ext cx="3261501" cy="1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2581600" y="1221850"/>
            <a:ext cx="542100" cy="492600"/>
          </a:xfrm>
          <a:prstGeom prst="rect">
            <a:avLst/>
          </a:prstGeom>
          <a:solidFill>
            <a:srgbClr val="E5E6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02525" y="216775"/>
            <a:ext cx="567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Introduction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3850" y="965650"/>
            <a:ext cx="83064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 are seems to have at least some predictive power and influence in the financial markets and our world!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ld Standard TT"/>
              <a:buChar char="●"/>
            </a:pPr>
            <a:r>
              <a:rPr b="1" lang="en" sz="2400">
                <a:solidFill>
                  <a:schemeClr val="lt1"/>
                </a:solidFill>
                <a:highlight>
                  <a:srgbClr val="0000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predictive accuracy of BERT-based models, and LLM-based deep learning methods in the task of predicting sentiment of tweets.</a:t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7675" y="49275"/>
            <a:ext cx="567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&amp; Preprocessing</a:t>
            </a:r>
            <a:endParaRPr b="1" sz="3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965650"/>
            <a:ext cx="42420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dataset comprises tweets extracted from the TweetEval benchmark, specifically focusing on the sentiment subset.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data: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45615 tweets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data: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tweets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data: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12284 tweets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unnecessary words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contractions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50" y="210475"/>
            <a:ext cx="3652449" cy="2775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028969" y="1039068"/>
            <a:ext cx="1549800" cy="79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→ Negative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→ Neutral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→ Positive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557228" y="1999280"/>
            <a:ext cx="868800" cy="17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0" name="Google Shape;80;p15"/>
          <p:cNvCxnSpPr>
            <a:stCxn id="79" idx="7"/>
          </p:cNvCxnSpPr>
          <p:nvPr/>
        </p:nvCxnSpPr>
        <p:spPr>
          <a:xfrm flipH="1" rot="10800000">
            <a:off x="6298795" y="1046834"/>
            <a:ext cx="738000" cy="9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9" idx="6"/>
            <a:endCxn id="78" idx="2"/>
          </p:cNvCxnSpPr>
          <p:nvPr/>
        </p:nvCxnSpPr>
        <p:spPr>
          <a:xfrm flipH="1" rot="10800000">
            <a:off x="6426028" y="1836680"/>
            <a:ext cx="13779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4871425" y="4414875"/>
            <a:ext cx="4078800" cy="40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girl think singl handedli stop anim test complain statu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5"/>
          <p:cNvCxnSpPr>
            <a:endCxn id="82" idx="1"/>
          </p:cNvCxnSpPr>
          <p:nvPr/>
        </p:nvCxnSpPr>
        <p:spPr>
          <a:xfrm flipH="1" rot="-5400000">
            <a:off x="4471075" y="4215825"/>
            <a:ext cx="402600" cy="3981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35170" l="0" r="0" t="0"/>
          <a:stretch/>
        </p:blipFill>
        <p:spPr>
          <a:xfrm>
            <a:off x="4077700" y="3037700"/>
            <a:ext cx="4043350" cy="12271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2385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Models</a:t>
            </a:r>
            <a:endParaRPr sz="4800"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Transformers, Transformers everywhere!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660675" y="724200"/>
            <a:ext cx="442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naive-bayes</a:t>
            </a:r>
            <a:endParaRPr sz="19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bert-base-uncased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roberta-base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FF00"/>
              </a:buClr>
              <a:buSzPts val="1900"/>
              <a:buChar char="●"/>
            </a:pPr>
            <a:r>
              <a:rPr lang="en" sz="19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phi-3 mini </a:t>
            </a:r>
            <a:r>
              <a:rPr lang="en" sz="19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(few shot)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36475" y="121325"/>
            <a:ext cx="3596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b="1" lang="en"/>
              <a:t> &amp; Analysis</a:t>
            </a:r>
            <a:endParaRPr b="1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563" y="229950"/>
            <a:ext cx="2272100" cy="22021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925" y="229950"/>
            <a:ext cx="2272100" cy="22021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925" y="2547048"/>
            <a:ext cx="2272100" cy="22021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100" y="2684775"/>
            <a:ext cx="2873774" cy="2064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25" y="2547038"/>
            <a:ext cx="2873775" cy="185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613" y="914400"/>
            <a:ext cx="3968633" cy="15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88125" y="70600"/>
            <a:ext cx="236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9875" y="873150"/>
            <a:ext cx="4454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Exploring the comparative efficacy of zero/one/few-shot learning and different LLMs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Fine tuning some other hyperparameters using a more powerful &amp; efficient compute resource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Having a multi-agent LLM framework with an orchestrator and some specialised agents to better suit our task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Generative Adversarial Networks (GANs) to predict tweet sentiments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109" name="Google Shape;109;p18"/>
          <p:cNvCxnSpPr/>
          <p:nvPr/>
        </p:nvCxnSpPr>
        <p:spPr>
          <a:xfrm>
            <a:off x="4503025" y="-9850"/>
            <a:ext cx="0" cy="507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>
            <p:ph type="title"/>
          </p:nvPr>
        </p:nvSpPr>
        <p:spPr>
          <a:xfrm>
            <a:off x="4537525" y="-70400"/>
            <a:ext cx="28674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537525" y="447150"/>
            <a:ext cx="43059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TweetEval Benchmark and Associated Papers: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https://github.com/cardiffnlp/tweeteval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[2] BERTweet Paper: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https://paperswithcode.com/paper/bertweet-a-pre-trained-language-model-fo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[3] Hugging Face's FacebookAI/RoBERTa-base Model: </a:t>
            </a: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https://huggingface.co/FacebookAI/roberta-base</a:t>
            </a:r>
            <a:r>
              <a:rPr lang="en" sz="1100">
                <a:solidFill>
                  <a:srgbClr val="1155CC"/>
                </a:solidFill>
              </a:rPr>
              <a:t> 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[4] V. Mahalakshmi, P. Shenbagavalli, S. Raguvaran, V. Rajakumareswaran, E. Sivaraman, Twitter sentiment analysis using conditional generative adversarial network, International Journal of Cognitive Computing in Engineering, Volume 5, 2024, Pages 161-169, ISSN 2666-3074, </a:t>
            </a: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https://doi.org/10.1016/j.ijcce.2024.03.002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[5] Hugging Face’s Microsoft/Phi-3-mini-128k-instruct : </a:t>
            </a: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https://huggingface.co/microsoft/Phi-3-mini-128k-instruct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9">
            <a:alphaModFix/>
          </a:blip>
          <a:srcRect b="0" l="-1173" r="0" t="-2997"/>
          <a:stretch/>
        </p:blipFill>
        <p:spPr>
          <a:xfrm>
            <a:off x="4572000" y="3448700"/>
            <a:ext cx="4454100" cy="1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