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B5EE29-7B46-4606-B419-B6D8BEEB2DB1}">
  <a:tblStyle styleId="{42B5EE29-7B46-4606-B419-B6D8BEEB2D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dfdb2d71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dfdb2d71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dfdb2d71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dfdb2d71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dfdb2d71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dfdb2d71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dc7fa1f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dc7fa1f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dd386ca9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dd386ca9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 - F + 2P)/S+1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dc7fa1fd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dc7fa1fd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dc7fa1fd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dc7fa1fd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dc7fa1fd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dc7fa1fd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dc7fa1fd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dc7fa1fd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dc7fa1fdb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dc7fa1fd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dfdb2d71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dfdb2d71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d0ffcaa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d0ffcaa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dfdb2d71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dfdb2d71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d0ffcaa2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d0ffcaa2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dfdb2d71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dfdb2d71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dfdb2d71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dfdb2d71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dd386ca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dd386ca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d0ffcaa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d0ffcaa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3d0ffcaa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3d0ffcaa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d0ffcaa2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d0ffcaa2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dfdb2d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dfdb2d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dfdb2d71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dfdb2d7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dfdb2d7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dfdb2d7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d0ffcaa2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d0ffcaa2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Euclidean_distance" TargetMode="External"/><Relationship Id="rId4" Type="http://schemas.openxmlformats.org/officeDocument/2006/relationships/hyperlink" Target="https://en.wikipedia.org/wiki/Centroids" TargetMode="External"/><Relationship Id="rId5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K-means_cluste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GR 5430 Final Review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5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5/3/2023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Winnie &amp; Xiaoyang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Linguistics 101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aspects of a piece of text: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Semantic: the meaning of 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Syntax: the structure of sentence or phrase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Context: how a word, phrase, or sentence appears in a larger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Fully understanding text requires all three components and can be difficult.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Techniques used in NLP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Syntactic Analysis: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Tokenization: break down text into pieces that machine can understand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Part of Speech tagging: identify each token as noun, adjective, etc. and tag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Lemmatization and </a:t>
            </a:r>
            <a:r>
              <a:rPr lang="en"/>
              <a:t>Stemming: Return base form vs chopping off ends directly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Stop-word removal: Remove words that </a:t>
            </a:r>
            <a:r>
              <a:rPr lang="en"/>
              <a:t>don't</a:t>
            </a:r>
            <a:r>
              <a:rPr lang="en"/>
              <a:t> add any meaning e.g. I, they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Semantic Analysis: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Word sense disambiguation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Relationship extraction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NLP Models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Naive Bayes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Deep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Sentiment </a:t>
            </a:r>
            <a:r>
              <a:rPr lang="en"/>
              <a:t>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BERT (</a:t>
            </a:r>
            <a:r>
              <a:rPr lang="en"/>
              <a:t>Bidirectional</a:t>
            </a:r>
            <a:r>
              <a:rPr lang="en"/>
              <a:t> Encoder Representations from Transformers)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FINBERT (most </a:t>
            </a:r>
            <a:r>
              <a:rPr lang="en"/>
              <a:t>failures</a:t>
            </a:r>
            <a:r>
              <a:rPr lang="en"/>
              <a:t> are from telling between positive and neutral labels)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Large Language Models (Think ChatGPT)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Emergence based on a Threshold of Complexity</a:t>
            </a: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Convolution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Convolution operation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Integral of overlap of two functions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Four parts of CNN: convolution, non-linearity (eg: relu), pooling, fully connected layer (output/classification)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						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200" y="1912501"/>
            <a:ext cx="3739924" cy="40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6125" y="668000"/>
            <a:ext cx="2643425" cy="15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051626"/>
            <a:ext cx="9143999" cy="203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CNN - Convolution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Like weight parameters, random initialization, learned during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Different values of filter matrix produce different feature maps for the same input, eg. edge detection, sharpen.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Multiple filters - multiple feature 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map (output of convolution)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Influenced by depth (number of filter), stride, zero-padding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100" y="3181651"/>
            <a:ext cx="1768716" cy="15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0888" y="3346275"/>
            <a:ext cx="996100" cy="8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8950" y="3257662"/>
            <a:ext cx="2480625" cy="18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6"/>
          <p:cNvSpPr txBox="1"/>
          <p:nvPr/>
        </p:nvSpPr>
        <p:spPr>
          <a:xfrm>
            <a:off x="6005825" y="3042375"/>
            <a:ext cx="29229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- output shape when filter 2*2, stride = 1? to make output 5*5, zero padding one side?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- output shape when filter 3*3, stride = 2?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- pooling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reduces the dimensionality of each feature map but retains the most important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control overfitting, reduce computation, makes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network invariant to small transformations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types: max, average,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2*2 average pooling, </a:t>
            </a:r>
            <a:endParaRPr/>
          </a:p>
          <a:p>
            <a:pPr indent="45720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stride = 3?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6742200" y="91025"/>
            <a:ext cx="2141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W’ = </a:t>
            </a:r>
            <a:r>
              <a:rPr lang="en" sz="1500">
                <a:solidFill>
                  <a:schemeClr val="dk1"/>
                </a:solidFill>
              </a:rPr>
              <a:t>(W - F + 2P)/S+1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543" y="1406963"/>
            <a:ext cx="3331457" cy="2772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7"/>
          <p:cNvGraphicFramePr/>
          <p:nvPr/>
        </p:nvGraphicFramePr>
        <p:xfrm>
          <a:off x="1009475" y="304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{42B5EE29-7B46-4606-B419-B6D8BEEB2DB1}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</a:tblGrid>
              <a:tr h="3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Recurrent neural networks (RNNs)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554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thought of as multiple copies of the same network, each passing a message to a successor.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work very well with sequences of data as input.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Repeat module: h_t = f(w[h_t-1, X_t]+b)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: non-linearity, eg, tanh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Disadvantages: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Problem of long-term dependency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Vanishing or exploding gradient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Slow to training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451" y="573800"/>
            <a:ext cx="2402849" cy="20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4">
            <a:alphaModFix/>
          </a:blip>
          <a:srcRect b="0" l="6916" r="0" t="0"/>
          <a:stretch/>
        </p:blipFill>
        <p:spPr>
          <a:xfrm>
            <a:off x="4668925" y="2953850"/>
            <a:ext cx="4475075" cy="16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Short Term Memory (LSTMs)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5279750" y="2687550"/>
            <a:ext cx="3552600" cy="18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capable of learning long-term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</a:t>
            </a:r>
            <a:r>
              <a:rPr lang="en"/>
              <a:t> gates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755" y="1017725"/>
            <a:ext cx="3756496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08687"/>
            <a:ext cx="4804200" cy="3007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805650" y="4432275"/>
            <a:ext cx="6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2648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- Discriminative and Generative model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Discriminative model: “tell a dog from a cat”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Given a set of data X and labels Y, learn the boundary between 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Map features to 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Capture the conditional probability P(Y|X)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Logistic regression, SVM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Generative model: “how to generate figures of dog”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Given a set of data X and labels Y, generate likelihood of X joint by 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Capture the joint probability p(X, Y) or just p(X) if there are no labels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generate new data instances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Gaussian Mixture Model (GMM)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to learn full data distribution (harder)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 b="2629" l="6714" r="11599" t="5433"/>
          <a:stretch/>
        </p:blipFill>
        <p:spPr>
          <a:xfrm>
            <a:off x="6818725" y="3214300"/>
            <a:ext cx="2013575" cy="16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723" y="1267262"/>
            <a:ext cx="2092463" cy="16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Adversarial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Networks (GANs)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2006100"/>
            <a:ext cx="85824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Generator and discriminator are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Generator - generate data from random input, output fed to discriminator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Discriminator - classifier (tell real data from fake data from generator)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Discriminator loss: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penalizes the discriminator for misclassifying a real instance as fake or a fake instance as real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ignore generator loss during discriminator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Generator loss: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Penalizes the generator for sample correctly identified as fake by discriminator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generator weights changed during generator training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8475" y="243225"/>
            <a:ext cx="4453824" cy="17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Exam Format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similar to the midterm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True or False, Multiple choices, fill in the blanks, short answers, basic Python literacy, basic Python library literacy,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Focuses heavily on the second half of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still includes some of the key concepts from the first half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“</a:t>
            </a:r>
            <a:r>
              <a:rPr lang="en"/>
              <a:t>best prep for students is to go over the lecture notes and understand the concepts.”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dataframes work with tabular data. Time series is 1d series indexed by timestamp.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Classical Stats TS Models: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Naive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Exponential Smoothing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ARIMA/SARIMA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ML TS Models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mostly </a:t>
            </a:r>
            <a:r>
              <a:rPr lang="en"/>
              <a:t>Linear Regression, Regression, and </a:t>
            </a:r>
            <a:r>
              <a:rPr lang="en"/>
              <a:t>ANN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725" y="1573925"/>
            <a:ext cx="2447375" cy="31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consider when dealing with TS data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Seasonality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Cyclicity - </a:t>
            </a:r>
            <a:r>
              <a:rPr lang="en"/>
              <a:t>repetitive</a:t>
            </a:r>
            <a:r>
              <a:rPr lang="en"/>
              <a:t> changes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Autocorrelation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Stationarity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Windowing: Fixed vs Rolling Forward Partitioning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8650" y="1248262"/>
            <a:ext cx="5467074" cy="26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</a:t>
            </a:r>
            <a:r>
              <a:rPr lang="en"/>
              <a:t> Learning: RL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that “learn from mistakes”: Correct error occurred during the training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Complex models with heavy computation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Gaming - AlphaGo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Robotics - React with changing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model makes decisions based on Reward function: </a:t>
            </a:r>
            <a:r>
              <a:rPr lang="en"/>
              <a:t>Positive</a:t>
            </a:r>
            <a:r>
              <a:rPr lang="en"/>
              <a:t> vs Negative RL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Basics: Action-</a:t>
            </a:r>
            <a:r>
              <a:rPr lang="en"/>
              <a:t>Reward </a:t>
            </a:r>
            <a:r>
              <a:rPr lang="en"/>
              <a:t>Feedback loop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40101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Agent: program </a:t>
            </a:r>
            <a:r>
              <a:rPr lang="en"/>
              <a:t>controlling</a:t>
            </a:r>
            <a:r>
              <a:rPr lang="en"/>
              <a:t>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Environment: the physical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State: current situation of the agent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Reward:feedback from the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Policy: algo used by agent to decide its 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Value: future reward by taking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Exploration</a:t>
            </a:r>
            <a:r>
              <a:rPr lang="en"/>
              <a:t> and Exploitation</a:t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b="0" l="-2320" r="2320" t="0"/>
          <a:stretch/>
        </p:blipFill>
        <p:spPr>
          <a:xfrm>
            <a:off x="4161175" y="1152475"/>
            <a:ext cx="4906201" cy="1891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/>
          <p:nvPr/>
        </p:nvSpPr>
        <p:spPr>
          <a:xfrm>
            <a:off x="4161175" y="3107150"/>
            <a:ext cx="459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At time, the environment is in state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agent observes the current state and selects action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environment transitions to state and grants the agents reward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process then starts over for the next time step.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Algos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Based: if the agent can somehow predict the reward before performing it thereby planing what it should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MDP (Markov decision process)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Model-free: Try something and then learn from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Q-learning: Update Q table of state-action pairs through moves/episodes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Deep Q-Networks: When Q table is huge, replace it with a neural network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hope you have learned something from this course!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Thanks for coming!!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Good luck!!!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Things for the First Half of the Course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Framing the ML 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and Feature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Loss and Gradient Descent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Regularization and Overfitting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Supervised vs Unsupervised learning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475" y="1152475"/>
            <a:ext cx="3782300" cy="259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Half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83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(HW3)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NLP (HW3)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 (HW4 on LSTM)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Series (HW5)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RL (Lite)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NO ML in the Cloud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Project 1 &amp;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Supervised learning, we would like our models to predict certain labels.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Unsupervised learning, we do not have any labels. We would like to infer certain </a:t>
            </a:r>
            <a:r>
              <a:rPr lang="en"/>
              <a:t>structures</a:t>
            </a:r>
            <a:r>
              <a:rPr lang="en"/>
              <a:t> inside our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of the most important ways to do unsupervised learning is to cluster, i.e. group similar data together based on some criteria.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the same time, we would like </a:t>
            </a:r>
            <a:r>
              <a:rPr lang="en"/>
              <a:t>data points</a:t>
            </a:r>
            <a:r>
              <a:rPr lang="en"/>
              <a:t> in different clusters to be as different as possible.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Clustering can be used to improve the accuracy of supervised learning.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Metrics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Inertia </a:t>
            </a:r>
            <a:r>
              <a:rPr lang="en"/>
              <a:t>o</a:t>
            </a:r>
            <a:r>
              <a:rPr lang="en"/>
              <a:t>r within-cluster sum-of-squares criterion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lower the inertia is, the better our </a:t>
            </a:r>
            <a:r>
              <a:rPr lang="en"/>
              <a:t>clustering</a:t>
            </a:r>
            <a:r>
              <a:rPr lang="en"/>
              <a:t> 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Dunn Index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Dunn Index = min(Inter cluster distance)/max(Intra cluster distance)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higher the Dunn Index is, the better our clustering 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150" y="445025"/>
            <a:ext cx="3111469" cy="21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K: number of clusters/centroids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Elbow curve to determine 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K-means Algo: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Randomly initialize k centroids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Repeat until convergence: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Assignment step: Assign each observation to the cluster with the nearest mean: that with the least squared </a:t>
            </a:r>
            <a:r>
              <a:rPr lang="en">
                <a:uFill>
                  <a:noFill/>
                </a:uFill>
                <a:hlinkClick r:id="rId3"/>
              </a:rPr>
              <a:t>Euclidean distance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Update step: Recalculate means (</a:t>
            </a:r>
            <a:r>
              <a:rPr lang="en">
                <a:uFill>
                  <a:noFill/>
                </a:uFill>
                <a:hlinkClick r:id="rId4"/>
              </a:rPr>
              <a:t>centroids</a:t>
            </a:r>
            <a:r>
              <a:rPr lang="en"/>
              <a:t>) for observations assigned to each cluster.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0950" y="255100"/>
            <a:ext cx="2986000" cy="290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K-Means++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way to initialize centroids: We have a higher probability of choosing farther centroids.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The exact algorithm is as follows:</a:t>
            </a:r>
            <a:endParaRPr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Choose one center uniformly at random among the data points.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For each data point x not chosen yet, compute D(x), the distance between x and the nearest center that has already been chosen.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Choose one new data point at random as a new center, using a weighted probability distribution where a point x is chosen with probability proportional to D(x)^2.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Repeat previous two steps until k centers have been chosen.</a:t>
            </a:r>
            <a:endParaRPr/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Now that the initial centers have been chosen, proceed using standard </a:t>
            </a:r>
            <a:r>
              <a:rPr lang="en">
                <a:uFill>
                  <a:noFill/>
                </a:uFill>
                <a:hlinkClick r:id="rId3"/>
              </a:rPr>
              <a:t>k-means clustering</a:t>
            </a:r>
            <a:r>
              <a:rPr lang="en"/>
              <a:t>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Processing: NLP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595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data vs other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human language with different rules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Multiple meanings of one 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Context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Errors/Typos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Sparsity: language has many </a:t>
            </a:r>
            <a:r>
              <a:rPr lang="en"/>
              <a:t>words</a:t>
            </a:r>
            <a:r>
              <a:rPr lang="en"/>
              <a:t>, but a piece of text can have very few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800" y="1017725"/>
            <a:ext cx="227759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