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8f4d5c7a0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8f4d5c7a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8f4d5c7a0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8f4d5c7a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8f4d5c7a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8f4d5c7a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3071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9975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Pairs Trading of VISA and MasterCard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701000"/>
            <a:ext cx="85647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Dhyey Mavani (ddm2149)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Visiting Student at Columbia University, Spring 2023 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(Sophomore triple majoring in Math, CS and Stats @ Amherst College)</a:t>
            </a:r>
            <a:endParaRPr sz="21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b="0" l="13020" r="0" t="0"/>
          <a:stretch/>
        </p:blipFill>
        <p:spPr>
          <a:xfrm>
            <a:off x="0" y="0"/>
            <a:ext cx="9143999" cy="19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17700" y="-15190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556375" y="1064375"/>
            <a:ext cx="783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Some problems that we might face if we want to deploy this strategy…</a:t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Adverse Selection </a:t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Transactional Costs Accounting</a:t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ld Standard TT"/>
              <a:buChar char="●"/>
            </a:pPr>
            <a:r>
              <a:rPr lang="en" sz="30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Imperfect Execution of orders unless you are a designated market-maker</a:t>
            </a:r>
            <a:endParaRPr sz="30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 + [BONUS] Meme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372700"/>
            <a:ext cx="4199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so much for your attention to this presentation!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look forward to exploring this topic further over the summer in my free time!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Here is a Bonus Meme just for fun! </a:t>
            </a:r>
            <a:r>
              <a:rPr lang="en"/>
              <a:t>→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Reference: </a:t>
            </a:r>
            <a:r>
              <a:rPr lang="en" u="sng">
                <a:solidFill>
                  <a:srgbClr val="0000FF"/>
                </a:solidFill>
              </a:rPr>
              <a:t>https://imgflip.com/i/1ezuu0</a:t>
            </a:r>
            <a:endParaRPr u="sng">
              <a:solidFill>
                <a:srgbClr val="0000FF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00" y="1372700"/>
            <a:ext cx="4327800" cy="2666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058700" y="-229800"/>
            <a:ext cx="8230500" cy="15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</a:t>
            </a:r>
            <a:r>
              <a:rPr lang="en" sz="4000"/>
              <a:t> VISA and MasterCard?</a:t>
            </a:r>
            <a:endParaRPr sz="40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5" y="871050"/>
            <a:ext cx="8362651" cy="40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433950" y="1350025"/>
            <a:ext cx="5563800" cy="1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50"/>
              <a:buChar char="●"/>
            </a:pPr>
            <a:r>
              <a:rPr lang="en" sz="1650">
                <a:solidFill>
                  <a:srgbClr val="111111"/>
                </a:solidFill>
                <a:highlight>
                  <a:srgbClr val="FFFFFF"/>
                </a:highlight>
              </a:rPr>
              <a:t>Visa and Mastercard are the two largest payment processing networks in the world.</a:t>
            </a:r>
            <a:endParaRPr sz="16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650"/>
              <a:buChar char="●"/>
            </a:pPr>
            <a:r>
              <a:rPr lang="en" sz="1650">
                <a:solidFill>
                  <a:srgbClr val="111111"/>
                </a:solidFill>
                <a:highlight>
                  <a:srgbClr val="FFFFFF"/>
                </a:highlight>
              </a:rPr>
              <a:t>Visa and Mastercard do not issue cards directly to the public, as Discover and American Express do, but rather through member financial institutions.</a:t>
            </a:r>
            <a:endParaRPr sz="165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12700" y="19945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25" y="199575"/>
            <a:ext cx="5081124" cy="474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Pairs Trading</a:t>
            </a:r>
            <a:endParaRPr sz="47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175" y="0"/>
            <a:ext cx="41553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32200" y="4136575"/>
            <a:ext cx="431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Reference: 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Medium Article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FF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https://medium.com/@mikayil.majidov/pairs-trading-python-template-strategy-review-e22e8def539</a:t>
            </a:r>
            <a:endParaRPr u="sng">
              <a:solidFill>
                <a:srgbClr val="00FFFF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 Explored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that there are many more methods that can be used! I was just unable to explore a lot because of the time-constraints.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Buy and Hold Baseline without Pairs Trading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Buying the Loser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Further Work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84200" y="3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“Buying </a:t>
            </a:r>
            <a:r>
              <a:rPr lang="en"/>
              <a:t>the</a:t>
            </a:r>
            <a:r>
              <a:rPr lang="en"/>
              <a:t> Loser” Strategy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31575" y="95302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Whenever the companies depart from their mutual equilibrium in terms of spread, they </a:t>
            </a:r>
            <a:r>
              <a:rPr lang="en" sz="1600"/>
              <a:t>should</a:t>
            </a:r>
            <a:r>
              <a:rPr lang="en" sz="1600"/>
              <a:t> catch up in the next period.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Company</a:t>
            </a:r>
            <a:r>
              <a:rPr lang="en" sz="1600"/>
              <a:t> which is currently valued less than expected (according to z-score band of spread) should be valued more next day.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Simple “Buy low sell high” logic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If demand for credit cards increase, stocks of both companies go up.</a:t>
            </a:r>
            <a:endParaRPr sz="16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775" y="590825"/>
            <a:ext cx="4123624" cy="44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29725" y="683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Strategy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21650" y="8731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Calculate the spread and normalize using z-scores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Train a Logistic Regression model on if it increases or decreases in past if spread is greater than the mean spread.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Trade accordingly by by being Long on one and Short on the other.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Calculate the PnLs</a:t>
            </a:r>
            <a:endParaRPr sz="16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575" y="681513"/>
            <a:ext cx="4324332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Trees Strategy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262000" y="1141850"/>
            <a:ext cx="4826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/>
              <a:t>Feature Engineering:</a:t>
            </a:r>
            <a:r>
              <a:rPr lang="en" sz="1600"/>
              <a:t> Is_V (was V yesterday’s “loser”? ), ATR (Average True Range), V_Open and MA_Open.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10 x (0.75/0.25 yr training/testing) Decision Trees, maintain returns array.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Selected Hyperparameters at Random for now!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Plot the resulting returns distribution, cumulative returns and summary statistics.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Can be significantly improved if more effort into feature engineering using alternative datasets and creativity of quant researchers.</a:t>
            </a:r>
            <a:endParaRPr sz="16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650" y="59000"/>
            <a:ext cx="3428638" cy="5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Hyperparameter tuning can be done on Decision Trees.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Neural Networks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Reinforcement Learning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Ensemble methods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Tests like Cointegration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Using Kalman Filters</a:t>
            </a:r>
            <a:endParaRPr sz="160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450" y="445025"/>
            <a:ext cx="3999900" cy="219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4881450" y="4568875"/>
            <a:ext cx="43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Old Standard TT"/>
                <a:ea typeface="Old Standard TT"/>
                <a:cs typeface="Old Standard TT"/>
                <a:sym typeface="Old Standard TT"/>
              </a:rPr>
              <a:t>Reference: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 GeeksForGeeks and Towards Data Science 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450" y="2718250"/>
            <a:ext cx="4067277" cy="18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