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Canva Sans" panose="020B0604020202020204" charset="0"/>
      <p:regular r:id="rId29"/>
    </p:embeddedFont>
    <p:embeddedFont>
      <p:font typeface="Canva Sans Bold" panose="020B0604020202020204" charset="0"/>
      <p:regular r:id="rId30"/>
    </p:embeddedFont>
    <p:embeddedFont>
      <p:font typeface="Lato"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91B8D-CDE8-4CAA-BA4B-DD30AFC27BEB}" type="datetimeFigureOut">
              <a:rPr lang="en-US" smtClean="0"/>
              <a:t>8/28/2025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DB39C-8285-4371-A498-FA47D6E93FEB}" type="slidenum">
              <a:rPr lang="en-US" smtClean="0"/>
              <a:t>‹#›</a:t>
            </a:fld>
            <a:endParaRPr lang="en-US"/>
          </a:p>
        </p:txBody>
      </p:sp>
    </p:spTree>
    <p:extLst>
      <p:ext uri="{BB962C8B-B14F-4D97-AF65-F5344CB8AC3E}">
        <p14:creationId xmlns:p14="http://schemas.microsoft.com/office/powerpoint/2010/main" val="3295226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DB39C-8285-4371-A498-FA47D6E93FEB}" type="slidenum">
              <a:rPr lang="en-US" smtClean="0"/>
              <a:t>5</a:t>
            </a:fld>
            <a:endParaRPr lang="en-US"/>
          </a:p>
        </p:txBody>
      </p:sp>
    </p:spTree>
    <p:extLst>
      <p:ext uri="{BB962C8B-B14F-4D97-AF65-F5344CB8AC3E}">
        <p14:creationId xmlns:p14="http://schemas.microsoft.com/office/powerpoint/2010/main" val="3616264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DB39C-8285-4371-A498-FA47D6E93FEB}" type="slidenum">
              <a:rPr lang="en-US" smtClean="0"/>
              <a:t>8</a:t>
            </a:fld>
            <a:endParaRPr lang="en-US"/>
          </a:p>
        </p:txBody>
      </p:sp>
    </p:spTree>
    <p:extLst>
      <p:ext uri="{BB962C8B-B14F-4D97-AF65-F5344CB8AC3E}">
        <p14:creationId xmlns:p14="http://schemas.microsoft.com/office/powerpoint/2010/main" val="372996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6DB39C-8285-4371-A498-FA47D6E93FEB}" type="slidenum">
              <a:rPr lang="en-US" smtClean="0"/>
              <a:t>20</a:t>
            </a:fld>
            <a:endParaRPr lang="en-US"/>
          </a:p>
        </p:txBody>
      </p:sp>
    </p:spTree>
    <p:extLst>
      <p:ext uri="{BB962C8B-B14F-4D97-AF65-F5344CB8AC3E}">
        <p14:creationId xmlns:p14="http://schemas.microsoft.com/office/powerpoint/2010/main" val="2544440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ublic.tableau.com/shared/HJMSK5X69?:display_count=n&amp;:origin=viz_share_link"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428530"/>
            <a:ext cx="18288000" cy="858470"/>
            <a:chOff x="0" y="0"/>
            <a:chExt cx="4816593" cy="226099"/>
          </a:xfrm>
        </p:grpSpPr>
        <p:sp>
          <p:nvSpPr>
            <p:cNvPr id="3" name="Freeform 3"/>
            <p:cNvSpPr/>
            <p:nvPr/>
          </p:nvSpPr>
          <p:spPr>
            <a:xfrm>
              <a:off x="0" y="0"/>
              <a:ext cx="4816592" cy="226099"/>
            </a:xfrm>
            <a:custGeom>
              <a:avLst/>
              <a:gdLst/>
              <a:ahLst/>
              <a:cxnLst/>
              <a:rect l="l" t="t" r="r" b="b"/>
              <a:pathLst>
                <a:path w="4816592" h="226099">
                  <a:moveTo>
                    <a:pt x="0" y="0"/>
                  </a:moveTo>
                  <a:lnTo>
                    <a:pt x="4816592" y="0"/>
                  </a:lnTo>
                  <a:lnTo>
                    <a:pt x="4816592" y="226099"/>
                  </a:lnTo>
                  <a:lnTo>
                    <a:pt x="0" y="226099"/>
                  </a:lnTo>
                  <a:close/>
                </a:path>
              </a:pathLst>
            </a:custGeom>
            <a:solidFill>
              <a:srgbClr val="001B3D"/>
            </a:solidFill>
          </p:spPr>
        </p:sp>
        <p:sp>
          <p:nvSpPr>
            <p:cNvPr id="4" name="TextBox 4"/>
            <p:cNvSpPr txBox="1"/>
            <p:nvPr/>
          </p:nvSpPr>
          <p:spPr>
            <a:xfrm>
              <a:off x="0" y="-38100"/>
              <a:ext cx="4816593" cy="26419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467396" y="232222"/>
            <a:ext cx="3507035" cy="891728"/>
            <a:chOff x="0" y="0"/>
            <a:chExt cx="4676047" cy="1188971"/>
          </a:xfrm>
        </p:grpSpPr>
        <p:sp>
          <p:nvSpPr>
            <p:cNvPr id="6" name="Freeform 6"/>
            <p:cNvSpPr/>
            <p:nvPr/>
          </p:nvSpPr>
          <p:spPr>
            <a:xfrm>
              <a:off x="0" y="0"/>
              <a:ext cx="1291822" cy="1188971"/>
            </a:xfrm>
            <a:custGeom>
              <a:avLst/>
              <a:gdLst/>
              <a:ahLst/>
              <a:cxnLst/>
              <a:rect l="l" t="t" r="r" b="b"/>
              <a:pathLst>
                <a:path w="1291822" h="1188971">
                  <a:moveTo>
                    <a:pt x="0" y="0"/>
                  </a:moveTo>
                  <a:lnTo>
                    <a:pt x="1291822" y="0"/>
                  </a:lnTo>
                  <a:lnTo>
                    <a:pt x="1291822" y="1188971"/>
                  </a:lnTo>
                  <a:lnTo>
                    <a:pt x="0" y="1188971"/>
                  </a:lnTo>
                  <a:lnTo>
                    <a:pt x="0" y="0"/>
                  </a:lnTo>
                  <a:close/>
                </a:path>
              </a:pathLst>
            </a:custGeom>
            <a:blipFill>
              <a:blip r:embed="rId2"/>
              <a:stretch>
                <a:fillRect l="-81039" r="-104193" b="-113835"/>
              </a:stretch>
            </a:blipFill>
          </p:spPr>
        </p:sp>
        <p:sp>
          <p:nvSpPr>
            <p:cNvPr id="7" name="Freeform 7"/>
            <p:cNvSpPr/>
            <p:nvPr/>
          </p:nvSpPr>
          <p:spPr>
            <a:xfrm>
              <a:off x="1424170" y="0"/>
              <a:ext cx="3251876" cy="1188971"/>
            </a:xfrm>
            <a:custGeom>
              <a:avLst/>
              <a:gdLst/>
              <a:ahLst/>
              <a:cxnLst/>
              <a:rect l="l" t="t" r="r" b="b"/>
              <a:pathLst>
                <a:path w="3251876" h="1188971">
                  <a:moveTo>
                    <a:pt x="0" y="0"/>
                  </a:moveTo>
                  <a:lnTo>
                    <a:pt x="3251877" y="0"/>
                  </a:lnTo>
                  <a:lnTo>
                    <a:pt x="3251877" y="1188971"/>
                  </a:lnTo>
                  <a:lnTo>
                    <a:pt x="0" y="1188971"/>
                  </a:lnTo>
                  <a:lnTo>
                    <a:pt x="0" y="0"/>
                  </a:lnTo>
                  <a:close/>
                </a:path>
              </a:pathLst>
            </a:custGeom>
            <a:blipFill>
              <a:blip r:embed="rId2"/>
              <a:stretch>
                <a:fillRect t="-88717"/>
              </a:stretch>
            </a:blipFill>
          </p:spPr>
        </p:sp>
      </p:grpSp>
      <p:sp>
        <p:nvSpPr>
          <p:cNvPr id="8" name="TextBox 8"/>
          <p:cNvSpPr txBox="1"/>
          <p:nvPr/>
        </p:nvSpPr>
        <p:spPr>
          <a:xfrm>
            <a:off x="1028700" y="5057775"/>
            <a:ext cx="4000500" cy="1188787"/>
          </a:xfrm>
          <a:prstGeom prst="rect">
            <a:avLst/>
          </a:prstGeom>
        </p:spPr>
        <p:txBody>
          <a:bodyPr wrap="square" lIns="0" tIns="0" rIns="0" bIns="0" rtlCol="0" anchor="t">
            <a:spAutoFit/>
          </a:bodyPr>
          <a:lstStyle/>
          <a:p>
            <a:pPr algn="just">
              <a:lnSpc>
                <a:spcPts val="6019"/>
              </a:lnSpc>
              <a:spcBef>
                <a:spcPct val="0"/>
              </a:spcBef>
            </a:pPr>
            <a:r>
              <a:rPr lang="en-US" sz="4000" dirty="0">
                <a:solidFill>
                  <a:srgbClr val="000000"/>
                </a:solidFill>
                <a:latin typeface="Canva Sans"/>
                <a:ea typeface="Canva Sans"/>
                <a:cs typeface="Canva Sans"/>
                <a:sym typeface="Canva Sans"/>
              </a:rPr>
              <a:t>Dhyey Patel</a:t>
            </a:r>
          </a:p>
          <a:p>
            <a:pPr algn="just">
              <a:lnSpc>
                <a:spcPts val="3499"/>
              </a:lnSpc>
              <a:spcBef>
                <a:spcPct val="0"/>
              </a:spcBef>
            </a:pPr>
            <a:r>
              <a:rPr lang="en-US" sz="2499" dirty="0">
                <a:solidFill>
                  <a:srgbClr val="000000"/>
                </a:solidFill>
                <a:latin typeface="Canva Sans"/>
                <a:ea typeface="Canva Sans"/>
                <a:cs typeface="Canva Sans"/>
                <a:sym typeface="Canva Sans"/>
              </a:rPr>
              <a:t>1st July - 29th August</a:t>
            </a:r>
          </a:p>
        </p:txBody>
      </p:sp>
      <p:sp>
        <p:nvSpPr>
          <p:cNvPr id="9" name="TextBox 9"/>
          <p:cNvSpPr txBox="1"/>
          <p:nvPr/>
        </p:nvSpPr>
        <p:spPr>
          <a:xfrm>
            <a:off x="1028700" y="3083557"/>
            <a:ext cx="14337593" cy="2059943"/>
          </a:xfrm>
          <a:prstGeom prst="rect">
            <a:avLst/>
          </a:prstGeom>
        </p:spPr>
        <p:txBody>
          <a:bodyPr lIns="0" tIns="0" rIns="0" bIns="0" rtlCol="0" anchor="t">
            <a:spAutoFit/>
          </a:bodyPr>
          <a:lstStyle/>
          <a:p>
            <a:pPr algn="l">
              <a:lnSpc>
                <a:spcPts val="8259"/>
              </a:lnSpc>
              <a:spcBef>
                <a:spcPct val="0"/>
              </a:spcBef>
            </a:pPr>
            <a:r>
              <a:rPr lang="en-US" sz="5899" b="1" dirty="0">
                <a:solidFill>
                  <a:srgbClr val="000000"/>
                </a:solidFill>
                <a:latin typeface="Lato"/>
                <a:ea typeface="Lato"/>
                <a:cs typeface="Lato"/>
                <a:sym typeface="Lato"/>
              </a:rPr>
              <a:t>Import behavior and booking pattern analysis and forecasting of PVC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66431" y="9743487"/>
            <a:ext cx="155138"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ea typeface="Canva Sans"/>
                <a:cs typeface="Canva Sans"/>
                <a:sym typeface="Canva Sans"/>
              </a:rPr>
              <a:t>9</a:t>
            </a:r>
          </a:p>
        </p:txBody>
      </p:sp>
      <p:sp>
        <p:nvSpPr>
          <p:cNvPr id="9" name="TextBox 9"/>
          <p:cNvSpPr txBox="1"/>
          <p:nvPr/>
        </p:nvSpPr>
        <p:spPr>
          <a:xfrm>
            <a:off x="5327838" y="1970883"/>
            <a:ext cx="7477185"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Model training and testing</a:t>
            </a:r>
          </a:p>
        </p:txBody>
      </p:sp>
      <p:sp>
        <p:nvSpPr>
          <p:cNvPr id="10" name="TextBox 10"/>
          <p:cNvSpPr txBox="1"/>
          <p:nvPr/>
        </p:nvSpPr>
        <p:spPr>
          <a:xfrm>
            <a:off x="2075080" y="3440057"/>
            <a:ext cx="13982700" cy="4968989"/>
          </a:xfrm>
          <a:prstGeom prst="rect">
            <a:avLst/>
          </a:prstGeom>
        </p:spPr>
        <p:txBody>
          <a:bodyPr wrap="square" lIns="0" tIns="0" rIns="0" bIns="0" rtlCol="0" anchor="t">
            <a:spAutoFit/>
          </a:bodyPr>
          <a:lstStyle/>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Both the models are training upon training dataset and tested against testing dataset</a:t>
            </a:r>
          </a:p>
          <a:p>
            <a:pPr marL="604519" lvl="1"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Once trained and tested , the output of the models are plotted against training, testing and prediction made by the model</a:t>
            </a:r>
          </a:p>
          <a:p>
            <a:pPr marL="604519" lvl="1"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Also, both the models are evaluated using </a:t>
            </a:r>
            <a:r>
              <a:rPr lang="en-US" sz="2799" b="1" dirty="0">
                <a:solidFill>
                  <a:srgbClr val="000000"/>
                </a:solidFill>
                <a:latin typeface="Canva Sans Bold"/>
                <a:ea typeface="Canva Sans Bold"/>
                <a:cs typeface="Canva Sans Bold"/>
                <a:sym typeface="Canva Sans Bold"/>
              </a:rPr>
              <a:t>Mean Squared Error, Root MSE, Mean Absolute Error, Mean Absolute Percentage Error an Accuracy approximation.</a:t>
            </a:r>
          </a:p>
          <a:p>
            <a:pPr marL="604519" lvl="1"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following slides shows the output of prophet and </a:t>
            </a:r>
            <a:r>
              <a:rPr lang="en-US" sz="2799" dirty="0" err="1">
                <a:solidFill>
                  <a:srgbClr val="000000"/>
                </a:solidFill>
                <a:latin typeface="Canva Sans"/>
                <a:ea typeface="Canva Sans"/>
                <a:cs typeface="Canva Sans"/>
                <a:sym typeface="Canva Sans"/>
              </a:rPr>
              <a:t>xgboost</a:t>
            </a:r>
            <a:r>
              <a:rPr lang="en-US" sz="2799" dirty="0">
                <a:solidFill>
                  <a:srgbClr val="000000"/>
                </a:solidFill>
                <a:latin typeface="Canva Sans"/>
                <a:ea typeface="Canva Sans"/>
                <a:cs typeface="Canva Sans"/>
                <a:sym typeface="Canva Sans"/>
              </a:rPr>
              <a:t> model</a:t>
            </a:r>
          </a:p>
          <a:p>
            <a:pPr algn="just">
              <a:lnSpc>
                <a:spcPts val="3919"/>
              </a:lnSpc>
              <a:spcBef>
                <a:spcPct val="0"/>
              </a:spcBef>
            </a:pPr>
            <a:endParaRPr lang="en-US" sz="2799" dirty="0">
              <a:solidFill>
                <a:srgbClr val="000000"/>
              </a:solidFill>
              <a:latin typeface="Canva Sans"/>
              <a:ea typeface="Canva Sans"/>
              <a:cs typeface="Canva Sans"/>
              <a:sym typeface="Canva Sans"/>
            </a:endParaRPr>
          </a:p>
          <a:p>
            <a:pPr algn="just">
              <a:lnSpc>
                <a:spcPts val="3919"/>
              </a:lnSpc>
              <a:spcBef>
                <a:spcPct val="0"/>
              </a:spcBef>
            </a:pPr>
            <a:r>
              <a:rPr lang="en-US" sz="2799" b="1" dirty="0">
                <a:solidFill>
                  <a:srgbClr val="000000"/>
                </a:solidFill>
                <a:latin typeface="Canva Sans Bold"/>
                <a:ea typeface="Canva Sans Bold"/>
                <a:cs typeface="Canva Sans Bold"/>
                <a:sym typeface="Canva Sans Bold"/>
              </a:rPr>
              <a:t>   Note</a:t>
            </a:r>
            <a:r>
              <a:rPr lang="en-US" sz="2799" dirty="0">
                <a:solidFill>
                  <a:srgbClr val="000000"/>
                </a:solidFill>
                <a:latin typeface="Canva Sans"/>
                <a:ea typeface="Canva Sans"/>
                <a:cs typeface="Canva Sans"/>
                <a:sym typeface="Canva Sans"/>
              </a:rPr>
              <a:t>: Model hyperparameters tuned are not yet tuned in this phase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Freeform 8"/>
          <p:cNvSpPr/>
          <p:nvPr/>
        </p:nvSpPr>
        <p:spPr>
          <a:xfrm>
            <a:off x="1028700" y="2210870"/>
            <a:ext cx="16230600" cy="5240760"/>
          </a:xfrm>
          <a:custGeom>
            <a:avLst/>
            <a:gdLst/>
            <a:ahLst/>
            <a:cxnLst/>
            <a:rect l="l" t="t" r="r" b="b"/>
            <a:pathLst>
              <a:path w="16230600" h="5240760">
                <a:moveTo>
                  <a:pt x="0" y="0"/>
                </a:moveTo>
                <a:lnTo>
                  <a:pt x="16230600" y="0"/>
                </a:lnTo>
                <a:lnTo>
                  <a:pt x="16230600" y="5240760"/>
                </a:lnTo>
                <a:lnTo>
                  <a:pt x="0" y="5240760"/>
                </a:lnTo>
                <a:lnTo>
                  <a:pt x="0" y="0"/>
                </a:lnTo>
                <a:close/>
              </a:path>
            </a:pathLst>
          </a:custGeom>
          <a:blipFill>
            <a:blip r:embed="rId3"/>
            <a:stretch>
              <a:fillRect t="-7234" b="-2018"/>
            </a:stretch>
          </a:blipFill>
        </p:spPr>
      </p:sp>
      <p:sp>
        <p:nvSpPr>
          <p:cNvPr id="9" name="TextBox 9"/>
          <p:cNvSpPr txBox="1"/>
          <p:nvPr/>
        </p:nvSpPr>
        <p:spPr>
          <a:xfrm>
            <a:off x="10591800" y="8919207"/>
            <a:ext cx="297894"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10</a:t>
            </a:r>
          </a:p>
        </p:txBody>
      </p:sp>
      <p:sp>
        <p:nvSpPr>
          <p:cNvPr id="10" name="Freeform 10"/>
          <p:cNvSpPr/>
          <p:nvPr/>
        </p:nvSpPr>
        <p:spPr>
          <a:xfrm>
            <a:off x="5912988" y="7517082"/>
            <a:ext cx="6462024" cy="2549620"/>
          </a:xfrm>
          <a:custGeom>
            <a:avLst/>
            <a:gdLst/>
            <a:ahLst/>
            <a:cxnLst/>
            <a:rect l="l" t="t" r="r" b="b"/>
            <a:pathLst>
              <a:path w="6462024" h="2549620">
                <a:moveTo>
                  <a:pt x="0" y="0"/>
                </a:moveTo>
                <a:lnTo>
                  <a:pt x="6462024" y="0"/>
                </a:lnTo>
                <a:lnTo>
                  <a:pt x="6462024" y="2549620"/>
                </a:lnTo>
                <a:lnTo>
                  <a:pt x="0" y="2549620"/>
                </a:lnTo>
                <a:lnTo>
                  <a:pt x="0" y="0"/>
                </a:lnTo>
                <a:close/>
              </a:path>
            </a:pathLst>
          </a:custGeom>
          <a:blipFill>
            <a:blip r:embed="rId4"/>
            <a:stretch>
              <a:fillRect l="-1437" t="-9420" r="-9093"/>
            </a:stretch>
          </a:blipFill>
        </p:spPr>
      </p:sp>
      <p:sp>
        <p:nvSpPr>
          <p:cNvPr id="11" name="TextBox 11"/>
          <p:cNvSpPr txBox="1"/>
          <p:nvPr/>
        </p:nvSpPr>
        <p:spPr>
          <a:xfrm>
            <a:off x="2922558" y="1502844"/>
            <a:ext cx="12740778"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Canva Sans Bold"/>
                <a:ea typeface="Canva Sans Bold"/>
                <a:cs typeface="Canva Sans Bold"/>
                <a:sym typeface="Canva Sans Bold"/>
              </a:rPr>
              <a:t>Very High K - Prohpet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Freeform 8"/>
          <p:cNvSpPr/>
          <p:nvPr/>
        </p:nvSpPr>
        <p:spPr>
          <a:xfrm>
            <a:off x="1028700" y="2210870"/>
            <a:ext cx="16230600" cy="5386335"/>
          </a:xfrm>
          <a:custGeom>
            <a:avLst/>
            <a:gdLst/>
            <a:ahLst/>
            <a:cxnLst/>
            <a:rect l="l" t="t" r="r" b="b"/>
            <a:pathLst>
              <a:path w="16230600" h="5386335">
                <a:moveTo>
                  <a:pt x="0" y="0"/>
                </a:moveTo>
                <a:lnTo>
                  <a:pt x="16230600" y="0"/>
                </a:lnTo>
                <a:lnTo>
                  <a:pt x="16230600" y="5386334"/>
                </a:lnTo>
                <a:lnTo>
                  <a:pt x="0" y="5386334"/>
                </a:lnTo>
                <a:lnTo>
                  <a:pt x="0" y="0"/>
                </a:lnTo>
                <a:close/>
              </a:path>
            </a:pathLst>
          </a:custGeom>
          <a:blipFill>
            <a:blip r:embed="rId3"/>
            <a:stretch>
              <a:fillRect t="-6300"/>
            </a:stretch>
          </a:blipFill>
        </p:spPr>
      </p:sp>
      <p:sp>
        <p:nvSpPr>
          <p:cNvPr id="9" name="Freeform 9"/>
          <p:cNvSpPr/>
          <p:nvPr/>
        </p:nvSpPr>
        <p:spPr>
          <a:xfrm>
            <a:off x="6376236" y="7644909"/>
            <a:ext cx="5535528" cy="2421794"/>
          </a:xfrm>
          <a:custGeom>
            <a:avLst/>
            <a:gdLst/>
            <a:ahLst/>
            <a:cxnLst/>
            <a:rect l="l" t="t" r="r" b="b"/>
            <a:pathLst>
              <a:path w="5535528" h="2421794">
                <a:moveTo>
                  <a:pt x="0" y="0"/>
                </a:moveTo>
                <a:lnTo>
                  <a:pt x="5535528" y="0"/>
                </a:lnTo>
                <a:lnTo>
                  <a:pt x="5535528" y="2421793"/>
                </a:lnTo>
                <a:lnTo>
                  <a:pt x="0" y="2421793"/>
                </a:lnTo>
                <a:lnTo>
                  <a:pt x="0" y="0"/>
                </a:lnTo>
                <a:close/>
              </a:path>
            </a:pathLst>
          </a:custGeom>
          <a:blipFill>
            <a:blip r:embed="rId4"/>
            <a:stretch>
              <a:fillRect/>
            </a:stretch>
          </a:blipFill>
        </p:spPr>
      </p:sp>
      <p:sp>
        <p:nvSpPr>
          <p:cNvPr id="10" name="TextBox 10"/>
          <p:cNvSpPr txBox="1"/>
          <p:nvPr/>
        </p:nvSpPr>
        <p:spPr>
          <a:xfrm>
            <a:off x="10134600" y="9182100"/>
            <a:ext cx="297894"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10</a:t>
            </a:r>
          </a:p>
        </p:txBody>
      </p:sp>
      <p:sp>
        <p:nvSpPr>
          <p:cNvPr id="11" name="TextBox 11"/>
          <p:cNvSpPr txBox="1"/>
          <p:nvPr/>
        </p:nvSpPr>
        <p:spPr>
          <a:xfrm>
            <a:off x="2922558" y="1502844"/>
            <a:ext cx="12740778" cy="422275"/>
          </a:xfrm>
          <a:prstGeom prst="rect">
            <a:avLst/>
          </a:prstGeom>
        </p:spPr>
        <p:txBody>
          <a:bodyPr lIns="0" tIns="0" rIns="0" bIns="0" rtlCol="0" anchor="t">
            <a:spAutoFit/>
          </a:bodyPr>
          <a:lstStyle/>
          <a:p>
            <a:pPr algn="ctr">
              <a:lnSpc>
                <a:spcPts val="3499"/>
              </a:lnSpc>
              <a:spcBef>
                <a:spcPct val="0"/>
              </a:spcBef>
            </a:pPr>
            <a:r>
              <a:rPr lang="en-US" sz="2499" b="1" dirty="0">
                <a:solidFill>
                  <a:srgbClr val="000000"/>
                </a:solidFill>
                <a:latin typeface="Canva Sans Bold"/>
                <a:ea typeface="Canva Sans Bold"/>
                <a:cs typeface="Canva Sans Bold"/>
                <a:sym typeface="Canva Sans Bold"/>
              </a:rPr>
              <a:t>Very High K - XGBoost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09817" y="9743487"/>
            <a:ext cx="268367"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12</a:t>
            </a:r>
          </a:p>
        </p:txBody>
      </p:sp>
      <p:sp>
        <p:nvSpPr>
          <p:cNvPr id="9" name="TextBox 9"/>
          <p:cNvSpPr txBox="1"/>
          <p:nvPr/>
        </p:nvSpPr>
        <p:spPr>
          <a:xfrm>
            <a:off x="4718208" y="1848638"/>
            <a:ext cx="8997791"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Model Hyperparameters Tuning</a:t>
            </a:r>
          </a:p>
        </p:txBody>
      </p:sp>
      <p:sp>
        <p:nvSpPr>
          <p:cNvPr id="10" name="TextBox 10"/>
          <p:cNvSpPr txBox="1"/>
          <p:nvPr/>
        </p:nvSpPr>
        <p:spPr>
          <a:xfrm>
            <a:off x="1028700" y="3214617"/>
            <a:ext cx="16230600" cy="5469126"/>
          </a:xfrm>
          <a:prstGeom prst="rect">
            <a:avLst/>
          </a:prstGeom>
        </p:spPr>
        <p:txBody>
          <a:bodyPr lIns="0" tIns="0" rIns="0" bIns="0" rtlCol="0" anchor="t">
            <a:spAutoFit/>
          </a:bodyPr>
          <a:lstStyle/>
          <a:p>
            <a:pPr algn="just">
              <a:lnSpc>
                <a:spcPts val="3919"/>
              </a:lnSpc>
            </a:pPr>
            <a:r>
              <a:rPr lang="en-US" sz="2799" b="1" dirty="0">
                <a:solidFill>
                  <a:srgbClr val="000000"/>
                </a:solidFill>
                <a:latin typeface="Canva Sans Bold"/>
                <a:ea typeface="Canva Sans Bold"/>
                <a:cs typeface="Canva Sans Bold"/>
                <a:sym typeface="Canva Sans Bold"/>
              </a:rPr>
              <a:t>Hyperparameters</a:t>
            </a:r>
            <a:r>
              <a:rPr lang="en-US" sz="2799" dirty="0">
                <a:solidFill>
                  <a:srgbClr val="000000"/>
                </a:solidFill>
                <a:latin typeface="Canva Sans"/>
                <a:ea typeface="Canva Sans"/>
                <a:cs typeface="Canva Sans"/>
                <a:sym typeface="Canva Sans"/>
              </a:rPr>
              <a:t>: Hyperparameters are the settings you choose before training a model that control how the learning process works, not learned from the data itself.</a:t>
            </a:r>
          </a:p>
          <a:p>
            <a:pPr algn="just">
              <a:lnSpc>
                <a:spcPts val="3919"/>
              </a:lnSpc>
            </a:pPr>
            <a:endParaRPr lang="en-US" sz="2799" dirty="0">
              <a:solidFill>
                <a:srgbClr val="000000"/>
              </a:solidFill>
              <a:latin typeface="Canva Sans"/>
              <a:ea typeface="Canva Sans"/>
              <a:cs typeface="Canva Sans"/>
              <a:sym typeface="Canva Sans"/>
            </a:endParaRP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In, hyperparameter tuning the model is </a:t>
            </a:r>
            <a:r>
              <a:rPr lang="en-US" sz="2799" b="1" dirty="0">
                <a:solidFill>
                  <a:srgbClr val="000000"/>
                </a:solidFill>
                <a:latin typeface="Canva Sans"/>
                <a:ea typeface="Canva Sans"/>
                <a:cs typeface="Canva Sans"/>
                <a:sym typeface="Canva Sans"/>
              </a:rPr>
              <a:t>tuned on training dataset </a:t>
            </a:r>
            <a:r>
              <a:rPr lang="en-US" sz="2799" dirty="0">
                <a:solidFill>
                  <a:srgbClr val="000000"/>
                </a:solidFill>
                <a:latin typeface="Canva Sans"/>
                <a:ea typeface="Canva Sans"/>
                <a:cs typeface="Canva Sans"/>
                <a:sym typeface="Canva Sans"/>
              </a:rPr>
              <a:t>so as to prevent data leaking.</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For each combination of hyperparameters, the model is trained and test, after which parameters which performs the best, is selected for further training and forecasting.</a:t>
            </a:r>
          </a:p>
          <a:p>
            <a:pPr marL="604519" lvl="1"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Once each model is tuned for dataset, the best performing model among the two is selected for the respective grade.</a:t>
            </a:r>
          </a:p>
          <a:p>
            <a:pPr marL="604519" lvl="1"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There are 2 major methods to hyper tune a model, here </a:t>
            </a:r>
            <a:r>
              <a:rPr lang="en-US" sz="2799" b="1" dirty="0">
                <a:solidFill>
                  <a:srgbClr val="000000"/>
                </a:solidFill>
                <a:latin typeface="Canva Sans Bold"/>
                <a:ea typeface="Canva Sans Bold"/>
                <a:cs typeface="Canva Sans Bold"/>
                <a:sym typeface="Canva Sans Bold"/>
              </a:rPr>
              <a:t>grid search method</a:t>
            </a:r>
            <a:r>
              <a:rPr lang="en-US" sz="2799" dirty="0">
                <a:solidFill>
                  <a:srgbClr val="000000"/>
                </a:solidFill>
                <a:latin typeface="Canva Sans"/>
                <a:ea typeface="Canva Sans"/>
                <a:cs typeface="Canva Sans"/>
                <a:sym typeface="Canva Sans"/>
              </a:rPr>
              <a:t> is used for its simplicity.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06780" y="9743487"/>
            <a:ext cx="442020"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13</a:t>
            </a:r>
          </a:p>
        </p:txBody>
      </p:sp>
      <p:sp>
        <p:nvSpPr>
          <p:cNvPr id="9" name="TextBox 9"/>
          <p:cNvSpPr txBox="1"/>
          <p:nvPr/>
        </p:nvSpPr>
        <p:spPr>
          <a:xfrm>
            <a:off x="1028700" y="1538658"/>
            <a:ext cx="16230600" cy="7910830"/>
          </a:xfrm>
          <a:prstGeom prst="rect">
            <a:avLst/>
          </a:prstGeom>
        </p:spPr>
        <p:txBody>
          <a:bodyPr lIns="0" tIns="0" rIns="0" bIns="0" rtlCol="0" anchor="t">
            <a:spAutoFit/>
          </a:bodyPr>
          <a:lstStyle/>
          <a:p>
            <a:pPr algn="just">
              <a:lnSpc>
                <a:spcPts val="3919"/>
              </a:lnSpc>
            </a:pPr>
            <a:r>
              <a:rPr lang="en-US" sz="2799" b="1" dirty="0">
                <a:solidFill>
                  <a:srgbClr val="000000"/>
                </a:solidFill>
                <a:latin typeface="Canva Sans Bold"/>
                <a:ea typeface="Canva Sans Bold"/>
                <a:cs typeface="Canva Sans Bold"/>
                <a:sym typeface="Canva Sans Bold"/>
              </a:rPr>
              <a:t>Prophet</a:t>
            </a:r>
          </a:p>
          <a:p>
            <a:pPr algn="just">
              <a:lnSpc>
                <a:spcPts val="3919"/>
              </a:lnSpc>
            </a:pPr>
            <a:r>
              <a:rPr lang="en-US" sz="2799" dirty="0">
                <a:solidFill>
                  <a:srgbClr val="000000"/>
                </a:solidFill>
                <a:latin typeface="Canva Sans"/>
                <a:ea typeface="Canva Sans"/>
                <a:cs typeface="Canva Sans"/>
                <a:sym typeface="Canva Sans"/>
              </a:rPr>
              <a:t>There are total </a:t>
            </a:r>
            <a:r>
              <a:rPr lang="en-US" sz="2799" b="1" dirty="0">
                <a:solidFill>
                  <a:srgbClr val="000000"/>
                </a:solidFill>
                <a:latin typeface="Canva Sans Bold"/>
                <a:ea typeface="Canva Sans Bold"/>
                <a:cs typeface="Canva Sans Bold"/>
                <a:sym typeface="Canva Sans Bold"/>
              </a:rPr>
              <a:t>640 combinations</a:t>
            </a:r>
            <a:r>
              <a:rPr lang="en-US" sz="2799" dirty="0">
                <a:solidFill>
                  <a:srgbClr val="000000"/>
                </a:solidFill>
                <a:latin typeface="Canva Sans"/>
                <a:ea typeface="Canva Sans"/>
                <a:cs typeface="Canva Sans"/>
                <a:sym typeface="Canva Sans"/>
              </a:rPr>
              <a:t> of hyperparameters of prophet that are tried for this project</a:t>
            </a:r>
          </a:p>
          <a:p>
            <a:pPr marL="604519" lvl="1" indent="-302260" algn="just">
              <a:lnSpc>
                <a:spcPts val="3919"/>
              </a:lnSpc>
              <a:buFont typeface="Arial"/>
              <a:buChar char="•"/>
            </a:pPr>
            <a:r>
              <a:rPr lang="en-US" sz="2799" dirty="0" err="1">
                <a:solidFill>
                  <a:srgbClr val="000000"/>
                </a:solidFill>
                <a:latin typeface="Canva Sans"/>
                <a:ea typeface="Canva Sans"/>
                <a:cs typeface="Canva Sans"/>
                <a:sym typeface="Canva Sans"/>
              </a:rPr>
              <a:t>changepoint_prior_scale</a:t>
            </a:r>
            <a:r>
              <a:rPr lang="en-US" sz="2799" dirty="0">
                <a:solidFill>
                  <a:srgbClr val="000000"/>
                </a:solidFill>
                <a:latin typeface="Canva Sans"/>
                <a:ea typeface="Canva Sans"/>
                <a:cs typeface="Canva Sans"/>
                <a:sym typeface="Canva Sans"/>
              </a:rPr>
              <a:t>: [0.001, 0.005, 0.01, 0.05, 0.1, 0.3, 0.5, 1.0]</a:t>
            </a:r>
          </a:p>
          <a:p>
            <a:pPr marL="604519" lvl="1" indent="-302260" algn="just">
              <a:lnSpc>
                <a:spcPts val="3919"/>
              </a:lnSpc>
              <a:buFont typeface="Arial"/>
              <a:buChar char="•"/>
            </a:pPr>
            <a:r>
              <a:rPr lang="en-US" sz="2799" dirty="0" err="1">
                <a:solidFill>
                  <a:srgbClr val="000000"/>
                </a:solidFill>
                <a:latin typeface="Canva Sans"/>
                <a:ea typeface="Canva Sans"/>
                <a:cs typeface="Canva Sans"/>
                <a:sym typeface="Canva Sans"/>
              </a:rPr>
              <a:t>seasonality_prior_scale</a:t>
            </a:r>
            <a:r>
              <a:rPr lang="en-US" sz="2799" dirty="0">
                <a:solidFill>
                  <a:srgbClr val="000000"/>
                </a:solidFill>
                <a:latin typeface="Canva Sans"/>
                <a:ea typeface="Canva Sans"/>
                <a:cs typeface="Canva Sans"/>
                <a:sym typeface="Canva Sans"/>
              </a:rPr>
              <a:t>: [0.1, 0.01, 1.0, 5.0, 10.0, 15.0, 20.0, 30.0]</a:t>
            </a:r>
          </a:p>
          <a:p>
            <a:pPr marL="604519" lvl="1" indent="-302260" algn="just">
              <a:lnSpc>
                <a:spcPts val="3919"/>
              </a:lnSpc>
              <a:buFont typeface="Arial"/>
              <a:buChar char="•"/>
            </a:pPr>
            <a:r>
              <a:rPr lang="en-US" sz="2799" dirty="0" err="1">
                <a:solidFill>
                  <a:srgbClr val="000000"/>
                </a:solidFill>
                <a:latin typeface="Canva Sans"/>
                <a:ea typeface="Canva Sans"/>
                <a:cs typeface="Canva Sans"/>
                <a:sym typeface="Canva Sans"/>
              </a:rPr>
              <a:t>seasonality_mode</a:t>
            </a:r>
            <a:r>
              <a:rPr lang="en-US" sz="2799" dirty="0">
                <a:solidFill>
                  <a:srgbClr val="000000"/>
                </a:solidFill>
                <a:latin typeface="Canva Sans"/>
                <a:ea typeface="Canva Sans"/>
                <a:cs typeface="Canva Sans"/>
                <a:sym typeface="Canva Sans"/>
              </a:rPr>
              <a:t>: ['additive', 'multiplicative']  </a:t>
            </a:r>
          </a:p>
          <a:p>
            <a:pPr marL="604519" lvl="1" indent="-302260" algn="just">
              <a:lnSpc>
                <a:spcPts val="3919"/>
              </a:lnSpc>
              <a:buFont typeface="Arial"/>
              <a:buChar char="•"/>
            </a:pPr>
            <a:r>
              <a:rPr lang="en-US" sz="2799" dirty="0" err="1">
                <a:solidFill>
                  <a:srgbClr val="000000"/>
                </a:solidFill>
                <a:latin typeface="Canva Sans"/>
                <a:ea typeface="Canva Sans"/>
                <a:cs typeface="Canva Sans"/>
                <a:sym typeface="Canva Sans"/>
              </a:rPr>
              <a:t>changepoint_range</a:t>
            </a:r>
            <a:r>
              <a:rPr lang="en-US" sz="2799" dirty="0">
                <a:solidFill>
                  <a:srgbClr val="000000"/>
                </a:solidFill>
                <a:latin typeface="Canva Sans"/>
                <a:ea typeface="Canva Sans"/>
                <a:cs typeface="Canva Sans"/>
                <a:sym typeface="Canva Sans"/>
              </a:rPr>
              <a:t>: [0.6, 0.7, 0.8, 0.9, 0.95]</a:t>
            </a:r>
          </a:p>
          <a:p>
            <a:pPr algn="just">
              <a:lnSpc>
                <a:spcPts val="3919"/>
              </a:lnSpc>
            </a:pPr>
            <a:endParaRPr lang="en-US" sz="2799" dirty="0">
              <a:solidFill>
                <a:srgbClr val="000000"/>
              </a:solidFill>
              <a:latin typeface="Canva Sans"/>
              <a:ea typeface="Canva Sans"/>
              <a:cs typeface="Canva Sans"/>
              <a:sym typeface="Canva Sans"/>
            </a:endParaRPr>
          </a:p>
          <a:p>
            <a:pPr algn="just">
              <a:lnSpc>
                <a:spcPts val="3919"/>
              </a:lnSpc>
            </a:pPr>
            <a:r>
              <a:rPr lang="en-US" sz="2799" b="1" dirty="0">
                <a:solidFill>
                  <a:srgbClr val="000000"/>
                </a:solidFill>
                <a:latin typeface="Canva Sans Bold"/>
                <a:ea typeface="Canva Sans Bold"/>
                <a:cs typeface="Canva Sans Bold"/>
                <a:sym typeface="Canva Sans Bold"/>
              </a:rPr>
              <a:t>XGBoost</a:t>
            </a:r>
          </a:p>
          <a:p>
            <a:pPr algn="just">
              <a:lnSpc>
                <a:spcPts val="3919"/>
              </a:lnSpc>
            </a:pPr>
            <a:r>
              <a:rPr lang="en-US" sz="2799" dirty="0">
                <a:solidFill>
                  <a:srgbClr val="000000"/>
                </a:solidFill>
                <a:latin typeface="Canva Sans"/>
                <a:ea typeface="Canva Sans"/>
                <a:cs typeface="Canva Sans"/>
                <a:sym typeface="Canva Sans"/>
              </a:rPr>
              <a:t> total </a:t>
            </a:r>
            <a:r>
              <a:rPr lang="en-US" sz="2799" b="1" dirty="0">
                <a:solidFill>
                  <a:srgbClr val="000000"/>
                </a:solidFill>
                <a:latin typeface="Canva Sans Bold"/>
                <a:ea typeface="Canva Sans Bold"/>
                <a:cs typeface="Canva Sans Bold"/>
                <a:sym typeface="Canva Sans Bold"/>
              </a:rPr>
              <a:t>500 combinations</a:t>
            </a:r>
            <a:r>
              <a:rPr lang="en-US" sz="2799" dirty="0">
                <a:solidFill>
                  <a:srgbClr val="000000"/>
                </a:solidFill>
                <a:latin typeface="Canva Sans"/>
                <a:ea typeface="Canva Sans"/>
                <a:cs typeface="Canva Sans"/>
                <a:sym typeface="Canva Sans"/>
              </a:rPr>
              <a:t> of hyperparameters of XGBoost that are tried for this project</a:t>
            </a:r>
          </a:p>
          <a:p>
            <a:pPr marL="604519" lvl="1" indent="-302260" algn="just">
              <a:lnSpc>
                <a:spcPts val="3919"/>
              </a:lnSpc>
              <a:buFont typeface="Arial"/>
              <a:buChar char="•"/>
            </a:pPr>
            <a:r>
              <a:rPr lang="en-US" sz="2799" dirty="0" err="1">
                <a:solidFill>
                  <a:srgbClr val="000000"/>
                </a:solidFill>
                <a:latin typeface="Canva Sans"/>
                <a:ea typeface="Canva Sans"/>
                <a:cs typeface="Canva Sans"/>
                <a:sym typeface="Canva Sans"/>
              </a:rPr>
              <a:t>learning_rate</a:t>
            </a:r>
            <a:r>
              <a:rPr lang="en-US" sz="2799" dirty="0">
                <a:solidFill>
                  <a:srgbClr val="000000"/>
                </a:solidFill>
                <a:latin typeface="Canva Sans"/>
                <a:ea typeface="Canva Sans"/>
                <a:cs typeface="Canva Sans"/>
                <a:sym typeface="Canva Sans"/>
              </a:rPr>
              <a:t> = [0.01, 0.05, 0.1, 0.2, 0.3]</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n_estimators</a:t>
            </a:r>
            <a:r>
              <a:rPr lang="en-US" sz="2799" dirty="0">
                <a:solidFill>
                  <a:srgbClr val="000000"/>
                </a:solidFill>
                <a:latin typeface="Canva Sans"/>
                <a:ea typeface="Canva Sans"/>
                <a:cs typeface="Canva Sans"/>
                <a:sym typeface="Canva Sans"/>
              </a:rPr>
              <a:t> = [100, 200, 300, 500, 700]</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max_depth</a:t>
            </a:r>
            <a:r>
              <a:rPr lang="en-US" sz="2799" dirty="0">
                <a:solidFill>
                  <a:srgbClr val="000000"/>
                </a:solidFill>
                <a:latin typeface="Canva Sans"/>
                <a:ea typeface="Canva Sans"/>
                <a:cs typeface="Canva Sans"/>
                <a:sym typeface="Canva Sans"/>
              </a:rPr>
              <a:t> = [3, 5, 7, 9, 11]</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  objective = ['</a:t>
            </a:r>
            <a:r>
              <a:rPr lang="en-US" sz="2799" dirty="0" err="1">
                <a:solidFill>
                  <a:srgbClr val="000000"/>
                </a:solidFill>
                <a:latin typeface="Canva Sans"/>
                <a:ea typeface="Canva Sans"/>
                <a:cs typeface="Canva Sans"/>
                <a:sym typeface="Canva Sans"/>
              </a:rPr>
              <a:t>reg:squarederror</a:t>
            </a: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reg:absoluteerror</a:t>
            </a:r>
            <a:r>
              <a:rPr lang="en-US" sz="2799" dirty="0">
                <a:solidFill>
                  <a:srgbClr val="000000"/>
                </a:solidFill>
                <a:latin typeface="Canva Sans"/>
                <a:ea typeface="Canva Sans"/>
                <a:cs typeface="Canva Sans"/>
                <a:sym typeface="Canva Sans"/>
              </a:rPr>
              <a:t>']</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eval_metric</a:t>
            </a:r>
            <a:r>
              <a:rPr lang="en-US" sz="2799" dirty="0">
                <a:solidFill>
                  <a:srgbClr val="000000"/>
                </a:solidFill>
                <a:latin typeface="Canva Sans"/>
                <a:ea typeface="Canva Sans"/>
                <a:cs typeface="Canva Sans"/>
                <a:sym typeface="Canva Sans"/>
              </a:rPr>
              <a:t> = ['</a:t>
            </a:r>
            <a:r>
              <a:rPr lang="en-US" sz="2799" dirty="0" err="1">
                <a:solidFill>
                  <a:srgbClr val="000000"/>
                </a:solidFill>
                <a:latin typeface="Canva Sans"/>
                <a:ea typeface="Canva Sans"/>
                <a:cs typeface="Canva Sans"/>
                <a:sym typeface="Canva Sans"/>
              </a:rPr>
              <a:t>rmse</a:t>
            </a: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mae</a:t>
            </a:r>
            <a:r>
              <a:rPr lang="en-US" sz="2799" dirty="0">
                <a:solidFill>
                  <a:srgbClr val="000000"/>
                </a:solidFill>
                <a:latin typeface="Canva Sans"/>
                <a:ea typeface="Canva Sans"/>
                <a:cs typeface="Canva Sans"/>
                <a:sym typeface="Canva Sans"/>
              </a:rPr>
              <a:t>']</a:t>
            </a:r>
          </a:p>
          <a:p>
            <a:pPr algn="just">
              <a:lnSpc>
                <a:spcPts val="3919"/>
              </a:lnSpc>
            </a:pPr>
            <a:endParaRPr lang="en-US" sz="2799" dirty="0">
              <a:solidFill>
                <a:srgbClr val="000000"/>
              </a:solidFill>
              <a:latin typeface="Canva Sans"/>
              <a:ea typeface="Canva Sans"/>
              <a:cs typeface="Canva Sans"/>
              <a:sym typeface="Canva Sans"/>
            </a:endParaRPr>
          </a:p>
          <a:p>
            <a:pPr algn="just">
              <a:lnSpc>
                <a:spcPts val="3919"/>
              </a:lnSpc>
            </a:pPr>
            <a:r>
              <a:rPr lang="en-US" sz="2799" dirty="0">
                <a:solidFill>
                  <a:srgbClr val="000000"/>
                </a:solidFill>
                <a:latin typeface="Canva Sans"/>
                <a:ea typeface="Canva Sans"/>
                <a:cs typeface="Canva Sans"/>
                <a:sym typeface="Canva Sans"/>
              </a:rPr>
              <a:t>Once hyper tuned, output of the model is again plotted for visual representation.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Freeform 8"/>
          <p:cNvSpPr/>
          <p:nvPr/>
        </p:nvSpPr>
        <p:spPr>
          <a:xfrm>
            <a:off x="6451706" y="7303904"/>
            <a:ext cx="5384584" cy="2623579"/>
          </a:xfrm>
          <a:custGeom>
            <a:avLst/>
            <a:gdLst/>
            <a:ahLst/>
            <a:cxnLst/>
            <a:rect l="l" t="t" r="r" b="b"/>
            <a:pathLst>
              <a:path w="5384584" h="2623579">
                <a:moveTo>
                  <a:pt x="0" y="0"/>
                </a:moveTo>
                <a:lnTo>
                  <a:pt x="5384584" y="0"/>
                </a:lnTo>
                <a:lnTo>
                  <a:pt x="5384584" y="2623579"/>
                </a:lnTo>
                <a:lnTo>
                  <a:pt x="0" y="2623579"/>
                </a:lnTo>
                <a:lnTo>
                  <a:pt x="0" y="0"/>
                </a:lnTo>
                <a:close/>
              </a:path>
            </a:pathLst>
          </a:custGeom>
          <a:blipFill>
            <a:blip r:embed="rId3"/>
            <a:stretch>
              <a:fillRect/>
            </a:stretch>
          </a:blipFill>
        </p:spPr>
      </p:sp>
      <p:sp>
        <p:nvSpPr>
          <p:cNvPr id="9" name="Freeform 9"/>
          <p:cNvSpPr/>
          <p:nvPr/>
        </p:nvSpPr>
        <p:spPr>
          <a:xfrm>
            <a:off x="1028700" y="2210870"/>
            <a:ext cx="16230600" cy="5216075"/>
          </a:xfrm>
          <a:custGeom>
            <a:avLst/>
            <a:gdLst/>
            <a:ahLst/>
            <a:cxnLst/>
            <a:rect l="l" t="t" r="r" b="b"/>
            <a:pathLst>
              <a:path w="16230600" h="5216075">
                <a:moveTo>
                  <a:pt x="0" y="0"/>
                </a:moveTo>
                <a:lnTo>
                  <a:pt x="16230600" y="0"/>
                </a:lnTo>
                <a:lnTo>
                  <a:pt x="16230600" y="5216075"/>
                </a:lnTo>
                <a:lnTo>
                  <a:pt x="0" y="5216075"/>
                </a:lnTo>
                <a:lnTo>
                  <a:pt x="0" y="0"/>
                </a:lnTo>
                <a:close/>
              </a:path>
            </a:pathLst>
          </a:custGeom>
          <a:blipFill>
            <a:blip r:embed="rId4"/>
            <a:stretch>
              <a:fillRect t="-9770"/>
            </a:stretch>
          </a:blipFill>
        </p:spPr>
      </p:sp>
      <p:sp>
        <p:nvSpPr>
          <p:cNvPr id="10" name="Freeform 10"/>
          <p:cNvSpPr/>
          <p:nvPr/>
        </p:nvSpPr>
        <p:spPr>
          <a:xfrm>
            <a:off x="13071620" y="6913896"/>
            <a:ext cx="4121005" cy="2762916"/>
          </a:xfrm>
          <a:custGeom>
            <a:avLst/>
            <a:gdLst/>
            <a:ahLst/>
            <a:cxnLst/>
            <a:rect l="l" t="t" r="r" b="b"/>
            <a:pathLst>
              <a:path w="4121005" h="2762916">
                <a:moveTo>
                  <a:pt x="0" y="0"/>
                </a:moveTo>
                <a:lnTo>
                  <a:pt x="4121005" y="0"/>
                </a:lnTo>
                <a:lnTo>
                  <a:pt x="4121005" y="2762916"/>
                </a:lnTo>
                <a:lnTo>
                  <a:pt x="0" y="2762916"/>
                </a:lnTo>
                <a:lnTo>
                  <a:pt x="0" y="0"/>
                </a:lnTo>
                <a:close/>
              </a:path>
            </a:pathLst>
          </a:custGeom>
          <a:blipFill>
            <a:blip r:embed="rId5"/>
            <a:stretch>
              <a:fillRect l="-205934" t="-36943" r="-3232" b="-25732"/>
            </a:stretch>
          </a:blipFill>
          <a:ln w="9525" cap="sq">
            <a:solidFill>
              <a:srgbClr val="000000"/>
            </a:solidFill>
            <a:prstDash val="solid"/>
            <a:miter/>
          </a:ln>
        </p:spPr>
      </p:sp>
      <p:sp>
        <p:nvSpPr>
          <p:cNvPr id="11" name="TextBox 11"/>
          <p:cNvSpPr txBox="1"/>
          <p:nvPr/>
        </p:nvSpPr>
        <p:spPr>
          <a:xfrm>
            <a:off x="10515600" y="9182100"/>
            <a:ext cx="297894"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10</a:t>
            </a:r>
          </a:p>
        </p:txBody>
      </p:sp>
      <p:sp>
        <p:nvSpPr>
          <p:cNvPr id="12" name="TextBox 12"/>
          <p:cNvSpPr txBox="1"/>
          <p:nvPr/>
        </p:nvSpPr>
        <p:spPr>
          <a:xfrm>
            <a:off x="2922558" y="1502844"/>
            <a:ext cx="12740778" cy="422275"/>
          </a:xfrm>
          <a:prstGeom prst="rect">
            <a:avLst/>
          </a:prstGeom>
        </p:spPr>
        <p:txBody>
          <a:bodyPr lIns="0" tIns="0" rIns="0" bIns="0" rtlCol="0" anchor="t">
            <a:spAutoFit/>
          </a:bodyPr>
          <a:lstStyle/>
          <a:p>
            <a:pPr algn="ctr">
              <a:lnSpc>
                <a:spcPts val="3499"/>
              </a:lnSpc>
              <a:spcBef>
                <a:spcPct val="0"/>
              </a:spcBef>
            </a:pPr>
            <a:r>
              <a:rPr lang="en-US" sz="2499" b="1">
                <a:solidFill>
                  <a:srgbClr val="000000"/>
                </a:solidFill>
                <a:latin typeface="Canva Sans Bold"/>
                <a:ea typeface="Canva Sans Bold"/>
                <a:cs typeface="Canva Sans Bold"/>
                <a:sym typeface="Canva Sans Bold"/>
              </a:rPr>
              <a:t>Very High K - Prohpet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Freeform 8"/>
          <p:cNvSpPr/>
          <p:nvPr/>
        </p:nvSpPr>
        <p:spPr>
          <a:xfrm>
            <a:off x="6504587" y="7471598"/>
            <a:ext cx="5278821" cy="2595104"/>
          </a:xfrm>
          <a:custGeom>
            <a:avLst/>
            <a:gdLst/>
            <a:ahLst/>
            <a:cxnLst/>
            <a:rect l="l" t="t" r="r" b="b"/>
            <a:pathLst>
              <a:path w="5278821" h="2595104">
                <a:moveTo>
                  <a:pt x="0" y="0"/>
                </a:moveTo>
                <a:lnTo>
                  <a:pt x="5278820" y="0"/>
                </a:lnTo>
                <a:lnTo>
                  <a:pt x="5278820" y="2595103"/>
                </a:lnTo>
                <a:lnTo>
                  <a:pt x="0" y="2595103"/>
                </a:lnTo>
                <a:lnTo>
                  <a:pt x="0" y="0"/>
                </a:lnTo>
                <a:close/>
              </a:path>
            </a:pathLst>
          </a:custGeom>
          <a:blipFill>
            <a:blip r:embed="rId3"/>
            <a:stretch>
              <a:fillRect/>
            </a:stretch>
          </a:blipFill>
        </p:spPr>
      </p:sp>
      <p:sp>
        <p:nvSpPr>
          <p:cNvPr id="9" name="TextBox 9"/>
          <p:cNvSpPr txBox="1"/>
          <p:nvPr/>
        </p:nvSpPr>
        <p:spPr>
          <a:xfrm>
            <a:off x="10363200" y="8919207"/>
            <a:ext cx="297894"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10</a:t>
            </a:r>
          </a:p>
        </p:txBody>
      </p:sp>
      <p:sp>
        <p:nvSpPr>
          <p:cNvPr id="10" name="TextBox 10"/>
          <p:cNvSpPr txBox="1"/>
          <p:nvPr/>
        </p:nvSpPr>
        <p:spPr>
          <a:xfrm>
            <a:off x="2922558" y="1502844"/>
            <a:ext cx="12740778" cy="422275"/>
          </a:xfrm>
          <a:prstGeom prst="rect">
            <a:avLst/>
          </a:prstGeom>
        </p:spPr>
        <p:txBody>
          <a:bodyPr lIns="0" tIns="0" rIns="0" bIns="0" rtlCol="0" anchor="t">
            <a:spAutoFit/>
          </a:bodyPr>
          <a:lstStyle/>
          <a:p>
            <a:pPr algn="ctr">
              <a:lnSpc>
                <a:spcPts val="3499"/>
              </a:lnSpc>
              <a:spcBef>
                <a:spcPct val="0"/>
              </a:spcBef>
            </a:pPr>
            <a:r>
              <a:rPr lang="en-US" sz="2499" b="1" dirty="0">
                <a:solidFill>
                  <a:srgbClr val="000000"/>
                </a:solidFill>
                <a:latin typeface="Canva Sans Bold"/>
                <a:ea typeface="Canva Sans Bold"/>
                <a:cs typeface="Canva Sans Bold"/>
                <a:sym typeface="Canva Sans Bold"/>
              </a:rPr>
              <a:t>Very High K - XGBoost</a:t>
            </a:r>
          </a:p>
        </p:txBody>
      </p:sp>
      <p:sp>
        <p:nvSpPr>
          <p:cNvPr id="11" name="Freeform 11"/>
          <p:cNvSpPr/>
          <p:nvPr/>
        </p:nvSpPr>
        <p:spPr>
          <a:xfrm>
            <a:off x="1028700" y="2210870"/>
            <a:ext cx="16230600" cy="5326106"/>
          </a:xfrm>
          <a:custGeom>
            <a:avLst/>
            <a:gdLst/>
            <a:ahLst/>
            <a:cxnLst/>
            <a:rect l="l" t="t" r="r" b="b"/>
            <a:pathLst>
              <a:path w="16230600" h="5326106">
                <a:moveTo>
                  <a:pt x="0" y="0"/>
                </a:moveTo>
                <a:lnTo>
                  <a:pt x="16230600" y="0"/>
                </a:lnTo>
                <a:lnTo>
                  <a:pt x="16230600" y="5326105"/>
                </a:lnTo>
                <a:lnTo>
                  <a:pt x="0" y="5326105"/>
                </a:lnTo>
                <a:lnTo>
                  <a:pt x="0" y="0"/>
                </a:lnTo>
                <a:close/>
              </a:path>
            </a:pathLst>
          </a:custGeom>
          <a:blipFill>
            <a:blip r:embed="rId4"/>
            <a:stretch>
              <a:fillRect t="-7502"/>
            </a:stretch>
          </a:blipFill>
        </p:spPr>
      </p:sp>
      <p:sp>
        <p:nvSpPr>
          <p:cNvPr id="12" name="Freeform 12"/>
          <p:cNvSpPr/>
          <p:nvPr/>
        </p:nvSpPr>
        <p:spPr>
          <a:xfrm>
            <a:off x="13476657" y="6988004"/>
            <a:ext cx="3706443" cy="2679414"/>
          </a:xfrm>
          <a:custGeom>
            <a:avLst/>
            <a:gdLst/>
            <a:ahLst/>
            <a:cxnLst/>
            <a:rect l="l" t="t" r="r" b="b"/>
            <a:pathLst>
              <a:path w="3706443" h="2679414">
                <a:moveTo>
                  <a:pt x="0" y="0"/>
                </a:moveTo>
                <a:lnTo>
                  <a:pt x="3706443" y="0"/>
                </a:lnTo>
                <a:lnTo>
                  <a:pt x="3706443" y="2679414"/>
                </a:lnTo>
                <a:lnTo>
                  <a:pt x="0" y="2679414"/>
                </a:lnTo>
                <a:lnTo>
                  <a:pt x="0" y="0"/>
                </a:lnTo>
                <a:close/>
              </a:path>
            </a:pathLst>
          </a:custGeom>
          <a:blipFill>
            <a:blip r:embed="rId5"/>
            <a:stretch>
              <a:fillRect l="-283689" t="-56831" r="-6402" b="-33529"/>
            </a:stretch>
          </a:blipFill>
          <a:ln w="9525" cap="sq">
            <a:solidFill>
              <a:srgbClr val="000000"/>
            </a:solidFill>
            <a:prstDash val="solid"/>
            <a:miter/>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20294" y="9743487"/>
            <a:ext cx="352306"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16</a:t>
            </a:r>
          </a:p>
        </p:txBody>
      </p:sp>
      <p:sp>
        <p:nvSpPr>
          <p:cNvPr id="9" name="TextBox 9"/>
          <p:cNvSpPr txBox="1"/>
          <p:nvPr/>
        </p:nvSpPr>
        <p:spPr>
          <a:xfrm>
            <a:off x="6541829" y="1791553"/>
            <a:ext cx="5345371"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Actual Forecasting</a:t>
            </a:r>
          </a:p>
        </p:txBody>
      </p:sp>
      <p:sp>
        <p:nvSpPr>
          <p:cNvPr id="10" name="TextBox 10"/>
          <p:cNvSpPr txBox="1"/>
          <p:nvPr/>
        </p:nvSpPr>
        <p:spPr>
          <a:xfrm>
            <a:off x="2170392" y="3463057"/>
            <a:ext cx="13947216" cy="5469126"/>
          </a:xfrm>
          <a:prstGeom prst="rect">
            <a:avLst/>
          </a:prstGeom>
        </p:spPr>
        <p:txBody>
          <a:bodyPr lIns="0" tIns="0" rIns="0" bIns="0" rtlCol="0" anchor="t">
            <a:spAutoFit/>
          </a:bodyPr>
          <a:lstStyle/>
          <a:p>
            <a:pPr algn="just">
              <a:lnSpc>
                <a:spcPts val="3919"/>
              </a:lnSpc>
            </a:pPr>
            <a:r>
              <a:rPr lang="en-US" sz="2799" dirty="0">
                <a:solidFill>
                  <a:srgbClr val="000000"/>
                </a:solidFill>
                <a:latin typeface="Canva Sans"/>
                <a:ea typeface="Canva Sans"/>
                <a:cs typeface="Canva Sans"/>
                <a:sym typeface="Canva Sans"/>
              </a:rPr>
              <a:t>Once, the models are hyper-tuned and evaluated, the very next step is to perform actual forecasting.</a:t>
            </a:r>
          </a:p>
          <a:p>
            <a:pPr algn="just">
              <a:lnSpc>
                <a:spcPts val="3919"/>
              </a:lnSpc>
            </a:pPr>
            <a:endParaRPr lang="en-US" sz="2799" dirty="0">
              <a:solidFill>
                <a:srgbClr val="000000"/>
              </a:solidFill>
              <a:latin typeface="Canva Sans"/>
              <a:ea typeface="Canva Sans"/>
              <a:cs typeface="Canva Sans"/>
              <a:sym typeface="Canva Sans"/>
            </a:endParaRP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Since, we have data till 31st March 2025, we will forecast for next </a:t>
            </a:r>
            <a:r>
              <a:rPr lang="en-US" sz="2799" b="1" dirty="0">
                <a:solidFill>
                  <a:srgbClr val="000000"/>
                </a:solidFill>
                <a:latin typeface="Canva Sans Bold"/>
                <a:ea typeface="Canva Sans Bold"/>
                <a:cs typeface="Canva Sans Bold"/>
                <a:sym typeface="Canva Sans Bold"/>
              </a:rPr>
              <a:t>3 months </a:t>
            </a:r>
            <a:r>
              <a:rPr lang="en-US" sz="2799" dirty="0">
                <a:solidFill>
                  <a:srgbClr val="000000"/>
                </a:solidFill>
                <a:latin typeface="Canva Sans"/>
                <a:ea typeface="Canva Sans"/>
                <a:cs typeface="Canva Sans"/>
                <a:sym typeface="Canva Sans"/>
              </a:rPr>
              <a:t>i.e. from </a:t>
            </a:r>
            <a:r>
              <a:rPr lang="en-US" sz="2799" b="1" dirty="0">
                <a:solidFill>
                  <a:srgbClr val="000000"/>
                </a:solidFill>
                <a:latin typeface="Canva Sans"/>
                <a:ea typeface="Canva Sans"/>
                <a:cs typeface="Canva Sans"/>
                <a:sym typeface="Canva Sans"/>
              </a:rPr>
              <a:t>1</a:t>
            </a:r>
            <a:r>
              <a:rPr lang="en-US" sz="2799" b="1" baseline="30000" dirty="0">
                <a:solidFill>
                  <a:srgbClr val="000000"/>
                </a:solidFill>
                <a:latin typeface="Canva Sans"/>
                <a:ea typeface="Canva Sans"/>
                <a:cs typeface="Canva Sans"/>
                <a:sym typeface="Canva Sans"/>
              </a:rPr>
              <a:t>st</a:t>
            </a:r>
            <a:r>
              <a:rPr lang="en-US" sz="2799" b="1" dirty="0">
                <a:solidFill>
                  <a:srgbClr val="000000"/>
                </a:solidFill>
                <a:latin typeface="Canva Sans"/>
                <a:ea typeface="Canva Sans"/>
                <a:cs typeface="Canva Sans"/>
                <a:sym typeface="Canva Sans"/>
              </a:rPr>
              <a:t> July 2025 to 30</a:t>
            </a:r>
            <a:r>
              <a:rPr lang="en-US" sz="2799" b="1" baseline="30000" dirty="0">
                <a:solidFill>
                  <a:srgbClr val="000000"/>
                </a:solidFill>
                <a:latin typeface="Canva Sans"/>
                <a:ea typeface="Canva Sans"/>
                <a:cs typeface="Canva Sans"/>
                <a:sym typeface="Canva Sans"/>
              </a:rPr>
              <a:t>th</a:t>
            </a:r>
            <a:r>
              <a:rPr lang="en-US" sz="2799" b="1" dirty="0">
                <a:solidFill>
                  <a:srgbClr val="000000"/>
                </a:solidFill>
                <a:latin typeface="Canva Sans"/>
                <a:ea typeface="Canva Sans"/>
                <a:cs typeface="Canva Sans"/>
                <a:sym typeface="Canva Sans"/>
              </a:rPr>
              <a:t> September 2025.</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A dataset with all the features used for training is to be made for this forecast horizon.</a:t>
            </a:r>
          </a:p>
          <a:p>
            <a:pPr marL="604519" lvl="1"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To create a dataset for the forecasting horizon, three techniques are applied:</a:t>
            </a:r>
          </a:p>
          <a:p>
            <a:pPr marL="1061719" lvl="2"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Mean Features</a:t>
            </a:r>
          </a:p>
          <a:p>
            <a:pPr marL="1061719" lvl="2"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Rolling Mean</a:t>
            </a:r>
          </a:p>
          <a:p>
            <a:pPr marL="1061719" lvl="2"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Forecasted Features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10" name="TextBox 10"/>
          <p:cNvSpPr txBox="1"/>
          <p:nvPr/>
        </p:nvSpPr>
        <p:spPr>
          <a:xfrm>
            <a:off x="9006900" y="9743487"/>
            <a:ext cx="365700" cy="322589"/>
          </a:xfrm>
          <a:prstGeom prst="rect">
            <a:avLst/>
          </a:prstGeom>
        </p:spPr>
        <p:txBody>
          <a:bodyPr wrap="square"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17</a:t>
            </a:r>
          </a:p>
        </p:txBody>
      </p:sp>
      <p:sp>
        <p:nvSpPr>
          <p:cNvPr id="11" name="TextBox 11"/>
          <p:cNvSpPr txBox="1"/>
          <p:nvPr/>
        </p:nvSpPr>
        <p:spPr>
          <a:xfrm>
            <a:off x="1028700" y="8741410"/>
            <a:ext cx="16230600" cy="976630"/>
          </a:xfrm>
          <a:prstGeom prst="rect">
            <a:avLst/>
          </a:prstGeom>
        </p:spPr>
        <p:txBody>
          <a:bodyPr lIns="0" tIns="0" rIns="0" bIns="0" rtlCol="0" anchor="t">
            <a:spAutoFit/>
          </a:bodyPr>
          <a:lstStyle/>
          <a:p>
            <a:pPr algn="l">
              <a:lnSpc>
                <a:spcPts val="3919"/>
              </a:lnSpc>
              <a:spcBef>
                <a:spcPct val="0"/>
              </a:spcBef>
            </a:pPr>
            <a:r>
              <a:rPr lang="en-US" sz="2799" dirty="0">
                <a:solidFill>
                  <a:srgbClr val="000000"/>
                </a:solidFill>
                <a:latin typeface="Canva Sans"/>
                <a:ea typeface="Canva Sans"/>
                <a:cs typeface="Canva Sans"/>
                <a:sym typeface="Canva Sans"/>
              </a:rPr>
              <a:t>Since, the features of future horizon dataset are same, the model will likely produces a steady line as the output, with a slight trend.</a:t>
            </a:r>
          </a:p>
        </p:txBody>
      </p:sp>
      <p:sp>
        <p:nvSpPr>
          <p:cNvPr id="12" name="TextBox 12"/>
          <p:cNvSpPr txBox="1"/>
          <p:nvPr/>
        </p:nvSpPr>
        <p:spPr>
          <a:xfrm>
            <a:off x="2922558" y="1502844"/>
            <a:ext cx="12740778" cy="422275"/>
          </a:xfrm>
          <a:prstGeom prst="rect">
            <a:avLst/>
          </a:prstGeom>
        </p:spPr>
        <p:txBody>
          <a:bodyPr lIns="0" tIns="0" rIns="0" bIns="0" rtlCol="0" anchor="t">
            <a:spAutoFit/>
          </a:bodyPr>
          <a:lstStyle/>
          <a:p>
            <a:pPr algn="ctr">
              <a:lnSpc>
                <a:spcPts val="3499"/>
              </a:lnSpc>
              <a:spcBef>
                <a:spcPct val="0"/>
              </a:spcBef>
            </a:pPr>
            <a:r>
              <a:rPr lang="en-US" sz="2499" b="1" dirty="0">
                <a:solidFill>
                  <a:srgbClr val="000000"/>
                </a:solidFill>
                <a:latin typeface="Canva Sans Bold"/>
                <a:ea typeface="Canva Sans Bold"/>
                <a:cs typeface="Canva Sans Bold"/>
                <a:sym typeface="Canva Sans Bold"/>
              </a:rPr>
              <a:t>Mean Features - Prophet, XGBoost</a:t>
            </a:r>
          </a:p>
        </p:txBody>
      </p:sp>
      <p:sp>
        <p:nvSpPr>
          <p:cNvPr id="13" name="TextBox 13"/>
          <p:cNvSpPr txBox="1"/>
          <p:nvPr/>
        </p:nvSpPr>
        <p:spPr>
          <a:xfrm>
            <a:off x="-1133803" y="2447700"/>
            <a:ext cx="12740778" cy="4222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anva Sans"/>
                <a:ea typeface="Canva Sans"/>
                <a:cs typeface="Canva Sans"/>
                <a:sym typeface="Canva Sans"/>
              </a:rPr>
              <a:t>Prohpet </a:t>
            </a:r>
          </a:p>
        </p:txBody>
      </p:sp>
      <p:sp>
        <p:nvSpPr>
          <p:cNvPr id="14" name="TextBox 14"/>
          <p:cNvSpPr txBox="1"/>
          <p:nvPr/>
        </p:nvSpPr>
        <p:spPr>
          <a:xfrm>
            <a:off x="6681025" y="2447700"/>
            <a:ext cx="12740778" cy="422275"/>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Canva Sans"/>
                <a:ea typeface="Canva Sans"/>
                <a:cs typeface="Canva Sans"/>
                <a:sym typeface="Canva Sans"/>
              </a:rPr>
              <a:t>XGBoost</a:t>
            </a:r>
          </a:p>
        </p:txBody>
      </p:sp>
      <p:pic>
        <p:nvPicPr>
          <p:cNvPr id="16" name="Picture 15">
            <a:extLst>
              <a:ext uri="{FF2B5EF4-FFF2-40B4-BE49-F238E27FC236}">
                <a16:creationId xmlns:a16="http://schemas.microsoft.com/office/drawing/2014/main" id="{40BE31B2-7D02-4E21-A808-4D10D3F4E87A}"/>
              </a:ext>
            </a:extLst>
          </p:cNvPr>
          <p:cNvPicPr>
            <a:picLocks noChangeAspect="1"/>
          </p:cNvPicPr>
          <p:nvPr/>
        </p:nvPicPr>
        <p:blipFill rotWithShape="1">
          <a:blip r:embed="rId3">
            <a:extLst>
              <a:ext uri="{28A0092B-C50C-407E-A947-70E740481C1C}">
                <a14:useLocalDpi xmlns:a14="http://schemas.microsoft.com/office/drawing/2010/main" val="0"/>
              </a:ext>
            </a:extLst>
          </a:blip>
          <a:srcRect l="64420" t="6367"/>
          <a:stretch/>
        </p:blipFill>
        <p:spPr>
          <a:xfrm>
            <a:off x="2188586" y="2900755"/>
            <a:ext cx="6096000" cy="5667377"/>
          </a:xfrm>
          <a:prstGeom prst="rect">
            <a:avLst/>
          </a:prstGeom>
        </p:spPr>
      </p:pic>
      <p:pic>
        <p:nvPicPr>
          <p:cNvPr id="18" name="Picture 17">
            <a:extLst>
              <a:ext uri="{FF2B5EF4-FFF2-40B4-BE49-F238E27FC236}">
                <a16:creationId xmlns:a16="http://schemas.microsoft.com/office/drawing/2014/main" id="{65E3DC2D-3148-4F43-A1A2-E08EDB618157}"/>
              </a:ext>
            </a:extLst>
          </p:cNvPr>
          <p:cNvPicPr>
            <a:picLocks noChangeAspect="1"/>
          </p:cNvPicPr>
          <p:nvPr/>
        </p:nvPicPr>
        <p:blipFill rotWithShape="1">
          <a:blip r:embed="rId4">
            <a:extLst>
              <a:ext uri="{28A0092B-C50C-407E-A947-70E740481C1C}">
                <a14:useLocalDpi xmlns:a14="http://schemas.microsoft.com/office/drawing/2010/main" val="0"/>
              </a:ext>
            </a:extLst>
          </a:blip>
          <a:srcRect l="64420" t="7483"/>
          <a:stretch/>
        </p:blipFill>
        <p:spPr>
          <a:xfrm>
            <a:off x="9949893" y="2899777"/>
            <a:ext cx="6203041" cy="56981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10" name="TextBox 10"/>
          <p:cNvSpPr txBox="1"/>
          <p:nvPr/>
        </p:nvSpPr>
        <p:spPr>
          <a:xfrm>
            <a:off x="9002256" y="9743487"/>
            <a:ext cx="283488"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18</a:t>
            </a:r>
          </a:p>
        </p:txBody>
      </p:sp>
      <p:sp>
        <p:nvSpPr>
          <p:cNvPr id="11" name="TextBox 11"/>
          <p:cNvSpPr txBox="1"/>
          <p:nvPr/>
        </p:nvSpPr>
        <p:spPr>
          <a:xfrm>
            <a:off x="1028700" y="8741410"/>
            <a:ext cx="16230600" cy="976630"/>
          </a:xfrm>
          <a:prstGeom prst="rect">
            <a:avLst/>
          </a:prstGeom>
        </p:spPr>
        <p:txBody>
          <a:bodyPr lIns="0" tIns="0" rIns="0" bIns="0" rtlCol="0" anchor="t">
            <a:spAutoFit/>
          </a:bodyPr>
          <a:lstStyle/>
          <a:p>
            <a:pPr algn="l">
              <a:lnSpc>
                <a:spcPts val="3919"/>
              </a:lnSpc>
              <a:spcBef>
                <a:spcPct val="0"/>
              </a:spcBef>
            </a:pPr>
            <a:r>
              <a:rPr lang="en-US" sz="2799" dirty="0">
                <a:solidFill>
                  <a:srgbClr val="000000"/>
                </a:solidFill>
                <a:latin typeface="Canva Sans"/>
                <a:ea typeface="Canva Sans"/>
                <a:cs typeface="Canva Sans"/>
                <a:sym typeface="Canva Sans"/>
              </a:rPr>
              <a:t>Rolling mean, if used instead, can sometime generate the similar pattern from the window period it is calculated from.</a:t>
            </a:r>
          </a:p>
        </p:txBody>
      </p:sp>
      <p:sp>
        <p:nvSpPr>
          <p:cNvPr id="12" name="TextBox 12"/>
          <p:cNvSpPr txBox="1"/>
          <p:nvPr/>
        </p:nvSpPr>
        <p:spPr>
          <a:xfrm>
            <a:off x="2922558" y="1502844"/>
            <a:ext cx="12740778" cy="422275"/>
          </a:xfrm>
          <a:prstGeom prst="rect">
            <a:avLst/>
          </a:prstGeom>
        </p:spPr>
        <p:txBody>
          <a:bodyPr lIns="0" tIns="0" rIns="0" bIns="0" rtlCol="0" anchor="t">
            <a:spAutoFit/>
          </a:bodyPr>
          <a:lstStyle/>
          <a:p>
            <a:pPr algn="ctr">
              <a:lnSpc>
                <a:spcPts val="3499"/>
              </a:lnSpc>
              <a:spcBef>
                <a:spcPct val="0"/>
              </a:spcBef>
            </a:pPr>
            <a:r>
              <a:rPr lang="en-US" sz="2499" b="1" dirty="0">
                <a:solidFill>
                  <a:srgbClr val="000000"/>
                </a:solidFill>
                <a:latin typeface="Canva Sans Bold"/>
                <a:ea typeface="Canva Sans Bold"/>
                <a:cs typeface="Canva Sans Bold"/>
                <a:sym typeface="Canva Sans Bold"/>
              </a:rPr>
              <a:t>Rolling Mean - Prophet, XGBoost</a:t>
            </a:r>
          </a:p>
        </p:txBody>
      </p:sp>
      <p:sp>
        <p:nvSpPr>
          <p:cNvPr id="13" name="TextBox 13"/>
          <p:cNvSpPr txBox="1"/>
          <p:nvPr/>
        </p:nvSpPr>
        <p:spPr>
          <a:xfrm>
            <a:off x="-1362833" y="2444904"/>
            <a:ext cx="12740778" cy="4222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anva Sans"/>
                <a:ea typeface="Canva Sans"/>
                <a:cs typeface="Canva Sans"/>
                <a:sym typeface="Canva Sans"/>
              </a:rPr>
              <a:t>Prohpet </a:t>
            </a:r>
          </a:p>
        </p:txBody>
      </p:sp>
      <p:sp>
        <p:nvSpPr>
          <p:cNvPr id="14" name="TextBox 14"/>
          <p:cNvSpPr txBox="1"/>
          <p:nvPr/>
        </p:nvSpPr>
        <p:spPr>
          <a:xfrm>
            <a:off x="6910055" y="2444904"/>
            <a:ext cx="12740778" cy="422275"/>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Canva Sans"/>
                <a:ea typeface="Canva Sans"/>
                <a:cs typeface="Canva Sans"/>
                <a:sym typeface="Canva Sans"/>
              </a:rPr>
              <a:t>XGBoost</a:t>
            </a:r>
          </a:p>
        </p:txBody>
      </p:sp>
      <p:pic>
        <p:nvPicPr>
          <p:cNvPr id="16" name="Picture 15">
            <a:extLst>
              <a:ext uri="{FF2B5EF4-FFF2-40B4-BE49-F238E27FC236}">
                <a16:creationId xmlns:a16="http://schemas.microsoft.com/office/drawing/2014/main" id="{18470402-27F9-41E2-A33C-839BD1DBEDFF}"/>
              </a:ext>
            </a:extLst>
          </p:cNvPr>
          <p:cNvPicPr>
            <a:picLocks noChangeAspect="1"/>
          </p:cNvPicPr>
          <p:nvPr/>
        </p:nvPicPr>
        <p:blipFill rotWithShape="1">
          <a:blip r:embed="rId3">
            <a:extLst>
              <a:ext uri="{28A0092B-C50C-407E-A947-70E740481C1C}">
                <a14:useLocalDpi xmlns:a14="http://schemas.microsoft.com/office/drawing/2010/main" val="0"/>
              </a:ext>
            </a:extLst>
          </a:blip>
          <a:srcRect l="64420" t="7483"/>
          <a:stretch/>
        </p:blipFill>
        <p:spPr>
          <a:xfrm>
            <a:off x="2004149" y="3106315"/>
            <a:ext cx="6006815" cy="5517902"/>
          </a:xfrm>
          <a:prstGeom prst="rect">
            <a:avLst/>
          </a:prstGeom>
        </p:spPr>
      </p:pic>
      <p:pic>
        <p:nvPicPr>
          <p:cNvPr id="18" name="Picture 17">
            <a:extLst>
              <a:ext uri="{FF2B5EF4-FFF2-40B4-BE49-F238E27FC236}">
                <a16:creationId xmlns:a16="http://schemas.microsoft.com/office/drawing/2014/main" id="{3BAC53CB-FE09-44F3-AB63-CDB1F9A2EFB3}"/>
              </a:ext>
            </a:extLst>
          </p:cNvPr>
          <p:cNvPicPr>
            <a:picLocks noChangeAspect="1"/>
          </p:cNvPicPr>
          <p:nvPr/>
        </p:nvPicPr>
        <p:blipFill rotWithShape="1">
          <a:blip r:embed="rId4">
            <a:extLst>
              <a:ext uri="{28A0092B-C50C-407E-A947-70E740481C1C}">
                <a14:useLocalDpi xmlns:a14="http://schemas.microsoft.com/office/drawing/2010/main" val="0"/>
              </a:ext>
            </a:extLst>
          </a:blip>
          <a:srcRect l="64420" t="7483"/>
          <a:stretch/>
        </p:blipFill>
        <p:spPr>
          <a:xfrm>
            <a:off x="10277036" y="3050313"/>
            <a:ext cx="6006815" cy="55179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79766" y="9743487"/>
            <a:ext cx="128468"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ea typeface="Canva Sans"/>
                <a:cs typeface="Canva Sans"/>
                <a:sym typeface="Canva Sans"/>
              </a:rPr>
              <a:t>1</a:t>
            </a:r>
          </a:p>
        </p:txBody>
      </p:sp>
      <p:sp>
        <p:nvSpPr>
          <p:cNvPr id="9" name="TextBox 9"/>
          <p:cNvSpPr txBox="1"/>
          <p:nvPr/>
        </p:nvSpPr>
        <p:spPr>
          <a:xfrm>
            <a:off x="5025211" y="1545010"/>
            <a:ext cx="8105061" cy="771525"/>
          </a:xfrm>
          <a:prstGeom prst="rect">
            <a:avLst/>
          </a:prstGeom>
        </p:spPr>
        <p:txBody>
          <a:bodyPr lIns="0" tIns="0" rIns="0" bIns="0" rtlCol="0" anchor="t">
            <a:spAutoFit/>
          </a:bodyPr>
          <a:lstStyle/>
          <a:p>
            <a:pPr algn="ctr">
              <a:lnSpc>
                <a:spcPts val="6300"/>
              </a:lnSpc>
            </a:pPr>
            <a:r>
              <a:rPr lang="en-US" sz="4500" b="1">
                <a:solidFill>
                  <a:srgbClr val="000000"/>
                </a:solidFill>
                <a:latin typeface="Canva Sans Bold"/>
                <a:ea typeface="Canva Sans Bold"/>
                <a:cs typeface="Canva Sans Bold"/>
                <a:sym typeface="Canva Sans Bold"/>
              </a:rPr>
              <a:t>Overview</a:t>
            </a:r>
          </a:p>
        </p:txBody>
      </p:sp>
      <p:sp>
        <p:nvSpPr>
          <p:cNvPr id="10" name="TextBox 10"/>
          <p:cNvSpPr txBox="1"/>
          <p:nvPr/>
        </p:nvSpPr>
        <p:spPr>
          <a:xfrm>
            <a:off x="1671113" y="2926929"/>
            <a:ext cx="15474017" cy="1530351"/>
          </a:xfrm>
          <a:prstGeom prst="rect">
            <a:avLst/>
          </a:prstGeom>
        </p:spPr>
        <p:txBody>
          <a:bodyPr lIns="0" tIns="0" rIns="0" bIns="0" rtlCol="0" anchor="t">
            <a:spAutoFit/>
          </a:bodyPr>
          <a:lstStyle/>
          <a:p>
            <a:pPr marL="759458" lvl="1" indent="-457200" algn="l">
              <a:lnSpc>
                <a:spcPts val="4199"/>
              </a:lnSpc>
              <a:buFont typeface="Arial" panose="020B0604020202020204" pitchFamily="34" charset="0"/>
              <a:buChar char="•"/>
            </a:pPr>
            <a:r>
              <a:rPr lang="en-US" sz="2799" dirty="0">
                <a:solidFill>
                  <a:srgbClr val="000000"/>
                </a:solidFill>
                <a:latin typeface="Canva Sans"/>
                <a:ea typeface="Canva Sans"/>
                <a:cs typeface="Canva Sans"/>
                <a:sym typeface="Canva Sans"/>
              </a:rPr>
              <a:t>The purpose of this project is to understand and predict the importers booking patterns.</a:t>
            </a:r>
          </a:p>
          <a:p>
            <a:pPr marL="759458" lvl="1" indent="-457200" algn="l">
              <a:lnSpc>
                <a:spcPts val="3919"/>
              </a:lnSpc>
              <a:spcBef>
                <a:spcPct val="0"/>
              </a:spcBef>
              <a:buFont typeface="Arial" panose="020B0604020202020204" pitchFamily="34" charset="0"/>
              <a:buChar char="•"/>
            </a:pPr>
            <a:r>
              <a:rPr lang="en-US" sz="2799" dirty="0">
                <a:solidFill>
                  <a:srgbClr val="000000"/>
                </a:solidFill>
                <a:latin typeface="Canva Sans"/>
                <a:ea typeface="Canva Sans"/>
                <a:cs typeface="Canva Sans"/>
                <a:sym typeface="Canva Sans"/>
              </a:rPr>
              <a:t>The project is planned to be executed in three phases.</a:t>
            </a:r>
          </a:p>
        </p:txBody>
      </p:sp>
      <p:sp>
        <p:nvSpPr>
          <p:cNvPr id="11" name="TextBox 11"/>
          <p:cNvSpPr txBox="1"/>
          <p:nvPr/>
        </p:nvSpPr>
        <p:spPr>
          <a:xfrm>
            <a:off x="2448657" y="4744931"/>
            <a:ext cx="13918931" cy="4277995"/>
          </a:xfrm>
          <a:prstGeom prst="rect">
            <a:avLst/>
          </a:prstGeom>
        </p:spPr>
        <p:txBody>
          <a:bodyPr lIns="0" tIns="0" rIns="0" bIns="0" rtlCol="0" anchor="t">
            <a:spAutoFit/>
          </a:bodyPr>
          <a:lstStyle/>
          <a:p>
            <a:pPr algn="l">
              <a:lnSpc>
                <a:spcPts val="3079"/>
              </a:lnSpc>
              <a:spcBef>
                <a:spcPct val="0"/>
              </a:spcBef>
            </a:pPr>
            <a:r>
              <a:rPr lang="en-US" sz="2199" b="1">
                <a:solidFill>
                  <a:srgbClr val="000000"/>
                </a:solidFill>
                <a:latin typeface="Canva Sans Bold"/>
                <a:ea typeface="Canva Sans Bold"/>
                <a:cs typeface="Canva Sans Bold"/>
                <a:sym typeface="Canva Sans Bold"/>
              </a:rPr>
              <a:t>Phase 1</a:t>
            </a:r>
            <a:r>
              <a:rPr lang="en-US" sz="2199">
                <a:solidFill>
                  <a:srgbClr val="000000"/>
                </a:solidFill>
                <a:latin typeface="Canva Sans"/>
                <a:ea typeface="Canva Sans"/>
                <a:cs typeface="Canva Sans"/>
                <a:sym typeface="Canva Sans"/>
              </a:rPr>
              <a:t> : The model will be developed only on the basis of historical import quantity data as an input feature. No other features (external influencers) affecting the imports would be considered. Output of this model would be prediction of total quantity of PVC imports.</a:t>
            </a:r>
          </a:p>
          <a:p>
            <a:pPr algn="l">
              <a:lnSpc>
                <a:spcPts val="3079"/>
              </a:lnSpc>
              <a:spcBef>
                <a:spcPct val="0"/>
              </a:spcBef>
            </a:pPr>
            <a:endParaRPr lang="en-US" sz="2199">
              <a:solidFill>
                <a:srgbClr val="000000"/>
              </a:solidFill>
              <a:latin typeface="Canva Sans"/>
              <a:ea typeface="Canva Sans"/>
              <a:cs typeface="Canva Sans"/>
              <a:sym typeface="Canva Sans"/>
            </a:endParaRPr>
          </a:p>
          <a:p>
            <a:pPr algn="l">
              <a:lnSpc>
                <a:spcPts val="3079"/>
              </a:lnSpc>
              <a:spcBef>
                <a:spcPct val="0"/>
              </a:spcBef>
            </a:pPr>
            <a:r>
              <a:rPr lang="en-US" sz="2199" b="1">
                <a:solidFill>
                  <a:srgbClr val="000000"/>
                </a:solidFill>
                <a:latin typeface="Canva Sans Bold"/>
                <a:ea typeface="Canva Sans Bold"/>
                <a:cs typeface="Canva Sans Bold"/>
                <a:sym typeface="Canva Sans Bold"/>
              </a:rPr>
              <a:t>Phase 2 </a:t>
            </a:r>
            <a:r>
              <a:rPr lang="en-US" sz="2199">
                <a:solidFill>
                  <a:srgbClr val="000000"/>
                </a:solidFill>
                <a:latin typeface="Canva Sans"/>
                <a:ea typeface="Canva Sans"/>
                <a:cs typeface="Canva Sans"/>
                <a:sym typeface="Canva Sans"/>
              </a:rPr>
              <a:t>: The model will be developed considering various supply features, demand features and other external influencers. Output of this model would be prediction of total quantity of PVC imports considering the influencing factors  </a:t>
            </a:r>
          </a:p>
          <a:p>
            <a:pPr algn="l">
              <a:lnSpc>
                <a:spcPts val="3079"/>
              </a:lnSpc>
              <a:spcBef>
                <a:spcPct val="0"/>
              </a:spcBef>
            </a:pPr>
            <a:endParaRPr lang="en-US" sz="2199">
              <a:solidFill>
                <a:srgbClr val="000000"/>
              </a:solidFill>
              <a:latin typeface="Canva Sans"/>
              <a:ea typeface="Canva Sans"/>
              <a:cs typeface="Canva Sans"/>
              <a:sym typeface="Canva Sans"/>
            </a:endParaRPr>
          </a:p>
          <a:p>
            <a:pPr algn="l">
              <a:lnSpc>
                <a:spcPts val="3079"/>
              </a:lnSpc>
              <a:spcBef>
                <a:spcPct val="0"/>
              </a:spcBef>
            </a:pPr>
            <a:r>
              <a:rPr lang="en-US" sz="2199" b="1">
                <a:solidFill>
                  <a:srgbClr val="000000"/>
                </a:solidFill>
                <a:latin typeface="Canva Sans Bold"/>
                <a:ea typeface="Canva Sans Bold"/>
                <a:cs typeface="Canva Sans Bold"/>
                <a:sym typeface="Canva Sans Bold"/>
              </a:rPr>
              <a:t>Phase 3</a:t>
            </a:r>
            <a:r>
              <a:rPr lang="en-US" sz="2199">
                <a:solidFill>
                  <a:srgbClr val="000000"/>
                </a:solidFill>
                <a:latin typeface="Canva Sans"/>
                <a:ea typeface="Canva Sans"/>
                <a:cs typeface="Canva Sans"/>
                <a:sym typeface="Canva Sans"/>
              </a:rPr>
              <a:t> : The model will be developed with major focus on the prediction of PVC import quantity pivoted on product grade, import country, sector, import prices, booking date and booking price (Free on board- FOB)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3"/>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3"/>
              <a:stretch>
                <a:fillRect t="-88717"/>
              </a:stretch>
            </a:blipFill>
          </p:spPr>
        </p:sp>
      </p:grpSp>
      <p:sp>
        <p:nvSpPr>
          <p:cNvPr id="10" name="TextBox 10"/>
          <p:cNvSpPr txBox="1"/>
          <p:nvPr/>
        </p:nvSpPr>
        <p:spPr>
          <a:xfrm>
            <a:off x="9002256" y="9743487"/>
            <a:ext cx="283488"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18</a:t>
            </a:r>
          </a:p>
        </p:txBody>
      </p:sp>
      <p:sp>
        <p:nvSpPr>
          <p:cNvPr id="11" name="TextBox 11"/>
          <p:cNvSpPr txBox="1"/>
          <p:nvPr/>
        </p:nvSpPr>
        <p:spPr>
          <a:xfrm>
            <a:off x="1028700" y="8741410"/>
            <a:ext cx="16230600" cy="967894"/>
          </a:xfrm>
          <a:prstGeom prst="rect">
            <a:avLst/>
          </a:prstGeom>
        </p:spPr>
        <p:txBody>
          <a:bodyPr lIns="0" tIns="0" rIns="0" bIns="0" rtlCol="0" anchor="t">
            <a:spAutoFit/>
          </a:bodyPr>
          <a:lstStyle/>
          <a:p>
            <a:pPr algn="l">
              <a:lnSpc>
                <a:spcPts val="3919"/>
              </a:lnSpc>
              <a:spcBef>
                <a:spcPct val="0"/>
              </a:spcBef>
            </a:pPr>
            <a:r>
              <a:rPr lang="en-US" sz="2799" dirty="0">
                <a:solidFill>
                  <a:srgbClr val="000000"/>
                </a:solidFill>
                <a:latin typeface="Canva Sans"/>
                <a:ea typeface="Canva Sans"/>
                <a:cs typeface="Canva Sans"/>
                <a:sym typeface="Canva Sans"/>
              </a:rPr>
              <a:t>In this technique, prophet model (wo hyperparams) is used to forecast independent features which are further used for forecasting.</a:t>
            </a:r>
          </a:p>
        </p:txBody>
      </p:sp>
      <p:sp>
        <p:nvSpPr>
          <p:cNvPr id="12" name="TextBox 12"/>
          <p:cNvSpPr txBox="1"/>
          <p:nvPr/>
        </p:nvSpPr>
        <p:spPr>
          <a:xfrm>
            <a:off x="2922558" y="1502844"/>
            <a:ext cx="12740778" cy="422275"/>
          </a:xfrm>
          <a:prstGeom prst="rect">
            <a:avLst/>
          </a:prstGeom>
        </p:spPr>
        <p:txBody>
          <a:bodyPr lIns="0" tIns="0" rIns="0" bIns="0" rtlCol="0" anchor="t">
            <a:spAutoFit/>
          </a:bodyPr>
          <a:lstStyle/>
          <a:p>
            <a:pPr algn="ctr">
              <a:lnSpc>
                <a:spcPts val="3499"/>
              </a:lnSpc>
              <a:spcBef>
                <a:spcPct val="0"/>
              </a:spcBef>
            </a:pPr>
            <a:r>
              <a:rPr lang="en-US" sz="2499" b="1" dirty="0">
                <a:solidFill>
                  <a:srgbClr val="000000"/>
                </a:solidFill>
                <a:latin typeface="Canva Sans Bold"/>
                <a:ea typeface="Canva Sans Bold"/>
                <a:cs typeface="Canva Sans Bold"/>
                <a:sym typeface="Canva Sans Bold"/>
              </a:rPr>
              <a:t>Forecasted Features - Prophet, XGBoost</a:t>
            </a:r>
          </a:p>
        </p:txBody>
      </p:sp>
      <p:sp>
        <p:nvSpPr>
          <p:cNvPr id="13" name="TextBox 13"/>
          <p:cNvSpPr txBox="1"/>
          <p:nvPr/>
        </p:nvSpPr>
        <p:spPr>
          <a:xfrm>
            <a:off x="-1362833" y="2444904"/>
            <a:ext cx="12740778" cy="422275"/>
          </a:xfrm>
          <a:prstGeom prst="rect">
            <a:avLst/>
          </a:prstGeom>
        </p:spPr>
        <p:txBody>
          <a:bodyPr lIns="0" tIns="0" rIns="0" bIns="0" rtlCol="0" anchor="t">
            <a:spAutoFit/>
          </a:bodyPr>
          <a:lstStyle/>
          <a:p>
            <a:pPr algn="ctr">
              <a:lnSpc>
                <a:spcPts val="3499"/>
              </a:lnSpc>
              <a:spcBef>
                <a:spcPct val="0"/>
              </a:spcBef>
            </a:pPr>
            <a:r>
              <a:rPr lang="en-US" sz="2499">
                <a:solidFill>
                  <a:srgbClr val="000000"/>
                </a:solidFill>
                <a:latin typeface="Canva Sans"/>
                <a:ea typeface="Canva Sans"/>
                <a:cs typeface="Canva Sans"/>
                <a:sym typeface="Canva Sans"/>
              </a:rPr>
              <a:t>Prohpet </a:t>
            </a:r>
          </a:p>
        </p:txBody>
      </p:sp>
      <p:sp>
        <p:nvSpPr>
          <p:cNvPr id="14" name="TextBox 14"/>
          <p:cNvSpPr txBox="1"/>
          <p:nvPr/>
        </p:nvSpPr>
        <p:spPr>
          <a:xfrm>
            <a:off x="6910055" y="2444904"/>
            <a:ext cx="12740778" cy="422275"/>
          </a:xfrm>
          <a:prstGeom prst="rect">
            <a:avLst/>
          </a:prstGeom>
        </p:spPr>
        <p:txBody>
          <a:bodyPr lIns="0" tIns="0" rIns="0" bIns="0" rtlCol="0" anchor="t">
            <a:spAutoFit/>
          </a:bodyPr>
          <a:lstStyle/>
          <a:p>
            <a:pPr algn="ctr">
              <a:lnSpc>
                <a:spcPts val="3499"/>
              </a:lnSpc>
              <a:spcBef>
                <a:spcPct val="0"/>
              </a:spcBef>
            </a:pPr>
            <a:r>
              <a:rPr lang="en-US" sz="2499" dirty="0">
                <a:solidFill>
                  <a:srgbClr val="000000"/>
                </a:solidFill>
                <a:latin typeface="Canva Sans"/>
                <a:ea typeface="Canva Sans"/>
                <a:cs typeface="Canva Sans"/>
                <a:sym typeface="Canva Sans"/>
              </a:rPr>
              <a:t>XGBoost</a:t>
            </a:r>
          </a:p>
        </p:txBody>
      </p:sp>
      <p:pic>
        <p:nvPicPr>
          <p:cNvPr id="16" name="Picture 15">
            <a:extLst>
              <a:ext uri="{FF2B5EF4-FFF2-40B4-BE49-F238E27FC236}">
                <a16:creationId xmlns:a16="http://schemas.microsoft.com/office/drawing/2014/main" id="{D3B637F9-A528-4521-94EA-15282885F586}"/>
              </a:ext>
            </a:extLst>
          </p:cNvPr>
          <p:cNvPicPr>
            <a:picLocks noChangeAspect="1"/>
          </p:cNvPicPr>
          <p:nvPr/>
        </p:nvPicPr>
        <p:blipFill rotWithShape="1">
          <a:blip r:embed="rId4">
            <a:extLst>
              <a:ext uri="{28A0092B-C50C-407E-A947-70E740481C1C}">
                <a14:useLocalDpi xmlns:a14="http://schemas.microsoft.com/office/drawing/2010/main" val="0"/>
              </a:ext>
            </a:extLst>
          </a:blip>
          <a:srcRect l="56477" t="7043"/>
          <a:stretch/>
        </p:blipFill>
        <p:spPr>
          <a:xfrm>
            <a:off x="1458500" y="3252710"/>
            <a:ext cx="7098112" cy="5355783"/>
          </a:xfrm>
          <a:prstGeom prst="rect">
            <a:avLst/>
          </a:prstGeom>
        </p:spPr>
      </p:pic>
      <p:pic>
        <p:nvPicPr>
          <p:cNvPr id="18" name="Picture 17">
            <a:extLst>
              <a:ext uri="{FF2B5EF4-FFF2-40B4-BE49-F238E27FC236}">
                <a16:creationId xmlns:a16="http://schemas.microsoft.com/office/drawing/2014/main" id="{491D60BA-FA2B-4DEF-AA96-3DA6D15A76BD}"/>
              </a:ext>
            </a:extLst>
          </p:cNvPr>
          <p:cNvPicPr>
            <a:picLocks noChangeAspect="1"/>
          </p:cNvPicPr>
          <p:nvPr/>
        </p:nvPicPr>
        <p:blipFill rotWithShape="1">
          <a:blip r:embed="rId5">
            <a:extLst>
              <a:ext uri="{28A0092B-C50C-407E-A947-70E740481C1C}">
                <a14:useLocalDpi xmlns:a14="http://schemas.microsoft.com/office/drawing/2010/main" val="0"/>
              </a:ext>
            </a:extLst>
          </a:blip>
          <a:srcRect l="56266" t="7043"/>
          <a:stretch/>
        </p:blipFill>
        <p:spPr>
          <a:xfrm>
            <a:off x="9513894" y="2975966"/>
            <a:ext cx="7533100" cy="5656656"/>
          </a:xfrm>
          <a:prstGeom prst="rect">
            <a:avLst/>
          </a:prstGeom>
        </p:spPr>
      </p:pic>
    </p:spTree>
    <p:extLst>
      <p:ext uri="{BB962C8B-B14F-4D97-AF65-F5344CB8AC3E}">
        <p14:creationId xmlns:p14="http://schemas.microsoft.com/office/powerpoint/2010/main" val="892400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8993088" y="9743487"/>
            <a:ext cx="301823"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19</a:t>
            </a:r>
          </a:p>
        </p:txBody>
      </p:sp>
      <p:sp>
        <p:nvSpPr>
          <p:cNvPr id="9" name="TextBox 9"/>
          <p:cNvSpPr txBox="1"/>
          <p:nvPr/>
        </p:nvSpPr>
        <p:spPr>
          <a:xfrm>
            <a:off x="2773611" y="1864810"/>
            <a:ext cx="12740778" cy="481331"/>
          </a:xfrm>
          <a:prstGeom prst="rect">
            <a:avLst/>
          </a:prstGeom>
        </p:spPr>
        <p:txBody>
          <a:bodyPr lIns="0" tIns="0" rIns="0" bIns="0" rtlCol="0" anchor="t">
            <a:spAutoFit/>
          </a:bodyPr>
          <a:lstStyle/>
          <a:p>
            <a:pPr algn="ctr">
              <a:lnSpc>
                <a:spcPts val="3919"/>
              </a:lnSpc>
              <a:spcBef>
                <a:spcPct val="0"/>
              </a:spcBef>
            </a:pPr>
            <a:r>
              <a:rPr lang="en-US" sz="2799" b="1">
                <a:solidFill>
                  <a:srgbClr val="000000"/>
                </a:solidFill>
                <a:latin typeface="Canva Sans Bold"/>
                <a:ea typeface="Canva Sans Bold"/>
                <a:cs typeface="Canva Sans Bold"/>
                <a:sym typeface="Canva Sans Bold"/>
              </a:rPr>
              <a:t>Issues to be resolved</a:t>
            </a:r>
          </a:p>
        </p:txBody>
      </p:sp>
      <p:sp>
        <p:nvSpPr>
          <p:cNvPr id="10" name="TextBox 10"/>
          <p:cNvSpPr txBox="1"/>
          <p:nvPr/>
        </p:nvSpPr>
        <p:spPr>
          <a:xfrm>
            <a:off x="2170390" y="2832349"/>
            <a:ext cx="13947216" cy="6469400"/>
          </a:xfrm>
          <a:prstGeom prst="rect">
            <a:avLst/>
          </a:prstGeom>
        </p:spPr>
        <p:txBody>
          <a:bodyPr lIns="0" tIns="0" rIns="0" bIns="0" rtlCol="0" anchor="t">
            <a:spAutoFit/>
          </a:bodyPr>
          <a:lstStyle/>
          <a:p>
            <a:pPr algn="just">
              <a:lnSpc>
                <a:spcPts val="3919"/>
              </a:lnSpc>
            </a:pPr>
            <a:r>
              <a:rPr lang="en-US" sz="2799" dirty="0">
                <a:solidFill>
                  <a:srgbClr val="000000"/>
                </a:solidFill>
                <a:latin typeface="Canva Sans"/>
                <a:ea typeface="Canva Sans"/>
                <a:cs typeface="Canva Sans"/>
                <a:sym typeface="Canva Sans"/>
              </a:rPr>
              <a:t>There are still certain issues that needs to be rectify in order to improve accuracy and to minimize computational and human error.</a:t>
            </a:r>
          </a:p>
          <a:p>
            <a:pPr algn="just">
              <a:lnSpc>
                <a:spcPts val="3919"/>
              </a:lnSpc>
            </a:pPr>
            <a:endParaRPr lang="en-US" sz="2799" dirty="0">
              <a:solidFill>
                <a:srgbClr val="000000"/>
              </a:solidFill>
              <a:latin typeface="Canva Sans"/>
              <a:ea typeface="Canva Sans"/>
              <a:cs typeface="Canva Sans"/>
              <a:sym typeface="Canva Sans"/>
            </a:endParaRPr>
          </a:p>
          <a:p>
            <a:pPr marL="604519" lvl="1" indent="-302260" algn="just">
              <a:lnSpc>
                <a:spcPts val="3919"/>
              </a:lnSpc>
              <a:buFont typeface="Arial"/>
              <a:buChar char="•"/>
            </a:pPr>
            <a:r>
              <a:rPr lang="en-US" sz="2799" b="1" dirty="0">
                <a:solidFill>
                  <a:srgbClr val="000000"/>
                </a:solidFill>
                <a:latin typeface="Canva Sans"/>
                <a:ea typeface="Canva Sans"/>
                <a:cs typeface="Canva Sans"/>
                <a:sym typeface="Canva Sans"/>
              </a:rPr>
              <a:t>More detailed analysis</a:t>
            </a:r>
            <a:r>
              <a:rPr lang="en-US" sz="2799" dirty="0">
                <a:solidFill>
                  <a:srgbClr val="000000"/>
                </a:solidFill>
                <a:latin typeface="Canva Sans"/>
                <a:ea typeface="Canva Sans"/>
                <a:cs typeface="Canva Sans"/>
                <a:sym typeface="Canva Sans"/>
              </a:rPr>
              <a:t> of the dataset should be done to learn and gain more insight about the dataset.</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More </a:t>
            </a:r>
            <a:r>
              <a:rPr lang="en-US" sz="2799" b="1" dirty="0">
                <a:solidFill>
                  <a:srgbClr val="000000"/>
                </a:solidFill>
                <a:latin typeface="Canva Sans"/>
                <a:ea typeface="Canva Sans"/>
                <a:cs typeface="Canva Sans"/>
                <a:sym typeface="Canva Sans"/>
              </a:rPr>
              <a:t>precise data cleaning and aggregation</a:t>
            </a:r>
            <a:r>
              <a:rPr lang="en-US" sz="2799" dirty="0">
                <a:solidFill>
                  <a:srgbClr val="000000"/>
                </a:solidFill>
                <a:latin typeface="Canva Sans"/>
                <a:ea typeface="Canva Sans"/>
                <a:cs typeface="Canva Sans"/>
                <a:sym typeface="Canva Sans"/>
              </a:rPr>
              <a:t> should be done with </a:t>
            </a:r>
            <a:r>
              <a:rPr lang="en-US" sz="2799" b="1" dirty="0">
                <a:solidFill>
                  <a:srgbClr val="000000"/>
                </a:solidFill>
                <a:latin typeface="Canva Sans"/>
                <a:ea typeface="Canva Sans"/>
                <a:cs typeface="Canva Sans"/>
                <a:sym typeface="Canva Sans"/>
              </a:rPr>
              <a:t>minimum human error</a:t>
            </a:r>
            <a:r>
              <a:rPr lang="en-US" sz="2799" dirty="0">
                <a:solidFill>
                  <a:srgbClr val="000000"/>
                </a:solidFill>
                <a:latin typeface="Canva Sans"/>
                <a:ea typeface="Canva Sans"/>
                <a:cs typeface="Canva Sans"/>
                <a:sym typeface="Canva Sans"/>
              </a:rPr>
              <a:t>.</a:t>
            </a:r>
          </a:p>
          <a:p>
            <a:pPr marL="604519" lvl="1" indent="-302260" algn="just">
              <a:lnSpc>
                <a:spcPts val="3919"/>
              </a:lnSpc>
              <a:buFont typeface="Arial"/>
              <a:buChar char="•"/>
            </a:pPr>
            <a:r>
              <a:rPr lang="en-US" sz="2799" b="1" dirty="0">
                <a:solidFill>
                  <a:srgbClr val="000000"/>
                </a:solidFill>
                <a:latin typeface="Canva Sans"/>
                <a:ea typeface="Canva Sans"/>
                <a:cs typeface="Canva Sans"/>
                <a:sym typeface="Canva Sans"/>
              </a:rPr>
              <a:t>Feature engineering </a:t>
            </a:r>
            <a:r>
              <a:rPr lang="en-US" sz="2799" dirty="0">
                <a:solidFill>
                  <a:srgbClr val="000000"/>
                </a:solidFill>
                <a:latin typeface="Canva Sans"/>
                <a:ea typeface="Canva Sans"/>
                <a:cs typeface="Canva Sans"/>
                <a:sym typeface="Canva Sans"/>
              </a:rPr>
              <a:t>should be performed in depth to increase feature value.</a:t>
            </a:r>
          </a:p>
          <a:p>
            <a:pPr marL="604519" lvl="1" indent="-302260" algn="just">
              <a:lnSpc>
                <a:spcPts val="3919"/>
              </a:lnSpc>
              <a:buFont typeface="Arial"/>
              <a:buChar char="•"/>
            </a:pPr>
            <a:r>
              <a:rPr lang="en-US" sz="2799" dirty="0">
                <a:solidFill>
                  <a:srgbClr val="000000"/>
                </a:solidFill>
                <a:latin typeface="Canva Sans"/>
                <a:ea typeface="Canva Sans"/>
                <a:cs typeface="Canva Sans"/>
                <a:sym typeface="Canva Sans"/>
              </a:rPr>
              <a:t>Proper </a:t>
            </a:r>
            <a:r>
              <a:rPr lang="en-US" sz="2799" b="1" dirty="0">
                <a:solidFill>
                  <a:srgbClr val="000000"/>
                </a:solidFill>
                <a:latin typeface="Canva Sans"/>
                <a:ea typeface="Canva Sans"/>
                <a:cs typeface="Canva Sans"/>
                <a:sym typeface="Canva Sans"/>
              </a:rPr>
              <a:t>way to construct</a:t>
            </a:r>
            <a:r>
              <a:rPr lang="en-US" sz="2799" dirty="0">
                <a:solidFill>
                  <a:srgbClr val="000000"/>
                </a:solidFill>
                <a:latin typeface="Canva Sans"/>
                <a:ea typeface="Canva Sans"/>
                <a:cs typeface="Canva Sans"/>
                <a:sym typeface="Canva Sans"/>
              </a:rPr>
              <a:t> a dataset with </a:t>
            </a:r>
            <a:r>
              <a:rPr lang="en-US" sz="2799" b="1" dirty="0">
                <a:solidFill>
                  <a:srgbClr val="000000"/>
                </a:solidFill>
                <a:latin typeface="Canva Sans"/>
                <a:ea typeface="Canva Sans"/>
                <a:cs typeface="Canva Sans"/>
                <a:sym typeface="Canva Sans"/>
              </a:rPr>
              <a:t>future forecast horizon</a:t>
            </a:r>
            <a:r>
              <a:rPr lang="en-US" sz="2799" dirty="0">
                <a:solidFill>
                  <a:srgbClr val="000000"/>
                </a:solidFill>
                <a:latin typeface="Canva Sans"/>
                <a:ea typeface="Canva Sans"/>
                <a:cs typeface="Canva Sans"/>
                <a:sym typeface="Canva Sans"/>
              </a:rPr>
              <a:t> should be defined which directly affects accuracy.</a:t>
            </a:r>
          </a:p>
          <a:p>
            <a:pPr marL="604519" lvl="1" indent="-302260" algn="just">
              <a:lnSpc>
                <a:spcPts val="3919"/>
              </a:lnSpc>
              <a:spcBef>
                <a:spcPct val="0"/>
              </a:spcBef>
              <a:buFont typeface="Arial"/>
              <a:buChar char="•"/>
            </a:pPr>
            <a:r>
              <a:rPr lang="en-US" sz="2799" dirty="0">
                <a:solidFill>
                  <a:srgbClr val="000000"/>
                </a:solidFill>
                <a:latin typeface="Canva Sans"/>
                <a:ea typeface="Canva Sans"/>
                <a:cs typeface="Canva Sans"/>
                <a:sym typeface="Canva Sans"/>
              </a:rPr>
              <a:t>Models should be </a:t>
            </a:r>
            <a:r>
              <a:rPr lang="en-US" sz="2799" b="1" dirty="0">
                <a:solidFill>
                  <a:srgbClr val="000000"/>
                </a:solidFill>
                <a:latin typeface="Canva Sans"/>
                <a:ea typeface="Canva Sans"/>
                <a:cs typeface="Canva Sans"/>
                <a:sym typeface="Canva Sans"/>
              </a:rPr>
              <a:t>prevented from overfitting</a:t>
            </a:r>
            <a:r>
              <a:rPr lang="en-US" sz="2799" dirty="0">
                <a:solidFill>
                  <a:srgbClr val="000000"/>
                </a:solidFill>
                <a:latin typeface="Canva Sans"/>
                <a:ea typeface="Canva Sans"/>
                <a:cs typeface="Canva Sans"/>
                <a:sym typeface="Canva Sans"/>
              </a:rPr>
              <a:t>.</a:t>
            </a:r>
          </a:p>
          <a:p>
            <a:pPr marL="604519" lvl="1" indent="-302260" algn="just">
              <a:lnSpc>
                <a:spcPts val="3919"/>
              </a:lnSpc>
              <a:spcBef>
                <a:spcPct val="0"/>
              </a:spcBef>
              <a:buFont typeface="Arial"/>
              <a:buChar char="•"/>
            </a:pPr>
            <a:r>
              <a:rPr lang="en-US" sz="2799" b="1" dirty="0">
                <a:solidFill>
                  <a:srgbClr val="000000"/>
                </a:solidFill>
                <a:latin typeface="Canva Sans"/>
                <a:ea typeface="Canva Sans"/>
                <a:cs typeface="Canva Sans"/>
                <a:sym typeface="Canva Sans"/>
              </a:rPr>
              <a:t>Non-Linear relationships </a:t>
            </a:r>
            <a:r>
              <a:rPr lang="en-US" sz="2799" dirty="0">
                <a:solidFill>
                  <a:srgbClr val="000000"/>
                </a:solidFill>
                <a:latin typeface="Canva Sans"/>
                <a:ea typeface="Canva Sans"/>
                <a:cs typeface="Canva Sans"/>
                <a:sym typeface="Canva Sans"/>
              </a:rPr>
              <a:t>should also be identified and should be included and modelling should be done according.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25" y="9258300"/>
            <a:ext cx="18820789" cy="1028700"/>
            <a:chOff x="0" y="0"/>
            <a:chExt cx="4956916" cy="270933"/>
          </a:xfrm>
        </p:grpSpPr>
        <p:sp>
          <p:nvSpPr>
            <p:cNvPr id="3" name="Freeform 3"/>
            <p:cNvSpPr/>
            <p:nvPr/>
          </p:nvSpPr>
          <p:spPr>
            <a:xfrm>
              <a:off x="0" y="0"/>
              <a:ext cx="4956916" cy="270933"/>
            </a:xfrm>
            <a:custGeom>
              <a:avLst/>
              <a:gdLst/>
              <a:ahLst/>
              <a:cxnLst/>
              <a:rect l="l" t="t" r="r" b="b"/>
              <a:pathLst>
                <a:path w="4956916" h="270933">
                  <a:moveTo>
                    <a:pt x="0" y="0"/>
                  </a:moveTo>
                  <a:lnTo>
                    <a:pt x="4956916" y="0"/>
                  </a:lnTo>
                  <a:lnTo>
                    <a:pt x="4956916" y="270933"/>
                  </a:lnTo>
                  <a:lnTo>
                    <a:pt x="0" y="270933"/>
                  </a:lnTo>
                  <a:close/>
                </a:path>
              </a:pathLst>
            </a:custGeom>
            <a:solidFill>
              <a:srgbClr val="001B3D"/>
            </a:solidFill>
          </p:spPr>
        </p:sp>
        <p:sp>
          <p:nvSpPr>
            <p:cNvPr id="4" name="TextBox 4"/>
            <p:cNvSpPr txBox="1"/>
            <p:nvPr/>
          </p:nvSpPr>
          <p:spPr>
            <a:xfrm>
              <a:off x="0" y="-38100"/>
              <a:ext cx="4956916" cy="309033"/>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755890" y="647700"/>
            <a:ext cx="8776220" cy="8168938"/>
            <a:chOff x="0" y="0"/>
            <a:chExt cx="11701627" cy="10891917"/>
          </a:xfrm>
        </p:grpSpPr>
        <p:sp>
          <p:nvSpPr>
            <p:cNvPr id="6" name="Freeform 6"/>
            <p:cNvSpPr/>
            <p:nvPr/>
          </p:nvSpPr>
          <p:spPr>
            <a:xfrm>
              <a:off x="0" y="0"/>
              <a:ext cx="11701627" cy="10891917"/>
            </a:xfrm>
            <a:custGeom>
              <a:avLst/>
              <a:gdLst/>
              <a:ahLst/>
              <a:cxnLst/>
              <a:rect l="l" t="t" r="r" b="b"/>
              <a:pathLst>
                <a:path w="11701627" h="10891917">
                  <a:moveTo>
                    <a:pt x="0" y="0"/>
                  </a:moveTo>
                  <a:lnTo>
                    <a:pt x="11701627" y="0"/>
                  </a:lnTo>
                  <a:lnTo>
                    <a:pt x="11701627" y="10891917"/>
                  </a:lnTo>
                  <a:lnTo>
                    <a:pt x="0" y="10891917"/>
                  </a:lnTo>
                  <a:lnTo>
                    <a:pt x="0" y="0"/>
                  </a:lnTo>
                  <a:close/>
                </a:path>
              </a:pathLst>
            </a:custGeom>
            <a:blipFill>
              <a:blip r:embed="rId2">
                <a:alphaModFix amt="17000"/>
              </a:blip>
              <a:stretch>
                <a:fillRect l="-82297" r="-106811" b="-114315"/>
              </a:stretch>
            </a:blipFill>
          </p:spPr>
        </p:sp>
        <p:sp>
          <p:nvSpPr>
            <p:cNvPr id="7" name="TextBox 7"/>
            <p:cNvSpPr txBox="1"/>
            <p:nvPr/>
          </p:nvSpPr>
          <p:spPr>
            <a:xfrm>
              <a:off x="1709344" y="4070717"/>
              <a:ext cx="8713470" cy="2339615"/>
            </a:xfrm>
            <a:prstGeom prst="rect">
              <a:avLst/>
            </a:prstGeom>
          </p:spPr>
          <p:txBody>
            <a:bodyPr wrap="square" lIns="0" tIns="0" rIns="0" bIns="0" rtlCol="0" anchor="t">
              <a:spAutoFit/>
            </a:bodyPr>
            <a:lstStyle/>
            <a:p>
              <a:pPr algn="ctr">
                <a:lnSpc>
                  <a:spcPts val="15761"/>
                </a:lnSpc>
              </a:pPr>
              <a:r>
                <a:rPr lang="en-US" sz="7099" b="1" spc="788" dirty="0">
                  <a:solidFill>
                    <a:srgbClr val="000000"/>
                  </a:solidFill>
                  <a:latin typeface="Canva Sans Bold"/>
                  <a:ea typeface="Canva Sans Bold"/>
                  <a:cs typeface="Canva Sans Bold"/>
                  <a:sym typeface="Canva Sans Bold"/>
                </a:rPr>
                <a:t>THANK YOU</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77742" y="9743487"/>
            <a:ext cx="132517"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ea typeface="Canva Sans"/>
                <a:cs typeface="Canva Sans"/>
                <a:sym typeface="Canva Sans"/>
              </a:rPr>
              <a:t>2</a:t>
            </a:r>
          </a:p>
        </p:txBody>
      </p:sp>
      <p:sp>
        <p:nvSpPr>
          <p:cNvPr id="9" name="TextBox 9"/>
          <p:cNvSpPr txBox="1"/>
          <p:nvPr/>
        </p:nvSpPr>
        <p:spPr>
          <a:xfrm>
            <a:off x="2044688" y="2654964"/>
            <a:ext cx="14198620" cy="5837624"/>
          </a:xfrm>
          <a:prstGeom prst="rect">
            <a:avLst/>
          </a:prstGeom>
        </p:spPr>
        <p:txBody>
          <a:bodyPr wrap="square" lIns="0" tIns="0" rIns="0" bIns="0" rtlCol="0" anchor="t">
            <a:spAutoFit/>
          </a:bodyPr>
          <a:lstStyle/>
          <a:p>
            <a:pPr marL="457200" indent="-457200" algn="just">
              <a:lnSpc>
                <a:spcPts val="4619"/>
              </a:lnSpc>
              <a:buFont typeface="Arial" panose="020B0604020202020204" pitchFamily="34" charset="0"/>
              <a:buChar char="•"/>
            </a:pPr>
            <a:r>
              <a:rPr lang="en-US" sz="2600" dirty="0">
                <a:solidFill>
                  <a:srgbClr val="000000"/>
                </a:solidFill>
                <a:latin typeface="Canva Sans"/>
                <a:ea typeface="Canva Sans"/>
                <a:cs typeface="Canva Sans"/>
                <a:sym typeface="Canva Sans"/>
              </a:rPr>
              <a:t>Current modelling approach is adapted for the first phase where no external influences (like supply and demand ) are considered.</a:t>
            </a:r>
          </a:p>
          <a:p>
            <a:pPr marL="457200" indent="-457200" algn="just">
              <a:lnSpc>
                <a:spcPts val="4619"/>
              </a:lnSpc>
              <a:buFont typeface="Arial" panose="020B0604020202020204" pitchFamily="34" charset="0"/>
              <a:buChar char="•"/>
            </a:pPr>
            <a:r>
              <a:rPr lang="en-US" sz="2600" dirty="0">
                <a:solidFill>
                  <a:srgbClr val="000000"/>
                </a:solidFill>
                <a:latin typeface="Canva Sans"/>
                <a:ea typeface="Canva Sans"/>
                <a:cs typeface="Canva Sans"/>
                <a:sym typeface="Canva Sans"/>
              </a:rPr>
              <a:t>Current model is prepared considering </a:t>
            </a:r>
            <a:r>
              <a:rPr lang="en-US" sz="2600" b="1" dirty="0">
                <a:solidFill>
                  <a:srgbClr val="000000"/>
                </a:solidFill>
                <a:latin typeface="Canva Sans Bold"/>
                <a:ea typeface="Canva Sans Bold"/>
                <a:cs typeface="Canva Sans Bold"/>
                <a:sym typeface="Canva Sans Bold"/>
              </a:rPr>
              <a:t>6 years data (1</a:t>
            </a:r>
            <a:r>
              <a:rPr lang="en-US" sz="2600" b="1" baseline="30000" dirty="0">
                <a:solidFill>
                  <a:srgbClr val="000000"/>
                </a:solidFill>
                <a:latin typeface="Canva Sans Bold"/>
                <a:ea typeface="Canva Sans Bold"/>
                <a:cs typeface="Canva Sans Bold"/>
                <a:sym typeface="Canva Sans Bold"/>
              </a:rPr>
              <a:t>st</a:t>
            </a:r>
            <a:r>
              <a:rPr lang="en-US" sz="2600" b="1" dirty="0">
                <a:solidFill>
                  <a:srgbClr val="000000"/>
                </a:solidFill>
                <a:latin typeface="Canva Sans Bold"/>
                <a:ea typeface="Canva Sans Bold"/>
                <a:cs typeface="Canva Sans Bold"/>
                <a:sym typeface="Canva Sans Bold"/>
              </a:rPr>
              <a:t>  April 2019 to 30</a:t>
            </a:r>
            <a:r>
              <a:rPr lang="en-US" sz="2600" b="1" baseline="30000" dirty="0">
                <a:solidFill>
                  <a:srgbClr val="000000"/>
                </a:solidFill>
                <a:latin typeface="Canva Sans Bold"/>
                <a:ea typeface="Canva Sans Bold"/>
                <a:cs typeface="Canva Sans Bold"/>
                <a:sym typeface="Canva Sans Bold"/>
              </a:rPr>
              <a:t>th</a:t>
            </a:r>
            <a:r>
              <a:rPr lang="en-US" sz="2600" b="1" dirty="0">
                <a:solidFill>
                  <a:srgbClr val="000000"/>
                </a:solidFill>
                <a:latin typeface="Canva Sans Bold"/>
                <a:ea typeface="Canva Sans Bold"/>
                <a:cs typeface="Canva Sans Bold"/>
                <a:sym typeface="Canva Sans Bold"/>
              </a:rPr>
              <a:t> June 2025)</a:t>
            </a:r>
            <a:r>
              <a:rPr lang="en-US" sz="2600" dirty="0">
                <a:solidFill>
                  <a:srgbClr val="000000"/>
                </a:solidFill>
                <a:latin typeface="Canva Sans"/>
                <a:ea typeface="Canva Sans"/>
                <a:cs typeface="Canva Sans"/>
                <a:sym typeface="Canva Sans"/>
              </a:rPr>
              <a:t>.</a:t>
            </a:r>
          </a:p>
          <a:p>
            <a:pPr marL="457200" indent="-457200" algn="just">
              <a:lnSpc>
                <a:spcPts val="4619"/>
              </a:lnSpc>
              <a:buFont typeface="Arial" panose="020B0604020202020204" pitchFamily="34" charset="0"/>
              <a:buChar char="•"/>
            </a:pPr>
            <a:r>
              <a:rPr lang="en-US" sz="2600" dirty="0">
                <a:solidFill>
                  <a:srgbClr val="000000"/>
                </a:solidFill>
                <a:latin typeface="Canva Sans"/>
                <a:ea typeface="Canva Sans"/>
                <a:cs typeface="Canva Sans"/>
                <a:sym typeface="Canva Sans"/>
              </a:rPr>
              <a:t>An </a:t>
            </a:r>
            <a:r>
              <a:rPr lang="en-US" sz="2600" b="1" dirty="0">
                <a:solidFill>
                  <a:srgbClr val="000000"/>
                </a:solidFill>
                <a:latin typeface="Canva Sans Bold"/>
                <a:ea typeface="Canva Sans Bold"/>
                <a:cs typeface="Canva Sans Bold"/>
                <a:sym typeface="Canva Sans Bold"/>
              </a:rPr>
              <a:t>Exploratory Data Analysis (EDA)</a:t>
            </a:r>
            <a:r>
              <a:rPr lang="en-US" sz="2600" dirty="0">
                <a:solidFill>
                  <a:srgbClr val="000000"/>
                </a:solidFill>
                <a:latin typeface="Canva Sans"/>
                <a:ea typeface="Canva Sans"/>
                <a:cs typeface="Canva Sans"/>
                <a:sym typeface="Canva Sans"/>
              </a:rPr>
              <a:t> is performed to get insight of the data and a dashboard has been created for the same.  </a:t>
            </a:r>
          </a:p>
          <a:p>
            <a:pPr marL="457200" indent="-457200" algn="just">
              <a:lnSpc>
                <a:spcPts val="4619"/>
              </a:lnSpc>
              <a:buFont typeface="Arial" panose="020B0604020202020204" pitchFamily="34" charset="0"/>
              <a:buChar char="•"/>
            </a:pPr>
            <a:r>
              <a:rPr lang="en-US" sz="2600" dirty="0">
                <a:solidFill>
                  <a:srgbClr val="000000"/>
                </a:solidFill>
                <a:latin typeface="Canva Sans"/>
                <a:ea typeface="Canva Sans"/>
                <a:cs typeface="Canva Sans"/>
                <a:sym typeface="Canva Sans"/>
              </a:rPr>
              <a:t>Product grades are categorized based the K value as </a:t>
            </a:r>
            <a:r>
              <a:rPr lang="en-US" sz="2600" b="1" dirty="0">
                <a:solidFill>
                  <a:srgbClr val="000000"/>
                </a:solidFill>
                <a:latin typeface="Canva Sans Bold"/>
                <a:ea typeface="Canva Sans Bold"/>
                <a:cs typeface="Canva Sans Bold"/>
                <a:sym typeface="Canva Sans Bold"/>
              </a:rPr>
              <a:t>Low K (50 - 58), Medium K (59 - 62), High K (63 - 68), Very High K ( &gt;=69). </a:t>
            </a:r>
          </a:p>
          <a:p>
            <a:pPr marL="457200" indent="-457200" algn="just">
              <a:lnSpc>
                <a:spcPts val="4619"/>
              </a:lnSpc>
              <a:buFont typeface="Arial" panose="020B0604020202020204" pitchFamily="34" charset="0"/>
              <a:buChar char="•"/>
            </a:pPr>
            <a:r>
              <a:rPr lang="en-US" sz="2600" dirty="0">
                <a:solidFill>
                  <a:srgbClr val="000000"/>
                </a:solidFill>
                <a:latin typeface="Canva Sans"/>
                <a:ea typeface="Canva Sans"/>
                <a:cs typeface="Canva Sans"/>
                <a:sym typeface="Canva Sans"/>
              </a:rPr>
              <a:t>Models have been developed on basis of this grades.</a:t>
            </a:r>
          </a:p>
          <a:p>
            <a:pPr marL="457200" indent="-457200" algn="just">
              <a:lnSpc>
                <a:spcPts val="4619"/>
              </a:lnSpc>
              <a:buFont typeface="Arial" panose="020B0604020202020204" pitchFamily="34" charset="0"/>
              <a:buChar char="•"/>
            </a:pPr>
            <a:r>
              <a:rPr lang="en-US" sz="2600" b="1" dirty="0">
                <a:solidFill>
                  <a:srgbClr val="000000"/>
                </a:solidFill>
                <a:latin typeface="Canva Sans Bold"/>
                <a:ea typeface="Canva Sans Bold"/>
                <a:cs typeface="Canva Sans Bold"/>
                <a:sym typeface="Canva Sans Bold"/>
              </a:rPr>
              <a:t>Prophet and XGBoost </a:t>
            </a:r>
            <a:r>
              <a:rPr lang="en-US" sz="2600" dirty="0">
                <a:solidFill>
                  <a:srgbClr val="000000"/>
                </a:solidFill>
                <a:latin typeface="Canva Sans"/>
                <a:ea typeface="Canva Sans"/>
                <a:cs typeface="Canva Sans"/>
                <a:sym typeface="Canva Sans"/>
              </a:rPr>
              <a:t>are used for modelling and forecast with tuned hyperparameters.</a:t>
            </a:r>
          </a:p>
        </p:txBody>
      </p:sp>
      <p:sp>
        <p:nvSpPr>
          <p:cNvPr id="10" name="TextBox 10"/>
          <p:cNvSpPr txBox="1"/>
          <p:nvPr/>
        </p:nvSpPr>
        <p:spPr>
          <a:xfrm>
            <a:off x="6552334" y="1537098"/>
            <a:ext cx="5183327"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Project Workflow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73991" y="9743487"/>
            <a:ext cx="140017"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ea typeface="Canva Sans"/>
                <a:cs typeface="Canva Sans"/>
                <a:sym typeface="Canva Sans"/>
              </a:rPr>
              <a:t>3</a:t>
            </a:r>
          </a:p>
        </p:txBody>
      </p:sp>
      <p:sp>
        <p:nvSpPr>
          <p:cNvPr id="9" name="TextBox 9"/>
          <p:cNvSpPr txBox="1"/>
          <p:nvPr/>
        </p:nvSpPr>
        <p:spPr>
          <a:xfrm>
            <a:off x="6596627" y="1562100"/>
            <a:ext cx="4954727"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Project Workflow</a:t>
            </a:r>
          </a:p>
        </p:txBody>
      </p:sp>
      <p:sp>
        <p:nvSpPr>
          <p:cNvPr id="10" name="TextBox 10"/>
          <p:cNvSpPr txBox="1"/>
          <p:nvPr/>
        </p:nvSpPr>
        <p:spPr>
          <a:xfrm>
            <a:off x="2528585" y="2875569"/>
            <a:ext cx="13230825" cy="5254324"/>
          </a:xfrm>
          <a:prstGeom prst="rect">
            <a:avLst/>
          </a:prstGeom>
        </p:spPr>
        <p:txBody>
          <a:bodyPr wrap="square" lIns="0" tIns="0" rIns="0" bIns="0" rtlCol="0" anchor="t">
            <a:spAutoFit/>
          </a:bodyPr>
          <a:lstStyle/>
          <a:p>
            <a:pPr marL="457200" indent="-457200" algn="just">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For each grade, best performing model out of the 2 modelling techniques is been used for final prediction</a:t>
            </a:r>
          </a:p>
          <a:p>
            <a:pPr marL="457200" indent="-457200" algn="just">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Then after both the models should be trained upon entire dataset, and forecast of next </a:t>
            </a:r>
            <a:r>
              <a:rPr lang="en-US" sz="2799" b="1" dirty="0">
                <a:solidFill>
                  <a:srgbClr val="000000"/>
                </a:solidFill>
                <a:latin typeface="Canva Sans"/>
                <a:ea typeface="Canva Sans"/>
                <a:cs typeface="Canva Sans"/>
                <a:sym typeface="Canva Sans"/>
              </a:rPr>
              <a:t>3 months </a:t>
            </a:r>
            <a:r>
              <a:rPr lang="en-US" sz="2799" dirty="0">
                <a:solidFill>
                  <a:srgbClr val="000000"/>
                </a:solidFill>
                <a:latin typeface="Canva Sans"/>
                <a:ea typeface="Canva Sans"/>
                <a:cs typeface="Canva Sans"/>
                <a:sym typeface="Canva Sans"/>
              </a:rPr>
              <a:t>is made.</a:t>
            </a:r>
          </a:p>
          <a:p>
            <a:pPr marL="457200" indent="-457200" algn="just">
              <a:lnSpc>
                <a:spcPts val="4619"/>
              </a:lnSpc>
              <a:buFont typeface="Arial" panose="020B0604020202020204" pitchFamily="34" charset="0"/>
              <a:buChar char="•"/>
            </a:pPr>
            <a:r>
              <a:rPr lang="en-US" sz="2799" b="1" dirty="0">
                <a:solidFill>
                  <a:srgbClr val="000000"/>
                </a:solidFill>
                <a:latin typeface="Canva Sans Bold"/>
                <a:ea typeface="Canva Sans Bold"/>
                <a:cs typeface="Canva Sans Bold"/>
                <a:sym typeface="Canva Sans Bold"/>
              </a:rPr>
              <a:t>Error</a:t>
            </a:r>
            <a:r>
              <a:rPr lang="en-US" sz="2799" dirty="0">
                <a:solidFill>
                  <a:srgbClr val="000000"/>
                </a:solidFill>
                <a:latin typeface="Canva Sans"/>
                <a:ea typeface="Canva Sans"/>
                <a:cs typeface="Canva Sans"/>
                <a:sym typeface="Canva Sans"/>
              </a:rPr>
              <a:t> is calculated using </a:t>
            </a:r>
            <a:r>
              <a:rPr lang="en-US" sz="2799" b="1" dirty="0">
                <a:solidFill>
                  <a:srgbClr val="000000"/>
                </a:solidFill>
                <a:latin typeface="Canva Sans Bold"/>
                <a:ea typeface="Canva Sans Bold"/>
                <a:cs typeface="Canva Sans Bold"/>
                <a:sym typeface="Canva Sans Bold"/>
              </a:rPr>
              <a:t>mean absolute percentage error</a:t>
            </a:r>
            <a:r>
              <a:rPr lang="en-US" sz="2799" dirty="0">
                <a:solidFill>
                  <a:srgbClr val="000000"/>
                </a:solidFill>
                <a:latin typeface="Canva Sans"/>
                <a:ea typeface="Canva Sans"/>
                <a:cs typeface="Canva Sans"/>
                <a:sym typeface="Canva Sans"/>
              </a:rPr>
              <a:t> metric which gives the mean error of the model in percentage.</a:t>
            </a:r>
          </a:p>
          <a:p>
            <a:pPr marL="457200" indent="-457200" algn="just">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Since,</a:t>
            </a:r>
            <a:r>
              <a:rPr lang="en-US" sz="2799" b="1" dirty="0">
                <a:solidFill>
                  <a:srgbClr val="000000"/>
                </a:solidFill>
                <a:latin typeface="Canva Sans Bold"/>
                <a:ea typeface="Canva Sans Bold"/>
                <a:cs typeface="Canva Sans Bold"/>
                <a:sym typeface="Canva Sans Bold"/>
              </a:rPr>
              <a:t> </a:t>
            </a:r>
            <a:r>
              <a:rPr lang="en-US" sz="2799" dirty="0">
                <a:solidFill>
                  <a:srgbClr val="000000"/>
                </a:solidFill>
                <a:latin typeface="Canva Sans"/>
                <a:ea typeface="Canva Sans"/>
                <a:cs typeface="Canva Sans"/>
                <a:sym typeface="Canva Sans"/>
              </a:rPr>
              <a:t>accuracy of time series model cannot be calculated as in case of classification</a:t>
            </a:r>
            <a:r>
              <a:rPr lang="en-US" sz="2799" b="1" dirty="0">
                <a:solidFill>
                  <a:srgbClr val="000000"/>
                </a:solidFill>
                <a:latin typeface="Canva Sans Bold"/>
                <a:ea typeface="Canva Sans Bold"/>
                <a:cs typeface="Canva Sans Bold"/>
                <a:sym typeface="Canva Sans Bold"/>
              </a:rPr>
              <a:t>, Approximate </a:t>
            </a:r>
            <a:r>
              <a:rPr lang="en-US" sz="2799" dirty="0">
                <a:solidFill>
                  <a:srgbClr val="000000"/>
                </a:solidFill>
                <a:latin typeface="Canva Sans"/>
                <a:ea typeface="Canva Sans"/>
                <a:cs typeface="Canva Sans"/>
                <a:sym typeface="Canva Sans"/>
              </a:rPr>
              <a:t>accuracy can be calculated as: </a:t>
            </a:r>
            <a:r>
              <a:rPr lang="en-US" sz="2799" b="1" dirty="0">
                <a:solidFill>
                  <a:srgbClr val="000000"/>
                </a:solidFill>
                <a:latin typeface="Canva Sans Bold"/>
                <a:ea typeface="Canva Sans Bold"/>
                <a:cs typeface="Canva Sans Bold"/>
                <a:sym typeface="Canva Sans Bold"/>
              </a:rPr>
              <a:t>Accuracy =  100% - MAPE (error%)</a:t>
            </a:r>
            <a:r>
              <a:rPr lang="en-US" sz="2799" dirty="0">
                <a:solidFill>
                  <a:srgbClr val="000000"/>
                </a:solidFill>
                <a:latin typeface="Canva Sans"/>
                <a:ea typeface="Canva Sans"/>
                <a:cs typeface="Canva Sans"/>
                <a:sym typeface="Canva Sans"/>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4620624" y="136972"/>
            <a:ext cx="3507035" cy="891728"/>
            <a:chOff x="0" y="0"/>
            <a:chExt cx="4676047" cy="1188971"/>
          </a:xfrm>
        </p:grpSpPr>
        <p:sp>
          <p:nvSpPr>
            <p:cNvPr id="4" name="Freeform 4"/>
            <p:cNvSpPr/>
            <p:nvPr/>
          </p:nvSpPr>
          <p:spPr>
            <a:xfrm>
              <a:off x="0" y="0"/>
              <a:ext cx="1291822" cy="1188971"/>
            </a:xfrm>
            <a:custGeom>
              <a:avLst/>
              <a:gdLst/>
              <a:ahLst/>
              <a:cxnLst/>
              <a:rect l="l" t="t" r="r" b="b"/>
              <a:pathLst>
                <a:path w="1291822" h="1188971">
                  <a:moveTo>
                    <a:pt x="0" y="0"/>
                  </a:moveTo>
                  <a:lnTo>
                    <a:pt x="1291822" y="0"/>
                  </a:lnTo>
                  <a:lnTo>
                    <a:pt x="1291822" y="1188971"/>
                  </a:lnTo>
                  <a:lnTo>
                    <a:pt x="0" y="1188971"/>
                  </a:lnTo>
                  <a:lnTo>
                    <a:pt x="0" y="0"/>
                  </a:lnTo>
                  <a:close/>
                </a:path>
              </a:pathLst>
            </a:custGeom>
            <a:blipFill>
              <a:blip r:embed="rId3"/>
              <a:stretch>
                <a:fillRect l="-81039" r="-104193" b="-113835"/>
              </a:stretch>
            </a:blipFill>
          </p:spPr>
        </p:sp>
        <p:sp>
          <p:nvSpPr>
            <p:cNvPr id="5" name="Freeform 5"/>
            <p:cNvSpPr/>
            <p:nvPr/>
          </p:nvSpPr>
          <p:spPr>
            <a:xfrm>
              <a:off x="1424170" y="0"/>
              <a:ext cx="3251876" cy="1188971"/>
            </a:xfrm>
            <a:custGeom>
              <a:avLst/>
              <a:gdLst/>
              <a:ahLst/>
              <a:cxnLst/>
              <a:rect l="l" t="t" r="r" b="b"/>
              <a:pathLst>
                <a:path w="3251876" h="1188971">
                  <a:moveTo>
                    <a:pt x="0" y="0"/>
                  </a:moveTo>
                  <a:lnTo>
                    <a:pt x="3251877" y="0"/>
                  </a:lnTo>
                  <a:lnTo>
                    <a:pt x="3251877" y="1188971"/>
                  </a:lnTo>
                  <a:lnTo>
                    <a:pt x="0" y="1188971"/>
                  </a:lnTo>
                  <a:lnTo>
                    <a:pt x="0" y="0"/>
                  </a:lnTo>
                  <a:close/>
                </a:path>
              </a:pathLst>
            </a:custGeom>
            <a:blipFill>
              <a:blip r:embed="rId3"/>
              <a:stretch>
                <a:fillRect t="-88717"/>
              </a:stretch>
            </a:blipFill>
          </p:spPr>
        </p:sp>
      </p:grpSp>
      <p:pic>
        <p:nvPicPr>
          <p:cNvPr id="10" name="Picture 9">
            <a:extLst>
              <a:ext uri="{FF2B5EF4-FFF2-40B4-BE49-F238E27FC236}">
                <a16:creationId xmlns:a16="http://schemas.microsoft.com/office/drawing/2014/main" id="{051C8803-44A3-A798-60F7-9D5A90DEB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9200" y="31317"/>
            <a:ext cx="15849600" cy="102175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1474347" y="2547608"/>
            <a:ext cx="15184049" cy="7024039"/>
          </a:xfrm>
          <a:prstGeom prst="rect">
            <a:avLst/>
          </a:prstGeom>
        </p:spPr>
        <p:txBody>
          <a:bodyPr lIns="0" tIns="0" rIns="0" bIns="0" rtlCol="0" anchor="t">
            <a:spAutoFit/>
          </a:bodyPr>
          <a:lstStyle/>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Initially, data is sourced from</a:t>
            </a:r>
            <a:r>
              <a:rPr lang="en-US" sz="2799" b="1" dirty="0">
                <a:solidFill>
                  <a:srgbClr val="000000"/>
                </a:solidFill>
                <a:latin typeface="Canva Sans Bold"/>
                <a:ea typeface="Canva Sans Bold"/>
                <a:cs typeface="Canva Sans Bold"/>
                <a:sym typeface="Canva Sans Bold"/>
              </a:rPr>
              <a:t> Excel</a:t>
            </a:r>
            <a:r>
              <a:rPr lang="en-US" sz="2799" dirty="0">
                <a:solidFill>
                  <a:srgbClr val="000000"/>
                </a:solidFill>
                <a:latin typeface="Canva Sans"/>
                <a:ea typeface="Canva Sans"/>
                <a:cs typeface="Canva Sans"/>
                <a:sym typeface="Canva Sans"/>
              </a:rPr>
              <a:t> files for each financial year.</a:t>
            </a:r>
          </a:p>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These file are aggregated into single dataset for further analysis and modelling.</a:t>
            </a:r>
          </a:p>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The final dataset consist of </a:t>
            </a:r>
            <a:r>
              <a:rPr lang="en-US" sz="2799" b="1" dirty="0">
                <a:solidFill>
                  <a:srgbClr val="000000"/>
                </a:solidFill>
                <a:latin typeface="Canva Sans Bold"/>
                <a:ea typeface="Canva Sans Bold"/>
                <a:cs typeface="Canva Sans Bold"/>
                <a:sym typeface="Canva Sans Bold"/>
              </a:rPr>
              <a:t>100128 rows</a:t>
            </a:r>
            <a:r>
              <a:rPr lang="en-US" sz="2799" dirty="0">
                <a:solidFill>
                  <a:srgbClr val="000000"/>
                </a:solidFill>
                <a:latin typeface="Canva Sans"/>
                <a:ea typeface="Canva Sans"/>
                <a:cs typeface="Canva Sans"/>
                <a:sym typeface="Canva Sans"/>
              </a:rPr>
              <a:t> and </a:t>
            </a:r>
            <a:r>
              <a:rPr lang="en-US" sz="2799" b="1" dirty="0">
                <a:solidFill>
                  <a:srgbClr val="000000"/>
                </a:solidFill>
                <a:latin typeface="Canva Sans Bold"/>
                <a:ea typeface="Canva Sans Bold"/>
                <a:cs typeface="Canva Sans Bold"/>
                <a:sym typeface="Canva Sans Bold"/>
              </a:rPr>
              <a:t>36 columns </a:t>
            </a:r>
            <a:r>
              <a:rPr lang="en-US" sz="2799" dirty="0">
                <a:solidFill>
                  <a:srgbClr val="000000"/>
                </a:solidFill>
                <a:latin typeface="Canva Sans"/>
                <a:ea typeface="Canva Sans"/>
                <a:cs typeface="Canva Sans"/>
                <a:sym typeface="Canva Sans"/>
              </a:rPr>
              <a:t>on average.</a:t>
            </a:r>
          </a:p>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Dates are </a:t>
            </a:r>
            <a:r>
              <a:rPr lang="en-US" sz="2799" b="1" dirty="0">
                <a:solidFill>
                  <a:srgbClr val="000000"/>
                </a:solidFill>
                <a:latin typeface="Canva Sans Bold"/>
                <a:ea typeface="Canva Sans Bold"/>
                <a:cs typeface="Canva Sans Bold"/>
                <a:sym typeface="Canva Sans Bold"/>
              </a:rPr>
              <a:t>standardized</a:t>
            </a:r>
            <a:r>
              <a:rPr lang="en-US" sz="2799" dirty="0">
                <a:solidFill>
                  <a:srgbClr val="000000"/>
                </a:solidFill>
                <a:latin typeface="Canva Sans"/>
                <a:ea typeface="Canva Sans"/>
                <a:cs typeface="Canva Sans"/>
                <a:sym typeface="Canva Sans"/>
              </a:rPr>
              <a:t> into data time format.</a:t>
            </a:r>
          </a:p>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A calculated field is created for assign </a:t>
            </a:r>
            <a:r>
              <a:rPr lang="en-US" sz="2799" b="1" dirty="0">
                <a:solidFill>
                  <a:srgbClr val="000000"/>
                </a:solidFill>
                <a:latin typeface="Canva Sans Bold"/>
                <a:ea typeface="Canva Sans Bold"/>
                <a:cs typeface="Canva Sans Bold"/>
                <a:sym typeface="Canva Sans Bold"/>
              </a:rPr>
              <a:t>K level ( very high k, high k, etc.)</a:t>
            </a:r>
            <a:r>
              <a:rPr lang="en-US" sz="2799" dirty="0">
                <a:solidFill>
                  <a:srgbClr val="000000"/>
                </a:solidFill>
                <a:latin typeface="Canva Sans"/>
                <a:ea typeface="Canva Sans"/>
                <a:cs typeface="Canva Sans"/>
                <a:sym typeface="Canva Sans"/>
              </a:rPr>
              <a:t> on the basis of respective k value.</a:t>
            </a:r>
          </a:p>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Columns irrelevant to the requirement are </a:t>
            </a:r>
            <a:r>
              <a:rPr lang="en-US" sz="2799" b="1" dirty="0">
                <a:solidFill>
                  <a:srgbClr val="000000"/>
                </a:solidFill>
                <a:latin typeface="Canva Sans Bold"/>
                <a:ea typeface="Canva Sans Bold"/>
                <a:cs typeface="Canva Sans Bold"/>
                <a:sym typeface="Canva Sans Bold"/>
              </a:rPr>
              <a:t>dropped </a:t>
            </a:r>
            <a:r>
              <a:rPr lang="en-US" sz="2799" dirty="0">
                <a:solidFill>
                  <a:srgbClr val="000000"/>
                </a:solidFill>
                <a:latin typeface="Canva Sans"/>
                <a:ea typeface="Canva Sans"/>
                <a:cs typeface="Canva Sans"/>
                <a:sym typeface="Canva Sans"/>
              </a:rPr>
              <a:t>such as “cha no.”, “importer’s address”, “exporters address” etc.</a:t>
            </a:r>
          </a:p>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Further the dataset is used for </a:t>
            </a:r>
            <a:r>
              <a:rPr lang="en-US" sz="2799" b="1" dirty="0">
                <a:solidFill>
                  <a:srgbClr val="000000"/>
                </a:solidFill>
                <a:latin typeface="Canva Sans Bold"/>
                <a:ea typeface="Canva Sans Bold"/>
                <a:cs typeface="Canva Sans Bold"/>
                <a:sym typeface="Canva Sans Bold"/>
              </a:rPr>
              <a:t>exploratory data analysis</a:t>
            </a:r>
            <a:r>
              <a:rPr lang="en-US" sz="2799" dirty="0">
                <a:solidFill>
                  <a:srgbClr val="000000"/>
                </a:solidFill>
                <a:latin typeface="Canva Sans"/>
                <a:ea typeface="Canva Sans"/>
                <a:cs typeface="Canva Sans"/>
                <a:sym typeface="Canva Sans"/>
              </a:rPr>
              <a:t> and an interactive multipage </a:t>
            </a:r>
            <a:r>
              <a:rPr lang="en-US" sz="2799" b="1" dirty="0">
                <a:solidFill>
                  <a:srgbClr val="000000"/>
                </a:solidFill>
                <a:latin typeface="Canva Sans"/>
                <a:ea typeface="Canva Sans"/>
                <a:cs typeface="Canva Sans"/>
                <a:sym typeface="Canva Sans"/>
              </a:rPr>
              <a:t>dashboard</a:t>
            </a:r>
            <a:r>
              <a:rPr lang="en-US" sz="2799" dirty="0">
                <a:solidFill>
                  <a:srgbClr val="000000"/>
                </a:solidFill>
                <a:latin typeface="Canva Sans"/>
                <a:ea typeface="Canva Sans"/>
                <a:cs typeface="Canva Sans"/>
                <a:sym typeface="Canva Sans"/>
              </a:rPr>
              <a:t> is developed for the same.</a:t>
            </a:r>
          </a:p>
          <a:p>
            <a:pPr marL="759459" lvl="1"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 After which, </a:t>
            </a:r>
            <a:r>
              <a:rPr lang="en-US" sz="2799" b="1" dirty="0">
                <a:solidFill>
                  <a:srgbClr val="000000"/>
                </a:solidFill>
                <a:latin typeface="Canva Sans Bold"/>
                <a:ea typeface="Canva Sans Bold"/>
                <a:cs typeface="Canva Sans Bold"/>
                <a:sym typeface="Canva Sans Bold"/>
              </a:rPr>
              <a:t>categorical values are encoded into numerical values</a:t>
            </a:r>
            <a:r>
              <a:rPr lang="en-US" sz="2799" dirty="0">
                <a:solidFill>
                  <a:srgbClr val="000000"/>
                </a:solidFill>
                <a:latin typeface="Canva Sans"/>
                <a:ea typeface="Canva Sans"/>
                <a:cs typeface="Canva Sans"/>
                <a:sym typeface="Canva Sans"/>
              </a:rPr>
              <a:t> through manual assignment and then mapping into dataset.</a:t>
            </a:r>
          </a:p>
        </p:txBody>
      </p:sp>
      <p:sp>
        <p:nvSpPr>
          <p:cNvPr id="9" name="TextBox 9"/>
          <p:cNvSpPr txBox="1"/>
          <p:nvPr/>
        </p:nvSpPr>
        <p:spPr>
          <a:xfrm>
            <a:off x="9072682" y="9743487"/>
            <a:ext cx="142637"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ea typeface="Canva Sans"/>
                <a:cs typeface="Canva Sans"/>
                <a:sym typeface="Canva Sans"/>
              </a:rPr>
              <a:t>5</a:t>
            </a:r>
          </a:p>
        </p:txBody>
      </p:sp>
      <p:sp>
        <p:nvSpPr>
          <p:cNvPr id="10" name="TextBox 10"/>
          <p:cNvSpPr txBox="1"/>
          <p:nvPr/>
        </p:nvSpPr>
        <p:spPr>
          <a:xfrm>
            <a:off x="6359545" y="1306541"/>
            <a:ext cx="5451455"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Data Preprocessing</a:t>
            </a:r>
          </a:p>
        </p:txBody>
      </p:sp>
      <p:sp>
        <p:nvSpPr>
          <p:cNvPr id="11" name="TextBox 11"/>
          <p:cNvSpPr txBox="1"/>
          <p:nvPr/>
        </p:nvSpPr>
        <p:spPr>
          <a:xfrm>
            <a:off x="5194576" y="2020916"/>
            <a:ext cx="7898847" cy="352643"/>
          </a:xfrm>
          <a:prstGeom prst="rect">
            <a:avLst/>
          </a:prstGeom>
        </p:spPr>
        <p:txBody>
          <a:bodyPr lIns="0" tIns="0" rIns="0" bIns="0" rtlCol="0" anchor="t">
            <a:spAutoFit/>
          </a:bodyPr>
          <a:lstStyle/>
          <a:p>
            <a:pPr algn="ctr">
              <a:lnSpc>
                <a:spcPts val="2826"/>
              </a:lnSpc>
            </a:pPr>
            <a:r>
              <a:rPr lang="en-US" sz="2018">
                <a:solidFill>
                  <a:srgbClr val="000000"/>
                </a:solidFill>
                <a:latin typeface="Canva Sans"/>
                <a:ea typeface="Canva Sans"/>
                <a:cs typeface="Canva Sans"/>
                <a:sym typeface="Canva Sans"/>
              </a:rPr>
              <a:t>Data Cleaning + Feature Engineering + Feature 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Freeform 8">
            <a:hlinkClick r:id="rId3"/>
          </p:cNvPr>
          <p:cNvSpPr/>
          <p:nvPr/>
        </p:nvSpPr>
        <p:spPr>
          <a:xfrm>
            <a:off x="2259584" y="2244666"/>
            <a:ext cx="13768831" cy="7484744"/>
          </a:xfrm>
          <a:custGeom>
            <a:avLst/>
            <a:gdLst/>
            <a:ahLst/>
            <a:cxnLst/>
            <a:rect l="l" t="t" r="r" b="b"/>
            <a:pathLst>
              <a:path w="13768831" h="7484744">
                <a:moveTo>
                  <a:pt x="0" y="0"/>
                </a:moveTo>
                <a:lnTo>
                  <a:pt x="13768832" y="0"/>
                </a:lnTo>
                <a:lnTo>
                  <a:pt x="13768832" y="7484744"/>
                </a:lnTo>
                <a:lnTo>
                  <a:pt x="0" y="7484744"/>
                </a:lnTo>
                <a:lnTo>
                  <a:pt x="0" y="0"/>
                </a:lnTo>
                <a:close/>
              </a:path>
            </a:pathLst>
          </a:custGeom>
          <a:blipFill>
            <a:blip r:embed="rId4"/>
            <a:stretch>
              <a:fillRect l="-849" t="-1277" r="-138" b="-3076"/>
            </a:stretch>
          </a:blipFill>
          <a:ln w="9525" cap="sq">
            <a:solidFill>
              <a:srgbClr val="000000"/>
            </a:solidFill>
            <a:prstDash val="solid"/>
            <a:miter/>
          </a:ln>
        </p:spPr>
      </p:sp>
      <p:sp>
        <p:nvSpPr>
          <p:cNvPr id="9" name="TextBox 9"/>
          <p:cNvSpPr txBox="1"/>
          <p:nvPr/>
        </p:nvSpPr>
        <p:spPr>
          <a:xfrm>
            <a:off x="9084469" y="9867435"/>
            <a:ext cx="119062"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6</a:t>
            </a:r>
          </a:p>
        </p:txBody>
      </p:sp>
      <p:sp>
        <p:nvSpPr>
          <p:cNvPr id="10" name="TextBox 10"/>
          <p:cNvSpPr txBox="1"/>
          <p:nvPr/>
        </p:nvSpPr>
        <p:spPr>
          <a:xfrm>
            <a:off x="6886754" y="1440775"/>
            <a:ext cx="4395430"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EDA Dashboard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3"/>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3"/>
              <a:stretch>
                <a:fillRect t="-88717"/>
              </a:stretch>
            </a:blipFill>
          </p:spPr>
        </p:sp>
      </p:grpSp>
      <p:sp>
        <p:nvSpPr>
          <p:cNvPr id="8" name="Freeform 8"/>
          <p:cNvSpPr/>
          <p:nvPr/>
        </p:nvSpPr>
        <p:spPr>
          <a:xfrm>
            <a:off x="10743214" y="4241800"/>
            <a:ext cx="7194163" cy="6057900"/>
          </a:xfrm>
          <a:custGeom>
            <a:avLst/>
            <a:gdLst/>
            <a:ahLst/>
            <a:cxnLst/>
            <a:rect l="l" t="t" r="r" b="b"/>
            <a:pathLst>
              <a:path w="6480387" h="5316693">
                <a:moveTo>
                  <a:pt x="0" y="0"/>
                </a:moveTo>
                <a:lnTo>
                  <a:pt x="6480388" y="0"/>
                </a:lnTo>
                <a:lnTo>
                  <a:pt x="6480388" y="5316693"/>
                </a:lnTo>
                <a:lnTo>
                  <a:pt x="0" y="5316693"/>
                </a:lnTo>
                <a:lnTo>
                  <a:pt x="0" y="0"/>
                </a:lnTo>
                <a:close/>
              </a:path>
            </a:pathLst>
          </a:custGeom>
          <a:blipFill>
            <a:blip r:embed="rId4"/>
            <a:stretch>
              <a:fillRect/>
            </a:stretch>
          </a:blipFill>
        </p:spPr>
      </p:sp>
      <p:sp>
        <p:nvSpPr>
          <p:cNvPr id="9" name="TextBox 9"/>
          <p:cNvSpPr txBox="1"/>
          <p:nvPr/>
        </p:nvSpPr>
        <p:spPr>
          <a:xfrm>
            <a:off x="9066371" y="9743487"/>
            <a:ext cx="155258" cy="323215"/>
          </a:xfrm>
          <a:prstGeom prst="rect">
            <a:avLst/>
          </a:prstGeom>
        </p:spPr>
        <p:txBody>
          <a:bodyPr lIns="0" tIns="0" rIns="0" bIns="0" rtlCol="0" anchor="t">
            <a:spAutoFit/>
          </a:bodyPr>
          <a:lstStyle/>
          <a:p>
            <a:pPr algn="ctr">
              <a:lnSpc>
                <a:spcPts val="2659"/>
              </a:lnSpc>
              <a:spcBef>
                <a:spcPct val="0"/>
              </a:spcBef>
            </a:pPr>
            <a:r>
              <a:rPr lang="en-US" sz="1899" dirty="0">
                <a:solidFill>
                  <a:srgbClr val="000000"/>
                </a:solidFill>
                <a:latin typeface="Canva Sans"/>
                <a:ea typeface="Canva Sans"/>
                <a:cs typeface="Canva Sans"/>
                <a:sym typeface="Canva Sans"/>
              </a:rPr>
              <a:t>7</a:t>
            </a:r>
          </a:p>
        </p:txBody>
      </p:sp>
      <p:sp>
        <p:nvSpPr>
          <p:cNvPr id="10" name="TextBox 10"/>
          <p:cNvSpPr txBox="1"/>
          <p:nvPr/>
        </p:nvSpPr>
        <p:spPr>
          <a:xfrm>
            <a:off x="1551975" y="2548405"/>
            <a:ext cx="15184049" cy="4074513"/>
          </a:xfrm>
          <a:prstGeom prst="rect">
            <a:avLst/>
          </a:prstGeom>
        </p:spPr>
        <p:txBody>
          <a:bodyPr lIns="0" tIns="0" rIns="0" bIns="0" rtlCol="0" anchor="t">
            <a:spAutoFit/>
          </a:bodyPr>
          <a:lstStyle/>
          <a:p>
            <a:pPr marL="457200"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According to importance of the feature, its </a:t>
            </a:r>
            <a:r>
              <a:rPr lang="en-US" sz="2799" b="1" dirty="0">
                <a:solidFill>
                  <a:srgbClr val="000000"/>
                </a:solidFill>
                <a:latin typeface="Canva Sans Bold"/>
                <a:ea typeface="Canva Sans Bold"/>
                <a:cs typeface="Canva Sans Bold"/>
                <a:sym typeface="Canva Sans Bold"/>
              </a:rPr>
              <a:t>missing values are dropped or imputed</a:t>
            </a:r>
            <a:r>
              <a:rPr lang="en-US" sz="2799" dirty="0">
                <a:solidFill>
                  <a:srgbClr val="000000"/>
                </a:solidFill>
                <a:latin typeface="Canva Sans"/>
                <a:ea typeface="Canva Sans"/>
                <a:cs typeface="Canva Sans"/>
                <a:sym typeface="Canva Sans"/>
              </a:rPr>
              <a:t> with mean, mode or the rolling mean.</a:t>
            </a:r>
          </a:p>
          <a:p>
            <a:pPr marL="457200" indent="-457200" algn="l">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Dataset is </a:t>
            </a:r>
            <a:r>
              <a:rPr lang="en-US" sz="2799" b="1" dirty="0">
                <a:solidFill>
                  <a:srgbClr val="000000"/>
                </a:solidFill>
                <a:latin typeface="Canva Sans Bold"/>
                <a:ea typeface="Canva Sans Bold"/>
                <a:cs typeface="Canva Sans Bold"/>
                <a:sym typeface="Canva Sans Bold"/>
              </a:rPr>
              <a:t>resampled into weekly frequency</a:t>
            </a:r>
            <a:r>
              <a:rPr lang="en-US" sz="2799" dirty="0">
                <a:solidFill>
                  <a:srgbClr val="000000"/>
                </a:solidFill>
                <a:latin typeface="Canva Sans"/>
                <a:ea typeface="Canva Sans"/>
                <a:cs typeface="Canva Sans"/>
                <a:sym typeface="Canva Sans"/>
              </a:rPr>
              <a:t> for better interpretability, also the external features for phase 2 will be in weekly format.</a:t>
            </a:r>
          </a:p>
          <a:p>
            <a:pPr marL="457200" indent="-457200" algn="just">
              <a:lnSpc>
                <a:spcPts val="4619"/>
              </a:lnSpc>
              <a:buFont typeface="Arial" panose="020B0604020202020204" pitchFamily="34" charset="0"/>
              <a:buChar char="•"/>
            </a:pPr>
            <a:r>
              <a:rPr lang="en-US" sz="2799" dirty="0">
                <a:solidFill>
                  <a:srgbClr val="000000"/>
                </a:solidFill>
                <a:latin typeface="Canva Sans"/>
                <a:ea typeface="Canva Sans"/>
                <a:cs typeface="Canva Sans"/>
                <a:sym typeface="Canva Sans"/>
              </a:rPr>
              <a:t>Some of the features are created as part of </a:t>
            </a:r>
          </a:p>
          <a:p>
            <a:pPr algn="just">
              <a:lnSpc>
                <a:spcPts val="4619"/>
              </a:lnSpc>
            </a:pPr>
            <a:r>
              <a:rPr lang="en-US" sz="2799" dirty="0">
                <a:solidFill>
                  <a:srgbClr val="000000"/>
                </a:solidFill>
                <a:latin typeface="Canva Sans"/>
                <a:ea typeface="Canva Sans"/>
                <a:cs typeface="Canva Sans"/>
                <a:sym typeface="Canva Sans"/>
              </a:rPr>
              <a:t>     feature engineering such as </a:t>
            </a:r>
            <a:r>
              <a:rPr lang="en-US" sz="2799" b="1" dirty="0">
                <a:solidFill>
                  <a:srgbClr val="000000"/>
                </a:solidFill>
                <a:latin typeface="Canva Sans Bold"/>
                <a:ea typeface="Canva Sans Bold"/>
                <a:cs typeface="Canva Sans Bold"/>
                <a:sym typeface="Canva Sans Bold"/>
              </a:rPr>
              <a:t>cost, lag feature </a:t>
            </a:r>
          </a:p>
          <a:p>
            <a:pPr algn="just">
              <a:lnSpc>
                <a:spcPts val="4619"/>
              </a:lnSpc>
            </a:pPr>
            <a:r>
              <a:rPr lang="en-US" sz="2799" dirty="0">
                <a:solidFill>
                  <a:srgbClr val="000000"/>
                </a:solidFill>
                <a:latin typeface="Canva Sans"/>
                <a:ea typeface="Canva Sans"/>
                <a:cs typeface="Canva Sans"/>
                <a:sym typeface="Canva Sans"/>
              </a:rPr>
              <a:t>     and </a:t>
            </a:r>
            <a:r>
              <a:rPr lang="en-US" sz="2799" b="1" dirty="0">
                <a:solidFill>
                  <a:srgbClr val="000000"/>
                </a:solidFill>
                <a:latin typeface="Canva Sans Bold"/>
                <a:ea typeface="Canva Sans Bold"/>
                <a:cs typeface="Canva Sans Bold"/>
                <a:sym typeface="Canva Sans Bold"/>
              </a:rPr>
              <a:t>extracted week number</a:t>
            </a:r>
            <a:r>
              <a:rPr lang="en-US" sz="2799" dirty="0">
                <a:solidFill>
                  <a:srgbClr val="000000"/>
                </a:solidFill>
                <a:latin typeface="Canva Sans"/>
                <a:ea typeface="Canva Sans"/>
                <a:cs typeface="Canva Sans"/>
                <a:sym typeface="Canva Sans"/>
              </a:rPr>
              <a:t>(</a:t>
            </a:r>
            <a:r>
              <a:rPr lang="en-US" sz="2799" dirty="0" err="1">
                <a:solidFill>
                  <a:srgbClr val="000000"/>
                </a:solidFill>
                <a:latin typeface="Canva Sans"/>
                <a:ea typeface="Canva Sans"/>
                <a:cs typeface="Canva Sans"/>
                <a:sym typeface="Canva Sans"/>
              </a:rPr>
              <a:t>xgboost</a:t>
            </a:r>
            <a:r>
              <a:rPr lang="en-US" sz="2799" dirty="0">
                <a:solidFill>
                  <a:srgbClr val="000000"/>
                </a:solidFill>
                <a:latin typeface="Canva Sans"/>
                <a:ea typeface="Canva Sans"/>
                <a:cs typeface="Canva Sans"/>
                <a:sym typeface="Canva Sans"/>
              </a:rPr>
              <a:t>)</a:t>
            </a:r>
          </a:p>
        </p:txBody>
      </p:sp>
      <p:sp>
        <p:nvSpPr>
          <p:cNvPr id="11" name="TextBox 11"/>
          <p:cNvSpPr txBox="1"/>
          <p:nvPr/>
        </p:nvSpPr>
        <p:spPr>
          <a:xfrm>
            <a:off x="6340643" y="1525057"/>
            <a:ext cx="5451455" cy="762000"/>
          </a:xfrm>
          <a:prstGeom prst="rect">
            <a:avLst/>
          </a:prstGeom>
        </p:spPr>
        <p:txBody>
          <a:bodyPr wrap="square"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Data Preprocessing</a:t>
            </a:r>
          </a:p>
        </p:txBody>
      </p:sp>
      <p:sp>
        <p:nvSpPr>
          <p:cNvPr id="12" name="TextBox 12"/>
          <p:cNvSpPr txBox="1"/>
          <p:nvPr/>
        </p:nvSpPr>
        <p:spPr>
          <a:xfrm>
            <a:off x="1551975" y="6541285"/>
            <a:ext cx="8703662" cy="3138360"/>
          </a:xfrm>
          <a:prstGeom prst="rect">
            <a:avLst/>
          </a:prstGeom>
        </p:spPr>
        <p:txBody>
          <a:bodyPr lIns="0" tIns="0" rIns="0" bIns="0" rtlCol="0" anchor="t">
            <a:spAutoFit/>
          </a:bodyPr>
          <a:lstStyle/>
          <a:p>
            <a:pPr marL="457200" indent="-457200" algn="l">
              <a:lnSpc>
                <a:spcPts val="4955"/>
              </a:lnSpc>
              <a:buFont typeface="Arial" panose="020B0604020202020204" pitchFamily="34" charset="0"/>
              <a:buChar char="•"/>
            </a:pPr>
            <a:r>
              <a:rPr lang="en-US" sz="2799" dirty="0">
                <a:solidFill>
                  <a:srgbClr val="000000"/>
                </a:solidFill>
                <a:latin typeface="Canva Sans"/>
                <a:ea typeface="Canva Sans"/>
                <a:cs typeface="Canva Sans"/>
                <a:sym typeface="Canva Sans"/>
              </a:rPr>
              <a:t>At last, a correlation matrix is made for </a:t>
            </a:r>
            <a:r>
              <a:rPr lang="en-US" sz="2799" b="1" dirty="0">
                <a:solidFill>
                  <a:srgbClr val="000000"/>
                </a:solidFill>
                <a:latin typeface="Canva Sans Bold"/>
                <a:ea typeface="Canva Sans Bold"/>
                <a:cs typeface="Canva Sans Bold"/>
                <a:sym typeface="Canva Sans Bold"/>
              </a:rPr>
              <a:t>feature selection</a:t>
            </a:r>
            <a:r>
              <a:rPr lang="en-US" sz="2799" dirty="0">
                <a:solidFill>
                  <a:srgbClr val="000000"/>
                </a:solidFill>
                <a:latin typeface="Canva Sans"/>
                <a:ea typeface="Canva Sans"/>
                <a:cs typeface="Canva Sans"/>
                <a:sym typeface="Canva Sans"/>
              </a:rPr>
              <a:t>, and the features with high relation with are considered for further modeling.</a:t>
            </a:r>
          </a:p>
          <a:p>
            <a:pPr marL="457200" indent="-457200" algn="l">
              <a:lnSpc>
                <a:spcPts val="4955"/>
              </a:lnSpc>
              <a:buFont typeface="Arial" panose="020B0604020202020204" pitchFamily="34" charset="0"/>
              <a:buChar char="•"/>
            </a:pPr>
            <a:r>
              <a:rPr lang="en-US" sz="2799" dirty="0">
                <a:solidFill>
                  <a:srgbClr val="000000"/>
                </a:solidFill>
                <a:latin typeface="Canva Sans"/>
                <a:ea typeface="Canva Sans"/>
                <a:cs typeface="Canva Sans"/>
                <a:sym typeface="Canva Sans"/>
              </a:rPr>
              <a:t>Then, the data is split into</a:t>
            </a:r>
            <a:r>
              <a:rPr lang="en-US" sz="2799" b="1" dirty="0">
                <a:solidFill>
                  <a:srgbClr val="000000"/>
                </a:solidFill>
                <a:latin typeface="Canva Sans Bold"/>
                <a:ea typeface="Canva Sans Bold"/>
                <a:cs typeface="Canva Sans Bold"/>
                <a:sym typeface="Canva Sans Bold"/>
              </a:rPr>
              <a:t> training and testing</a:t>
            </a:r>
            <a:r>
              <a:rPr lang="en-US" sz="2799" dirty="0">
                <a:solidFill>
                  <a:srgbClr val="000000"/>
                </a:solidFill>
                <a:latin typeface="Canva Sans"/>
                <a:ea typeface="Canva Sans"/>
                <a:cs typeface="Canva Sans"/>
                <a:sym typeface="Canva Sans"/>
              </a:rPr>
              <a:t> dataset into </a:t>
            </a:r>
            <a:r>
              <a:rPr lang="en-US" sz="2799" b="1" dirty="0">
                <a:solidFill>
                  <a:srgbClr val="000000"/>
                </a:solidFill>
                <a:latin typeface="Canva Sans Bold"/>
                <a:ea typeface="Canva Sans Bold"/>
                <a:cs typeface="Canva Sans Bold"/>
                <a:sym typeface="Canva Sans Bold"/>
              </a:rPr>
              <a:t>8:2</a:t>
            </a:r>
            <a:r>
              <a:rPr lang="en-US" sz="2799" dirty="0">
                <a:solidFill>
                  <a:srgbClr val="000000"/>
                </a:solidFill>
                <a:latin typeface="Canva Sans"/>
                <a:ea typeface="Canva Sans"/>
                <a:cs typeface="Canva Sans"/>
                <a:sym typeface="Canva Sans"/>
              </a:rPr>
              <a:t> ratio.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137391"/>
            <a:ext cx="18288000" cy="1126318"/>
            <a:chOff x="0" y="0"/>
            <a:chExt cx="24384000" cy="1501757"/>
          </a:xfrm>
        </p:grpSpPr>
        <p:grpSp>
          <p:nvGrpSpPr>
            <p:cNvPr id="3" name="Group 3"/>
            <p:cNvGrpSpPr/>
            <p:nvPr/>
          </p:nvGrpSpPr>
          <p:grpSpPr>
            <a:xfrm>
              <a:off x="0" y="1425059"/>
              <a:ext cx="24384000" cy="76699"/>
              <a:chOff x="0" y="0"/>
              <a:chExt cx="4816593" cy="15150"/>
            </a:xfrm>
          </p:grpSpPr>
          <p:sp>
            <p:nvSpPr>
              <p:cNvPr id="4" name="Freeform 4"/>
              <p:cNvSpPr/>
              <p:nvPr/>
            </p:nvSpPr>
            <p:spPr>
              <a:xfrm>
                <a:off x="0" y="0"/>
                <a:ext cx="4816592" cy="15150"/>
              </a:xfrm>
              <a:custGeom>
                <a:avLst/>
                <a:gdLst/>
                <a:ahLst/>
                <a:cxnLst/>
                <a:rect l="l" t="t" r="r" b="b"/>
                <a:pathLst>
                  <a:path w="4816592" h="15150">
                    <a:moveTo>
                      <a:pt x="0" y="0"/>
                    </a:moveTo>
                    <a:lnTo>
                      <a:pt x="4816592" y="0"/>
                    </a:lnTo>
                    <a:lnTo>
                      <a:pt x="4816592" y="15150"/>
                    </a:lnTo>
                    <a:lnTo>
                      <a:pt x="0" y="15150"/>
                    </a:lnTo>
                    <a:close/>
                  </a:path>
                </a:pathLst>
              </a:custGeom>
              <a:solidFill>
                <a:srgbClr val="001B3D"/>
              </a:solidFill>
              <a:ln cap="sq">
                <a:noFill/>
                <a:prstDash val="solid"/>
                <a:miter/>
              </a:ln>
            </p:spPr>
          </p:sp>
          <p:sp>
            <p:nvSpPr>
              <p:cNvPr id="5" name="TextBox 5"/>
              <p:cNvSpPr txBox="1"/>
              <p:nvPr/>
            </p:nvSpPr>
            <p:spPr>
              <a:xfrm>
                <a:off x="0" y="0"/>
                <a:ext cx="4816593" cy="15150"/>
              </a:xfrm>
              <a:prstGeom prst="rect">
                <a:avLst/>
              </a:prstGeom>
            </p:spPr>
            <p:txBody>
              <a:bodyPr lIns="57854" tIns="57854" rIns="57854" bIns="57854" rtlCol="0" anchor="ctr"/>
              <a:lstStyle/>
              <a:p>
                <a:pPr algn="ctr">
                  <a:lnSpc>
                    <a:spcPts val="140"/>
                  </a:lnSpc>
                  <a:spcBef>
                    <a:spcPct val="0"/>
                  </a:spcBef>
                </a:pPr>
                <a:endParaRPr/>
              </a:p>
            </p:txBody>
          </p:sp>
        </p:grpSp>
        <p:sp>
          <p:nvSpPr>
            <p:cNvPr id="6" name="Freeform 6"/>
            <p:cNvSpPr/>
            <p:nvPr/>
          </p:nvSpPr>
          <p:spPr>
            <a:xfrm>
              <a:off x="19240456" y="0"/>
              <a:ext cx="1291822" cy="1188971"/>
            </a:xfrm>
            <a:custGeom>
              <a:avLst/>
              <a:gdLst/>
              <a:ahLst/>
              <a:cxnLst/>
              <a:rect l="l" t="t" r="r" b="b"/>
              <a:pathLst>
                <a:path w="1291822" h="1188971">
                  <a:moveTo>
                    <a:pt x="0" y="0"/>
                  </a:moveTo>
                  <a:lnTo>
                    <a:pt x="1291823" y="0"/>
                  </a:lnTo>
                  <a:lnTo>
                    <a:pt x="1291823" y="1188971"/>
                  </a:lnTo>
                  <a:lnTo>
                    <a:pt x="0" y="1188971"/>
                  </a:lnTo>
                  <a:lnTo>
                    <a:pt x="0" y="0"/>
                  </a:lnTo>
                  <a:close/>
                </a:path>
              </a:pathLst>
            </a:custGeom>
            <a:blipFill>
              <a:blip r:embed="rId2"/>
              <a:stretch>
                <a:fillRect l="-81039" r="-104193" b="-113835"/>
              </a:stretch>
            </a:blipFill>
          </p:spPr>
        </p:sp>
        <p:sp>
          <p:nvSpPr>
            <p:cNvPr id="7" name="Freeform 7"/>
            <p:cNvSpPr/>
            <p:nvPr/>
          </p:nvSpPr>
          <p:spPr>
            <a:xfrm>
              <a:off x="20664627" y="0"/>
              <a:ext cx="3251876" cy="1188971"/>
            </a:xfrm>
            <a:custGeom>
              <a:avLst/>
              <a:gdLst/>
              <a:ahLst/>
              <a:cxnLst/>
              <a:rect l="l" t="t" r="r" b="b"/>
              <a:pathLst>
                <a:path w="3251876" h="1188971">
                  <a:moveTo>
                    <a:pt x="0" y="0"/>
                  </a:moveTo>
                  <a:lnTo>
                    <a:pt x="3251876" y="0"/>
                  </a:lnTo>
                  <a:lnTo>
                    <a:pt x="3251876" y="1188971"/>
                  </a:lnTo>
                  <a:lnTo>
                    <a:pt x="0" y="1188971"/>
                  </a:lnTo>
                  <a:lnTo>
                    <a:pt x="0" y="0"/>
                  </a:lnTo>
                  <a:close/>
                </a:path>
              </a:pathLst>
            </a:custGeom>
            <a:blipFill>
              <a:blip r:embed="rId2"/>
              <a:stretch>
                <a:fillRect t="-88717"/>
              </a:stretch>
            </a:blipFill>
          </p:spPr>
        </p:sp>
      </p:grpSp>
      <p:sp>
        <p:nvSpPr>
          <p:cNvPr id="8" name="TextBox 8"/>
          <p:cNvSpPr txBox="1"/>
          <p:nvPr/>
        </p:nvSpPr>
        <p:spPr>
          <a:xfrm>
            <a:off x="9071134" y="9743487"/>
            <a:ext cx="145733" cy="323215"/>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ea typeface="Canva Sans"/>
                <a:cs typeface="Canva Sans"/>
                <a:sym typeface="Canva Sans"/>
              </a:rPr>
              <a:t>8</a:t>
            </a:r>
          </a:p>
        </p:txBody>
      </p:sp>
      <p:sp>
        <p:nvSpPr>
          <p:cNvPr id="9" name="TextBox 9"/>
          <p:cNvSpPr txBox="1"/>
          <p:nvPr/>
        </p:nvSpPr>
        <p:spPr>
          <a:xfrm>
            <a:off x="6367102" y="1695014"/>
            <a:ext cx="5553789" cy="762000"/>
          </a:xfrm>
          <a:prstGeom prst="rect">
            <a:avLst/>
          </a:prstGeom>
        </p:spPr>
        <p:txBody>
          <a:bodyPr lIns="0" tIns="0" rIns="0" bIns="0" rtlCol="0" anchor="t">
            <a:spAutoFit/>
          </a:bodyPr>
          <a:lstStyle/>
          <a:p>
            <a:pPr algn="ctr">
              <a:lnSpc>
                <a:spcPts val="6299"/>
              </a:lnSpc>
              <a:spcBef>
                <a:spcPct val="0"/>
              </a:spcBef>
            </a:pPr>
            <a:r>
              <a:rPr lang="en-US" sz="4500" b="1" dirty="0">
                <a:solidFill>
                  <a:srgbClr val="000000"/>
                </a:solidFill>
                <a:latin typeface="Canva Sans Bold"/>
                <a:ea typeface="Canva Sans Bold"/>
                <a:cs typeface="Canva Sans Bold"/>
                <a:sym typeface="Canva Sans Bold"/>
              </a:rPr>
              <a:t>Modelling Overview</a:t>
            </a:r>
          </a:p>
        </p:txBody>
      </p:sp>
      <p:sp>
        <p:nvSpPr>
          <p:cNvPr id="10" name="TextBox 10"/>
          <p:cNvSpPr txBox="1"/>
          <p:nvPr/>
        </p:nvSpPr>
        <p:spPr>
          <a:xfrm>
            <a:off x="1028697" y="2842403"/>
            <a:ext cx="16230600" cy="58039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Total of </a:t>
            </a:r>
            <a:r>
              <a:rPr lang="en-US" sz="3399" b="1" dirty="0">
                <a:solidFill>
                  <a:srgbClr val="000000"/>
                </a:solidFill>
                <a:latin typeface="Canva Sans Bold"/>
                <a:ea typeface="Canva Sans Bold"/>
                <a:cs typeface="Canva Sans Bold"/>
                <a:sym typeface="Canva Sans Bold"/>
              </a:rPr>
              <a:t>2 models</a:t>
            </a:r>
            <a:r>
              <a:rPr lang="en-US" sz="3399" dirty="0">
                <a:solidFill>
                  <a:srgbClr val="000000"/>
                </a:solidFill>
                <a:latin typeface="Canva Sans"/>
                <a:ea typeface="Canva Sans"/>
                <a:cs typeface="Canva Sans"/>
                <a:sym typeface="Canva Sans"/>
              </a:rPr>
              <a:t> have been developed for each grade: </a:t>
            </a:r>
            <a:r>
              <a:rPr lang="en-US" sz="3399" b="1" dirty="0">
                <a:solidFill>
                  <a:srgbClr val="000000"/>
                </a:solidFill>
                <a:latin typeface="Canva Sans Bold"/>
                <a:ea typeface="Canva Sans Bold"/>
                <a:cs typeface="Canva Sans Bold"/>
                <a:sym typeface="Canva Sans Bold"/>
              </a:rPr>
              <a:t>Prophet &amp; XGBoost</a:t>
            </a:r>
          </a:p>
        </p:txBody>
      </p:sp>
      <p:sp>
        <p:nvSpPr>
          <p:cNvPr id="11" name="TextBox 11"/>
          <p:cNvSpPr txBox="1"/>
          <p:nvPr/>
        </p:nvSpPr>
        <p:spPr>
          <a:xfrm>
            <a:off x="1101567" y="3813857"/>
            <a:ext cx="16230600" cy="5929630"/>
          </a:xfrm>
          <a:prstGeom prst="rect">
            <a:avLst/>
          </a:prstGeom>
        </p:spPr>
        <p:txBody>
          <a:bodyPr lIns="0" tIns="0" rIns="0" bIns="0" rtlCol="0" anchor="t">
            <a:spAutoFit/>
          </a:bodyPr>
          <a:lstStyle/>
          <a:p>
            <a:pPr algn="just">
              <a:lnSpc>
                <a:spcPts val="3919"/>
              </a:lnSpc>
            </a:pPr>
            <a:r>
              <a:rPr lang="en-US" sz="2799" b="1" dirty="0">
                <a:solidFill>
                  <a:srgbClr val="000000"/>
                </a:solidFill>
                <a:latin typeface="Canva Sans Bold"/>
                <a:ea typeface="Canva Sans Bold"/>
                <a:cs typeface="Canva Sans Bold"/>
                <a:sym typeface="Canva Sans Bold"/>
              </a:rPr>
              <a:t>Prophet</a:t>
            </a:r>
          </a:p>
          <a:p>
            <a:pPr marL="604519" lvl="1" indent="-302260" algn="just">
              <a:lnSpc>
                <a:spcPts val="3919"/>
              </a:lnSpc>
              <a:buFont typeface="Arial"/>
              <a:buChar char="•"/>
            </a:pPr>
            <a:r>
              <a:rPr lang="en-US" sz="2799" b="1" dirty="0">
                <a:solidFill>
                  <a:srgbClr val="000000"/>
                </a:solidFill>
                <a:latin typeface="Canva Sans Bold"/>
                <a:ea typeface="Canva Sans Bold"/>
                <a:cs typeface="Canva Sans Bold"/>
                <a:sym typeface="Canva Sans Bold"/>
              </a:rPr>
              <a:t>Type</a:t>
            </a:r>
            <a:r>
              <a:rPr lang="en-US" sz="2799" dirty="0">
                <a:solidFill>
                  <a:srgbClr val="000000"/>
                </a:solidFill>
                <a:latin typeface="Canva Sans"/>
                <a:ea typeface="Canva Sans"/>
                <a:cs typeface="Canva Sans"/>
                <a:sym typeface="Canva Sans"/>
              </a:rPr>
              <a:t>: Additive time series forecasting model (trend + seasonality + holidays).</a:t>
            </a:r>
          </a:p>
          <a:p>
            <a:pPr marL="604519" lvl="1" indent="-302260" algn="just">
              <a:lnSpc>
                <a:spcPts val="3919"/>
              </a:lnSpc>
              <a:buFont typeface="Arial"/>
              <a:buChar char="•"/>
            </a:pPr>
            <a:r>
              <a:rPr lang="en-US" sz="2799" b="1" dirty="0">
                <a:solidFill>
                  <a:srgbClr val="000000"/>
                </a:solidFill>
                <a:latin typeface="Canva Sans Bold"/>
                <a:ea typeface="Canva Sans Bold"/>
                <a:cs typeface="Canva Sans Bold"/>
                <a:sym typeface="Canva Sans Bold"/>
              </a:rPr>
              <a:t>Strengths</a:t>
            </a:r>
            <a:r>
              <a:rPr lang="en-US" sz="2799" dirty="0">
                <a:solidFill>
                  <a:srgbClr val="000000"/>
                </a:solidFill>
                <a:latin typeface="Canva Sans"/>
                <a:ea typeface="Canva Sans"/>
                <a:cs typeface="Canva Sans"/>
                <a:sym typeface="Canva Sans"/>
              </a:rPr>
              <a:t>: Handles missing outliers, auto seasonality detection, easy to customize events.</a:t>
            </a:r>
          </a:p>
          <a:p>
            <a:pPr marL="604519" lvl="1" indent="-302260" algn="just">
              <a:lnSpc>
                <a:spcPts val="3919"/>
              </a:lnSpc>
              <a:buFont typeface="Arial"/>
              <a:buChar char="•"/>
            </a:pPr>
            <a:r>
              <a:rPr lang="en-US" sz="2799" b="1" dirty="0">
                <a:solidFill>
                  <a:srgbClr val="000000"/>
                </a:solidFill>
                <a:latin typeface="Canva Sans Bold"/>
                <a:ea typeface="Canva Sans Bold"/>
                <a:cs typeface="Canva Sans Bold"/>
                <a:sym typeface="Canva Sans Bold"/>
              </a:rPr>
              <a:t>Best for</a:t>
            </a:r>
            <a:r>
              <a:rPr lang="en-US" sz="2799" dirty="0">
                <a:solidFill>
                  <a:srgbClr val="000000"/>
                </a:solidFill>
                <a:latin typeface="Canva Sans"/>
                <a:ea typeface="Canva Sans"/>
                <a:cs typeface="Canva Sans"/>
                <a:sym typeface="Canva Sans"/>
              </a:rPr>
              <a:t>: Strong seasonal patterns, multiple years of data, business KPI forecasting.</a:t>
            </a:r>
          </a:p>
          <a:p>
            <a:pPr algn="just">
              <a:lnSpc>
                <a:spcPts val="3919"/>
              </a:lnSpc>
            </a:pPr>
            <a:endParaRPr lang="en-US" sz="2799" dirty="0">
              <a:solidFill>
                <a:srgbClr val="000000"/>
              </a:solidFill>
              <a:latin typeface="Canva Sans"/>
              <a:ea typeface="Canva Sans"/>
              <a:cs typeface="Canva Sans"/>
              <a:sym typeface="Canva Sans"/>
            </a:endParaRPr>
          </a:p>
          <a:p>
            <a:pPr algn="just">
              <a:lnSpc>
                <a:spcPts val="3919"/>
              </a:lnSpc>
            </a:pPr>
            <a:r>
              <a:rPr lang="en-US" sz="2799" b="1" dirty="0">
                <a:solidFill>
                  <a:srgbClr val="000000"/>
                </a:solidFill>
                <a:latin typeface="Canva Sans Bold"/>
                <a:ea typeface="Canva Sans Bold"/>
                <a:cs typeface="Canva Sans Bold"/>
                <a:sym typeface="Canva Sans Bold"/>
              </a:rPr>
              <a:t>XGBoost</a:t>
            </a:r>
          </a:p>
          <a:p>
            <a:pPr marL="604519" lvl="1" indent="-302260" algn="just">
              <a:lnSpc>
                <a:spcPts val="3919"/>
              </a:lnSpc>
              <a:buFont typeface="Arial"/>
              <a:buChar char="•"/>
            </a:pPr>
            <a:r>
              <a:rPr lang="en-US" sz="2799" b="1" dirty="0">
                <a:solidFill>
                  <a:srgbClr val="000000"/>
                </a:solidFill>
                <a:latin typeface="Canva Sans Bold"/>
                <a:ea typeface="Canva Sans Bold"/>
                <a:cs typeface="Canva Sans Bold"/>
                <a:sym typeface="Canva Sans Bold"/>
              </a:rPr>
              <a:t>Type</a:t>
            </a:r>
            <a:r>
              <a:rPr lang="en-US" sz="2799" dirty="0">
                <a:solidFill>
                  <a:srgbClr val="000000"/>
                </a:solidFill>
                <a:latin typeface="Canva Sans"/>
                <a:ea typeface="Canva Sans"/>
                <a:cs typeface="Canva Sans"/>
                <a:sym typeface="Canva Sans"/>
              </a:rPr>
              <a:t>: Optimized gradient boosting for regression/classification.</a:t>
            </a:r>
          </a:p>
          <a:p>
            <a:pPr marL="604519" lvl="1" indent="-302260" algn="just">
              <a:lnSpc>
                <a:spcPts val="3919"/>
              </a:lnSpc>
              <a:buFont typeface="Arial"/>
              <a:buChar char="•"/>
            </a:pPr>
            <a:r>
              <a:rPr lang="en-US" sz="2799" b="1" dirty="0">
                <a:solidFill>
                  <a:srgbClr val="000000"/>
                </a:solidFill>
                <a:latin typeface="Canva Sans Bold"/>
                <a:ea typeface="Canva Sans Bold"/>
                <a:cs typeface="Canva Sans Bold"/>
                <a:sym typeface="Canva Sans Bold"/>
              </a:rPr>
              <a:t>Strengths</a:t>
            </a:r>
            <a:r>
              <a:rPr lang="en-US" sz="2799" dirty="0">
                <a:solidFill>
                  <a:srgbClr val="000000"/>
                </a:solidFill>
                <a:latin typeface="Canva Sans"/>
                <a:ea typeface="Canva Sans"/>
                <a:cs typeface="Canva Sans"/>
                <a:sym typeface="Canva Sans"/>
              </a:rPr>
              <a:t>: Fast, handles missing data, models complex non-linear relationships, regularization to avoid overfitting.</a:t>
            </a:r>
          </a:p>
          <a:p>
            <a:pPr marL="604519" lvl="1" indent="-302260" algn="just">
              <a:lnSpc>
                <a:spcPts val="3919"/>
              </a:lnSpc>
              <a:buFont typeface="Arial"/>
              <a:buChar char="•"/>
            </a:pPr>
            <a:r>
              <a:rPr lang="en-US" sz="2799" b="1" dirty="0">
                <a:solidFill>
                  <a:srgbClr val="000000"/>
                </a:solidFill>
                <a:latin typeface="Canva Sans Bold"/>
                <a:ea typeface="Canva Sans Bold"/>
                <a:cs typeface="Canva Sans Bold"/>
                <a:sym typeface="Canva Sans Bold"/>
              </a:rPr>
              <a:t>Best for</a:t>
            </a:r>
            <a:r>
              <a:rPr lang="en-US" sz="2799" dirty="0">
                <a:solidFill>
                  <a:srgbClr val="000000"/>
                </a:solidFill>
                <a:latin typeface="Canva Sans"/>
                <a:ea typeface="Canva Sans"/>
                <a:cs typeface="Canva Sans"/>
                <a:sym typeface="Canva Sans"/>
              </a:rPr>
              <a:t>: Tabular data, engineered time series features (lags, rolling stats), predictive modeling in structured datasets.</a:t>
            </a:r>
          </a:p>
          <a:p>
            <a:pPr algn="just">
              <a:lnSpc>
                <a:spcPts val="3919"/>
              </a:lnSpc>
            </a:pPr>
            <a:endParaRPr lang="en-US" sz="2799" dirty="0">
              <a:solidFill>
                <a:srgbClr val="000000"/>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1514</Words>
  <Application>Microsoft Office PowerPoint</Application>
  <PresentationFormat>Custom</PresentationFormat>
  <Paragraphs>140</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Arial</vt:lpstr>
      <vt:lpstr>Lato</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Reliance</dc:title>
  <cp:lastModifiedBy>Dhyey2 Patel</cp:lastModifiedBy>
  <cp:revision>11</cp:revision>
  <dcterms:created xsi:type="dcterms:W3CDTF">2006-08-16T00:00:00Z</dcterms:created>
  <dcterms:modified xsi:type="dcterms:W3CDTF">2025-08-28T10:42:06Z</dcterms:modified>
  <dc:identifier>DAGtTqZmtQs</dc:identifier>
</cp:coreProperties>
</file>