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F2AD9-B906-3DFE-C2DD-9F9736C55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0DF94-7762-2D01-9808-7D91AFECF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E7CCB-CE97-D60D-AD47-F14214C5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B1C07-6C06-A96C-CC23-B97CCA40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65E2EC-28E4-D5E0-DB45-5BB61878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94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199C0-EF63-37C6-B224-A9E1D77E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CEA365-E71B-B7AF-4180-7C9C79CE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D786D-0C4E-8437-9281-61346051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7A66EE-2D72-5229-8CC9-A6FBD55A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39C597-B396-2C09-36B1-8C4911E4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C07F2A-AE9D-5E8E-1AE0-BF274A910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B591B3-04FB-0D56-E307-F0D2BB41C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31D11-DA85-D1A8-19DE-58F9D08B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AF44A-E8EA-749D-38F6-00A57F92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DE5AF1-E7C7-E5FE-7E9C-B27950D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89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373AB-BC23-309B-41F3-DB100A5B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03D32-DBFD-71D4-CEA9-21857094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03D76A-55B3-5430-5774-6F31AC6E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58A09-3239-0A7E-DE4F-0E0096FF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B773C-BFD1-6B17-7462-D83CA2B4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7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77B99-7B61-FD85-F810-B9B81C36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A6D8CD-4FD9-D717-E923-615AF801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F95E7-F7C5-45C1-72A6-60DD2F90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C3F6B-7971-14E4-6A69-C618B20F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06E1B-DDFC-D9D3-3697-3FC8F6A7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28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135B8-C75F-3F7A-57DD-9EE580A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955EC-3420-5CD0-3E51-129552602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72B88-C69C-5152-250F-D6AFCBBAC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6195FA-562E-D67D-20DA-07A74A51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FB8250-C387-1DA3-59A4-57381CE5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82247A-D871-B4C4-C056-10BA2333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71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18B32-E176-BB97-036B-2B8FEAE7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725D3E-E440-DEDA-1EFB-2E4105EA9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AE47DA-69FF-8CDE-5699-F77FB5B73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308B39-D2BF-30A2-1C3B-68CFDC75A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7C61D8-EAC9-EA48-B0DA-07719EF3C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EF2230-DC1E-EB4C-4710-B2053D73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38924A-2C2A-ADF0-176E-F93F6709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19E00E-3CEE-29ED-7747-87E0FBA1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7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EF43F-60A5-BA9E-7E24-F3FE377F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E82DE6-1283-0B7D-6476-06C6C2F5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1F1A2A-3A66-6056-EE1A-413704C7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BA7D7D-F162-85DA-0E93-4F8C820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489B05-B52C-E945-DF7D-5BC89CF2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E21E70-FAFF-492A-ADD1-C8C79C28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112D5-3259-F007-AF6A-C5F4DD0B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8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B664D-3875-3F41-63F9-47768380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A5F7E-04C3-420A-0682-8E9730D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8471E0-86D4-31B2-EDCD-5CD3AB9A2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4A4837-28A5-6772-CE59-A3E476EE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F2AF44-EE8E-A2FF-1AC7-1506F35F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06066-8376-059D-24C6-2577C64B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10CAE-28D8-C43F-DB56-A4A40ED8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F4748C-D1E1-1DD8-7CBD-B05EABFF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AC1CA6-3108-9687-F604-48C28B5DB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D91CD1-D837-5DDC-9F42-6F01E4F0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C1EC9D-E17A-9583-8EB9-C6A91A87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718BF0-D1CC-136A-D1BD-CC3E5417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40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80F6B-6B2D-D4D9-7FEA-1FEAEEDC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5E90A6-AA58-9C61-C2DE-E4601A4A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0B7185-B70D-8AF2-3BC9-92CF84A64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45B8E-FBFA-4A2D-95A8-162A2558C4C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9CF3E-820A-B898-03D5-FCC73F8E6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AEACCB-38CD-8D55-F257-2AD24BEBF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190FE-BA70-43D5-AFE2-9C8ADD596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536">
              <a:schemeClr val="accent3"/>
            </a:gs>
            <a:gs pos="11000">
              <a:schemeClr val="accent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D9161-2581-BA7E-A6A9-92DC94C7F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классификация БУИС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16B1E1-66D3-F150-5882-C88C4EE4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2162" y="4834845"/>
            <a:ext cx="2560321" cy="1655762"/>
          </a:xfrm>
        </p:spPr>
        <p:txBody>
          <a:bodyPr>
            <a:norm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09.03.03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группы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Павлов Дмитрий Павлович</a:t>
            </a:r>
          </a:p>
        </p:txBody>
      </p:sp>
    </p:spTree>
    <p:extLst>
      <p:ext uri="{BB962C8B-B14F-4D97-AF65-F5344CB8AC3E}">
        <p14:creationId xmlns:p14="http://schemas.microsoft.com/office/powerpoint/2010/main" val="2779426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536">
              <a:schemeClr val="accent3"/>
            </a:gs>
            <a:gs pos="11000">
              <a:schemeClr val="accent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9E67F-0926-C21E-EBAE-FAC52573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616"/>
          </a:xfrm>
          <a:pattFill prst="zigZ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3600" dirty="0"/>
              <a:t>классификация БУИС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6972EB-2309-F91E-EA63-43681B4B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4563316"/>
          </a:xfrm>
        </p:spPr>
        <p:txBody>
          <a:bodyPr/>
          <a:lstStyle/>
          <a:p>
            <a:r>
              <a:rPr lang="ru-RU" dirty="0"/>
              <a:t>В Бухгалтерских информационных системах выделяют следующие группы программного обеспечения :</a:t>
            </a:r>
          </a:p>
          <a:p>
            <a:r>
              <a:rPr lang="ru-RU" dirty="0"/>
              <a:t>1. БУИС на базе больших вычислительных машин</a:t>
            </a:r>
          </a:p>
          <a:p>
            <a:r>
              <a:rPr lang="ru-RU" dirty="0"/>
              <a:t>2. Мини бухгалтерии</a:t>
            </a:r>
          </a:p>
          <a:p>
            <a:r>
              <a:rPr lang="ru-RU" dirty="0"/>
              <a:t>3. Комплексные бухгалтерские системы</a:t>
            </a:r>
          </a:p>
          <a:p>
            <a:r>
              <a:rPr lang="ru-RU" dirty="0"/>
              <a:t>4. Интегрированные БУИС</a:t>
            </a:r>
          </a:p>
        </p:txBody>
      </p:sp>
    </p:spTree>
    <p:extLst>
      <p:ext uri="{BB962C8B-B14F-4D97-AF65-F5344CB8AC3E}">
        <p14:creationId xmlns:p14="http://schemas.microsoft.com/office/powerpoint/2010/main" val="3834552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536">
              <a:schemeClr val="accent3"/>
            </a:gs>
            <a:gs pos="11000">
              <a:schemeClr val="accent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7C2C1-1B79-3C9B-EFB3-B56D462D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 sz="3700" dirty="0"/>
              <a:t>классификация БУИС</a:t>
            </a:r>
            <a:br>
              <a:rPr lang="ru-RU" sz="3700" dirty="0"/>
            </a:br>
            <a:r>
              <a:rPr lang="ru-RU" sz="3700" dirty="0" err="1"/>
              <a:t>БУИС</a:t>
            </a:r>
            <a:r>
              <a:rPr lang="ru-RU" sz="3700" dirty="0"/>
              <a:t> на базе больших вычислительных машин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224ED32-05A2-3C31-CB13-473C6050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Самыми первыми из существующих ныне на рынке финансово-экономического программного обеспечения были разработаны БУИС на базе больших вычислительных машин ЕС ЭВМ. Они автоматизировали наиболее трудоемкие участки бухгалтерского учета, такие, как учет труда и заработной платы, учет материальных ценностей, учет затрат на производство, подсчет себестоимости продукции. Такие информационные системы получили название бухгалтерских комплексов.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Среди БУИС данного класса в настоящее время наибольшее развитие получили бухгалтерские комплексы для автоматизации складского учета, и учета труда и заработной платы.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5" name="Объект 4" descr="Изображение выглядит как в помещении, мебель, стул, письменный стол&#10;&#10;Автоматически созданное описание">
            <a:extLst>
              <a:ext uri="{FF2B5EF4-FFF2-40B4-BE49-F238E27FC236}">
                <a16:creationId xmlns:a16="http://schemas.microsoft.com/office/drawing/2014/main" id="{9E244D8E-1F37-D8E6-615F-2B71260AC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r="3274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9856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536">
              <a:schemeClr val="accent3"/>
            </a:gs>
            <a:gs pos="11000">
              <a:schemeClr val="accent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EE08-7B0C-84F6-42A0-7F2DAB1D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228601"/>
            <a:ext cx="5836424" cy="1538968"/>
          </a:xfrm>
        </p:spPr>
        <p:txBody>
          <a:bodyPr>
            <a:normAutofit fontScale="90000"/>
          </a:bodyPr>
          <a:lstStyle/>
          <a:p>
            <a:r>
              <a:rPr lang="ru-RU" sz="3700" dirty="0"/>
              <a:t>классификация БУИС</a:t>
            </a:r>
            <a:br>
              <a:rPr lang="ru-RU" sz="3700" dirty="0"/>
            </a:br>
            <a:r>
              <a:rPr lang="ru-RU" sz="3700" dirty="0" err="1"/>
              <a:t>БУИС</a:t>
            </a:r>
            <a:r>
              <a:rPr lang="ru-RU" sz="3700" dirty="0"/>
              <a:t> на базе больших вычислительных машин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100E79-4856-0171-16F6-C1A0CAE18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40" y="1996168"/>
            <a:ext cx="6075128" cy="4535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400" dirty="0"/>
              <a:t>Они могут использоваться на крупных и средних предприятиях с большим оборотом хозяйственных средств и значительной численностью персонала.</a:t>
            </a:r>
          </a:p>
          <a:p>
            <a:pPr marL="0" indent="0">
              <a:buNone/>
            </a:pPr>
            <a:r>
              <a:rPr lang="ru-RU" sz="1400" dirty="0"/>
              <a:t>Структура бухгалтерского комплекса:</a:t>
            </a:r>
          </a:p>
          <a:p>
            <a:pPr marL="0" indent="0">
              <a:buNone/>
            </a:pPr>
            <a:r>
              <a:rPr lang="ru-RU" sz="1400" dirty="0"/>
              <a:t>1. на участках учета  собирается и обрабатывается первичная информация</a:t>
            </a:r>
          </a:p>
          <a:p>
            <a:pPr marL="0" indent="0">
              <a:buNone/>
            </a:pPr>
            <a:r>
              <a:rPr lang="ru-RU" sz="1400" dirty="0"/>
              <a:t>2. сводная программа осуществляет сбор обработанной информации и разноску по счетам</a:t>
            </a:r>
          </a:p>
          <a:p>
            <a:pPr marL="0" indent="0">
              <a:buNone/>
            </a:pPr>
            <a:r>
              <a:rPr lang="ru-RU" sz="1400" dirty="0"/>
              <a:t>3. составление оборотно-сальдового баланса производится либо отдельной программой, либо вручную</a:t>
            </a:r>
          </a:p>
          <a:p>
            <a:pPr marL="0" indent="0">
              <a:buNone/>
            </a:pPr>
            <a:r>
              <a:rPr lang="ru-RU" sz="1400" dirty="0"/>
              <a:t>4. принятие управленческих решений, толкование и правильное использование информации ложится на лицо, принимающее решение, и на бухгалтера</a:t>
            </a:r>
          </a:p>
          <a:p>
            <a:pPr marL="0" indent="0">
              <a:buNone/>
            </a:pPr>
            <a:r>
              <a:rPr lang="ru-RU" sz="1800" dirty="0"/>
              <a:t>Из известных на российском рынке программ данного класса можно выделить: "Учет товаров и материалов" (фирма "Паритет-Софт"), "Склад" (фирма "Фолио"), "Торговый склад" (фирма "Компьютер-Сервис"), "Склад" (фирма "</a:t>
            </a:r>
            <a:r>
              <a:rPr lang="ru-RU" sz="1800" dirty="0" err="1"/>
              <a:t>Инфин</a:t>
            </a:r>
            <a:r>
              <a:rPr lang="ru-RU" sz="1800" dirty="0"/>
              <a:t>"), "Парус - Реализация и Склад" (корпорация "Парус"); "1С - зарплата" (фирма "1С"); "Заработная плата" (фирма "Паритет-Софт"); "Мини-зарплата", "Макси-зарплата", "Супер-зарплата" (фирма "</a:t>
            </a:r>
            <a:r>
              <a:rPr lang="ru-RU" sz="1800" dirty="0" err="1"/>
              <a:t>Инфин</a:t>
            </a:r>
            <a:r>
              <a:rPr lang="ru-RU" sz="1800" dirty="0"/>
              <a:t>"), "Зарплата" (корпорация "Парус").</a:t>
            </a:r>
            <a:endParaRPr lang="en-US" sz="1800" dirty="0"/>
          </a:p>
        </p:txBody>
      </p:sp>
      <p:pic>
        <p:nvPicPr>
          <p:cNvPr id="5" name="Объект 4" descr="Изображение выглядит как в помещении, мебель, стул, письменный стол&#10;&#10;Автоматически созданное описание">
            <a:extLst>
              <a:ext uri="{FF2B5EF4-FFF2-40B4-BE49-F238E27FC236}">
                <a16:creationId xmlns:a16="http://schemas.microsoft.com/office/drawing/2014/main" id="{C3A49C3B-D39A-1E31-C513-12D224BE9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r="3274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9745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536">
              <a:schemeClr val="accent3"/>
            </a:gs>
            <a:gs pos="11000">
              <a:schemeClr val="accent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AE6CE-6869-74F8-8B38-4845807E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классификация</a:t>
            </a: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БУИС</a:t>
            </a:r>
            <a:b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мини-бухгалтерии</a:t>
            </a:r>
            <a:endParaRPr lang="en-US"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Объект 6" descr="Изображение выглядит как текст, мебель, компьютер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1ADD8D2-B813-23FC-8DDA-D8E85EA9E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1" r="22464"/>
          <a:stretch/>
        </p:blipFill>
        <p:spPr>
          <a:xfrm>
            <a:off x="3" y="1"/>
            <a:ext cx="3156435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Content Placeholder 26">
            <a:extLst>
              <a:ext uri="{FF2B5EF4-FFF2-40B4-BE49-F238E27FC236}">
                <a16:creationId xmlns:a16="http://schemas.microsoft.com/office/drawing/2014/main" id="{253AB966-3994-97F4-CFA9-644470EF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664" y="2147357"/>
            <a:ext cx="6071089" cy="410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мини бухгалтерии - разработки ряда фирм, позволяющие работать бухгалтерам самой разной квалификации. Они все основаны на едином подходе к решению задач бухгалтерского учета. </a:t>
            </a:r>
          </a:p>
          <a:p>
            <a:pPr marL="0" indent="0">
              <a:buNone/>
            </a:pPr>
            <a:r>
              <a:rPr lang="ru-RU" sz="1200" dirty="0"/>
              <a:t>На основании информации первичных документов, вводимых в базу данных системы, составляются записи о хозяйственных операциях, вычисляются обороты и исходящие остатки счетов. Составляется отчетность.</a:t>
            </a:r>
          </a:p>
          <a:p>
            <a:pPr marL="0" indent="0">
              <a:buNone/>
            </a:pPr>
            <a:r>
              <a:rPr lang="ru-RU" sz="1400" dirty="0"/>
              <a:t>Комплексная автоматизация с помощью мини-систем  не осуществляется.</a:t>
            </a:r>
          </a:p>
          <a:p>
            <a:pPr marL="0" indent="0">
              <a:buNone/>
            </a:pPr>
            <a:r>
              <a:rPr lang="ru-RU" sz="1500" dirty="0"/>
              <a:t>Это такие системы, как: "1С-Бухгалтерия </a:t>
            </a:r>
            <a:r>
              <a:rPr lang="ru-RU" sz="1500" dirty="0" err="1"/>
              <a:t>Проф</a:t>
            </a:r>
            <a:r>
              <a:rPr lang="ru-RU" sz="1500" dirty="0"/>
              <a:t>" (фирма "1С"); "Интегратор-Соло") (фирма "</a:t>
            </a:r>
            <a:r>
              <a:rPr lang="ru-RU" sz="1500" dirty="0" err="1"/>
              <a:t>Ифософт</a:t>
            </a:r>
            <a:r>
              <a:rPr lang="ru-RU" sz="1500" dirty="0"/>
              <a:t>"); "</a:t>
            </a:r>
            <a:r>
              <a:rPr lang="ru-RU" sz="1500" dirty="0" err="1"/>
              <a:t>ДиаСофт</a:t>
            </a:r>
            <a:r>
              <a:rPr lang="ru-RU" sz="1500" dirty="0"/>
              <a:t> BALANS" (фирма "</a:t>
            </a:r>
            <a:r>
              <a:rPr lang="ru-RU" sz="1500" dirty="0" err="1"/>
              <a:t>ДиаСофт</a:t>
            </a:r>
            <a:r>
              <a:rPr lang="ru-RU" sz="1500" dirty="0"/>
              <a:t>"); "АУБИ - мини бухгалтерия" (фирма "</a:t>
            </a:r>
            <a:r>
              <a:rPr lang="ru-RU" sz="1500" dirty="0" err="1"/>
              <a:t>О'Стрим</a:t>
            </a:r>
            <a:r>
              <a:rPr lang="ru-RU" sz="1500" dirty="0"/>
              <a:t>"); "Инфо-Бухгалтер" для малых предприятий (фирма "Информатик")</a:t>
            </a:r>
            <a:endParaRPr lang="ru-RU" sz="15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Объект 4" descr="Изображение выглядит как текст, еда, Упаковка и маркиров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85E8568D-444D-7D50-9D9B-FB7414DE2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7" r="26792" b="3"/>
          <a:stretch/>
        </p:blipFill>
        <p:spPr>
          <a:xfrm>
            <a:off x="9245751" y="10"/>
            <a:ext cx="2946249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0361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536">
              <a:schemeClr val="accent3"/>
            </a:gs>
            <a:gs pos="11000">
              <a:schemeClr val="accent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39C3025-4784-4B16-914D-CCFC3E833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D20437-C88A-4F45-9C6D-DA32B29A4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610598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517A1-6A12-837E-B524-7C6FF54D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112220" cy="1330839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chemeClr val="tx1">
                    <a:lumMod val="85000"/>
                    <a:lumOff val="15000"/>
                  </a:schemeClr>
                </a:solidFill>
              </a:rPr>
              <a:t>классификация БУИС</a:t>
            </a:r>
            <a:br>
              <a:rPr lang="ru-RU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Комплексные бухгалтерские системы</a:t>
            </a:r>
            <a:endParaRPr lang="ru-RU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B534E57-BC80-412E-81B7-3971FE01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9" y="1812471"/>
            <a:ext cx="7596868" cy="4435928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К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омплексные бухгалтерские системы,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рассчитанны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на бухгалтерию в 50-60 человек. Данный класс бухгалтерских систем относится к универсальным системам, которые легко настраиваются на специфику ведения бухгалтерского учета на промышленном предприятии, в организациях, фирмах, и могут работать как в сети, так и на отдельных рабочих местах учетных работников. Поэтому подобные системы занимают самый большой сектор на рынке.</a:t>
            </a:r>
          </a:p>
          <a:p>
            <a:r>
              <a:rPr lang="ru-RU" sz="1400" dirty="0"/>
              <a:t>Благодаря использованию различных современных информационных технологий, они позволяют скорректировать работу каждого сотрудника в соответствии с целью, поставленной перед бухгалтерией.</a:t>
            </a:r>
          </a:p>
          <a:p>
            <a:r>
              <a:rPr lang="ru-RU" sz="1200" dirty="0"/>
              <a:t>Комплексные бухгалтерские системы позволяют кроме ведения бухгалтерского учета и формирования отчетов выполнять:</a:t>
            </a:r>
          </a:p>
          <a:p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ru-RU" sz="1200" dirty="0"/>
              <a:t> Контроль результатов анализа финансовых отчетов</a:t>
            </a:r>
          </a:p>
          <a:p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ru-RU" sz="1200" dirty="0"/>
              <a:t>  Анализ прошлой деятельности и текущего финансового состояния предприятия</a:t>
            </a:r>
          </a:p>
          <a:p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ru-RU" sz="1200" dirty="0"/>
              <a:t>  Приведение финансовой отчетности к международному стандарту, что делает результаты анализа понятными как для российских, так и для иностранных экспертов.</a:t>
            </a:r>
          </a:p>
          <a:p>
            <a:r>
              <a:rPr lang="ru-RU" sz="1500" dirty="0"/>
              <a:t>Примеры комплексных бухгалтерских систем: ABACUS (фирма «Омега»); «Интегратор» (фирма «</a:t>
            </a:r>
            <a:r>
              <a:rPr lang="ru-RU" sz="1500" dirty="0" err="1"/>
              <a:t>ИнфоСофт</a:t>
            </a:r>
            <a:r>
              <a:rPr lang="ru-RU" sz="1500" dirty="0"/>
              <a:t>»); «БЭСТ»- для комплексной автоматизации предприятий (фирма «Интеллект Сервис»); «Парус - организация» - вариант для крупных и средних предприятий (корпорация «Парус»); «Суперменеджер» (фирма «</a:t>
            </a:r>
            <a:r>
              <a:rPr lang="ru-RU" sz="1500" dirty="0" err="1"/>
              <a:t>Ланкс</a:t>
            </a:r>
            <a:r>
              <a:rPr lang="ru-RU" sz="1500" dirty="0"/>
              <a:t>»); «Турбо Бухгалтер» (фирма «</a:t>
            </a:r>
            <a:r>
              <a:rPr lang="ru-RU" sz="1500" dirty="0" err="1"/>
              <a:t>Диц</a:t>
            </a:r>
            <a:r>
              <a:rPr lang="ru-RU" sz="1500" dirty="0"/>
              <a:t>»).</a:t>
            </a: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Объект 8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C56AEFAC-C8B4-C3BE-62A6-BFD5ADB91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63"/>
          <a:stretch/>
        </p:blipFill>
        <p:spPr>
          <a:xfrm>
            <a:off x="7801965" y="3429000"/>
            <a:ext cx="4390035" cy="3429000"/>
          </a:xfrm>
          <a:custGeom>
            <a:avLst/>
            <a:gdLst/>
            <a:ahLst/>
            <a:cxnLst/>
            <a:rect l="l" t="t" r="r" b="b"/>
            <a:pathLst>
              <a:path w="4390035" h="3429000">
                <a:moveTo>
                  <a:pt x="73290" y="0"/>
                </a:moveTo>
                <a:lnTo>
                  <a:pt x="4390035" y="0"/>
                </a:lnTo>
                <a:lnTo>
                  <a:pt x="4390035" y="3429000"/>
                </a:lnTo>
                <a:lnTo>
                  <a:pt x="436073" y="3429000"/>
                </a:lnTo>
                <a:lnTo>
                  <a:pt x="427332" y="3410468"/>
                </a:lnTo>
                <a:cubicBezTo>
                  <a:pt x="419323" y="3391643"/>
                  <a:pt x="413863" y="3372861"/>
                  <a:pt x="421685" y="3366814"/>
                </a:cubicBezTo>
                <a:cubicBezTo>
                  <a:pt x="417583" y="3332384"/>
                  <a:pt x="433681" y="3294011"/>
                  <a:pt x="423663" y="3247798"/>
                </a:cubicBezTo>
                <a:cubicBezTo>
                  <a:pt x="421194" y="3188032"/>
                  <a:pt x="418245" y="3205513"/>
                  <a:pt x="412524" y="3110724"/>
                </a:cubicBezTo>
                <a:cubicBezTo>
                  <a:pt x="404022" y="3069386"/>
                  <a:pt x="436006" y="3027577"/>
                  <a:pt x="419732" y="3004503"/>
                </a:cubicBezTo>
                <a:cubicBezTo>
                  <a:pt x="407578" y="2949657"/>
                  <a:pt x="388511" y="2896851"/>
                  <a:pt x="363651" y="2842588"/>
                </a:cubicBezTo>
                <a:cubicBezTo>
                  <a:pt x="332103" y="2797699"/>
                  <a:pt x="331554" y="2711800"/>
                  <a:pt x="263212" y="2651456"/>
                </a:cubicBezTo>
                <a:cubicBezTo>
                  <a:pt x="235935" y="2585326"/>
                  <a:pt x="214760" y="2535145"/>
                  <a:pt x="194330" y="2484251"/>
                </a:cubicBezTo>
                <a:cubicBezTo>
                  <a:pt x="184580" y="2468441"/>
                  <a:pt x="154039" y="2380429"/>
                  <a:pt x="140630" y="2346096"/>
                </a:cubicBezTo>
                <a:cubicBezTo>
                  <a:pt x="76681" y="2257531"/>
                  <a:pt x="91260" y="2243719"/>
                  <a:pt x="77185" y="2144811"/>
                </a:cubicBezTo>
                <a:cubicBezTo>
                  <a:pt x="66953" y="2112233"/>
                  <a:pt x="67414" y="2096078"/>
                  <a:pt x="50887" y="2061697"/>
                </a:cubicBezTo>
                <a:lnTo>
                  <a:pt x="27133" y="1969379"/>
                </a:lnTo>
                <a:lnTo>
                  <a:pt x="29988" y="1961973"/>
                </a:lnTo>
                <a:lnTo>
                  <a:pt x="31559" y="1961231"/>
                </a:lnTo>
                <a:lnTo>
                  <a:pt x="14905" y="1880268"/>
                </a:lnTo>
                <a:cubicBezTo>
                  <a:pt x="12271" y="1874644"/>
                  <a:pt x="-805" y="1860096"/>
                  <a:pt x="2188" y="1847922"/>
                </a:cubicBezTo>
                <a:lnTo>
                  <a:pt x="21879" y="1779161"/>
                </a:lnTo>
                <a:lnTo>
                  <a:pt x="27968" y="1733684"/>
                </a:lnTo>
                <a:cubicBezTo>
                  <a:pt x="25035" y="1726530"/>
                  <a:pt x="21617" y="1619937"/>
                  <a:pt x="16511" y="1614373"/>
                </a:cubicBezTo>
                <a:cubicBezTo>
                  <a:pt x="47946" y="1547691"/>
                  <a:pt x="4394" y="1556097"/>
                  <a:pt x="12613" y="1479987"/>
                </a:cubicBezTo>
                <a:cubicBezTo>
                  <a:pt x="15110" y="1387360"/>
                  <a:pt x="4986" y="1320420"/>
                  <a:pt x="4190" y="1214801"/>
                </a:cubicBezTo>
                <a:cubicBezTo>
                  <a:pt x="3611" y="1152457"/>
                  <a:pt x="-6268" y="1080052"/>
                  <a:pt x="6503" y="966549"/>
                </a:cubicBezTo>
                <a:cubicBezTo>
                  <a:pt x="10182" y="901722"/>
                  <a:pt x="25065" y="884915"/>
                  <a:pt x="20609" y="845066"/>
                </a:cubicBezTo>
                <a:cubicBezTo>
                  <a:pt x="20199" y="816540"/>
                  <a:pt x="19791" y="788014"/>
                  <a:pt x="19381" y="759488"/>
                </a:cubicBezTo>
                <a:lnTo>
                  <a:pt x="21672" y="741102"/>
                </a:lnTo>
                <a:lnTo>
                  <a:pt x="30720" y="737125"/>
                </a:lnTo>
                <a:lnTo>
                  <a:pt x="23211" y="691098"/>
                </a:lnTo>
                <a:cubicBezTo>
                  <a:pt x="25461" y="680873"/>
                  <a:pt x="43338" y="650431"/>
                  <a:pt x="42062" y="637700"/>
                </a:cubicBezTo>
                <a:cubicBezTo>
                  <a:pt x="23297" y="593852"/>
                  <a:pt x="30263" y="601340"/>
                  <a:pt x="41571" y="540174"/>
                </a:cubicBezTo>
                <a:cubicBezTo>
                  <a:pt x="35397" y="519975"/>
                  <a:pt x="35174" y="428356"/>
                  <a:pt x="46636" y="415352"/>
                </a:cubicBezTo>
                <a:cubicBezTo>
                  <a:pt x="48960" y="401821"/>
                  <a:pt x="44602" y="386587"/>
                  <a:pt x="56977" y="379461"/>
                </a:cubicBezTo>
                <a:cubicBezTo>
                  <a:pt x="71829" y="368123"/>
                  <a:pt x="47958" y="323384"/>
                  <a:pt x="65759" y="328645"/>
                </a:cubicBezTo>
                <a:cubicBezTo>
                  <a:pt x="49386" y="296830"/>
                  <a:pt x="65237" y="231983"/>
                  <a:pt x="72589" y="203608"/>
                </a:cubicBezTo>
                <a:cubicBezTo>
                  <a:pt x="75524" y="153257"/>
                  <a:pt x="77980" y="142710"/>
                  <a:pt x="78370" y="105992"/>
                </a:cubicBezTo>
                <a:cubicBezTo>
                  <a:pt x="80828" y="104127"/>
                  <a:pt x="70890" y="52128"/>
                  <a:pt x="70125" y="25135"/>
                </a:cubicBezTo>
                <a:close/>
              </a:path>
            </a:pathLst>
          </a:custGeom>
        </p:spPr>
      </p:pic>
      <p:pic>
        <p:nvPicPr>
          <p:cNvPr id="11" name="Объект 10" descr="Изображение выглядит как текст, логотип, метка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ED33EFDD-F97C-6BE3-AD80-BD3E509BBE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9" r="-1" b="12201"/>
          <a:stretch/>
        </p:blipFill>
        <p:spPr>
          <a:xfrm>
            <a:off x="7842932" y="-17"/>
            <a:ext cx="4349068" cy="3432349"/>
          </a:xfrm>
          <a:custGeom>
            <a:avLst/>
            <a:gdLst/>
            <a:ahLst/>
            <a:cxnLst/>
            <a:rect l="l" t="t" r="r" b="b"/>
            <a:pathLst>
              <a:path w="4349068" h="3428999">
                <a:moveTo>
                  <a:pt x="711944" y="0"/>
                </a:moveTo>
                <a:lnTo>
                  <a:pt x="4349068" y="0"/>
                </a:lnTo>
                <a:lnTo>
                  <a:pt x="4349068" y="3428999"/>
                </a:lnTo>
                <a:lnTo>
                  <a:pt x="32307" y="3428999"/>
                </a:lnTo>
                <a:lnTo>
                  <a:pt x="34693" y="3410051"/>
                </a:lnTo>
                <a:cubicBezTo>
                  <a:pt x="37039" y="3395347"/>
                  <a:pt x="38143" y="3381819"/>
                  <a:pt x="32792" y="3373027"/>
                </a:cubicBezTo>
                <a:cubicBezTo>
                  <a:pt x="29961" y="3298527"/>
                  <a:pt x="20335" y="3290617"/>
                  <a:pt x="14318" y="3222737"/>
                </a:cubicBezTo>
                <a:cubicBezTo>
                  <a:pt x="11384" y="3146284"/>
                  <a:pt x="-6116" y="3184007"/>
                  <a:pt x="2241" y="3118188"/>
                </a:cubicBezTo>
                <a:cubicBezTo>
                  <a:pt x="16306" y="3109217"/>
                  <a:pt x="34183" y="3024732"/>
                  <a:pt x="27952" y="3003808"/>
                </a:cubicBezTo>
                <a:cubicBezTo>
                  <a:pt x="27563" y="2966753"/>
                  <a:pt x="27366" y="2989870"/>
                  <a:pt x="27149" y="2944921"/>
                </a:cubicBezTo>
                <a:lnTo>
                  <a:pt x="41941" y="2877744"/>
                </a:lnTo>
                <a:cubicBezTo>
                  <a:pt x="36258" y="2880724"/>
                  <a:pt x="54303" y="2822146"/>
                  <a:pt x="53926" y="2807161"/>
                </a:cubicBezTo>
                <a:cubicBezTo>
                  <a:pt x="56083" y="2775643"/>
                  <a:pt x="30060" y="2769288"/>
                  <a:pt x="53334" y="2752347"/>
                </a:cubicBezTo>
                <a:lnTo>
                  <a:pt x="60008" y="2748299"/>
                </a:lnTo>
                <a:cubicBezTo>
                  <a:pt x="60210" y="2745962"/>
                  <a:pt x="60411" y="2743625"/>
                  <a:pt x="60613" y="2741288"/>
                </a:cubicBezTo>
                <a:cubicBezTo>
                  <a:pt x="60116" y="2737657"/>
                  <a:pt x="58269" y="2735847"/>
                  <a:pt x="53819" y="2737160"/>
                </a:cubicBezTo>
                <a:cubicBezTo>
                  <a:pt x="70191" y="2705347"/>
                  <a:pt x="64153" y="2699356"/>
                  <a:pt x="66799" y="2659631"/>
                </a:cubicBezTo>
                <a:cubicBezTo>
                  <a:pt x="77943" y="2612127"/>
                  <a:pt x="64846" y="2628594"/>
                  <a:pt x="86795" y="2573336"/>
                </a:cubicBezTo>
                <a:cubicBezTo>
                  <a:pt x="96119" y="2559732"/>
                  <a:pt x="108676" y="2541339"/>
                  <a:pt x="108890" y="2528057"/>
                </a:cubicBezTo>
                <a:lnTo>
                  <a:pt x="137074" y="2489594"/>
                </a:lnTo>
                <a:cubicBezTo>
                  <a:pt x="138076" y="2487774"/>
                  <a:pt x="138422" y="2473350"/>
                  <a:pt x="137897" y="2468303"/>
                </a:cubicBezTo>
                <a:lnTo>
                  <a:pt x="155171" y="2460480"/>
                </a:lnTo>
                <a:lnTo>
                  <a:pt x="147972" y="2423535"/>
                </a:lnTo>
                <a:lnTo>
                  <a:pt x="155293" y="2404394"/>
                </a:lnTo>
                <a:cubicBezTo>
                  <a:pt x="172891" y="2392610"/>
                  <a:pt x="160687" y="2347474"/>
                  <a:pt x="168818" y="2324643"/>
                </a:cubicBezTo>
                <a:cubicBezTo>
                  <a:pt x="169390" y="2297698"/>
                  <a:pt x="193082" y="2284202"/>
                  <a:pt x="198340" y="2255535"/>
                </a:cubicBezTo>
                <a:cubicBezTo>
                  <a:pt x="214268" y="2249648"/>
                  <a:pt x="228319" y="2207828"/>
                  <a:pt x="217338" y="2184679"/>
                </a:cubicBezTo>
                <a:lnTo>
                  <a:pt x="242924" y="2093132"/>
                </a:lnTo>
                <a:cubicBezTo>
                  <a:pt x="264937" y="2084587"/>
                  <a:pt x="280562" y="1985868"/>
                  <a:pt x="290446" y="1950235"/>
                </a:cubicBezTo>
                <a:cubicBezTo>
                  <a:pt x="308239" y="1920183"/>
                  <a:pt x="350073" y="1898905"/>
                  <a:pt x="361001" y="1861568"/>
                </a:cubicBezTo>
                <a:cubicBezTo>
                  <a:pt x="367163" y="1810687"/>
                  <a:pt x="352049" y="1869507"/>
                  <a:pt x="356015" y="1809499"/>
                </a:cubicBezTo>
                <a:cubicBezTo>
                  <a:pt x="355145" y="1754297"/>
                  <a:pt x="367821" y="1767680"/>
                  <a:pt x="375846" y="1693716"/>
                </a:cubicBezTo>
                <a:cubicBezTo>
                  <a:pt x="374712" y="1654244"/>
                  <a:pt x="382062" y="1627007"/>
                  <a:pt x="381776" y="1605195"/>
                </a:cubicBezTo>
                <a:cubicBezTo>
                  <a:pt x="389848" y="1568952"/>
                  <a:pt x="392552" y="1564518"/>
                  <a:pt x="396301" y="1516217"/>
                </a:cubicBezTo>
                <a:cubicBezTo>
                  <a:pt x="401397" y="1488452"/>
                  <a:pt x="428137" y="1457870"/>
                  <a:pt x="409866" y="1429841"/>
                </a:cubicBezTo>
                <a:cubicBezTo>
                  <a:pt x="422203" y="1412325"/>
                  <a:pt x="460064" y="1413592"/>
                  <a:pt x="442210" y="1380081"/>
                </a:cubicBezTo>
                <a:cubicBezTo>
                  <a:pt x="464590" y="1394128"/>
                  <a:pt x="443394" y="1335176"/>
                  <a:pt x="463662" y="1334891"/>
                </a:cubicBezTo>
                <a:cubicBezTo>
                  <a:pt x="480316" y="1336427"/>
                  <a:pt x="515162" y="1194568"/>
                  <a:pt x="519523" y="1185551"/>
                </a:cubicBezTo>
                <a:cubicBezTo>
                  <a:pt x="527731" y="1149210"/>
                  <a:pt x="536547" y="1148087"/>
                  <a:pt x="542909" y="1111168"/>
                </a:cubicBezTo>
                <a:cubicBezTo>
                  <a:pt x="555522" y="1057226"/>
                  <a:pt x="531818" y="1022543"/>
                  <a:pt x="543055" y="993353"/>
                </a:cubicBezTo>
                <a:cubicBezTo>
                  <a:pt x="559986" y="960214"/>
                  <a:pt x="580459" y="867450"/>
                  <a:pt x="592544" y="813953"/>
                </a:cubicBezTo>
                <a:cubicBezTo>
                  <a:pt x="604272" y="746430"/>
                  <a:pt x="608119" y="666470"/>
                  <a:pt x="613420" y="588218"/>
                </a:cubicBezTo>
                <a:cubicBezTo>
                  <a:pt x="604962" y="475380"/>
                  <a:pt x="590630" y="536119"/>
                  <a:pt x="596055" y="376479"/>
                </a:cubicBezTo>
                <a:lnTo>
                  <a:pt x="605018" y="280992"/>
                </a:lnTo>
                <a:cubicBezTo>
                  <a:pt x="604854" y="276227"/>
                  <a:pt x="610771" y="223140"/>
                  <a:pt x="610608" y="218374"/>
                </a:cubicBezTo>
                <a:lnTo>
                  <a:pt x="604880" y="188178"/>
                </a:lnTo>
                <a:lnTo>
                  <a:pt x="630913" y="152404"/>
                </a:lnTo>
                <a:cubicBezTo>
                  <a:pt x="640688" y="136342"/>
                  <a:pt x="647365" y="122048"/>
                  <a:pt x="663530" y="91810"/>
                </a:cubicBezTo>
                <a:lnTo>
                  <a:pt x="705264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3579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536">
              <a:schemeClr val="accent3"/>
            </a:gs>
            <a:gs pos="11000">
              <a:schemeClr val="accent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F42F9-ADCF-3C4B-FDD0-2C6E8AAF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0345" cy="1165679"/>
          </a:xfrm>
        </p:spPr>
        <p:txBody>
          <a:bodyPr>
            <a:normAutofit fontScale="90000"/>
          </a:bodyPr>
          <a:lstStyle/>
          <a:p>
            <a:r>
              <a:rPr lang="ru-RU" sz="4100" dirty="0"/>
              <a:t>классификация БУИС</a:t>
            </a:r>
            <a:br>
              <a:rPr lang="ru-RU" sz="4100" dirty="0"/>
            </a:br>
            <a:r>
              <a:rPr lang="ru-RU" sz="4100" i="0" dirty="0">
                <a:effectLst/>
                <a:latin typeface="Times New Roman" panose="02020603050405020304" pitchFamily="18" charset="0"/>
              </a:rPr>
              <a:t>Интегрированные БУИС</a:t>
            </a:r>
            <a:endParaRPr lang="ru-RU" sz="4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0C8977-8897-4714-E6B2-3DB616E1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68" y="1453243"/>
            <a:ext cx="7917596" cy="5257800"/>
          </a:xfrm>
        </p:spPr>
        <p:txBody>
          <a:bodyPr>
            <a:normAutofit/>
          </a:bodyPr>
          <a:lstStyle/>
          <a:p>
            <a:r>
              <a:rPr lang="ru-RU" sz="1200" dirty="0"/>
              <a:t>Интегрированные БУИС - это многофункциональные системы управления организациям, в которую бухгалтерская система входит как один из модулей.</a:t>
            </a:r>
          </a:p>
          <a:p>
            <a:r>
              <a:rPr lang="ru-RU" sz="1200" dirty="0"/>
              <a:t>Подобные системы должны обеспечивать решение всего комплекса задач по обработке учетной информации, от сбора и проверки корректности информации, поступающей в базу данных, ее обработки по соответствующим алгоритмам, до анализа данных. Причем от пользователя в таких системах не требуется специальных знаний в области баз данных, факторного анализа или методов оптимизации. Применяемые информационные технологии позволяют работникам бухгалтерии при четком выполнении ими своих задач обеспечивать руководство предприятия и внешних пользователей своевременной и оперативной бухгалтерской информацией.</a:t>
            </a:r>
          </a:p>
          <a:p>
            <a:r>
              <a:rPr lang="ru-RU" sz="1200" dirty="0"/>
              <a:t>Для создания интегрированных БУИС целесообразно использование компьютерной технологии «клиент-сервер». Разработка интегрированной БУИС для комплексного бухгалтерского учета, финансового анализа и планирования в организации с использованием приложений, построенных в архитектуре «клиент-сервер», имеет ряд преимуществ:</a:t>
            </a:r>
          </a:p>
          <a:p>
            <a:r>
              <a:rPr lang="ru-RU" sz="1200" dirty="0"/>
              <a:t>1. Чрезвычайно низкие требования к производительности рабочих станций.</a:t>
            </a:r>
          </a:p>
          <a:p>
            <a:r>
              <a:rPr lang="ru-RU" sz="1200" dirty="0"/>
              <a:t>2. Возможность распределить задачи по обработке данных среди нескольких серверов приложений.</a:t>
            </a:r>
          </a:p>
          <a:p>
            <a:r>
              <a:rPr lang="ru-RU" sz="1200" dirty="0"/>
              <a:t>3. Незначительные требования по модернизации сети.</a:t>
            </a:r>
          </a:p>
          <a:p>
            <a:r>
              <a:rPr lang="ru-RU" sz="1200" dirty="0"/>
              <a:t>4. Возможность дешевой и в то же время эффективной реализации удаленного доступа пользователей.</a:t>
            </a:r>
          </a:p>
          <a:p>
            <a:r>
              <a:rPr lang="ru-RU" sz="1300" dirty="0"/>
              <a:t>Примером подобных программ является </a:t>
            </a:r>
            <a:r>
              <a:rPr lang="en-US" sz="1300" dirty="0" err="1"/>
              <a:t>Comtec</a:t>
            </a:r>
            <a:r>
              <a:rPr lang="en-US" sz="1300" dirty="0"/>
              <a:t> for Business</a:t>
            </a:r>
            <a:r>
              <a:rPr lang="ru-RU" sz="1300" dirty="0"/>
              <a:t>  -система управления предприятием, разработанная для среднего и малого бизнеса. Обеспечивает комплексное управление финансовой, коммерческой и производственной деятельностью компании.</a:t>
            </a:r>
            <a:endParaRPr lang="en-US" sz="1300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D04DE906-F5BE-E688-41CB-F0027683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r="31029"/>
          <a:stretch/>
        </p:blipFill>
        <p:spPr>
          <a:xfrm>
            <a:off x="8151594" y="10"/>
            <a:ext cx="4040406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909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536">
              <a:schemeClr val="accent3"/>
            </a:gs>
            <a:gs pos="11000">
              <a:schemeClr val="accent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2B7C0-A80A-02B2-56C4-A8DFA51F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классификация БУИС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8D1639-9629-8204-F0BF-0CE9000F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b="1" dirty="0"/>
          </a:p>
          <a:p>
            <a:pPr marL="0" indent="0" algn="ctr">
              <a:buNone/>
            </a:pPr>
            <a:endParaRPr lang="ru-RU" b="1" dirty="0"/>
          </a:p>
          <a:p>
            <a:pPr marL="0" indent="0" algn="ctr">
              <a:buNone/>
            </a:pPr>
            <a:endParaRPr lang="ru-RU" b="1" dirty="0"/>
          </a:p>
          <a:p>
            <a:pPr marL="0" indent="0" algn="ctr">
              <a:buNone/>
            </a:pPr>
            <a:endParaRPr lang="ru-RU" b="1" dirty="0"/>
          </a:p>
          <a:p>
            <a:pPr marL="0" indent="0" algn="ctr">
              <a:buNone/>
            </a:pPr>
            <a:r>
              <a:rPr lang="ru-RU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14722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880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Тема Office</vt:lpstr>
      <vt:lpstr>классификация БУИС</vt:lpstr>
      <vt:lpstr>классификация БУИС</vt:lpstr>
      <vt:lpstr>классификация БУИС БУИС на базе больших вычислительных машин</vt:lpstr>
      <vt:lpstr>классификация БУИС БУИС на базе больших вычислительных машин</vt:lpstr>
      <vt:lpstr>классификация БУИС мини-бухгалтерии</vt:lpstr>
      <vt:lpstr>классификация БУИС Комплексные бухгалтерские системы</vt:lpstr>
      <vt:lpstr>классификация БУИС Интегрированные БУИС</vt:lpstr>
      <vt:lpstr>классификация БУИС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БУИС</dc:title>
  <dc:creator>Дмитрий Павлов</dc:creator>
  <cp:lastModifiedBy>Дмитрий Павлов</cp:lastModifiedBy>
  <cp:revision>3</cp:revision>
  <dcterms:created xsi:type="dcterms:W3CDTF">2024-03-24T12:36:15Z</dcterms:created>
  <dcterms:modified xsi:type="dcterms:W3CDTF">2024-04-02T16:30:56Z</dcterms:modified>
</cp:coreProperties>
</file>