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4EB04-6655-493D-B7D9-58336242E2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E2B4551-3DDA-4638-8859-3C9BE0B979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EB972A8-5AEA-4EE3-9B18-342386EB71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1EA1D7-3066-41B9-9CC8-90F7B06825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361003-5296-4741-A1E8-0BC6132D52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5C4C89-A180-4FD7-9285-21E5AAB858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CDED41-5D1C-4CA1-B64A-6A9A70CB38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8CBF28D-412D-4916-8D7F-BDEB82ECA4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B7F6362-CF96-49DB-891A-B2AD1189D0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BBFC918-BC06-4405-B4FE-4B4C62993A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17414B3-0EA5-4D9E-8A02-1C14C07170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1FD3E8-386B-4A7E-8ABA-5D0BF2826BA8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657B38-6E48-4417-ACEF-C2274DE82314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BD5139-7384-4BF4-AAD7-C5EB47DB3D01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3303B0-945D-47A6-B9B4-B5C40E8642FB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A7110D-AF15-4A55-A511-B74AE9827C7D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263AF2-4775-43A9-A938-B609C918BB7C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39DA1F-4E64-4EC6-9D62-5250DD11A373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D41C80-B16C-4891-98DD-42052E02D150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8E8DB6-9331-4501-B554-83387E36F407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9A023E-E74F-47FF-AA56-A681DBDEF9DD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C3FCBE-1DAE-4B53-BCB1-B8A791E16C57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452160" y="4834800"/>
            <a:ext cx="255960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Выполнил студент 4 курса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Направления 09.03.03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47 группы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chemeClr val="dk1"/>
                </a:solidFill>
                <a:latin typeface="Times New Roman"/>
              </a:rPr>
              <a:t>Павлов Дмитрий Павлович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309800" cy="116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4444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1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br>
              <a:rPr sz="4100"/>
            </a:br>
            <a:r>
              <a:rPr b="0" lang="ru-RU" sz="4100" spc="-1" strike="noStrike">
                <a:solidFill>
                  <a:schemeClr val="dk1"/>
                </a:solidFill>
                <a:latin typeface="Times New Roman"/>
              </a:rPr>
              <a:t>Интегрированные БУИС</a:t>
            </a:r>
            <a:endParaRPr b="0" lang="ru-RU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81520" y="1453320"/>
            <a:ext cx="7916760" cy="525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Интегрированные БУИС - это многофункциональные системы управления организациям, в которую бухгалтерская система входит как один из модулей.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Подобные системы должны обеспечивать решение всего комплекса задач по обработке учетной информации, от сбора и проверки корректности информации, поступающей в базу данных, ее обработки по соответствующим алгоритмам, до анализа данных. Причем от пользователя в таких системах не требуется специальных знаний в области баз данных, факторного анализа или методов оптимизации. Применяемые информационные технологии позволяют работникам бухгалтерии при четком выполнении ими своих задач обеспечивать руководство предприятия и внешних пользователей своевременной и оперативной бухгалтерской информацией.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Для создания интегрированных БУИС целесообразно использование компьютерной технологии «клиент-сервер». Разработка интегрированной БУИС для комплексного бухгалтерского учета, финансового анализа и планирования в организации с использованием приложений, построенных в архитектуре «клиент-сервер», имеет ряд преимуществ: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1. Чрезвычайно низкие требования к производительности рабочих станций.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2. Возможность распределить задачи по обработке данных среди нескольких серверов приложений.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3. Незначительные требования по модернизации сети.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4. Возможность дешевой и в то же время эффективной реализации удаленного доступа пользователей.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Примером подобных программ является </a:t>
            </a:r>
            <a:r>
              <a:rPr b="0" lang="en-US" sz="1300" spc="-1" strike="noStrike">
                <a:solidFill>
                  <a:schemeClr val="dk1"/>
                </a:solidFill>
                <a:latin typeface="Aptos"/>
              </a:rPr>
              <a:t>Comtec for Business</a:t>
            </a:r>
            <a:r>
              <a:rPr b="0" lang="ru-RU" sz="1300" spc="-1" strike="noStrike">
                <a:solidFill>
                  <a:schemeClr val="dk1"/>
                </a:solidFill>
                <a:latin typeface="Aptos"/>
              </a:rPr>
              <a:t>  -система управления предприятием, разработанная для среднего и малого бизнеса. Обеспечивает комплексное управление финансовой, коммерческой и производственной деятельностью компании.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Объект 4"/>
          <p:cNvSpPr/>
          <p:nvPr/>
        </p:nvSpPr>
        <p:spPr>
          <a:xfrm>
            <a:off x="8151480" y="0"/>
            <a:ext cx="4039560" cy="6857280"/>
          </a:xfrm>
          <a:custGeom>
            <a:avLst/>
            <a:gdLst>
              <a:gd name="textAreaLeft" fmla="*/ 0 w 4039560"/>
              <a:gd name="textAreaRight" fmla="*/ 4040280 w 40395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52" dur="indefinite" restart="never" nodeType="tmRoot">
          <p:childTnLst>
            <p:seq>
              <p:cTn id="153" dur="indefinite" nodeType="mainSeq">
                <p:childTnLst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ptos"/>
              </a:rPr>
              <a:t>Спасибо за внимание!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	</a:t>
            </a:r>
            <a:r>
              <a:rPr b="1" i="1" lang="ru-RU" sz="1800" spc="-1" strike="noStrike">
                <a:solidFill>
                  <a:schemeClr val="dk1"/>
                </a:solidFill>
                <a:latin typeface="Times New Roman"/>
              </a:rPr>
              <a:t>БУИС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880" cy="435060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1080000" y="2049840"/>
            <a:ext cx="1007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Бухгалтерские информационные системы (</a:t>
            </a:r>
            <a:r>
              <a:rPr b="1" i="1" lang="ru-RU" sz="1800" spc="-1" strike="noStrike">
                <a:solidFill>
                  <a:srgbClr val="000000"/>
                </a:solidFill>
                <a:latin typeface="Arial"/>
              </a:rPr>
              <a:t>БУИС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) - организованные средства ввода, хранения и обработки данных, позволяющие на основе первичных бухгалтерских документов формировать финансово-экономические показатели отчетов, передавать информацию пользователям для анализа и принятия решений.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969840"/>
          </a:xfrm>
          <a:prstGeom prst="rect">
            <a:avLst/>
          </a:prstGeom>
          <a:pattFill prst="horz">
            <a:fgClr>
              <a:srgbClr val="156082"/>
            </a:fgClr>
            <a:bgClr>
              <a:srgbClr val="83cbeb"/>
            </a:bgClr>
          </a:pattFill>
          <a:ln w="0">
            <a:solidFill>
              <a:schemeClr val="accent1"/>
            </a:solidFill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dk1"/>
                </a:solidFill>
                <a:latin typeface="Aptos Display"/>
              </a:rPr>
              <a:t>История БУИС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613520"/>
            <a:ext cx="10514880" cy="456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В Бухгалтерских информационных системах выделяют следующие группы программного обеспечения 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1. БУИС на базе больших вычислительных машин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2. Мини бухгалтерии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3. Комплексные бухгалтерские системы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4. Интегрированные БУИС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20040"/>
            <a:ext cx="105148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Хронология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11340000" cy="527616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900000" y="1080000"/>
            <a:ext cx="10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БУИС на базе больших вычислительных машин ЕС ЭВМ (с 1971 по 1990 годы)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00" y="1800000"/>
            <a:ext cx="10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"Склад" (фирма "Инфин")   (основана в 1990)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900000" y="3960000"/>
            <a:ext cx="1044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Комплексные бухгалтерские системы  ABACUS Professional </a:t>
            </a:r>
            <a:r>
              <a:rPr b="0" lang="ru-RU" sz="1800" spc="-1" strike="noStrike">
                <a:solidFill>
                  <a:srgbClr val="000000"/>
                </a:solidFill>
                <a:latin typeface="Aptos"/>
              </a:rPr>
              <a:t> (Компания "ОМЕГА" образована в 1991 году)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900000" y="5040000"/>
            <a:ext cx="1044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  <a:ea typeface="Microsoft YaHei"/>
              </a:rPr>
              <a:t> </a:t>
            </a:r>
            <a:r>
              <a:rPr b="0" lang="en-US" sz="1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Мини-бухгалтерии</a:t>
            </a:r>
            <a:r>
              <a:rPr b="1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 </a:t>
            </a: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"1С-Бухгалтерия Проф" (фирма "1С") (основана в 1991 году)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900000" y="2880000"/>
            <a:ext cx="1026000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Интегрированные БУИС Comtec for Business (Компания КомТех - системы для бизнеса) (основана в 1990)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20040"/>
            <a:ext cx="105148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Хронология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10812960" cy="527616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900000" y="1080000"/>
            <a:ext cx="10260000" cy="36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БУИС на базе больших вычислительных машин ЕС ЭВМ (с 1971 по 1990 годы)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250600" cy="180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 lnSpcReduction="1000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br>
              <a:rPr sz="3700"/>
            </a:b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2333160"/>
            <a:ext cx="4618800" cy="38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Самыми первыми из существующих ныне на рынке финансово-экономического программного обеспечения были разработаны БУИС на базе больших вычислительных машин ЕС ЭВМ. Они автоматизировали наиболее трудоемкие участки бухгалтерского учета, такие, как учет труда и заработной платы, учет материальных ценностей, учет затрат на производство, подсчет себестоимости продукции. Такие информационные системы получили название бухгалтерских комплексов.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Среди БУИС данного класса в настоящее время наибольшее развитие получили бухгалтерские комплексы для автоматизации складского учета, и учета труда и заработной платы.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Объект 4"/>
          <p:cNvSpPr/>
          <p:nvPr/>
        </p:nvSpPr>
        <p:spPr>
          <a:xfrm>
            <a:off x="6229080" y="0"/>
            <a:ext cx="5961960" cy="6857280"/>
          </a:xfrm>
          <a:custGeom>
            <a:avLst/>
            <a:gdLst>
              <a:gd name="textAreaLeft" fmla="*/ 0 w 5961960"/>
              <a:gd name="textAreaRight" fmla="*/ 5962680 w 5961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3080" y="228600"/>
            <a:ext cx="5835600" cy="15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1111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классификация БУИС</a:t>
            </a:r>
            <a:br>
              <a:rPr sz="3700"/>
            </a:br>
            <a:r>
              <a:rPr b="0" lang="ru-RU" sz="3700" spc="-1" strike="noStrike">
                <a:solidFill>
                  <a:schemeClr val="dk1"/>
                </a:solidFill>
                <a:latin typeface="Aptos Display"/>
              </a:rPr>
              <a:t>БУИС на базе больших вычислительных машин</a:t>
            </a:r>
            <a:endParaRPr b="0" lang="ru-RU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51200" y="1996200"/>
            <a:ext cx="6074280" cy="453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Они могут использоваться на крупных и средних предприятиях с большим оборотом хозяйственных средств и значительной численностью персонала.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Структура бухгалтерского комплекса: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1. на участках учета  собирается и обрабатывается первичная информация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2. сводная программа осуществляет сбор обработанной информации и разноску по счетам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3. составление оборотно-сальдового баланса производится либо отдельной программой, либо вручную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4. принятие управленческих решений, толкование и правильное использование информации ложится на лицо, принимающее решение, и на бухгалтера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Из известных на российском рынке программ данного класса можно выделить: "Учет товаров и материалов" (фирма "Паритет-Софт"), "Склад" (фирма "Фолио"), "Торговый склад" (фирма "Компьютер-Сервис"), "Склад" (фирма "Инфин"), "Парус - Реализация и Склад" (корпорация "Парус"); "1С - зарплата" (фирма "1С"); "Заработная плата" (фирма "Паритет-Софт"); "Мини-зарплата", "Макси-зарплата", "Супер-зарплата" (фирма "Инфин"), "Зарплата" (корпорация "Парус").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Объект 4"/>
          <p:cNvSpPr/>
          <p:nvPr/>
        </p:nvSpPr>
        <p:spPr>
          <a:xfrm>
            <a:off x="6229080" y="0"/>
            <a:ext cx="5961960" cy="6857280"/>
          </a:xfrm>
          <a:custGeom>
            <a:avLst/>
            <a:gdLst>
              <a:gd name="textAreaLeft" fmla="*/ 0 w 5961960"/>
              <a:gd name="textAreaRight" fmla="*/ 5962680 w 5961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6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5" name="Rectangle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609760" cy="685728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36880" y="360000"/>
            <a:ext cx="6111360" cy="133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классификация БУИС</a:t>
            </a:r>
            <a:br>
              <a:rPr sz="2800"/>
            </a:br>
            <a:r>
              <a:rPr b="1" lang="ru-RU" sz="28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Times New Roman"/>
              </a:rPr>
              <a:t>Комплексные бухгалтерские системы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3960" y="1812600"/>
            <a:ext cx="7596000" cy="443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Комплексные бухгалтерские системы, рассчитанны на бухгалтерию в 50-60 человек. Данный класс бухгалтерских систем относится к универсальным системам, которые легко настраиваются на специфику ведения бухгалтерского учета на промышленном предприятии, в организациях, фирмах, и могут работать как в сети, так и на отдельных рабочих местах учетных работников. Поэтому подобные системы занимают самый большой сектор на рынке.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Благодаря использованию различных современных информационных технологий, они позволяют скорректировать работу каждого сотрудника в соответствии с целью, поставленной перед бухгалтерией.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Комплексные бухгалтерские системы позволяют кроме ведения бухгалтерского учета и формирования отчетов выполнять: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1.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Контроль результатов анализа финансовых отчетов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2.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Анализ прошлой деятельности и текущего финансового состояния предприятия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ru-RU" sz="12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"/>
              </a:rPr>
              <a:t>3.</a:t>
            </a: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  Приведение финансовой отчетности к международному стандарту, что делает результаты анализа понятными как для российских, так и для иностранных экспертов.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Примеры комплексных бухгалтерских систем: ABACUS (фирма «Омега»); «Интегратор» (фирма «ИнфоСофт»); «БЭСТ»- для комплексной автоматизации предприятий (фирма «Интеллект Сервис»); «Парус - организация» - вариант для крупных и средних предприятий (корпорация «Парус»); «Суперменеджер» (фирма «Ланкс»); «Турбо Бухгалтер» (фирма «Диц»).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Объект 8"/>
          <p:cNvSpPr/>
          <p:nvPr/>
        </p:nvSpPr>
        <p:spPr>
          <a:xfrm>
            <a:off x="7801920" y="3429000"/>
            <a:ext cx="4389480" cy="3428280"/>
          </a:xfrm>
          <a:custGeom>
            <a:avLst/>
            <a:gdLst>
              <a:gd name="textAreaLeft" fmla="*/ 0 w 4389480"/>
              <a:gd name="textAreaRight" fmla="*/ 4390200 w 4389480"/>
              <a:gd name="textAreaTop" fmla="*/ 0 h 3428280"/>
              <a:gd name="textAreaBottom" fmla="*/ 3429000 h 3428280"/>
            </a:gdLst>
            <a:ahLst/>
            <a:rect l="textAreaLeft" t="textAreaTop" r="textAreaRight" b="textAreaBottom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Объект 10"/>
          <p:cNvSpPr/>
          <p:nvPr/>
        </p:nvSpPr>
        <p:spPr>
          <a:xfrm>
            <a:off x="7842960" y="0"/>
            <a:ext cx="4348440" cy="3431520"/>
          </a:xfrm>
          <a:custGeom>
            <a:avLst/>
            <a:gdLst>
              <a:gd name="textAreaLeft" fmla="*/ 0 w 4348440"/>
              <a:gd name="textAreaRight" fmla="*/ 4349160 w 4348440"/>
              <a:gd name="textAreaTop" fmla="*/ 0 h 3431520"/>
              <a:gd name="textAreaBottom" fmla="*/ 3432240 h 3431520"/>
            </a:gdLst>
            <a:ahLst/>
            <a:rect l="textAreaLeft" t="textAreaTop" r="textAreaRight" b="textAreaBottom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95" dur="2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0" dur="20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05" dur="20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10" dur="20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15" dur="20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0" dur="20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25" dur="20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11000">
              <a:srgbClr val="e97132"/>
            </a:gs>
            <a:gs pos="69536">
              <a:srgbClr val="196b24"/>
            </a:gs>
            <a:gs pos="83000">
              <a:srgbClr val="74c4e9"/>
            </a:gs>
            <a:gs pos="100000">
              <a:srgbClr val="a2d8f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1" name="Rectangle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70440" y="609480"/>
            <a:ext cx="4266360" cy="13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классификация БУИС</a:t>
            </a:r>
            <a:br>
              <a:rPr sz="3400"/>
            </a:br>
            <a:r>
              <a:rPr b="1" lang="en-US" sz="3400" spc="-1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Aptos Display"/>
              </a:rPr>
              <a:t>мини-бухгалтерии</a:t>
            </a:r>
            <a:endParaRPr b="0" lang="ru-RU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Объект 6"/>
          <p:cNvSpPr/>
          <p:nvPr/>
        </p:nvSpPr>
        <p:spPr>
          <a:xfrm>
            <a:off x="0" y="0"/>
            <a:ext cx="3155760" cy="6857280"/>
          </a:xfrm>
          <a:custGeom>
            <a:avLst/>
            <a:gdLst>
              <a:gd name="textAreaLeft" fmla="*/ 0 w 3155760"/>
              <a:gd name="textAreaRight" fmla="*/ 3156480 w 3155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25520" y="2147400"/>
            <a:ext cx="6070320" cy="410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мини бухгалтерии - разработки ряда фирм, позволяющие работать бухгалтерам самой разной квалификации. Они все основаны на едином подходе к решению задач бухгалтерского учета.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ptos"/>
              </a:rPr>
              <a:t>На основании информации первичных документов, вводимых в базу данных системы, составляются записи о хозяйственных операциях, вычисляются обороты и исходящие остатки счетов. Составляется отчетность.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chemeClr val="dk1"/>
                </a:solidFill>
                <a:latin typeface="Aptos"/>
              </a:rPr>
              <a:t>Комплексная автоматизация с помощью мини-систем  не осуществляется.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chemeClr val="dk1"/>
                </a:solidFill>
                <a:latin typeface="Aptos"/>
              </a:rPr>
              <a:t>Это такие системы, как: "1С-Бухгалтерия Проф" (фирма "1С"); "Интегратор-Соло") (фирма "Ифософт"); "ДиаСофт BALANS" (фирма "ДиаСофт"); "АУБИ - мини бухгалтерия" (фирма "О'Стрим"); "Инфо-Бухгалтер" для малых предприятий (фирма "Информатик")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Объект 4"/>
          <p:cNvSpPr/>
          <p:nvPr/>
        </p:nvSpPr>
        <p:spPr>
          <a:xfrm>
            <a:off x="9245880" y="0"/>
            <a:ext cx="2945520" cy="6857280"/>
          </a:xfrm>
          <a:custGeom>
            <a:avLst/>
            <a:gdLst>
              <a:gd name="textAreaLeft" fmla="*/ 0 w 2945520"/>
              <a:gd name="textAreaRight" fmla="*/ 2946240 w 294552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250"/>
    </mc:Choice>
    <mc:Fallback>
      <p:transition spd="slow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LibreOffice/7.6.5.2$Windows_X86_64 LibreOffice_project/38d5f62f85355c192ef5f1dd47c5c0c0c6d6598b</Application>
  <AppVersion>15.0000</AppVersion>
  <Words>880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2024-03-24T12:36:15Z</dcterms:created>
  <dc:creator>Дмитрий Павлов</dc:creator>
  <dc:description/>
  <dc:language>ru-RU</dc:language>
  <cp:lastModifiedBy/>
  <dcterms:modified xsi:type="dcterms:W3CDTF">2024-09-30T22:02:25Z</dcterms:modified>
  <cp:revision>6</cp:revision>
  <dc:subject/>
  <dc:title>классификация БУИС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