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1E3C49-91BD-4A5C-A44A-9003003C18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83BB8C3-4CC7-4F3B-83CB-D810CFB419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95D1D3F-CFC8-473C-BFDF-D534DF2E2C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38D78B-2060-4D50-9891-0D39F54EB6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FFFF02-06E9-40D8-BA48-AF964BFC43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92FAC3-BC79-4154-8D72-A8C2C5C9C6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7AB7C42-F734-4BB7-BCB9-2F278EBDEF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7D61EA4-353C-4530-AB6E-D5827F0562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A9FE391-8C61-4E2A-A42E-AE5F312CF6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193025F-CE2E-419A-A317-0F419F79F0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E11C084-450A-4EC8-9EC8-C92BBE6951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E7E61B-EFD6-45DD-8D47-7529B962F519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Для правки структуры щёлкните мышью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Второй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845A34-6CE9-4419-B137-DE966DF2A97F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Для правки структуры щёлкните мышью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Второй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Третий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Четвёртый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Пятый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Шестой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Седьмой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2ABA51-340A-4DB8-AABA-E54BCAB42C22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8CAA41D-021F-4714-B9B5-240123A15B8F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489953-D1B0-4E6E-AD8C-1836BE8E2A42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056E82D-3EF3-4F56-9794-0D3D3CBDE12C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5BDFC6-158D-45DC-9C2C-4B87F2E9815F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A5BDCA-F83A-4953-9F62-FD8081AF511B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5A6ED2-C442-42B3-98E7-08A55171D1C4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F2E4A8-6DE8-4747-B40B-9412A772DDA9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93C7F8-FA83-44B6-B6DC-EF5ACBE230BC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endParaRPr b="0" lang="ru-RU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9452160" y="4834800"/>
            <a:ext cx="255996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Выполнил студент 3 курса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Направления 09.03.03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37 группы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Павлов Дмитрий Павлович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ru-RU" sz="18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i="1" lang="ru-RU" sz="1800" spc="-1" strike="noStrike">
                <a:solidFill>
                  <a:schemeClr val="dk1"/>
                </a:solidFill>
                <a:latin typeface="Times New Roman"/>
              </a:rPr>
              <a:t>БУИС</a:t>
            </a:r>
            <a:endParaRPr b="1" i="1" lang="ru-RU" sz="1800" spc="-1" strike="noStrike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5240" cy="435096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 txBox="1"/>
          <p:nvPr/>
        </p:nvSpPr>
        <p:spPr>
          <a:xfrm>
            <a:off x="1080000" y="2049840"/>
            <a:ext cx="1008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Бухгалтерские информационные системы (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БУИС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 - организованные средства ввода, хранения и обработки данных, позволяющие на основе первичных бухгалтерских документов формировать финансово-экономические показатели отчетов, передавать информацию пользователям для анализа и принятия решений.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70200"/>
          </a:xfrm>
          <a:prstGeom prst="rect">
            <a:avLst/>
          </a:prstGeom>
          <a:pattFill prst="horz">
            <a:fgClr>
              <a:srgbClr val="156082"/>
            </a:fgClr>
            <a:bgClr>
              <a:srgbClr val="83cbeb"/>
            </a:bgClr>
          </a:pattFill>
          <a:ln w="0">
            <a:solidFill>
              <a:schemeClr val="accent1"/>
            </a:solidFill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endParaRPr b="0" lang="ru-RU" sz="3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613520"/>
            <a:ext cx="10515240" cy="456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В Бухгалтерских информационных системах выделяют следующие группы программного обеспечения :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1. БУИС на базе больших вычислительных машин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2. Мини бухгалтерии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3. Комплексные бухгалтерские системы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4. Интегрированные БУИС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0960" cy="180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 lnSpcReduction="10000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7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br>
              <a:rPr sz="3700"/>
            </a:br>
            <a:r>
              <a:rPr b="0" lang="ru-RU" sz="3700" spc="-1" strike="noStrike">
                <a:solidFill>
                  <a:schemeClr val="dk1"/>
                </a:solidFill>
                <a:latin typeface="Aptos Display"/>
              </a:rPr>
              <a:t>БУИС на базе больших вычислительных машин</a:t>
            </a:r>
            <a:endParaRPr b="0" lang="ru-RU" sz="3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2333160"/>
            <a:ext cx="4619160" cy="384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Самыми первыми из существующих ныне на рынке финансово-экономического программного обеспечения были разработаны БУИС на базе больших вычислительных машин ЕС ЭВМ. Они автоматизировали наиболее трудоемкие участки бухгалтерского учета, такие, как учет труда и заработной платы, учет материальных ценностей, учет затрат на производство, подсчет себестоимости продукции. Такие информационные системы получили название бухгалтерских комплексов.</a:t>
            </a:r>
            <a:endParaRPr b="0" lang="ru-RU" sz="14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Среди БУИС данного класса в настоящее время наибольшее развитие получили бухгалтерские комплексы для автоматизации складского учета, и учета труда и заработной платы.</a:t>
            </a:r>
            <a:endParaRPr b="0" lang="ru-RU" sz="1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6" name="Объект 4"/>
          <p:cNvSpPr/>
          <p:nvPr/>
        </p:nvSpPr>
        <p:spPr>
          <a:xfrm>
            <a:off x="6229080" y="0"/>
            <a:ext cx="5962320" cy="6857640"/>
          </a:xfrm>
          <a:custGeom>
            <a:avLst/>
            <a:gdLst>
              <a:gd name="textAreaLeft" fmla="*/ 0 w 5962320"/>
              <a:gd name="textAreaRight" fmla="*/ 5962680 w 5962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53080" y="228600"/>
            <a:ext cx="5835960" cy="15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1831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7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br>
              <a:rPr sz="3700"/>
            </a:br>
            <a:r>
              <a:rPr b="0" lang="ru-RU" sz="3700" spc="-1" strike="noStrike">
                <a:solidFill>
                  <a:schemeClr val="dk1"/>
                </a:solidFill>
                <a:latin typeface="Aptos Display"/>
              </a:rPr>
              <a:t>БУИС на базе больших вычислительных машин</a:t>
            </a:r>
            <a:endParaRPr b="0" lang="ru-RU" sz="3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51200" y="1996200"/>
            <a:ext cx="6074640" cy="453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80" lnSpcReduction="1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Они могут использоваться на крупных и средних предприятиях с большим оборотом хозяйственных средств и значительной численностью персонала.</a:t>
            </a:r>
            <a:endParaRPr b="0" lang="ru-RU" sz="1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Структура бухгалтерского комплекса:</a:t>
            </a:r>
            <a:endParaRPr b="0" lang="ru-RU" sz="1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1. на участках учета  собирается и обрабатывается первичная информация</a:t>
            </a:r>
            <a:endParaRPr b="0" lang="ru-RU" sz="1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2. сводная программа осуществляет сбор обработанной информации и разноску по счетам</a:t>
            </a:r>
            <a:endParaRPr b="0" lang="ru-RU" sz="1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3. составление оборотно-сальдового баланса производится либо отдельной программой, либо вручную</a:t>
            </a:r>
            <a:endParaRPr b="0" lang="ru-RU" sz="1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4. принятие управленческих решений, толкование и правильное использование информации ложится на лицо, принимающее решение, и на бухгалтера</a:t>
            </a:r>
            <a:endParaRPr b="0" lang="ru-RU" sz="1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Из известных на российском рынке программ данного класса можно выделить: "Учет товаров и материалов" (фирма "Паритет-Софт"), "Склад" (фирма "Фолио"), "Торговый склад" (фирма "Компьютер-Сервис"), "Склад" (фирма "Инфин"), "Парус - Реализация и Склад" (корпорация "Парус"); "1С - зарплата" (фирма "1С"); "Заработная плата" (фирма "Паритет-Софт"); "Мини-зарплата", "Макси-зарплата", "Супер-зарплата" (фирма "Инфин"), "Зарплата" (корпорация "Парус").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0" name="Объект 4"/>
          <p:cNvSpPr/>
          <p:nvPr/>
        </p:nvSpPr>
        <p:spPr>
          <a:xfrm>
            <a:off x="6229080" y="0"/>
            <a:ext cx="5962320" cy="6857640"/>
          </a:xfrm>
          <a:custGeom>
            <a:avLst/>
            <a:gdLst>
              <a:gd name="textAreaLeft" fmla="*/ 0 w 5962320"/>
              <a:gd name="textAreaRight" fmla="*/ 5962680 w 5962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2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970440" y="609480"/>
            <a:ext cx="4266720" cy="13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</a:rPr>
              <a:t>классификация БУИС</a:t>
            </a:r>
            <a:br>
              <a:rPr sz="3400"/>
            </a:br>
            <a:r>
              <a:rPr b="1" lang="en-US" sz="3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</a:rPr>
              <a:t>мини-бухгалтерии</a:t>
            </a:r>
            <a:endParaRPr b="0" lang="ru-RU" sz="3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4" name="Объект 6"/>
          <p:cNvSpPr/>
          <p:nvPr/>
        </p:nvSpPr>
        <p:spPr>
          <a:xfrm>
            <a:off x="0" y="0"/>
            <a:ext cx="3156120" cy="6857640"/>
          </a:xfrm>
          <a:custGeom>
            <a:avLst/>
            <a:gdLst>
              <a:gd name="textAreaLeft" fmla="*/ 0 w 3156120"/>
              <a:gd name="textAreaRight" fmla="*/ 3156480 w 3156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25520" y="2147400"/>
            <a:ext cx="6070680" cy="410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мини бухгалтерии - разработки ряда фирм, позволяющие работать бухгалтерам самой разной квалификации. Они все основаны на едином подходе к решению задач бухгалтерского учета. 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На основании информации первичных документов, вводимых в базу данных системы, составляются записи о хозяйственных операциях, вычисляются обороты и исходящие остатки счетов. Составляется отчетность.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Комплексная автоматизация с помощью мини-систем  не осуществляется.</a:t>
            </a:r>
            <a:endParaRPr b="0" lang="ru-RU" sz="1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500" spc="-1" strike="noStrike">
                <a:solidFill>
                  <a:schemeClr val="dk1"/>
                </a:solidFill>
                <a:latin typeface="Aptos"/>
              </a:rPr>
              <a:t>Это такие системы, как: "1С-Бухгалтерия Проф" (фирма "1С"); "Интегратор-Соло") (фирма "Ифософт"); "ДиаСофт BALANS" (фирма "ДиаСофт"); "АУБИ - мини бухгалтерия" (фирма "О'Стрим"); "Инфо-Бухгалтер" для малых предприятий (фирма "Информатик")</a:t>
            </a:r>
            <a:endParaRPr b="0" lang="ru-RU" sz="15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6" name="Объект 4"/>
          <p:cNvSpPr/>
          <p:nvPr/>
        </p:nvSpPr>
        <p:spPr>
          <a:xfrm>
            <a:off x="9245880" y="0"/>
            <a:ext cx="2945880" cy="6857640"/>
          </a:xfrm>
          <a:custGeom>
            <a:avLst/>
            <a:gdLst>
              <a:gd name="textAreaLeft" fmla="*/ 0 w 2945880"/>
              <a:gd name="textAreaRight" fmla="*/ 2946240 w 29458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25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8" name="Rectangle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1012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36880" y="609480"/>
            <a:ext cx="6111720" cy="133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</a:rPr>
              <a:t>классификация БУИС</a:t>
            </a:r>
            <a:br>
              <a:rPr sz="2800"/>
            </a:br>
            <a:r>
              <a:rPr b="1" lang="ru-RU" sz="2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Times New Roman"/>
              </a:rPr>
              <a:t>Комплексные бухгалтерские системы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93960" y="1812600"/>
            <a:ext cx="7596360" cy="443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04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Комплексные бухгалтерские системы, рассчитанны на бухгалтерию в 50-60 человек. Данный класс бухгалтерских систем относится к универсальным системам, которые легко настраиваются на специфику ведения бухгалтерского учета на промышленном предприятии, в организациях, фирмах, и могут работать как в сети, так и на отдельных рабочих местах учетных работников. Поэтому подобные системы занимают самый большой сектор на рынке.</a:t>
            </a:r>
            <a:endParaRPr b="0" lang="ru-RU" sz="14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Благодаря использованию различных современных информационных технологий, они позволяют скорректировать работу каждого сотрудника в соответствии с целью, поставленной перед бухгалтерией.</a:t>
            </a:r>
            <a:endParaRPr b="0" lang="ru-RU" sz="14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Комплексные бухгалтерские системы позволяют кроме ведения бухгалтерского учета и формирования отчетов выполнять: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1.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Контроль результатов анализа финансовых отчетов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2.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 Анализ прошлой деятельности и текущего финансового состояния предприятия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3.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 Приведение финансовой отчетности к международному стандарту, что делает результаты анализа понятными как для российских, так и для иностранных экспертов.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ptos"/>
              </a:rPr>
              <a:t>Примеры комплексных бухгалтерских систем: ABACUS (фирма «Омега»); «Интегратор» (фирма «ИнфоСофт»); «БЭСТ»- для комплексной автоматизации предприятий (фирма «Интеллект Сервис»); «Парус - организация» - вариант для крупных и средних предприятий (корпорация «Парус»); «Суперменеджер» (фирма «Ланкс»); «Турбо Бухгалтер» (фирма «Диц»).</a:t>
            </a:r>
            <a:endParaRPr b="0" lang="ru-RU" sz="15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1" name="Объект 8"/>
          <p:cNvSpPr/>
          <p:nvPr/>
        </p:nvSpPr>
        <p:spPr>
          <a:xfrm>
            <a:off x="7801920" y="3429000"/>
            <a:ext cx="4389840" cy="3428640"/>
          </a:xfrm>
          <a:custGeom>
            <a:avLst/>
            <a:gdLst>
              <a:gd name="textAreaLeft" fmla="*/ 0 w 4389840"/>
              <a:gd name="textAreaRight" fmla="*/ 4390200 w 438984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4390035" h="3429000">
                <a:moveTo>
                  <a:pt x="73290" y="0"/>
                </a:moveTo>
                <a:lnTo>
                  <a:pt x="4390035" y="0"/>
                </a:lnTo>
                <a:lnTo>
                  <a:pt x="4390035" y="3429000"/>
                </a:lnTo>
                <a:lnTo>
                  <a:pt x="436073" y="3429000"/>
                </a:lnTo>
                <a:lnTo>
                  <a:pt x="427332" y="3410468"/>
                </a:lnTo>
                <a:cubicBezTo>
                  <a:pt x="419323" y="3391643"/>
                  <a:pt x="413863" y="3372861"/>
                  <a:pt x="421685" y="3366814"/>
                </a:cubicBezTo>
                <a:cubicBezTo>
                  <a:pt x="417583" y="3332384"/>
                  <a:pt x="433681" y="3294011"/>
                  <a:pt x="423663" y="3247798"/>
                </a:cubicBezTo>
                <a:cubicBezTo>
                  <a:pt x="421194" y="3188032"/>
                  <a:pt x="418245" y="3205513"/>
                  <a:pt x="412524" y="3110724"/>
                </a:cubicBezTo>
                <a:cubicBezTo>
                  <a:pt x="404022" y="3069386"/>
                  <a:pt x="436006" y="3027577"/>
                  <a:pt x="419732" y="3004503"/>
                </a:cubicBezTo>
                <a:cubicBezTo>
                  <a:pt x="407578" y="2949657"/>
                  <a:pt x="388511" y="2896851"/>
                  <a:pt x="363651" y="2842588"/>
                </a:cubicBezTo>
                <a:cubicBezTo>
                  <a:pt x="332103" y="2797699"/>
                  <a:pt x="331554" y="2711800"/>
                  <a:pt x="263212" y="2651456"/>
                </a:cubicBezTo>
                <a:cubicBezTo>
                  <a:pt x="235935" y="2585326"/>
                  <a:pt x="214760" y="2535145"/>
                  <a:pt x="194330" y="2484251"/>
                </a:cubicBezTo>
                <a:cubicBezTo>
                  <a:pt x="184580" y="2468441"/>
                  <a:pt x="154039" y="2380429"/>
                  <a:pt x="140630" y="2346096"/>
                </a:cubicBezTo>
                <a:cubicBezTo>
                  <a:pt x="76681" y="2257531"/>
                  <a:pt x="91260" y="2243719"/>
                  <a:pt x="77185" y="2144811"/>
                </a:cubicBezTo>
                <a:cubicBezTo>
                  <a:pt x="66953" y="2112233"/>
                  <a:pt x="67414" y="2096078"/>
                  <a:pt x="50887" y="2061697"/>
                </a:cubicBezTo>
                <a:lnTo>
                  <a:pt x="27133" y="1969379"/>
                </a:lnTo>
                <a:lnTo>
                  <a:pt x="29988" y="1961973"/>
                </a:lnTo>
                <a:lnTo>
                  <a:pt x="31559" y="1961231"/>
                </a:lnTo>
                <a:lnTo>
                  <a:pt x="14905" y="1880268"/>
                </a:lnTo>
                <a:cubicBezTo>
                  <a:pt x="12271" y="1874644"/>
                  <a:pt x="-805" y="1860096"/>
                  <a:pt x="2188" y="1847922"/>
                </a:cubicBezTo>
                <a:lnTo>
                  <a:pt x="21879" y="1779161"/>
                </a:lnTo>
                <a:lnTo>
                  <a:pt x="27968" y="1733684"/>
                </a:lnTo>
                <a:cubicBezTo>
                  <a:pt x="25035" y="1726530"/>
                  <a:pt x="21617" y="1619937"/>
                  <a:pt x="16511" y="1614373"/>
                </a:cubicBezTo>
                <a:cubicBezTo>
                  <a:pt x="47946" y="1547691"/>
                  <a:pt x="4394" y="1556097"/>
                  <a:pt x="12613" y="1479987"/>
                </a:cubicBezTo>
                <a:cubicBezTo>
                  <a:pt x="15110" y="1387360"/>
                  <a:pt x="4986" y="1320420"/>
                  <a:pt x="4190" y="1214801"/>
                </a:cubicBezTo>
                <a:cubicBezTo>
                  <a:pt x="3611" y="1152457"/>
                  <a:pt x="-6268" y="1080052"/>
                  <a:pt x="6503" y="966549"/>
                </a:cubicBezTo>
                <a:cubicBezTo>
                  <a:pt x="10182" y="901722"/>
                  <a:pt x="25065" y="884915"/>
                  <a:pt x="20609" y="845066"/>
                </a:cubicBezTo>
                <a:cubicBezTo>
                  <a:pt x="20199" y="816540"/>
                  <a:pt x="19791" y="788014"/>
                  <a:pt x="19381" y="759488"/>
                </a:cubicBezTo>
                <a:lnTo>
                  <a:pt x="21672" y="741102"/>
                </a:lnTo>
                <a:lnTo>
                  <a:pt x="30720" y="737125"/>
                </a:lnTo>
                <a:lnTo>
                  <a:pt x="23211" y="691098"/>
                </a:lnTo>
                <a:cubicBezTo>
                  <a:pt x="25461" y="680873"/>
                  <a:pt x="43338" y="650431"/>
                  <a:pt x="42062" y="637700"/>
                </a:cubicBezTo>
                <a:cubicBezTo>
                  <a:pt x="23297" y="593852"/>
                  <a:pt x="30263" y="601340"/>
                  <a:pt x="41571" y="540174"/>
                </a:cubicBezTo>
                <a:cubicBezTo>
                  <a:pt x="35397" y="519975"/>
                  <a:pt x="35174" y="428356"/>
                  <a:pt x="46636" y="415352"/>
                </a:cubicBezTo>
                <a:cubicBezTo>
                  <a:pt x="48960" y="401821"/>
                  <a:pt x="44602" y="386587"/>
                  <a:pt x="56977" y="379461"/>
                </a:cubicBezTo>
                <a:cubicBezTo>
                  <a:pt x="71829" y="368123"/>
                  <a:pt x="47958" y="323384"/>
                  <a:pt x="65759" y="328645"/>
                </a:cubicBezTo>
                <a:cubicBezTo>
                  <a:pt x="49386" y="296830"/>
                  <a:pt x="65237" y="231983"/>
                  <a:pt x="72589" y="203608"/>
                </a:cubicBezTo>
                <a:cubicBezTo>
                  <a:pt x="75524" y="153257"/>
                  <a:pt x="77980" y="142710"/>
                  <a:pt x="78370" y="105992"/>
                </a:cubicBezTo>
                <a:cubicBezTo>
                  <a:pt x="80828" y="104127"/>
                  <a:pt x="70890" y="52128"/>
                  <a:pt x="70125" y="2513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Объект 10"/>
          <p:cNvSpPr/>
          <p:nvPr/>
        </p:nvSpPr>
        <p:spPr>
          <a:xfrm>
            <a:off x="7842960" y="0"/>
            <a:ext cx="4348800" cy="3431880"/>
          </a:xfrm>
          <a:custGeom>
            <a:avLst/>
            <a:gdLst>
              <a:gd name="textAreaLeft" fmla="*/ 0 w 4348800"/>
              <a:gd name="textAreaRight" fmla="*/ 4349160 w 4348800"/>
              <a:gd name="textAreaTop" fmla="*/ 0 h 3431880"/>
              <a:gd name="textAreaBottom" fmla="*/ 3432240 h 3431880"/>
            </a:gdLst>
            <a:ahLst/>
            <a:rect l="textAreaLeft" t="textAreaTop" r="textAreaRight" b="textAreaBottom"/>
            <a:pathLst>
              <a:path w="4349068" h="3428999">
                <a:moveTo>
                  <a:pt x="711944" y="0"/>
                </a:moveTo>
                <a:lnTo>
                  <a:pt x="4349068" y="0"/>
                </a:lnTo>
                <a:lnTo>
                  <a:pt x="4349068" y="3428999"/>
                </a:lnTo>
                <a:lnTo>
                  <a:pt x="32307" y="3428999"/>
                </a:lnTo>
                <a:lnTo>
                  <a:pt x="34693" y="3410051"/>
                </a:lnTo>
                <a:cubicBezTo>
                  <a:pt x="37039" y="3395347"/>
                  <a:pt x="38143" y="3381819"/>
                  <a:pt x="32792" y="3373027"/>
                </a:cubicBezTo>
                <a:cubicBezTo>
                  <a:pt x="29961" y="3298527"/>
                  <a:pt x="20335" y="3290617"/>
                  <a:pt x="14318" y="3222737"/>
                </a:cubicBezTo>
                <a:cubicBezTo>
                  <a:pt x="11384" y="3146284"/>
                  <a:pt x="-6116" y="3184007"/>
                  <a:pt x="2241" y="3118188"/>
                </a:cubicBezTo>
                <a:cubicBezTo>
                  <a:pt x="16306" y="3109217"/>
                  <a:pt x="34183" y="3024732"/>
                  <a:pt x="27952" y="3003808"/>
                </a:cubicBezTo>
                <a:cubicBezTo>
                  <a:pt x="27563" y="2966753"/>
                  <a:pt x="27366" y="2989870"/>
                  <a:pt x="27149" y="2944921"/>
                </a:cubicBezTo>
                <a:lnTo>
                  <a:pt x="41941" y="2877744"/>
                </a:lnTo>
                <a:cubicBezTo>
                  <a:pt x="36258" y="2880724"/>
                  <a:pt x="54303" y="2822146"/>
                  <a:pt x="53926" y="2807161"/>
                </a:cubicBezTo>
                <a:cubicBezTo>
                  <a:pt x="56083" y="2775643"/>
                  <a:pt x="30060" y="2769288"/>
                  <a:pt x="53334" y="2752347"/>
                </a:cubicBezTo>
                <a:lnTo>
                  <a:pt x="60008" y="2748299"/>
                </a:lnTo>
                <a:cubicBezTo>
                  <a:pt x="60210" y="2745962"/>
                  <a:pt x="60411" y="2743625"/>
                  <a:pt x="60613" y="2741288"/>
                </a:cubicBezTo>
                <a:cubicBezTo>
                  <a:pt x="60116" y="2737657"/>
                  <a:pt x="58269" y="2735847"/>
                  <a:pt x="53819" y="2737160"/>
                </a:cubicBezTo>
                <a:cubicBezTo>
                  <a:pt x="70191" y="2705347"/>
                  <a:pt x="64153" y="2699356"/>
                  <a:pt x="66799" y="2659631"/>
                </a:cubicBezTo>
                <a:cubicBezTo>
                  <a:pt x="77943" y="2612127"/>
                  <a:pt x="64846" y="2628594"/>
                  <a:pt x="86795" y="2573336"/>
                </a:cubicBezTo>
                <a:cubicBezTo>
                  <a:pt x="96119" y="2559732"/>
                  <a:pt x="108676" y="2541339"/>
                  <a:pt x="108890" y="2528057"/>
                </a:cubicBezTo>
                <a:lnTo>
                  <a:pt x="137074" y="2489594"/>
                </a:lnTo>
                <a:cubicBezTo>
                  <a:pt x="138076" y="2487774"/>
                  <a:pt x="138422" y="2473350"/>
                  <a:pt x="137897" y="2468303"/>
                </a:cubicBezTo>
                <a:lnTo>
                  <a:pt x="155171" y="2460480"/>
                </a:lnTo>
                <a:lnTo>
                  <a:pt x="147972" y="2423535"/>
                </a:lnTo>
                <a:lnTo>
                  <a:pt x="155293" y="2404394"/>
                </a:lnTo>
                <a:cubicBezTo>
                  <a:pt x="172891" y="2392610"/>
                  <a:pt x="160687" y="2347474"/>
                  <a:pt x="168818" y="2324643"/>
                </a:cubicBezTo>
                <a:cubicBezTo>
                  <a:pt x="169390" y="2297698"/>
                  <a:pt x="193082" y="2284202"/>
                  <a:pt x="198340" y="2255535"/>
                </a:cubicBezTo>
                <a:cubicBezTo>
                  <a:pt x="214268" y="2249648"/>
                  <a:pt x="228319" y="2207828"/>
                  <a:pt x="217338" y="2184679"/>
                </a:cubicBezTo>
                <a:lnTo>
                  <a:pt x="242924" y="2093132"/>
                </a:lnTo>
                <a:cubicBezTo>
                  <a:pt x="264937" y="2084587"/>
                  <a:pt x="280562" y="1985868"/>
                  <a:pt x="290446" y="1950235"/>
                </a:cubicBezTo>
                <a:cubicBezTo>
                  <a:pt x="308239" y="1920183"/>
                  <a:pt x="350073" y="1898905"/>
                  <a:pt x="361001" y="1861568"/>
                </a:cubicBezTo>
                <a:cubicBezTo>
                  <a:pt x="367163" y="1810687"/>
                  <a:pt x="352049" y="1869507"/>
                  <a:pt x="356015" y="1809499"/>
                </a:cubicBezTo>
                <a:cubicBezTo>
                  <a:pt x="355145" y="1754297"/>
                  <a:pt x="367821" y="1767680"/>
                  <a:pt x="375846" y="1693716"/>
                </a:cubicBezTo>
                <a:cubicBezTo>
                  <a:pt x="374712" y="1654244"/>
                  <a:pt x="382062" y="1627007"/>
                  <a:pt x="381776" y="1605195"/>
                </a:cubicBezTo>
                <a:cubicBezTo>
                  <a:pt x="389848" y="1568952"/>
                  <a:pt x="392552" y="1564518"/>
                  <a:pt x="396301" y="1516217"/>
                </a:cubicBezTo>
                <a:cubicBezTo>
                  <a:pt x="401397" y="1488452"/>
                  <a:pt x="428137" y="1457870"/>
                  <a:pt x="409866" y="1429841"/>
                </a:cubicBezTo>
                <a:cubicBezTo>
                  <a:pt x="422203" y="1412325"/>
                  <a:pt x="460064" y="1413592"/>
                  <a:pt x="442210" y="1380081"/>
                </a:cubicBezTo>
                <a:cubicBezTo>
                  <a:pt x="464590" y="1394128"/>
                  <a:pt x="443394" y="1335176"/>
                  <a:pt x="463662" y="1334891"/>
                </a:cubicBezTo>
                <a:cubicBezTo>
                  <a:pt x="480316" y="1336427"/>
                  <a:pt x="515162" y="1194568"/>
                  <a:pt x="519523" y="1185551"/>
                </a:cubicBezTo>
                <a:cubicBezTo>
                  <a:pt x="527731" y="1149210"/>
                  <a:pt x="536547" y="1148087"/>
                  <a:pt x="542909" y="1111168"/>
                </a:cubicBezTo>
                <a:cubicBezTo>
                  <a:pt x="555522" y="1057226"/>
                  <a:pt x="531818" y="1022543"/>
                  <a:pt x="543055" y="993353"/>
                </a:cubicBezTo>
                <a:cubicBezTo>
                  <a:pt x="559986" y="960214"/>
                  <a:pt x="580459" y="867450"/>
                  <a:pt x="592544" y="813953"/>
                </a:cubicBezTo>
                <a:cubicBezTo>
                  <a:pt x="604272" y="746430"/>
                  <a:pt x="608119" y="666470"/>
                  <a:pt x="613420" y="588218"/>
                </a:cubicBezTo>
                <a:cubicBezTo>
                  <a:pt x="604962" y="475380"/>
                  <a:pt x="590630" y="536119"/>
                  <a:pt x="596055" y="376479"/>
                </a:cubicBezTo>
                <a:lnTo>
                  <a:pt x="605018" y="280992"/>
                </a:lnTo>
                <a:cubicBezTo>
                  <a:pt x="604854" y="276227"/>
                  <a:pt x="610771" y="223140"/>
                  <a:pt x="610608" y="218374"/>
                </a:cubicBezTo>
                <a:lnTo>
                  <a:pt x="604880" y="188178"/>
                </a:lnTo>
                <a:lnTo>
                  <a:pt x="630913" y="152404"/>
                </a:lnTo>
                <a:cubicBezTo>
                  <a:pt x="640688" y="136342"/>
                  <a:pt x="647365" y="122048"/>
                  <a:pt x="663530" y="91810"/>
                </a:cubicBezTo>
                <a:lnTo>
                  <a:pt x="705264" y="3016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21" dur="2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26" dur="2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31" dur="20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36" dur="20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41" dur="20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46" dur="20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51" dur="20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310160" cy="116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5013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1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br>
              <a:rPr sz="4100"/>
            </a:br>
            <a:r>
              <a:rPr b="0" lang="ru-RU" sz="4100" spc="-1" strike="noStrike">
                <a:solidFill>
                  <a:schemeClr val="dk1"/>
                </a:solidFill>
                <a:latin typeface="Times New Roman"/>
              </a:rPr>
              <a:t>Интегрированные БУИС</a:t>
            </a:r>
            <a:endParaRPr b="0" lang="ru-RU" sz="41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81520" y="1453320"/>
            <a:ext cx="7917120" cy="525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Интегрированные БУИС - это многофункциональные системы управления организациям, в которую бухгалтерская система входит как один из модулей.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Подобные системы должны обеспечивать решение всего комплекса задач по обработке учетной информации, от сбора и проверки корректности информации, поступающей в базу данных, ее обработки по соответствующим алгоритмам, до анализа данных. Причем от пользователя в таких системах не требуется специальных знаний в области баз данных, факторного анализа или методов оптимизации. Применяемые информационные технологии позволяют работникам бухгалтерии при четком выполнении ими своих задач обеспечивать руководство предприятия и внешних пользователей своевременной и оперативной бухгалтерской информацией.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Для создания интегрированных БУИС целесообразно использование компьютерной технологии «клиент-сервер». Разработка интегрированной БУИС для комплексного бухгалтерского учета, финансового анализа и планирования в организации с использованием приложений, построенных в архитектуре «клиент-сервер», имеет ряд преимуществ: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1. Чрезвычайно низкие требования к производительности рабочих станций.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2. Возможность распределить задачи по обработке данных среди нескольких серверов приложений.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3. Незначительные требования по модернизации сети.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4. Возможность дешевой и в то же время эффективной реализации удаленного доступа пользователей.</a:t>
            </a:r>
            <a:endParaRPr b="0" lang="ru-RU" sz="12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chemeClr val="dk1"/>
                </a:solidFill>
                <a:latin typeface="Aptos"/>
              </a:rPr>
              <a:t>Примером подобных программ является </a:t>
            </a:r>
            <a:r>
              <a:rPr b="0" lang="en-US" sz="1300" spc="-1" strike="noStrike">
                <a:solidFill>
                  <a:schemeClr val="dk1"/>
                </a:solidFill>
                <a:latin typeface="Aptos"/>
              </a:rPr>
              <a:t>Comtec for Business</a:t>
            </a:r>
            <a:r>
              <a:rPr b="0" lang="ru-RU" sz="1300" spc="-1" strike="noStrike">
                <a:solidFill>
                  <a:schemeClr val="dk1"/>
                </a:solidFill>
                <a:latin typeface="Aptos"/>
              </a:rPr>
              <a:t>  -система управления предприятием, разработанная для среднего и малого бизнеса. Обеспечивает комплексное управление финансовой, коммерческой и производственной деятельностью компании.</a:t>
            </a:r>
            <a:endParaRPr b="0" lang="ru-RU" sz="13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6" name="Объект 4"/>
          <p:cNvSpPr/>
          <p:nvPr/>
        </p:nvSpPr>
        <p:spPr>
          <a:xfrm>
            <a:off x="8151480" y="0"/>
            <a:ext cx="4039920" cy="6857640"/>
          </a:xfrm>
          <a:custGeom>
            <a:avLst/>
            <a:gdLst>
              <a:gd name="textAreaLeft" fmla="*/ 0 w 4039920"/>
              <a:gd name="textAreaRight" fmla="*/ 4040280 w 4039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chemeClr val="dk1"/>
                </a:solidFill>
                <a:latin typeface="Aptos"/>
              </a:rPr>
              <a:t>Спасибо за внимание!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LibreOffice/7.6.5.2$Windows_X86_64 LibreOffice_project/38d5f62f85355c192ef5f1dd47c5c0c0c6d6598b</Application>
  <AppVersion>15.0000</AppVersion>
  <Words>880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2024-03-24T12:36:15Z</dcterms:created>
  <dc:creator>Дмитрий Павлов</dc:creator>
  <dc:description/>
  <dc:language>ru-RU</dc:language>
  <cp:lastModifiedBy/>
  <dcterms:modified xsi:type="dcterms:W3CDTF">2024-09-19T19:37:27Z</dcterms:modified>
  <cp:revision>4</cp:revision>
  <dc:subject/>
  <dc:title>классификация БУИС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8</vt:i4>
  </property>
</Properties>
</file>