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569C7-6AA2-F106-A5E9-917668C31ADC}" v="179" dt="2025-06-02T10:48:55.764"/>
    <p1510:client id="{37547260-35E4-D570-7A57-76D0CB30E911}" v="173" dt="2025-06-02T10:18:27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A0F3F-F25A-442F-9D71-AB0CD11896E7}" type="datetimeFigureOut">
              <a:t>2025. 06. 02.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10243-7C80-4870-ADA9-AD2908CA55A5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4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/>
              <a:t>Az OpenAI </a:t>
            </a:r>
            <a:r>
              <a:rPr lang="en-US" dirty="0" err="1"/>
              <a:t>célja</a:t>
            </a:r>
            <a:r>
              <a:rPr lang="en-US" dirty="0"/>
              <a:t> pl.,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mesterséges</a:t>
            </a:r>
            <a:r>
              <a:rPr lang="en-US" dirty="0"/>
              <a:t> </a:t>
            </a:r>
            <a:r>
              <a:rPr lang="en-US" dirty="0" err="1"/>
              <a:t>intelligencia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szimulálja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emberi</a:t>
            </a:r>
            <a:r>
              <a:rPr lang="en-US" dirty="0"/>
              <a:t> </a:t>
            </a:r>
            <a:r>
              <a:rPr lang="en-US" dirty="0" err="1"/>
              <a:t>nyelvi</a:t>
            </a:r>
            <a:r>
              <a:rPr lang="en-US" dirty="0"/>
              <a:t> </a:t>
            </a:r>
            <a:r>
              <a:rPr lang="en-US" dirty="0" err="1"/>
              <a:t>megértést</a:t>
            </a:r>
            <a:r>
              <a:rPr lang="en-US" dirty="0"/>
              <a:t>,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téve</a:t>
            </a:r>
            <a:r>
              <a:rPr lang="en-US" dirty="0"/>
              <a:t> a </a:t>
            </a:r>
            <a:r>
              <a:rPr lang="en-US" dirty="0" err="1"/>
              <a:t>gépek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válaszokat</a:t>
            </a:r>
            <a:r>
              <a:rPr lang="en-US" dirty="0"/>
              <a:t> </a:t>
            </a:r>
            <a:r>
              <a:rPr lang="en-US" dirty="0" err="1"/>
              <a:t>adjanak</a:t>
            </a:r>
            <a:r>
              <a:rPr lang="en-US" dirty="0"/>
              <a:t> </a:t>
            </a:r>
            <a:r>
              <a:rPr lang="en-US" dirty="0" err="1"/>
              <a:t>kérdésekre</a:t>
            </a:r>
            <a:r>
              <a:rPr lang="en-US" dirty="0"/>
              <a:t>, </a:t>
            </a:r>
            <a:r>
              <a:rPr lang="en-US" dirty="0" err="1"/>
              <a:t>beszélgetéseket</a:t>
            </a:r>
            <a:r>
              <a:rPr lang="en-US" dirty="0"/>
              <a:t> </a:t>
            </a:r>
            <a:r>
              <a:rPr lang="en-US" dirty="0" err="1"/>
              <a:t>folytassanak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nyelvi</a:t>
            </a:r>
            <a:r>
              <a:rPr lang="en-US" dirty="0"/>
              <a:t> </a:t>
            </a:r>
            <a:r>
              <a:rPr lang="en-US" dirty="0" err="1"/>
              <a:t>feladatokat</a:t>
            </a:r>
            <a:r>
              <a:rPr lang="en-US" dirty="0"/>
              <a:t> </a:t>
            </a:r>
            <a:r>
              <a:rPr lang="en-US" dirty="0" err="1"/>
              <a:t>végezzenek</a:t>
            </a:r>
            <a:r>
              <a:rPr lang="en-US" dirty="0"/>
              <a:t> el.</a:t>
            </a:r>
            <a:endParaRPr lang="hu-HU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Az </a:t>
            </a:r>
            <a:r>
              <a:rPr lang="en-US" dirty="0" err="1"/>
              <a:t>eszköz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volt </a:t>
            </a:r>
            <a:r>
              <a:rPr lang="en-US" dirty="0" err="1"/>
              <a:t>szöveget</a:t>
            </a:r>
            <a:r>
              <a:rPr lang="en-US" dirty="0"/>
              <a:t> </a:t>
            </a:r>
            <a:r>
              <a:rPr lang="en-US" dirty="0" err="1"/>
              <a:t>generálni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input </a:t>
            </a:r>
            <a:r>
              <a:rPr lang="en-US" dirty="0" err="1"/>
              <a:t>alapján</a:t>
            </a:r>
            <a:r>
              <a:rPr lang="en-US" dirty="0"/>
              <a:t>, </a:t>
            </a:r>
            <a:r>
              <a:rPr lang="en-US" dirty="0" err="1"/>
              <a:t>segítve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embereket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szövegek</a:t>
            </a:r>
            <a:r>
              <a:rPr lang="en-US" dirty="0"/>
              <a:t>,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esszék</a:t>
            </a:r>
            <a:r>
              <a:rPr lang="en-US" dirty="0"/>
              <a:t>, </a:t>
            </a:r>
            <a:r>
              <a:rPr lang="en-US" dirty="0" err="1"/>
              <a:t>levelek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kreatív</a:t>
            </a:r>
            <a:r>
              <a:rPr lang="en-US" dirty="0"/>
              <a:t> </a:t>
            </a:r>
            <a:r>
              <a:rPr lang="en-US" dirty="0" err="1"/>
              <a:t>írások</a:t>
            </a:r>
            <a:r>
              <a:rPr lang="en-US" dirty="0"/>
              <a:t> </a:t>
            </a:r>
            <a:r>
              <a:rPr lang="en-US" dirty="0" err="1"/>
              <a:t>elkészítésében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Az </a:t>
            </a:r>
            <a:r>
              <a:rPr lang="en-US" dirty="0" err="1"/>
              <a:t>elsődleges</a:t>
            </a:r>
            <a:r>
              <a:rPr lang="en-US" dirty="0"/>
              <a:t> </a:t>
            </a:r>
            <a:r>
              <a:rPr lang="en-US" dirty="0" err="1"/>
              <a:t>funkciója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a </a:t>
            </a:r>
            <a:r>
              <a:rPr lang="en-US" dirty="0" err="1"/>
              <a:t>chatbotként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működés</a:t>
            </a:r>
            <a:r>
              <a:rPr lang="en-US" dirty="0"/>
              <a:t> volt, </a:t>
            </a:r>
            <a:r>
              <a:rPr lang="en-US" dirty="0" err="1"/>
              <a:t>ahol</a:t>
            </a:r>
            <a:r>
              <a:rPr lang="en-US" dirty="0"/>
              <a:t> 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kérdéseire</a:t>
            </a:r>
            <a:r>
              <a:rPr lang="en-US" dirty="0"/>
              <a:t>, </a:t>
            </a:r>
            <a:r>
              <a:rPr lang="en-US" dirty="0" err="1"/>
              <a:t>problémáira</a:t>
            </a:r>
            <a:r>
              <a:rPr lang="en-US" dirty="0"/>
              <a:t> </a:t>
            </a:r>
            <a:r>
              <a:rPr lang="en-US" dirty="0" err="1"/>
              <a:t>válaszolt</a:t>
            </a:r>
            <a:r>
              <a:rPr lang="en-US" dirty="0"/>
              <a:t>, </a:t>
            </a:r>
            <a:r>
              <a:rPr lang="en-US" dirty="0" err="1"/>
              <a:t>segítve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információval</a:t>
            </a:r>
            <a:r>
              <a:rPr lang="en-US" dirty="0"/>
              <a:t>, </a:t>
            </a:r>
            <a:r>
              <a:rPr lang="en-US" dirty="0" err="1"/>
              <a:t>tanácsokkal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szórakoztató</a:t>
            </a:r>
            <a:r>
              <a:rPr lang="en-US" dirty="0"/>
              <a:t> </a:t>
            </a:r>
            <a:r>
              <a:rPr lang="en-US" dirty="0" err="1"/>
              <a:t>beszélgetésekkel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10243-7C80-4870-ADA9-AD2908CA55A5}" type="slidenum"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0449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 </a:t>
            </a:r>
            <a:r>
              <a:rPr lang="en-US" err="1"/>
              <a:t>képes</a:t>
            </a:r>
            <a:r>
              <a:rPr lang="en-US"/>
              <a:t> </a:t>
            </a:r>
            <a:r>
              <a:rPr lang="en-US" err="1"/>
              <a:t>forrást</a:t>
            </a:r>
            <a:r>
              <a:rPr lang="en-US"/>
              <a:t> elemezni viszont abból a forrásból nem tanul hosszútávon, ezzel szemben Az MI tanul a neki megadott forrásokból és később ha valaki ugyan arra a témára kérdez rá, a rendszer felhasználja az általad megadott forást is</a:t>
            </a:r>
            <a:endParaRPr lang="hu-HU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10243-7C80-4870-ADA9-AD2908CA55A5}" type="slidenum">
              <a:rPr lang="hu-HU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67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Lightricks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fejlesztett</a:t>
            </a:r>
            <a:r>
              <a:rPr lang="en-US" dirty="0"/>
              <a:t> </a:t>
            </a:r>
            <a:r>
              <a:rPr lang="en-US" dirty="0" err="1"/>
              <a:t>Photoleap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sokoldalú</a:t>
            </a:r>
            <a:r>
              <a:rPr lang="en-US" dirty="0"/>
              <a:t> </a:t>
            </a:r>
            <a:r>
              <a:rPr lang="en-US" dirty="0" err="1"/>
              <a:t>képszerkesztő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innovatív</a:t>
            </a:r>
            <a:r>
              <a:rPr lang="en-US" dirty="0"/>
              <a:t> </a:t>
            </a:r>
            <a:r>
              <a:rPr lang="en-US" dirty="0" err="1"/>
              <a:t>funkciókat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eszközöket</a:t>
            </a:r>
            <a:r>
              <a:rPr lang="en-US" dirty="0"/>
              <a:t> </a:t>
            </a:r>
            <a:r>
              <a:rPr lang="en-US" dirty="0" err="1"/>
              <a:t>kínál</a:t>
            </a:r>
            <a:r>
              <a:rPr lang="en-US" dirty="0"/>
              <a:t> a </a:t>
            </a:r>
            <a:r>
              <a:rPr lang="en-US" dirty="0" err="1"/>
              <a:t>kreatív</a:t>
            </a:r>
            <a:r>
              <a:rPr lang="en-US" dirty="0"/>
              <a:t>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. Az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 a </a:t>
            </a:r>
            <a:r>
              <a:rPr lang="en-US" dirty="0" err="1"/>
              <a:t>háttér</a:t>
            </a:r>
            <a:r>
              <a:rPr lang="en-US" dirty="0"/>
              <a:t> </a:t>
            </a:r>
            <a:r>
              <a:rPr lang="en-US" dirty="0" err="1"/>
              <a:t>megváltoztatását</a:t>
            </a:r>
            <a:r>
              <a:rPr lang="en-US" dirty="0"/>
              <a:t>, </a:t>
            </a: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eltávolítását</a:t>
            </a:r>
            <a:r>
              <a:rPr lang="en-US" dirty="0"/>
              <a:t>, </a:t>
            </a:r>
            <a:r>
              <a:rPr lang="en-US" dirty="0" err="1"/>
              <a:t>kollázsok</a:t>
            </a:r>
            <a:r>
              <a:rPr lang="en-US" dirty="0"/>
              <a:t> </a:t>
            </a:r>
            <a:r>
              <a:rPr lang="en-US" dirty="0" err="1"/>
              <a:t>készítését</a:t>
            </a:r>
            <a:r>
              <a:rPr lang="en-US" dirty="0"/>
              <a:t>, </a:t>
            </a:r>
            <a:r>
              <a:rPr lang="en-US" dirty="0" err="1"/>
              <a:t>valamint</a:t>
            </a:r>
            <a:r>
              <a:rPr lang="en-US" dirty="0"/>
              <a:t> </a:t>
            </a:r>
            <a:r>
              <a:rPr lang="en-US" dirty="0" err="1"/>
              <a:t>különféle</a:t>
            </a:r>
            <a:r>
              <a:rPr lang="en-US" dirty="0"/>
              <a:t> </a:t>
            </a:r>
            <a:r>
              <a:rPr lang="en-US" dirty="0" err="1"/>
              <a:t>szűrők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effektusok</a:t>
            </a:r>
            <a:r>
              <a:rPr lang="en-US" dirty="0"/>
              <a:t> </a:t>
            </a:r>
            <a:r>
              <a:rPr lang="en-US" dirty="0" err="1"/>
              <a:t>alkalmazását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platformon</a:t>
            </a:r>
            <a:r>
              <a:rPr lang="en-US" dirty="0"/>
              <a:t>.</a:t>
            </a:r>
            <a:endParaRPr lang="hu-HU" dirty="0"/>
          </a:p>
          <a:p>
            <a:endParaRPr lang="en-US" dirty="0"/>
          </a:p>
          <a:p>
            <a:r>
              <a:rPr lang="en-US" dirty="0"/>
              <a:t>A Fathom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segítség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ember </a:t>
            </a:r>
            <a:r>
              <a:rPr lang="en-US" dirty="0" err="1"/>
              <a:t>számára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Teams </a:t>
            </a:r>
            <a:r>
              <a:rPr lang="en-US" dirty="0" err="1"/>
              <a:t>vagy</a:t>
            </a:r>
            <a:r>
              <a:rPr lang="en-US" dirty="0"/>
              <a:t> Zoom </a:t>
            </a:r>
            <a:r>
              <a:rPr lang="en-US" dirty="0" err="1"/>
              <a:t>értekezleteken</a:t>
            </a:r>
            <a:r>
              <a:rPr lang="en-US" dirty="0"/>
              <a:t>.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szoftver</a:t>
            </a:r>
            <a:r>
              <a:rPr lang="en-US" dirty="0"/>
              <a:t> </a:t>
            </a:r>
            <a:r>
              <a:rPr lang="en-US" dirty="0" err="1"/>
              <a:t>rögzíti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megbeszéléseket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összefoglalja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tartalmát</a:t>
            </a:r>
            <a:endParaRPr lang="hu-HU" dirty="0" err="1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Synthesia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nagyszerű</a:t>
            </a:r>
            <a:r>
              <a:rPr lang="en-US" dirty="0"/>
              <a:t> AI-</a:t>
            </a:r>
            <a:r>
              <a:rPr lang="en-US" dirty="0" err="1"/>
              <a:t>videógenerátor</a:t>
            </a:r>
            <a:r>
              <a:rPr lang="en-US" dirty="0"/>
              <a:t> a </a:t>
            </a:r>
            <a:r>
              <a:rPr lang="en-US" dirty="0" err="1"/>
              <a:t>Synthesia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mesterséges</a:t>
            </a:r>
            <a:r>
              <a:rPr lang="en-US" dirty="0"/>
              <a:t> </a:t>
            </a:r>
            <a:r>
              <a:rPr lang="en-US" dirty="0" err="1"/>
              <a:t>intelligencia-videó-generáló</a:t>
            </a:r>
            <a:r>
              <a:rPr lang="en-US" dirty="0"/>
              <a:t> platform,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készítsen</a:t>
            </a:r>
            <a:r>
              <a:rPr lang="en-US" dirty="0"/>
              <a:t> </a:t>
            </a:r>
            <a:r>
              <a:rPr lang="en-US" dirty="0" err="1"/>
              <a:t>videókat</a:t>
            </a:r>
            <a:r>
              <a:rPr lang="en-US" dirty="0"/>
              <a:t> AI-</a:t>
            </a:r>
            <a:r>
              <a:rPr lang="en-US" dirty="0" err="1"/>
              <a:t>avatarokkal</a:t>
            </a:r>
            <a:r>
              <a:rPr lang="en-US" dirty="0"/>
              <a:t>. A platform </a:t>
            </a:r>
            <a:r>
              <a:rPr lang="en-US" dirty="0" err="1"/>
              <a:t>több</a:t>
            </a:r>
            <a:r>
              <a:rPr lang="en-US" dirty="0"/>
              <a:t> mint 60 </a:t>
            </a:r>
            <a:r>
              <a:rPr lang="en-US" dirty="0" err="1"/>
              <a:t>nyelvet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különféle</a:t>
            </a:r>
            <a:r>
              <a:rPr lang="en-US" dirty="0"/>
              <a:t> </a:t>
            </a:r>
            <a:r>
              <a:rPr lang="en-US" dirty="0" err="1"/>
              <a:t>sablonokat</a:t>
            </a:r>
            <a:r>
              <a:rPr lang="en-US" dirty="0"/>
              <a:t>, </a:t>
            </a:r>
            <a:r>
              <a:rPr lang="en-US" dirty="0" err="1"/>
              <a:t>képernyőrögzítőt</a:t>
            </a:r>
            <a:r>
              <a:rPr lang="en-US" dirty="0"/>
              <a:t>, </a:t>
            </a:r>
            <a:r>
              <a:rPr lang="en-US" dirty="0" err="1"/>
              <a:t>médiakönyvtárat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mást</a:t>
            </a:r>
            <a:r>
              <a:rPr lang="en-US" dirty="0"/>
              <a:t> </a:t>
            </a:r>
            <a:r>
              <a:rPr lang="en-US" dirty="0" err="1"/>
              <a:t>tartalmaz</a:t>
            </a:r>
            <a:r>
              <a:rPr lang="en-US" dirty="0"/>
              <a:t>. Az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beállított</a:t>
            </a:r>
            <a:r>
              <a:rPr lang="en-US" dirty="0"/>
              <a:t> </a:t>
            </a:r>
            <a:r>
              <a:rPr lang="en-US" dirty="0" err="1"/>
              <a:t>avatarokon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sajátokat</a:t>
            </a:r>
            <a:r>
              <a:rPr lang="en-US" dirty="0"/>
              <a:t> is </a:t>
            </a:r>
            <a:r>
              <a:rPr lang="en-US" dirty="0" err="1"/>
              <a:t>létrehozhat</a:t>
            </a:r>
            <a:r>
              <a:rPr lang="en-US" dirty="0"/>
              <a:t>. </a:t>
            </a:r>
            <a:endParaRPr lang="hu-HU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10243-7C80-4870-ADA9-AD2908CA55A5}" type="slidenum">
              <a:rPr lang="hu-HU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45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dirty="0" err="1"/>
              <a:t>Produktivitás</a:t>
            </a:r>
            <a:r>
              <a:rPr lang="en-US" b="1" dirty="0"/>
              <a:t>, </a:t>
            </a:r>
            <a:r>
              <a:rPr lang="en-US" b="1" dirty="0" err="1"/>
              <a:t>fokozott</a:t>
            </a:r>
            <a:r>
              <a:rPr lang="en-US" b="1" dirty="0"/>
              <a:t> </a:t>
            </a:r>
            <a:r>
              <a:rPr lang="en-US" b="1" dirty="0" err="1"/>
              <a:t>hatékonyság</a:t>
            </a:r>
            <a:br>
              <a:rPr lang="en-US" b="1" dirty="0">
                <a:cs typeface="+mn-lt"/>
              </a:rPr>
            </a:br>
            <a:r>
              <a:rPr lang="en-US" b="1" dirty="0"/>
              <a:t> </a:t>
            </a:r>
            <a:r>
              <a:rPr lang="en-US" dirty="0"/>
              <a:t>Az AI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automatizálni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feladatokat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időigényesek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monotonak</a:t>
            </a:r>
            <a:r>
              <a:rPr lang="en-US" dirty="0"/>
              <a:t>, mint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adatelemzés</a:t>
            </a:r>
            <a:r>
              <a:rPr lang="en-US" dirty="0"/>
              <a:t>, </a:t>
            </a:r>
            <a:r>
              <a:rPr lang="en-US" dirty="0" err="1"/>
              <a:t>ügyfélszolgálati</a:t>
            </a:r>
            <a:r>
              <a:rPr lang="en-US" dirty="0"/>
              <a:t> </a:t>
            </a:r>
            <a:r>
              <a:rPr lang="en-US" dirty="0" err="1"/>
              <a:t>válaszadás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gyártási</a:t>
            </a:r>
            <a:r>
              <a:rPr lang="en-US" dirty="0"/>
              <a:t> </a:t>
            </a:r>
            <a:r>
              <a:rPr lang="en-US" dirty="0" err="1"/>
              <a:t>folyamatok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gyorsítja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lehetőségét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növeli</a:t>
            </a:r>
            <a:r>
              <a:rPr lang="en-US" dirty="0"/>
              <a:t> a </a:t>
            </a:r>
            <a:r>
              <a:rPr lang="en-US" dirty="0" err="1"/>
              <a:t>termelékenységet</a:t>
            </a:r>
            <a:r>
              <a:rPr lang="en-US" dirty="0"/>
              <a:t>.</a:t>
            </a:r>
            <a:endParaRPr lang="hu-HU" dirty="0"/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Forráselemzés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feldolgozás</a:t>
            </a:r>
            <a:endParaRPr lang="en-US" dirty="0" err="1"/>
          </a:p>
          <a:p>
            <a:r>
              <a:rPr lang="en-US" dirty="0"/>
              <a:t>Az AI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óriási</a:t>
            </a:r>
            <a:r>
              <a:rPr lang="en-US" dirty="0"/>
              <a:t> </a:t>
            </a:r>
            <a:r>
              <a:rPr lang="en-US" dirty="0" err="1"/>
              <a:t>mennyiségű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elemezni</a:t>
            </a:r>
            <a:r>
              <a:rPr lang="en-US" dirty="0"/>
              <a:t>. Az </a:t>
            </a:r>
            <a:r>
              <a:rPr lang="en-US" dirty="0" err="1"/>
              <a:t>emberek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bonyolult</a:t>
            </a:r>
            <a:r>
              <a:rPr lang="en-US" dirty="0"/>
              <a:t>,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komplex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</a:t>
            </a:r>
            <a:r>
              <a:rPr lang="en-US" dirty="0" err="1"/>
              <a:t>mesterséges</a:t>
            </a:r>
            <a:r>
              <a:rPr lang="en-US" dirty="0"/>
              <a:t> </a:t>
            </a:r>
            <a:r>
              <a:rPr lang="en-US" dirty="0" err="1"/>
              <a:t>intelligencia</a:t>
            </a:r>
            <a:r>
              <a:rPr lang="en-US" dirty="0"/>
              <a:t> </a:t>
            </a:r>
            <a:r>
              <a:rPr lang="en-US" dirty="0" err="1"/>
              <a:t>könnyedén</a:t>
            </a:r>
            <a:r>
              <a:rPr lang="en-US" dirty="0"/>
              <a:t> </a:t>
            </a:r>
            <a:r>
              <a:rPr lang="en-US" dirty="0" err="1"/>
              <a:t>kezelhet</a:t>
            </a:r>
            <a:r>
              <a:rPr lang="en-US" dirty="0"/>
              <a:t>, </a:t>
            </a:r>
            <a:r>
              <a:rPr lang="en-US" dirty="0" err="1"/>
              <a:t>segítve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döntéshozatalt</a:t>
            </a:r>
            <a:r>
              <a:rPr lang="en-US" dirty="0"/>
              <a:t> (pl. </a:t>
            </a:r>
            <a:r>
              <a:rPr lang="en-US" dirty="0" err="1"/>
              <a:t>orvosi</a:t>
            </a:r>
            <a:r>
              <a:rPr lang="en-US" dirty="0"/>
              <a:t> </a:t>
            </a:r>
            <a:r>
              <a:rPr lang="en-US" dirty="0" err="1"/>
              <a:t>diagnózisok</a:t>
            </a:r>
            <a:r>
              <a:rPr lang="en-US" dirty="0"/>
              <a:t>, </a:t>
            </a:r>
            <a:r>
              <a:rPr lang="en-US" dirty="0" err="1"/>
              <a:t>pénzügyi</a:t>
            </a:r>
            <a:r>
              <a:rPr lang="en-US" dirty="0"/>
              <a:t> </a:t>
            </a:r>
            <a:r>
              <a:rPr lang="en-US" dirty="0" err="1"/>
              <a:t>elemzés</a:t>
            </a:r>
            <a:r>
              <a:rPr lang="en-US" dirty="0"/>
              <a:t>). 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Folytonos</a:t>
            </a:r>
            <a:r>
              <a:rPr lang="en-US" b="1" dirty="0"/>
              <a:t> </a:t>
            </a:r>
            <a:r>
              <a:rPr lang="en-US" b="1" dirty="0" err="1"/>
              <a:t>fejlődés</a:t>
            </a:r>
            <a:br>
              <a:rPr lang="en-US" b="1" dirty="0">
                <a:cs typeface="+mn-lt"/>
              </a:rPr>
            </a:br>
            <a:r>
              <a:rPr lang="en-US" b="1" dirty="0"/>
              <a:t> </a:t>
            </a:r>
            <a:r>
              <a:rPr lang="en-US" dirty="0"/>
              <a:t>Az AI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tanulni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adatokból</a:t>
            </a:r>
            <a:r>
              <a:rPr lang="en-US" dirty="0"/>
              <a:t> (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</a:t>
            </a:r>
            <a:r>
              <a:rPr lang="en-US" dirty="0"/>
              <a:t>),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fejlődhet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alkalmazkodhat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helyzetekhez</a:t>
            </a:r>
            <a:r>
              <a:rPr lang="en-US" dirty="0"/>
              <a:t> </a:t>
            </a:r>
            <a:r>
              <a:rPr lang="en-US" dirty="0" err="1"/>
              <a:t>anélkül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folyamatos</a:t>
            </a:r>
            <a:r>
              <a:rPr lang="en-US" dirty="0"/>
              <a:t> </a:t>
            </a:r>
            <a:r>
              <a:rPr lang="en-US" dirty="0" err="1"/>
              <a:t>emberi</a:t>
            </a:r>
            <a:r>
              <a:rPr lang="en-US" dirty="0"/>
              <a:t> </a:t>
            </a:r>
            <a:r>
              <a:rPr lang="en-US" dirty="0" err="1"/>
              <a:t>beavatkozásra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 </a:t>
            </a:r>
            <a:r>
              <a:rPr lang="en-US" b="1" dirty="0" err="1"/>
              <a:t>Megbízható</a:t>
            </a:r>
            <a:r>
              <a:rPr lang="en-US" b="1" dirty="0"/>
              <a:t> </a:t>
            </a:r>
            <a:r>
              <a:rPr lang="en-US" b="1" dirty="0" err="1"/>
              <a:t>adatok</a:t>
            </a:r>
            <a:br>
              <a:rPr lang="en-US" b="1" dirty="0">
                <a:cs typeface="+mn-lt"/>
              </a:rPr>
            </a:b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dirty="0" err="1"/>
              <a:t>gépi</a:t>
            </a:r>
            <a:r>
              <a:rPr lang="en-US" dirty="0"/>
              <a:t> </a:t>
            </a:r>
            <a:r>
              <a:rPr lang="en-US" dirty="0" err="1"/>
              <a:t>tanulás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mesterséges</a:t>
            </a:r>
            <a:r>
              <a:rPr lang="en-US" dirty="0"/>
              <a:t> </a:t>
            </a:r>
            <a:r>
              <a:rPr lang="en-US" dirty="0" err="1"/>
              <a:t>intelligencia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pontosabb</a:t>
            </a:r>
            <a:r>
              <a:rPr lang="en-US" dirty="0"/>
              <a:t> </a:t>
            </a:r>
            <a:r>
              <a:rPr lang="en-US" dirty="0" err="1"/>
              <a:t>előrejelzéseket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döntéseket</a:t>
            </a:r>
            <a:r>
              <a:rPr lang="en-US" dirty="0"/>
              <a:t> </a:t>
            </a:r>
            <a:r>
              <a:rPr lang="en-US" dirty="0" err="1"/>
              <a:t>eredményezhet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emberi</a:t>
            </a:r>
            <a:r>
              <a:rPr lang="en-US" dirty="0"/>
              <a:t> </a:t>
            </a:r>
            <a:r>
              <a:rPr lang="en-US" dirty="0" err="1"/>
              <a:t>gondolkodásnál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mennyiségű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feldolgozni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elemzni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/>
              <a:t>Emberi</a:t>
            </a:r>
            <a:r>
              <a:rPr lang="en-US" b="1" dirty="0"/>
              <a:t> </a:t>
            </a:r>
            <a:r>
              <a:rPr lang="en-US" b="1" dirty="0" err="1"/>
              <a:t>bakik</a:t>
            </a:r>
            <a:r>
              <a:rPr lang="en-US" b="1" dirty="0"/>
              <a:t> </a:t>
            </a:r>
            <a:r>
              <a:rPr lang="en-US" b="1" dirty="0" err="1"/>
              <a:t>kiküszöbölése</a:t>
            </a:r>
            <a:endParaRPr lang="en-US" dirty="0" err="1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hajlamos</a:t>
            </a:r>
            <a:r>
              <a:rPr lang="en-US" dirty="0"/>
              <a:t> a </a:t>
            </a:r>
            <a:r>
              <a:rPr lang="en-US" dirty="0" err="1"/>
              <a:t>fáradtságra</a:t>
            </a:r>
            <a:r>
              <a:rPr lang="en-US" dirty="0"/>
              <a:t>, </a:t>
            </a:r>
            <a:r>
              <a:rPr lang="en-US" dirty="0" err="1"/>
              <a:t>érzelmekre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előítéletekre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emberi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kockázatát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pontosabb</a:t>
            </a:r>
            <a:r>
              <a:rPr lang="en-US" dirty="0"/>
              <a:t> </a:t>
            </a:r>
            <a:r>
              <a:rPr lang="en-US" dirty="0" err="1"/>
              <a:t>munkát</a:t>
            </a:r>
            <a:r>
              <a:rPr lang="en-US" dirty="0"/>
              <a:t> </a:t>
            </a:r>
            <a:r>
              <a:rPr lang="en-US" dirty="0" err="1"/>
              <a:t>végezhet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különösen</a:t>
            </a:r>
            <a:r>
              <a:rPr lang="en-US" dirty="0"/>
              <a:t> </a:t>
            </a:r>
            <a:r>
              <a:rPr lang="en-US" dirty="0" err="1"/>
              <a:t>hasznos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pénzügyi</a:t>
            </a:r>
            <a:r>
              <a:rPr lang="en-US" dirty="0"/>
              <a:t>, </a:t>
            </a:r>
            <a:r>
              <a:rPr lang="en-US" dirty="0" err="1"/>
              <a:t>orvosi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jogi</a:t>
            </a:r>
            <a:r>
              <a:rPr lang="en-US" dirty="0"/>
              <a:t> </a:t>
            </a:r>
            <a:r>
              <a:rPr lang="en-US" dirty="0" err="1"/>
              <a:t>döntésekben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10243-7C80-4870-ADA9-AD2908CA55A5}" type="slidenum"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793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 dirty="0" err="1"/>
              <a:t>Munkanélküliség</a:t>
            </a:r>
            <a:br>
              <a:rPr lang="en-US" b="1" dirty="0">
                <a:cs typeface="+mn-lt"/>
              </a:rPr>
            </a:br>
            <a:r>
              <a:rPr lang="en-US" b="1" dirty="0"/>
              <a:t> </a:t>
            </a:r>
            <a:r>
              <a:rPr lang="en-US" dirty="0"/>
              <a:t>Az </a:t>
            </a:r>
            <a:r>
              <a:rPr lang="en-US" dirty="0" err="1"/>
              <a:t>automatizálás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AI </a:t>
            </a:r>
            <a:r>
              <a:rPr lang="en-US" dirty="0" err="1"/>
              <a:t>terjedése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munkakör</a:t>
            </a:r>
            <a:r>
              <a:rPr lang="en-US" dirty="0"/>
              <a:t> </a:t>
            </a:r>
            <a:r>
              <a:rPr lang="en-US" dirty="0" err="1"/>
              <a:t>szűnhet</a:t>
            </a:r>
            <a:r>
              <a:rPr lang="en-US" dirty="0"/>
              <a:t> meg,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manuális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rutinszerű</a:t>
            </a:r>
            <a:r>
              <a:rPr lang="en-US" dirty="0"/>
              <a:t> </a:t>
            </a:r>
            <a:r>
              <a:rPr lang="en-US" dirty="0" err="1"/>
              <a:t>feladatokat</a:t>
            </a:r>
            <a:r>
              <a:rPr lang="en-US" dirty="0"/>
              <a:t> </a:t>
            </a:r>
            <a:r>
              <a:rPr lang="en-US" dirty="0" err="1"/>
              <a:t>végeztek</a:t>
            </a:r>
            <a:r>
              <a:rPr lang="en-US" dirty="0"/>
              <a:t>. 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munkahelyek</a:t>
            </a:r>
            <a:r>
              <a:rPr lang="en-US" dirty="0"/>
              <a:t> is </a:t>
            </a:r>
            <a:r>
              <a:rPr lang="en-US" dirty="0" err="1"/>
              <a:t>létrejöhetnek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átállás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átképzés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zökkenőmentes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ember </a:t>
            </a:r>
            <a:r>
              <a:rPr lang="en-US" dirty="0" err="1"/>
              <a:t>munkahelye</a:t>
            </a:r>
            <a:r>
              <a:rPr lang="en-US" dirty="0"/>
              <a:t> </a:t>
            </a:r>
            <a:r>
              <a:rPr lang="en-US" dirty="0" err="1"/>
              <a:t>veszélybe</a:t>
            </a:r>
            <a:r>
              <a:rPr lang="en-US" dirty="0"/>
              <a:t> </a:t>
            </a:r>
            <a:r>
              <a:rPr lang="en-US" dirty="0" err="1"/>
              <a:t>kerülhet</a:t>
            </a:r>
            <a:r>
              <a:rPr lang="en-US" dirty="0"/>
              <a:t>.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Emberi</a:t>
            </a:r>
            <a:r>
              <a:rPr lang="en-US" b="1" dirty="0"/>
              <a:t> </a:t>
            </a:r>
            <a:r>
              <a:rPr lang="en-US" b="1" dirty="0" err="1"/>
              <a:t>értékek</a:t>
            </a:r>
            <a:r>
              <a:rPr lang="en-US" b="1" dirty="0"/>
              <a:t> (</a:t>
            </a:r>
            <a:r>
              <a:rPr lang="en-US" b="1" dirty="0" err="1"/>
              <a:t>kreativitás</a:t>
            </a:r>
            <a:r>
              <a:rPr lang="en-US" b="1" dirty="0"/>
              <a:t>) </a:t>
            </a:r>
            <a:r>
              <a:rPr lang="en-US" b="1" dirty="0" err="1"/>
              <a:t>hiánya</a:t>
            </a:r>
            <a:br>
              <a:rPr lang="en-US" b="1" dirty="0">
                <a:cs typeface="+mn-lt"/>
              </a:rPr>
            </a:br>
            <a:r>
              <a:rPr lang="en-US" b="1" dirty="0"/>
              <a:t> </a:t>
            </a:r>
            <a:r>
              <a:rPr lang="en-US" dirty="0"/>
              <a:t>Az AI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érzelmekkel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 </a:t>
            </a:r>
            <a:r>
              <a:rPr lang="en-US" dirty="0" err="1"/>
              <a:t>döntéseket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kreatívan</a:t>
            </a:r>
            <a:r>
              <a:rPr lang="en-US" dirty="0"/>
              <a:t> </a:t>
            </a:r>
            <a:r>
              <a:rPr lang="en-US" dirty="0" err="1"/>
              <a:t>gondolkodni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emberek</a:t>
            </a:r>
            <a:r>
              <a:rPr lang="en-US" dirty="0"/>
              <a:t>. 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hatékonyan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 </a:t>
            </a:r>
            <a:r>
              <a:rPr lang="en-US" dirty="0" err="1"/>
              <a:t>struktúrált</a:t>
            </a:r>
            <a:r>
              <a:rPr lang="en-US" dirty="0"/>
              <a:t> </a:t>
            </a:r>
            <a:r>
              <a:rPr lang="en-US" dirty="0" err="1"/>
              <a:t>feladatokat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területeken</a:t>
            </a:r>
            <a:r>
              <a:rPr lang="en-US" dirty="0"/>
              <a:t>, mint a </a:t>
            </a:r>
            <a:r>
              <a:rPr lang="en-US" dirty="0" err="1"/>
              <a:t>művészet</a:t>
            </a:r>
            <a:r>
              <a:rPr lang="en-US" dirty="0"/>
              <a:t>, a </a:t>
            </a:r>
            <a:r>
              <a:rPr lang="en-US" dirty="0" err="1"/>
              <a:t>pszichológia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emberi</a:t>
            </a:r>
            <a:r>
              <a:rPr lang="en-US" dirty="0"/>
              <a:t> </a:t>
            </a:r>
            <a:r>
              <a:rPr lang="en-US" dirty="0" err="1"/>
              <a:t>kapcsolatok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helyettesítheti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emberi</a:t>
            </a:r>
            <a:r>
              <a:rPr lang="en-US" dirty="0"/>
              <a:t> </a:t>
            </a:r>
            <a:r>
              <a:rPr lang="en-US" dirty="0" err="1"/>
              <a:t>intuíciót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empátiát</a:t>
            </a:r>
            <a:r>
              <a:rPr lang="en-US" dirty="0"/>
              <a:t>.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Biztonsági</a:t>
            </a:r>
            <a:r>
              <a:rPr lang="en-US" b="1" dirty="0"/>
              <a:t> </a:t>
            </a:r>
            <a:r>
              <a:rPr lang="en-US" b="1" dirty="0" err="1"/>
              <a:t>problémák</a:t>
            </a:r>
            <a:endParaRPr lang="hu-HU" dirty="0" err="1"/>
          </a:p>
          <a:p>
            <a:r>
              <a:rPr lang="en-US" dirty="0"/>
              <a:t>Az AI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mennyiségű</a:t>
            </a:r>
            <a:r>
              <a:rPr lang="en-US" dirty="0"/>
              <a:t> </a:t>
            </a:r>
            <a:r>
              <a:rPr lang="en-US" dirty="0" err="1"/>
              <a:t>személyes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dolgoznak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adatvédelmi</a:t>
            </a:r>
            <a:r>
              <a:rPr lang="en-US" dirty="0"/>
              <a:t> </a:t>
            </a:r>
            <a:r>
              <a:rPr lang="en-US" dirty="0" err="1"/>
              <a:t>kérdéseket</a:t>
            </a:r>
            <a:r>
              <a:rPr lang="en-US" dirty="0"/>
              <a:t> vet </a:t>
            </a:r>
            <a:r>
              <a:rPr lang="en-US" dirty="0" err="1"/>
              <a:t>fel</a:t>
            </a:r>
            <a:r>
              <a:rPr lang="en-US" dirty="0"/>
              <a:t>. Az AI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veszélyeztethetik</a:t>
            </a:r>
            <a:r>
              <a:rPr lang="en-US" dirty="0"/>
              <a:t> 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adatainak</a:t>
            </a:r>
            <a:r>
              <a:rPr lang="en-US" dirty="0"/>
              <a:t> </a:t>
            </a:r>
            <a:r>
              <a:rPr lang="en-US" dirty="0" err="1"/>
              <a:t>biztonságát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megfelelően</a:t>
            </a:r>
            <a:r>
              <a:rPr lang="en-US" dirty="0"/>
              <a:t> </a:t>
            </a:r>
            <a:r>
              <a:rPr lang="en-US" dirty="0" err="1"/>
              <a:t>védettek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célpontjává</a:t>
            </a:r>
            <a:r>
              <a:rPr lang="en-US" dirty="0"/>
              <a:t> </a:t>
            </a:r>
            <a:r>
              <a:rPr lang="en-US" dirty="0" err="1"/>
              <a:t>válhatnak</a:t>
            </a:r>
            <a:r>
              <a:rPr lang="en-US" dirty="0"/>
              <a:t> </a:t>
            </a:r>
            <a:r>
              <a:rPr lang="en-US" dirty="0" err="1"/>
              <a:t>hackereknek</a:t>
            </a:r>
            <a:r>
              <a:rPr lang="en-US" dirty="0"/>
              <a:t>.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Illem</a:t>
            </a:r>
            <a:r>
              <a:rPr lang="en-US" b="1" dirty="0"/>
              <a:t> / </a:t>
            </a:r>
            <a:r>
              <a:rPr lang="en-US" b="1" dirty="0" err="1"/>
              <a:t>Sötét</a:t>
            </a:r>
            <a:r>
              <a:rPr lang="en-US" b="1" dirty="0"/>
              <a:t> </a:t>
            </a:r>
            <a:r>
              <a:rPr lang="en-US" b="1" dirty="0" err="1"/>
              <a:t>oldal</a:t>
            </a:r>
            <a:br>
              <a:rPr lang="en-US" b="1" dirty="0">
                <a:cs typeface="+mn-lt"/>
              </a:rPr>
            </a:br>
            <a:r>
              <a:rPr lang="en-US" b="1" dirty="0"/>
              <a:t> </a:t>
            </a:r>
            <a:r>
              <a:rPr lang="en-US" dirty="0"/>
              <a:t>Az AI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mennyiségű</a:t>
            </a:r>
            <a:r>
              <a:rPr lang="en-US" dirty="0"/>
              <a:t> </a:t>
            </a:r>
            <a:r>
              <a:rPr lang="en-US" dirty="0" err="1"/>
              <a:t>személyes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dolgoznak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adatvédelmi</a:t>
            </a:r>
            <a:r>
              <a:rPr lang="en-US" dirty="0"/>
              <a:t> </a:t>
            </a:r>
            <a:r>
              <a:rPr lang="en-US" dirty="0" err="1"/>
              <a:t>kérdéseket</a:t>
            </a:r>
            <a:r>
              <a:rPr lang="en-US" dirty="0"/>
              <a:t> vet </a:t>
            </a:r>
            <a:r>
              <a:rPr lang="en-US" dirty="0" err="1"/>
              <a:t>fel</a:t>
            </a:r>
            <a:r>
              <a:rPr lang="en-US" dirty="0"/>
              <a:t>. Az AI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veszélyeztethetik</a:t>
            </a:r>
            <a:r>
              <a:rPr lang="en-US" dirty="0"/>
              <a:t> 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adatainak</a:t>
            </a:r>
            <a:r>
              <a:rPr lang="en-US" dirty="0"/>
              <a:t> </a:t>
            </a:r>
            <a:r>
              <a:rPr lang="en-US" dirty="0" err="1"/>
              <a:t>biztonságát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megfelelően</a:t>
            </a:r>
            <a:r>
              <a:rPr lang="en-US" dirty="0"/>
              <a:t> </a:t>
            </a:r>
            <a:r>
              <a:rPr lang="en-US" dirty="0" err="1"/>
              <a:t>védettek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célpontjává</a:t>
            </a:r>
            <a:r>
              <a:rPr lang="en-US" dirty="0"/>
              <a:t> </a:t>
            </a:r>
            <a:r>
              <a:rPr lang="en-US" dirty="0" err="1"/>
              <a:t>válhatnak</a:t>
            </a:r>
            <a:r>
              <a:rPr lang="en-US" dirty="0"/>
              <a:t> </a:t>
            </a:r>
            <a:r>
              <a:rPr lang="en-US" dirty="0" err="1"/>
              <a:t>hackereknek</a:t>
            </a:r>
            <a:r>
              <a:rPr lang="en-US" dirty="0"/>
              <a:t>.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Rákényszerülés</a:t>
            </a:r>
            <a:r>
              <a:rPr lang="en-US" b="1" dirty="0"/>
              <a:t>, </a:t>
            </a:r>
            <a:r>
              <a:rPr lang="en-US" b="1" dirty="0" err="1"/>
              <a:t>elmaradt</a:t>
            </a:r>
            <a:r>
              <a:rPr lang="en-US" b="1" dirty="0"/>
              <a:t> </a:t>
            </a:r>
            <a:r>
              <a:rPr lang="en-US" b="1" dirty="0" err="1"/>
              <a:t>önállóság</a:t>
            </a:r>
            <a:endParaRPr lang="hu-HU" dirty="0" err="1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AI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sokféle</a:t>
            </a:r>
            <a:r>
              <a:rPr lang="en-US" dirty="0"/>
              <a:t> </a:t>
            </a:r>
            <a:r>
              <a:rPr lang="en-US" dirty="0" err="1"/>
              <a:t>problémát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, </a:t>
            </a:r>
            <a:r>
              <a:rPr lang="en-US" dirty="0" err="1"/>
              <a:t>egyesek</a:t>
            </a:r>
            <a:r>
              <a:rPr lang="en-US" dirty="0"/>
              <a:t> </a:t>
            </a:r>
            <a:r>
              <a:rPr lang="en-US" dirty="0" err="1"/>
              <a:t>túlzottan</a:t>
            </a:r>
            <a:r>
              <a:rPr lang="en-US" dirty="0"/>
              <a:t> </a:t>
            </a:r>
            <a:r>
              <a:rPr lang="en-US" dirty="0" err="1"/>
              <a:t>függhetnek</a:t>
            </a:r>
            <a:r>
              <a:rPr lang="en-US" dirty="0"/>
              <a:t> </a:t>
            </a:r>
            <a:r>
              <a:rPr lang="en-US" dirty="0" err="1"/>
              <a:t>tőle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elhanyagolhatják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döntéshozatali</a:t>
            </a:r>
            <a:r>
              <a:rPr lang="en-US" dirty="0"/>
              <a:t> </a:t>
            </a:r>
            <a:r>
              <a:rPr lang="en-US" dirty="0" err="1"/>
              <a:t>készségeiket</a:t>
            </a:r>
            <a:r>
              <a:rPr lang="en-US" dirty="0"/>
              <a:t>. A </a:t>
            </a:r>
            <a:r>
              <a:rPr lang="en-US" dirty="0" err="1"/>
              <a:t>mesterséges</a:t>
            </a:r>
            <a:r>
              <a:rPr lang="en-US" dirty="0"/>
              <a:t> </a:t>
            </a:r>
            <a:r>
              <a:rPr lang="en-US" dirty="0" err="1"/>
              <a:t>intelligencia</a:t>
            </a:r>
            <a:r>
              <a:rPr lang="en-US" dirty="0"/>
              <a:t> </a:t>
            </a:r>
            <a:r>
              <a:rPr lang="en-US" dirty="0" err="1"/>
              <a:t>rendszerek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hozott</a:t>
            </a:r>
            <a:r>
              <a:rPr lang="en-US" dirty="0"/>
              <a:t> </a:t>
            </a:r>
            <a:r>
              <a:rPr lang="en-US" dirty="0" err="1"/>
              <a:t>döntésekkel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túlzott</a:t>
            </a:r>
            <a:r>
              <a:rPr lang="en-US" dirty="0"/>
              <a:t> </a:t>
            </a:r>
            <a:r>
              <a:rPr lang="en-US" dirty="0" err="1"/>
              <a:t>bizalom</a:t>
            </a:r>
            <a:r>
              <a:rPr lang="en-US" dirty="0"/>
              <a:t> </a:t>
            </a:r>
            <a:r>
              <a:rPr lang="en-US" dirty="0" err="1"/>
              <a:t>vezethet</a:t>
            </a:r>
            <a:r>
              <a:rPr lang="en-US" dirty="0"/>
              <a:t> </a:t>
            </a:r>
            <a:r>
              <a:rPr lang="en-US" dirty="0" err="1"/>
              <a:t>hibás</a:t>
            </a:r>
            <a:r>
              <a:rPr lang="en-US" dirty="0"/>
              <a:t> </a:t>
            </a:r>
            <a:r>
              <a:rPr lang="en-US" dirty="0" err="1"/>
              <a:t>következtetésekhez</a:t>
            </a:r>
            <a:r>
              <a:rPr lang="en-US" dirty="0"/>
              <a:t>, </a:t>
            </a:r>
            <a:r>
              <a:rPr lang="en-US" dirty="0" err="1"/>
              <a:t>különösen</a:t>
            </a:r>
            <a:r>
              <a:rPr lang="en-US" dirty="0"/>
              <a:t>, ha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érti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helyzetet</a:t>
            </a:r>
            <a:r>
              <a:rPr lang="en-US" dirty="0"/>
              <a:t>.</a:t>
            </a:r>
            <a:endParaRPr lang="hu-HU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10243-7C80-4870-ADA9-AD2908CA55A5}" type="slidenum"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553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2025. 06. 02.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48DFC35-23A0-4938-9CE8-6F1ED3E87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C35978-374B-4F36-B13C-0465C548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63040" y="680092"/>
            <a:ext cx="4877025" cy="2749053"/>
          </a:xfrm>
        </p:spPr>
        <p:txBody>
          <a:bodyPr anchor="t">
            <a:normAutofit/>
          </a:bodyPr>
          <a:lstStyle/>
          <a:p>
            <a:pPr algn="l"/>
            <a:r>
              <a:rPr lang="hu-HU" sz="5400" dirty="0">
                <a:latin typeface="Calibri"/>
                <a:ea typeface="Calibri Light"/>
                <a:cs typeface="Calibri Light"/>
              </a:rPr>
              <a:t>AI projektfeladat</a:t>
            </a:r>
            <a:endParaRPr lang="hu-HU" sz="54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36222" y="3428855"/>
            <a:ext cx="4703844" cy="23774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u-HU" sz="2200">
                <a:latin typeface="Calibri"/>
                <a:ea typeface="Calibri"/>
                <a:cs typeface="Calibri"/>
              </a:rPr>
              <a:t>Készítette: Andróczi Péter ; Di Pol Bruno Márkus ; Korom László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566552-1438-4319-8D66-A2B6D61D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Képtalálat a következőre: deep seek">
            <a:extLst>
              <a:ext uri="{FF2B5EF4-FFF2-40B4-BE49-F238E27FC236}">
                <a16:creationId xmlns:a16="http://schemas.microsoft.com/office/drawing/2014/main" id="{D532BD19-7D05-130D-1920-CC3D0074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3" r="-2" b="1972"/>
          <a:stretch>
            <a:fillRect/>
          </a:stretch>
        </p:blipFill>
        <p:spPr>
          <a:xfrm>
            <a:off x="6773650" y="857118"/>
            <a:ext cx="5258340" cy="2973779"/>
          </a:xfrm>
          <a:prstGeom prst="rect">
            <a:avLst/>
          </a:prstGeom>
        </p:spPr>
      </p:pic>
      <p:sp>
        <p:nvSpPr>
          <p:cNvPr id="52" name="Graphic 14">
            <a:extLst>
              <a:ext uri="{FF2B5EF4-FFF2-40B4-BE49-F238E27FC236}">
                <a16:creationId xmlns:a16="http://schemas.microsoft.com/office/drawing/2014/main" id="{6CA2684D-3A0B-43F9-87D7-926A74593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5951" y="703182"/>
            <a:ext cx="1600184" cy="1601699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2">
              <a:alpha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Kép 5" descr="Képtalálat a következőre: copilot">
            <a:extLst>
              <a:ext uri="{FF2B5EF4-FFF2-40B4-BE49-F238E27FC236}">
                <a16:creationId xmlns:a16="http://schemas.microsoft.com/office/drawing/2014/main" id="{98FC2954-2C0F-C4D2-992A-AA6FD306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1" r="16211" b="2"/>
          <a:stretch>
            <a:fillRect/>
          </a:stretch>
        </p:blipFill>
        <p:spPr>
          <a:xfrm>
            <a:off x="6773650" y="3968028"/>
            <a:ext cx="2046514" cy="2043139"/>
          </a:xfrm>
          <a:prstGeom prst="rect">
            <a:avLst/>
          </a:pr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" name="Graphic 14">
            <a:extLst>
              <a:ext uri="{FF2B5EF4-FFF2-40B4-BE49-F238E27FC236}">
                <a16:creationId xmlns:a16="http://schemas.microsoft.com/office/drawing/2014/main" id="{79BCE3A2-A112-4A03-91FD-E807A8B32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591816" y="4587886"/>
            <a:ext cx="1600184" cy="1601699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Kép 6" descr="Kapcsolódó kép részleteinek megtekintése. AI Tools Will Change 3D Printing in a Way You Don't Expect « Fabbaloo">
            <a:extLst>
              <a:ext uri="{FF2B5EF4-FFF2-40B4-BE49-F238E27FC236}">
                <a16:creationId xmlns:a16="http://schemas.microsoft.com/office/drawing/2014/main" id="{87E40941-80B8-3252-0F1A-5E7BDCC054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10" r="8683" b="-1"/>
          <a:stretch>
            <a:fillRect/>
          </a:stretch>
        </p:blipFill>
        <p:spPr>
          <a:xfrm>
            <a:off x="8988751" y="3968031"/>
            <a:ext cx="3045414" cy="2043138"/>
          </a:xfrm>
          <a:prstGeom prst="rect">
            <a:avLst/>
          </a:prstGeom>
        </p:spPr>
      </p:pic>
      <p:sp>
        <p:nvSpPr>
          <p:cNvPr id="56" name="Graphic 14">
            <a:extLst>
              <a:ext uri="{FF2B5EF4-FFF2-40B4-BE49-F238E27FC236}">
                <a16:creationId xmlns:a16="http://schemas.microsoft.com/office/drawing/2014/main" id="{A7491B3F-28E1-47D2-9EDB-4A3F9B19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591816" y="4587885"/>
            <a:ext cx="1600184" cy="1601699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56CF3A-605B-466B-A18A-783849246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3A0A3-EA50-AA76-2F0D-80703105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rgbClr val="FFFFFF"/>
                </a:solidFill>
              </a:rPr>
              <a:t>Eredeti célja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3A0F-15DF-90D7-E71E-374410B9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7645730" cy="8390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2400" dirty="0">
                <a:ea typeface="+mn-lt"/>
                <a:cs typeface="+mn-lt"/>
              </a:rPr>
              <a:t>A természetes nyelvek számítógépekkel való elemzése</a:t>
            </a:r>
            <a:endParaRPr lang="hu-HU" sz="2400"/>
          </a:p>
          <a:p>
            <a:r>
              <a:rPr lang="hu-HU" sz="2400" dirty="0">
                <a:ea typeface="+mn-lt"/>
                <a:cs typeface="+mn-lt"/>
              </a:rPr>
              <a:t>Értelmes beszélgetések folytatása emberekkel.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F5950C8-9C41-FF34-777A-7900674EEB37}"/>
              </a:ext>
            </a:extLst>
          </p:cNvPr>
          <p:cNvSpPr txBox="1"/>
          <p:nvPr/>
        </p:nvSpPr>
        <p:spPr>
          <a:xfrm>
            <a:off x="1791194" y="3889169"/>
            <a:ext cx="5126181" cy="13472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hu-HU" sz="2400" dirty="0">
                <a:latin typeface="Calibri"/>
                <a:ea typeface="Calibri"/>
                <a:cs typeface="Calibri"/>
              </a:rPr>
              <a:t>Nyelvi modellezés</a:t>
            </a:r>
            <a:endParaRPr lang="hu-HU" sz="240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hu-HU" sz="2400" dirty="0">
                <a:latin typeface="Calibri"/>
                <a:ea typeface="Calibri"/>
                <a:cs typeface="Calibri"/>
              </a:rPr>
              <a:t>Szöveggenerálás</a:t>
            </a:r>
            <a:endParaRPr lang="hu-HU" sz="240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/>
              <a:buChar char="§"/>
            </a:pPr>
            <a:r>
              <a:rPr lang="hu-HU" sz="2400" dirty="0">
                <a:latin typeface="Calibri"/>
                <a:ea typeface="Calibri"/>
                <a:cs typeface="Calibri"/>
              </a:rPr>
              <a:t>Szöveggenerálás</a:t>
            </a:r>
            <a:endParaRPr lang="hu-HU" sz="2400">
              <a:latin typeface="Calibri"/>
              <a:ea typeface="Calibri"/>
              <a:cs typeface="Calibri"/>
            </a:endParaRPr>
          </a:p>
        </p:txBody>
      </p:sp>
      <p:pic>
        <p:nvPicPr>
          <p:cNvPr id="5" name="Kép 4" descr="Magyar-angol, angol-magyar szótárak együtt (Lázár A. Péter | Varga György)">
            <a:extLst>
              <a:ext uri="{FF2B5EF4-FFF2-40B4-BE49-F238E27FC236}">
                <a16:creationId xmlns:a16="http://schemas.microsoft.com/office/drawing/2014/main" id="{E22B0E7C-A1BE-2AFC-5DE1-80DD3D40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228" y="4127502"/>
            <a:ext cx="2089726" cy="2089726"/>
          </a:xfrm>
          <a:prstGeom prst="rect">
            <a:avLst/>
          </a:prstGeom>
        </p:spPr>
      </p:pic>
      <p:pic>
        <p:nvPicPr>
          <p:cNvPr id="7" name="Kép 6" descr="Szemléletes: Így működik a lineáris és a bináris keresés - Prog.Hu">
            <a:extLst>
              <a:ext uri="{FF2B5EF4-FFF2-40B4-BE49-F238E27FC236}">
                <a16:creationId xmlns:a16="http://schemas.microsoft.com/office/drawing/2014/main" id="{09B5CEDB-C432-CDC7-691F-D766FD7F9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545" y="639331"/>
            <a:ext cx="3290455" cy="1942521"/>
          </a:xfrm>
          <a:prstGeom prst="rect">
            <a:avLst/>
          </a:prstGeom>
        </p:spPr>
      </p:pic>
      <p:pic>
        <p:nvPicPr>
          <p:cNvPr id="9" name="Kép 8" descr="Mesterséges intelligencia és a szövegírás: mi lesz a szövegírók sorsa ...">
            <a:extLst>
              <a:ext uri="{FF2B5EF4-FFF2-40B4-BE49-F238E27FC236}">
                <a16:creationId xmlns:a16="http://schemas.microsoft.com/office/drawing/2014/main" id="{7F71CF1E-0ED1-BA45-06EF-C08E11544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0546" y="3346595"/>
            <a:ext cx="3290455" cy="20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892E1-0629-581E-CDE1-E5E8F96F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hu-HU" sz="5400" dirty="0"/>
              <a:t>AI </a:t>
            </a:r>
            <a:r>
              <a:rPr lang="hu-HU" sz="5400" err="1"/>
              <a:t>vs</a:t>
            </a:r>
            <a:r>
              <a:rPr lang="hu-HU" sz="5400" dirty="0"/>
              <a:t>. MI</a:t>
            </a:r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: Shape 22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Kép 4" descr="MI Logo IPL">
            <a:extLst>
              <a:ext uri="{FF2B5EF4-FFF2-40B4-BE49-F238E27FC236}">
                <a16:creationId xmlns:a16="http://schemas.microsoft.com/office/drawing/2014/main" id="{57B9E0EF-EBF2-0806-CD4E-75F914A29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9F99-4DD8-53A1-78C7-802AE109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dirty="0">
                <a:latin typeface="Calibri"/>
                <a:ea typeface="Calibri"/>
                <a:cs typeface="Arial"/>
              </a:rPr>
              <a:t>Mesterséges intelligencia (AI)</a:t>
            </a:r>
            <a:endParaRPr lang="hu-HU" sz="2400">
              <a:latin typeface="Calibri"/>
              <a:ea typeface="Calibri"/>
              <a:cs typeface="Calibri"/>
            </a:endParaRPr>
          </a:p>
          <a:p>
            <a:r>
              <a:rPr lang="hu-HU" sz="2400" dirty="0">
                <a:latin typeface="Calibri"/>
                <a:ea typeface="Calibri"/>
                <a:cs typeface="Arial"/>
              </a:rPr>
              <a:t>Gépi intelligencia (</a:t>
            </a:r>
            <a:r>
              <a:rPr lang="hu-HU" sz="2400" err="1">
                <a:latin typeface="Calibri"/>
                <a:ea typeface="Calibri"/>
                <a:cs typeface="Arial"/>
              </a:rPr>
              <a:t>Machine</a:t>
            </a:r>
            <a:r>
              <a:rPr lang="hu-HU" sz="2400" dirty="0">
                <a:latin typeface="Calibri"/>
                <a:ea typeface="Calibri"/>
                <a:cs typeface="Arial"/>
              </a:rPr>
              <a:t> </a:t>
            </a:r>
            <a:r>
              <a:rPr lang="hu-HU" sz="2400" err="1">
                <a:latin typeface="Calibri"/>
                <a:ea typeface="Calibri"/>
                <a:cs typeface="Arial"/>
              </a:rPr>
              <a:t>Intelligence</a:t>
            </a:r>
            <a:r>
              <a:rPr lang="hu-HU" sz="2400" dirty="0">
                <a:latin typeface="Calibri"/>
                <a:ea typeface="Calibri"/>
                <a:cs typeface="Arial"/>
              </a:rPr>
              <a:t>)</a:t>
            </a:r>
            <a:endParaRPr lang="hu-HU" sz="2400">
              <a:latin typeface="Calibri"/>
              <a:ea typeface="Calibri"/>
              <a:cs typeface="Calibri"/>
            </a:endParaRPr>
          </a:p>
        </p:txBody>
      </p:sp>
      <p:pic>
        <p:nvPicPr>
          <p:cNvPr id="4" name="Kép 3" descr="Képtalálat a következőre: MI alapú programok">
            <a:extLst>
              <a:ext uri="{FF2B5EF4-FFF2-40B4-BE49-F238E27FC236}">
                <a16:creationId xmlns:a16="http://schemas.microsoft.com/office/drawing/2014/main" id="{F74F958B-73FA-44AF-E2E4-024C81A00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9" y="4105887"/>
            <a:ext cx="2865781" cy="1910520"/>
          </a:xfrm>
          <a:prstGeom prst="rect">
            <a:avLst/>
          </a:prstGeom>
        </p:spPr>
      </p:pic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56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547C1-EA13-8FC9-0F1E-1EDAC139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31" y="467271"/>
            <a:ext cx="3876357" cy="2052522"/>
          </a:xfrm>
        </p:spPr>
        <p:txBody>
          <a:bodyPr anchor="b">
            <a:normAutofit/>
          </a:bodyPr>
          <a:lstStyle/>
          <a:p>
            <a:r>
              <a:rPr lang="hu-HU" sz="5400" dirty="0"/>
              <a:t>AI fajták</a:t>
            </a:r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5841E0DD-1BA7-47EA-92C1-DFCD469D0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797" y="0"/>
            <a:ext cx="4195674" cy="2553552"/>
          </a:xfrm>
          <a:custGeom>
            <a:avLst/>
            <a:gdLst>
              <a:gd name="connsiteX0" fmla="*/ 51087 w 4195674"/>
              <a:gd name="connsiteY0" fmla="*/ 0 h 2553552"/>
              <a:gd name="connsiteX1" fmla="*/ 4144587 w 4195674"/>
              <a:gd name="connsiteY1" fmla="*/ 0 h 2553552"/>
              <a:gd name="connsiteX2" fmla="*/ 4153054 w 4195674"/>
              <a:gd name="connsiteY2" fmla="*/ 32928 h 2553552"/>
              <a:gd name="connsiteX3" fmla="*/ 4195674 w 4195674"/>
              <a:gd name="connsiteY3" fmla="*/ 455715 h 2553552"/>
              <a:gd name="connsiteX4" fmla="*/ 2097837 w 4195674"/>
              <a:gd name="connsiteY4" fmla="*/ 2553552 h 2553552"/>
              <a:gd name="connsiteX5" fmla="*/ 0 w 4195674"/>
              <a:gd name="connsiteY5" fmla="*/ 455715 h 2553552"/>
              <a:gd name="connsiteX6" fmla="*/ 42621 w 4195674"/>
              <a:gd name="connsiteY6" fmla="*/ 32928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2553552">
                <a:moveTo>
                  <a:pt x="51087" y="0"/>
                </a:moveTo>
                <a:lnTo>
                  <a:pt x="4144587" y="0"/>
                </a:lnTo>
                <a:lnTo>
                  <a:pt x="4153054" y="32928"/>
                </a:lnTo>
                <a:cubicBezTo>
                  <a:pt x="4180999" y="169492"/>
                  <a:pt x="4195674" y="310890"/>
                  <a:pt x="4195674" y="455715"/>
                </a:cubicBezTo>
                <a:cubicBezTo>
                  <a:pt x="4195674" y="1614318"/>
                  <a:pt x="3256440" y="2553552"/>
                  <a:pt x="2097837" y="2553552"/>
                </a:cubicBezTo>
                <a:cubicBezTo>
                  <a:pt x="939234" y="2553552"/>
                  <a:pt x="0" y="1614318"/>
                  <a:pt x="0" y="455715"/>
                </a:cubicBezTo>
                <a:cubicBezTo>
                  <a:pt x="0" y="310890"/>
                  <a:pt x="14676" y="169492"/>
                  <a:pt x="42621" y="329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Kép 6" descr="Képtalálat a következőre: Fathom AI">
            <a:extLst>
              <a:ext uri="{FF2B5EF4-FFF2-40B4-BE49-F238E27FC236}">
                <a16:creationId xmlns:a16="http://schemas.microsoft.com/office/drawing/2014/main" id="{C76A1AAF-A005-A9D2-D477-42B64BAEE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92" y="136525"/>
            <a:ext cx="1817162" cy="1935439"/>
          </a:xfrm>
          <a:prstGeom prst="rect">
            <a:avLst/>
          </a:prstGeom>
        </p:spPr>
      </p:pic>
      <p:sp>
        <p:nvSpPr>
          <p:cNvPr id="1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148" y="987117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0123" y="1601385"/>
            <a:ext cx="2754831" cy="2754831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278" y="4908805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51" y="5775084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F8C7-8556-B934-9FA6-F294386E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7031" y="2990818"/>
            <a:ext cx="3876357" cy="29138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 err="1">
                <a:latin typeface="Calibri"/>
                <a:ea typeface="Calibri"/>
                <a:cs typeface="Arial"/>
              </a:rPr>
              <a:t>Photoleap</a:t>
            </a:r>
            <a:endParaRPr lang="hu-HU" sz="2400" dirty="0" err="1">
              <a:latin typeface="Calibri"/>
              <a:ea typeface="Calibri"/>
              <a:cs typeface="Calibri"/>
            </a:endParaRPr>
          </a:p>
          <a:p>
            <a:r>
              <a:rPr lang="hu-HU" sz="2400" dirty="0" err="1">
                <a:latin typeface="Calibri"/>
                <a:ea typeface="Calibri"/>
                <a:cs typeface="Arial"/>
              </a:rPr>
              <a:t>Fathom</a:t>
            </a:r>
            <a:r>
              <a:rPr lang="hu-HU" sz="2400" dirty="0">
                <a:latin typeface="Calibri"/>
                <a:ea typeface="Calibri"/>
                <a:cs typeface="Arial"/>
              </a:rPr>
              <a:t> </a:t>
            </a:r>
            <a:endParaRPr lang="hu-HU" sz="2400" dirty="0">
              <a:latin typeface="Calibri"/>
              <a:ea typeface="Calibri"/>
              <a:cs typeface="Calibri"/>
            </a:endParaRPr>
          </a:p>
          <a:p>
            <a:r>
              <a:rPr lang="hu-HU" sz="2400" dirty="0" err="1">
                <a:latin typeface="Calibri"/>
                <a:ea typeface="Calibri"/>
                <a:cs typeface="Arial"/>
              </a:rPr>
              <a:t>Synthesia</a:t>
            </a:r>
            <a:endParaRPr lang="hu-HU" sz="2400" dirty="0" err="1">
              <a:latin typeface="Calibri"/>
              <a:ea typeface="Calibri"/>
              <a:cs typeface="Calibri"/>
            </a:endParaRPr>
          </a:p>
          <a:p>
            <a:r>
              <a:rPr lang="hu-HU" sz="2400" dirty="0">
                <a:latin typeface="Calibri"/>
                <a:ea typeface="Calibri"/>
                <a:cs typeface="Calibri"/>
              </a:rPr>
              <a:t>Black </a:t>
            </a:r>
            <a:r>
              <a:rPr lang="hu-HU" sz="2400" err="1">
                <a:latin typeface="Calibri"/>
                <a:ea typeface="Calibri"/>
                <a:cs typeface="Calibri"/>
              </a:rPr>
              <a:t>box</a:t>
            </a:r>
            <a:endParaRPr lang="hu-HU" sz="2400">
              <a:latin typeface="Calibri"/>
              <a:ea typeface="Calibri"/>
              <a:cs typeface="Calibri"/>
            </a:endParaRPr>
          </a:p>
          <a:p>
            <a:r>
              <a:rPr lang="hu-HU" sz="2400" dirty="0">
                <a:latin typeface="Calibri"/>
                <a:ea typeface="Calibri"/>
                <a:cs typeface="Calibri"/>
              </a:rPr>
              <a:t>Chat GPT</a:t>
            </a:r>
          </a:p>
          <a:p>
            <a:r>
              <a:rPr lang="hu-HU" sz="2400" err="1">
                <a:latin typeface="Calibri"/>
                <a:ea typeface="Calibri"/>
                <a:cs typeface="Calibri"/>
              </a:rPr>
              <a:t>Caplibot</a:t>
            </a:r>
            <a:endParaRPr lang="hu-HU" sz="2400">
              <a:latin typeface="Calibri"/>
              <a:ea typeface="Calibri"/>
              <a:cs typeface="Calibri"/>
            </a:endParaRPr>
          </a:p>
          <a:p>
            <a:r>
              <a:rPr lang="hu-HU" sz="2400" err="1">
                <a:latin typeface="Calibri"/>
                <a:ea typeface="Calibri"/>
                <a:cs typeface="Calibri"/>
              </a:rPr>
              <a:t>Deepseek</a:t>
            </a:r>
            <a:endParaRPr lang="hu-HU" sz="2400">
              <a:latin typeface="Calibri"/>
              <a:ea typeface="Calibri"/>
              <a:cs typeface="Calibri"/>
            </a:endParaRPr>
          </a:p>
        </p:txBody>
      </p:sp>
      <p:pic>
        <p:nvPicPr>
          <p:cNvPr id="5" name="Kép 4" descr="Photoleap Lighttric">
            <a:extLst>
              <a:ext uri="{FF2B5EF4-FFF2-40B4-BE49-F238E27FC236}">
                <a16:creationId xmlns:a16="http://schemas.microsoft.com/office/drawing/2014/main" id="{081308CD-E20D-F22E-8E41-A1C0E2772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80" y="3610394"/>
            <a:ext cx="2983972" cy="2983972"/>
          </a:xfrm>
          <a:prstGeom prst="rect">
            <a:avLst/>
          </a:prstGeom>
        </p:spPr>
      </p:pic>
      <p:pic>
        <p:nvPicPr>
          <p:cNvPr id="9" name="Kép 8" descr="Képtalálat a következőre: Synthesia AI">
            <a:extLst>
              <a:ext uri="{FF2B5EF4-FFF2-40B4-BE49-F238E27FC236}">
                <a16:creationId xmlns:a16="http://schemas.microsoft.com/office/drawing/2014/main" id="{76DA8734-1F04-2F15-8A5C-26AD9EC3D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091" y="2129895"/>
            <a:ext cx="1546893" cy="169781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2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E13E2-6F32-F208-E462-00D8098E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66" y="543070"/>
            <a:ext cx="6870954" cy="1675626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Calibri"/>
                <a:ea typeface="Calibri"/>
                <a:cs typeface="Calibri"/>
              </a:rPr>
              <a:t>Előnyök</a:t>
            </a:r>
          </a:p>
        </p:txBody>
      </p:sp>
      <p:pic>
        <p:nvPicPr>
          <p:cNvPr id="6" name="Kép 5" descr="Dive Into the AI Buffet: Your One-Stop AI Powerhouse - taalk">
            <a:extLst>
              <a:ext uri="{FF2B5EF4-FFF2-40B4-BE49-F238E27FC236}">
                <a16:creationId xmlns:a16="http://schemas.microsoft.com/office/drawing/2014/main" id="{66937E53-2359-01AD-2D36-C2AF66F4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74" r="3" b="15589"/>
          <a:stretch>
            <a:fillRect/>
          </a:stretch>
        </p:blipFill>
        <p:spPr>
          <a:xfrm>
            <a:off x="20" y="1"/>
            <a:ext cx="4187091" cy="2164321"/>
          </a:xfrm>
          <a:prstGeom prst="rect">
            <a:avLst/>
          </a:prstGeom>
        </p:spPr>
      </p:pic>
      <p:pic>
        <p:nvPicPr>
          <p:cNvPr id="4" name="Kép 3" descr="Some Productivity Hacks for a Content Marketer | Social Techy">
            <a:extLst>
              <a:ext uri="{FF2B5EF4-FFF2-40B4-BE49-F238E27FC236}">
                <a16:creationId xmlns:a16="http://schemas.microsoft.com/office/drawing/2014/main" id="{7B56F863-A4FC-4D98-73B6-B88D5E68C7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520" r="3" b="4798"/>
          <a:stretch>
            <a:fillRect/>
          </a:stretch>
        </p:blipFill>
        <p:spPr>
          <a:xfrm>
            <a:off x="20" y="2342320"/>
            <a:ext cx="4187091" cy="2164321"/>
          </a:xfrm>
          <a:prstGeom prst="rect">
            <a:avLst/>
          </a:prstGeom>
        </p:spPr>
      </p:pic>
      <p:pic>
        <p:nvPicPr>
          <p:cNvPr id="5" name="Kép 4" descr="The Evolution Of AI: Transforming The World One Algorithm At A Time ...">
            <a:extLst>
              <a:ext uri="{FF2B5EF4-FFF2-40B4-BE49-F238E27FC236}">
                <a16:creationId xmlns:a16="http://schemas.microsoft.com/office/drawing/2014/main" id="{18E82EF1-04BD-D61B-2B8C-207C5194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57" r="3" b="19706"/>
          <a:stretch>
            <a:fillRect/>
          </a:stretch>
        </p:blipFill>
        <p:spPr>
          <a:xfrm>
            <a:off x="20" y="4693680"/>
            <a:ext cx="4187091" cy="21643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771B-E416-043A-6AC9-D716F636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366" y="2399720"/>
            <a:ext cx="6870954" cy="3736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400" dirty="0">
                <a:latin typeface="Calibri"/>
                <a:ea typeface="Calibri"/>
                <a:cs typeface="Calibri"/>
              </a:rPr>
              <a:t>Produktivitás, fokozott hatékonyság</a:t>
            </a:r>
            <a:endParaRPr lang="hu-HU" sz="2400"/>
          </a:p>
          <a:p>
            <a:pPr>
              <a:lnSpc>
                <a:spcPct val="150000"/>
              </a:lnSpc>
            </a:pPr>
            <a:r>
              <a:rPr lang="hu-HU" sz="2400" dirty="0">
                <a:latin typeface="Calibri"/>
                <a:ea typeface="Calibri"/>
                <a:cs typeface="Calibri"/>
              </a:rPr>
              <a:t>Forráselemzés és feldolgozás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Calibri"/>
                <a:ea typeface="Calibri"/>
                <a:cs typeface="Calibri"/>
              </a:rPr>
              <a:t>Folytonos fejlődés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Calibri"/>
                <a:ea typeface="Calibri"/>
                <a:cs typeface="Calibri"/>
              </a:rPr>
              <a:t>Megbízható adatok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ea typeface="+mn-lt"/>
                <a:cs typeface="+mn-lt"/>
              </a:rPr>
              <a:t>Emberi bakik kiküszöbölése</a:t>
            </a:r>
            <a:endParaRPr lang="hu-HU" sz="2400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hu-HU" sz="2400" dirty="0">
              <a:latin typeface="Aptos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hu-HU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75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2ABE1108-6423-4E53-85A1-81768304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930A5-F370-568F-8751-94B290D3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66" y="543070"/>
            <a:ext cx="6870954" cy="1675626"/>
          </a:xfrm>
        </p:spPr>
        <p:txBody>
          <a:bodyPr>
            <a:normAutofit/>
          </a:bodyPr>
          <a:lstStyle/>
          <a:p>
            <a:r>
              <a:rPr lang="hu-HU" sz="4000"/>
              <a:t>Hátrányok</a:t>
            </a:r>
          </a:p>
        </p:txBody>
      </p:sp>
      <p:pic>
        <p:nvPicPr>
          <p:cNvPr id="5" name="Kép 4" descr="Képtalálat a következőre: data safe">
            <a:extLst>
              <a:ext uri="{FF2B5EF4-FFF2-40B4-BE49-F238E27FC236}">
                <a16:creationId xmlns:a16="http://schemas.microsoft.com/office/drawing/2014/main" id="{A3D8E59F-4112-984A-D021-6550348548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471" r="1" b="1481"/>
          <a:stretch>
            <a:fillRect/>
          </a:stretch>
        </p:blipFill>
        <p:spPr>
          <a:xfrm>
            <a:off x="20" y="1"/>
            <a:ext cx="4187091" cy="2164321"/>
          </a:xfrm>
          <a:prstGeom prst="rect">
            <a:avLst/>
          </a:prstGeom>
        </p:spPr>
      </p:pic>
      <p:pic>
        <p:nvPicPr>
          <p:cNvPr id="4" name="Kép 3" descr="Képtalálat a következőre: munkanélküliség">
            <a:extLst>
              <a:ext uri="{FF2B5EF4-FFF2-40B4-BE49-F238E27FC236}">
                <a16:creationId xmlns:a16="http://schemas.microsoft.com/office/drawing/2014/main" id="{966B3F19-4058-53C1-4429-7551347C62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24" r="1" b="8142"/>
          <a:stretch>
            <a:fillRect/>
          </a:stretch>
        </p:blipFill>
        <p:spPr>
          <a:xfrm>
            <a:off x="20" y="2342320"/>
            <a:ext cx="4187091" cy="2164321"/>
          </a:xfrm>
          <a:prstGeom prst="rect">
            <a:avLst/>
          </a:prstGeom>
        </p:spPr>
      </p:pic>
      <p:pic>
        <p:nvPicPr>
          <p:cNvPr id="6" name="Kép 5" descr="Képtalálat a következőre: függőség">
            <a:extLst>
              <a:ext uri="{FF2B5EF4-FFF2-40B4-BE49-F238E27FC236}">
                <a16:creationId xmlns:a16="http://schemas.microsoft.com/office/drawing/2014/main" id="{0CB86AF5-4F37-BEA4-DD99-867005FB168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752" r="-3" b="-3"/>
          <a:stretch>
            <a:fillRect/>
          </a:stretch>
        </p:blipFill>
        <p:spPr>
          <a:xfrm>
            <a:off x="20" y="4693680"/>
            <a:ext cx="4187091" cy="21643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748C-F26C-DFA1-78D8-AA994F77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366" y="2399720"/>
            <a:ext cx="6870954" cy="3736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2400" dirty="0">
                <a:latin typeface="Calibri"/>
                <a:ea typeface="Calibri"/>
                <a:cs typeface="Calibri"/>
              </a:rPr>
              <a:t>Munkanélküliség</a:t>
            </a:r>
            <a:endParaRPr lang="hu-HU" sz="2400" dirty="0">
              <a:latin typeface="Aptos" panose="020B0004020202020204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hu-HU" sz="2400" dirty="0">
                <a:latin typeface="Calibri"/>
                <a:ea typeface="Calibri"/>
                <a:cs typeface="Calibri"/>
              </a:rPr>
              <a:t>Emberi értékek (kreativitás) hiánya</a:t>
            </a:r>
            <a:endParaRPr lang="hu-HU" sz="2400" dirty="0"/>
          </a:p>
          <a:p>
            <a:pPr>
              <a:lnSpc>
                <a:spcPct val="150000"/>
              </a:lnSpc>
            </a:pPr>
            <a:r>
              <a:rPr lang="hu-HU" sz="2400" dirty="0">
                <a:latin typeface="Aptos"/>
                <a:ea typeface="Calibri"/>
                <a:cs typeface="Calibri"/>
              </a:rPr>
              <a:t>Biztonsági problémák</a:t>
            </a:r>
          </a:p>
          <a:p>
            <a:pPr>
              <a:lnSpc>
                <a:spcPct val="150000"/>
              </a:lnSpc>
            </a:pPr>
            <a:r>
              <a:rPr lang="hu-HU" sz="2400" dirty="0">
                <a:latin typeface="Calibri"/>
                <a:ea typeface="Calibri"/>
                <a:cs typeface="Calibri"/>
              </a:rPr>
              <a:t>Illem / Sötét oldal</a:t>
            </a:r>
            <a:endParaRPr lang="hu-HU" sz="2400" dirty="0"/>
          </a:p>
          <a:p>
            <a:pPr>
              <a:lnSpc>
                <a:spcPct val="150000"/>
              </a:lnSpc>
            </a:pPr>
            <a:r>
              <a:rPr lang="hu-HU" sz="2400" dirty="0">
                <a:latin typeface="Aptos"/>
                <a:ea typeface="Calibri"/>
                <a:cs typeface="Calibri"/>
              </a:rPr>
              <a:t>Rákényszerülés, elmaradt önállóság</a:t>
            </a:r>
            <a:endParaRPr lang="hu-HU" sz="24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hu-HU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Office-téma</vt:lpstr>
      <vt:lpstr>AI projektfeladat</vt:lpstr>
      <vt:lpstr>Eredeti célja</vt:lpstr>
      <vt:lpstr>AI vs. MI</vt:lpstr>
      <vt:lpstr>AI fajták</vt:lpstr>
      <vt:lpstr>Előnyök</vt:lpstr>
      <vt:lpstr>Hátrányok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206</cp:revision>
  <dcterms:created xsi:type="dcterms:W3CDTF">2025-05-26T13:49:56Z</dcterms:created>
  <dcterms:modified xsi:type="dcterms:W3CDTF">2025-06-02T10:49:36Z</dcterms:modified>
</cp:coreProperties>
</file>