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32.jpg" ContentType="image/jpe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59" r:id="rId5"/>
    <p:sldId id="260" r:id="rId6"/>
    <p:sldId id="265" r:id="rId7"/>
    <p:sldId id="261" r:id="rId8"/>
    <p:sldId id="278" r:id="rId9"/>
    <p:sldId id="275" r:id="rId10"/>
    <p:sldId id="266" r:id="rId11"/>
    <p:sldId id="271" r:id="rId12"/>
    <p:sldId id="279" r:id="rId13"/>
    <p:sldId id="276" r:id="rId14"/>
    <p:sldId id="270" r:id="rId15"/>
    <p:sldId id="285" r:id="rId16"/>
    <p:sldId id="282" r:id="rId17"/>
    <p:sldId id="283" r:id="rId18"/>
    <p:sldId id="284" r:id="rId19"/>
    <p:sldId id="27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Impact" panose="020B0806030902050204" pitchFamily="34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  <p:embeddedFont>
      <p:font typeface="等线" panose="02010600030101010101" pitchFamily="2" charset="-122"/>
      <p:regular r:id="rId33"/>
      <p:bold r:id="rId34"/>
    </p:embeddedFont>
    <p:embeddedFont>
      <p:font typeface="微软雅黑" panose="020B0503020204020204" pitchFamily="34" charset="-122"/>
      <p:regular r:id="rId35"/>
      <p:bold r:id="rId3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orient="horz" pos="3861">
          <p15:clr>
            <a:srgbClr val="A4A3A4"/>
          </p15:clr>
        </p15:guide>
        <p15:guide id="3" pos="3843">
          <p15:clr>
            <a:srgbClr val="A4A3A4"/>
          </p15:clr>
        </p15:guide>
        <p15:guide id="4" pos="5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狄 载源" initials="狄" lastIdx="2" clrIdx="0">
    <p:extLst>
      <p:ext uri="{19B8F6BF-5375-455C-9EA6-DF929625EA0E}">
        <p15:presenceInfo xmlns:p15="http://schemas.microsoft.com/office/powerpoint/2012/main" userId="7a1626e6aa91e2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29" autoAdjust="0"/>
  </p:normalViewPr>
  <p:slideViewPr>
    <p:cSldViewPr snapToGrid="0" showGuides="1">
      <p:cViewPr varScale="1">
        <p:scale>
          <a:sx n="79" d="100"/>
          <a:sy n="79" d="100"/>
        </p:scale>
        <p:origin x="821" y="72"/>
      </p:cViewPr>
      <p:guideLst>
        <p:guide orient="horz" pos="2137"/>
        <p:guide orient="horz" pos="3861"/>
        <p:guide pos="3843"/>
        <p:guide pos="5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85D46-FE84-4CC8-A116-52DE8BF4758C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7E042-A183-46EB-8A61-DFFBF8237D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85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老师好，我是本项目的汇报人狄载源。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06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在计划阶段，我们考虑到，由于各个成员对项目的技术栈已比较熟悉，且项目本身对设备等物理条件要求较低，所以对于</a:t>
            </a:r>
            <a:r>
              <a:rPr lang="zh-CN" altLang="en-US"/>
              <a:t>资源的关注，可以重点到</a:t>
            </a:r>
            <a:r>
              <a:rPr lang="zh-CN" altLang="en-US" dirty="0"/>
              <a:t>成员本身的日程安排上。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57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于是，我们根据成员的课程安排及实际情况，构建了项目的资源时间表。图中橙色区域代表了成员可以拿出平均</a:t>
            </a:r>
            <a:r>
              <a:rPr lang="en-US" altLang="zh-CN" dirty="0"/>
              <a:t>2h</a:t>
            </a:r>
            <a:r>
              <a:rPr lang="zh-CN" altLang="en-US" dirty="0"/>
              <a:t>的连续工作时间，而蓝色则代表平均</a:t>
            </a:r>
            <a:r>
              <a:rPr lang="en-US" altLang="zh-CN" dirty="0"/>
              <a:t>1h</a:t>
            </a:r>
            <a:r>
              <a:rPr lang="zh-CN" altLang="en-US" dirty="0"/>
              <a:t>的连续时间或者是离散时间。</a:t>
            </a:r>
            <a:endParaRPr lang="en-US" altLang="zh-CN" dirty="0"/>
          </a:p>
          <a:p>
            <a:r>
              <a:rPr lang="zh-CN" altLang="en-US" dirty="0"/>
              <a:t>结合之间定义的网络图，我们就在</a:t>
            </a:r>
            <a:r>
              <a:rPr lang="en-US" altLang="zh-CN" dirty="0" err="1"/>
              <a:t>lauch</a:t>
            </a:r>
            <a:r>
              <a:rPr lang="zh-CN" altLang="en-US" dirty="0"/>
              <a:t>阶段得到了项目的时间表。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0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最后，在项目的控制阶段，我们利用甘特图、</a:t>
            </a:r>
            <a:r>
              <a:rPr lang="en-US" altLang="zh-CN" dirty="0"/>
              <a:t>EVA</a:t>
            </a:r>
            <a:r>
              <a:rPr lang="zh-CN" altLang="en-US" dirty="0"/>
              <a:t>等工具，对项目进行了过程的管理。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17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这是我们项目在第五周的甘特图，可以看到，除了基本的构成外，还包括了责任矩阵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35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在过程控制的过程中，我们也遇到了一些不顺。例如在上述</a:t>
            </a:r>
            <a:r>
              <a:rPr lang="en-US" altLang="zh-CN" dirty="0"/>
              <a:t>EVA</a:t>
            </a:r>
            <a:r>
              <a:rPr lang="zh-CN" altLang="en-US" dirty="0"/>
              <a:t>图中，可以看到挣值和实际工作值都产生了一定的偏差，我们认为这种偏差是由于开发阶段任务划分颗粒度过大导致的。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4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这一问题的弊端也在</a:t>
            </a:r>
            <a:r>
              <a:rPr lang="en-US" altLang="zh-CN" dirty="0"/>
              <a:t>issue log</a:t>
            </a:r>
            <a:r>
              <a:rPr lang="zh-CN" altLang="en-US" dirty="0"/>
              <a:t>中暴露了出来。图中报告指出，由于模型的准确度问题，导致活动子系统后端开发发生了延期。而拖慢了整体进度。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39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我们根据鱼骨图对可能的原因进行了分析和总结，正如前面所提到的，我们认为最主要的原因是任务分解的粒度较大，导致成员难以调配，并且由于隔离，进度跟进不及时。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98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针对这一问题，我们重新修改了</a:t>
            </a:r>
            <a:r>
              <a:rPr lang="en-US" altLang="zh-CN" dirty="0"/>
              <a:t>WBS</a:t>
            </a:r>
            <a:r>
              <a:rPr lang="zh-CN" altLang="en-US" dirty="0"/>
              <a:t>，修改了时间表并构造了新的</a:t>
            </a:r>
            <a:r>
              <a:rPr lang="en-US" altLang="zh-CN" dirty="0" err="1"/>
              <a:t>workpackage</a:t>
            </a:r>
            <a:r>
              <a:rPr lang="zh-CN" altLang="en-US" dirty="0"/>
              <a:t>。同时，对于同时其他的问题，我们也做了相应的应对。例如，针对</a:t>
            </a:r>
            <a:r>
              <a:rPr lang="en-US" altLang="zh-CN" dirty="0"/>
              <a:t>GPU</a:t>
            </a:r>
            <a:r>
              <a:rPr lang="zh-CN" altLang="en-US" dirty="0"/>
              <a:t>缺少而导致的训练次数问题，我们想实验室提出了申请，争取到了实验室的</a:t>
            </a:r>
            <a:r>
              <a:rPr lang="en-US" altLang="zh-CN" dirty="0"/>
              <a:t>GPU</a:t>
            </a:r>
            <a:r>
              <a:rPr lang="zh-CN" altLang="en-US" dirty="0"/>
              <a:t>使用权。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987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以上是本次答辩的全部内容，请老师批评指正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4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本次报告将分为三个部分，在介绍项目背景的同时，涵盖了项目过程中的确定、计划、启动和控制四个部分。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8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首先是项目的背景和定义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7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我们的项目是一个面向同济学生的社交</a:t>
            </a:r>
            <a:r>
              <a:rPr lang="en-US" altLang="zh-CN" dirty="0"/>
              <a:t>APP</a:t>
            </a:r>
            <a:r>
              <a:rPr lang="zh-CN" altLang="en-US" dirty="0"/>
              <a:t>开发项目。作用社交平台的受众之一，我们意识到，当前主流社交平台往往具有用户构成复杂、舆论环境混乱，广告投放过多，信息冗余明显的特质。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70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特质导致了学校更倾向于选择公众号、群聊等安全且舆论波动小的平台作为信息发布的工具。然而，这些平台又导致了流量不足、信息零散的问题，从而给校园组织本身和学生带来了不便。作为项目的开发者，同时也是项目的受众和“客户”之一。我们希望在原有项目的基础上，进一步升级，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向学生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和校园组织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提供一个</a:t>
            </a:r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以发布和讨论校园信息为主打的社交</a:t>
            </a:r>
            <a:r>
              <a:rPr lang="zh-CN" altLang="zh-CN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5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于是，我们通过调研问卷、头脑风暴</a:t>
            </a:r>
            <a:r>
              <a:rPr lang="en-US" altLang="zh-CN" dirty="0"/>
              <a:t>,</a:t>
            </a:r>
            <a:r>
              <a:rPr lang="zh-CN" altLang="en-US" dirty="0"/>
              <a:t>一对一收集原型体验反馈等形式，进一步收集多方需要，并在此基础上提炼出了项目的总体需求并进行了分解。在功能需求方面，我们以实现校园信息的整合和提供以问答为导向的社交平台为目标，而在非功能需求方面，我们则试图保证项目的鲁棒性和高性能。同时，我们也提出了构建信息安全的社交平台，实现高效安卓应用开发的全局性需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536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我们认为，经过初步的</a:t>
            </a:r>
            <a:r>
              <a:rPr lang="en-US" altLang="zh-CN" dirty="0"/>
              <a:t>RBS</a:t>
            </a:r>
            <a:r>
              <a:rPr lang="zh-CN" altLang="en-US" dirty="0"/>
              <a:t>分析，本项目的整体情况已比较清晰。鉴于该项目基于原有课程项目且新增目标较为明确，而成员均为原始开发人员，熟悉相应技术栈。所以，我们认为本项目对应</a:t>
            </a:r>
            <a:r>
              <a:rPr lang="en-US" altLang="zh-CN" dirty="0"/>
              <a:t>TPM</a:t>
            </a:r>
            <a:r>
              <a:rPr lang="zh-CN" altLang="en-US" dirty="0"/>
              <a:t>，并采取了线性模型。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14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最后，我们参考</a:t>
            </a:r>
            <a:r>
              <a:rPr lang="en-US" altLang="zh-CN" dirty="0"/>
              <a:t>RBS</a:t>
            </a:r>
            <a:r>
              <a:rPr lang="zh-CN" altLang="en-US" dirty="0"/>
              <a:t>等前述结果，在充分考虑项目的风险、障碍的基础上，撰写了项目</a:t>
            </a:r>
            <a:r>
              <a:rPr lang="en-US" altLang="zh-CN" dirty="0"/>
              <a:t>POS</a:t>
            </a:r>
            <a:r>
              <a:rPr lang="zh-CN" altLang="en-US" dirty="0"/>
              <a:t>及其附件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17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在计划阶段，我们首先回顾了</a:t>
            </a:r>
            <a:r>
              <a:rPr lang="en-US" altLang="zh-CN" dirty="0"/>
              <a:t>POS</a:t>
            </a:r>
            <a:r>
              <a:rPr lang="zh-CN" altLang="en-US" dirty="0"/>
              <a:t>，编写了</a:t>
            </a:r>
            <a:r>
              <a:rPr lang="en-US" altLang="zh-CN" dirty="0"/>
              <a:t>PDS</a:t>
            </a:r>
            <a:r>
              <a:rPr lang="zh-CN" altLang="en-US" dirty="0"/>
              <a:t>。之后又根据</a:t>
            </a:r>
            <a:r>
              <a:rPr lang="en-US" altLang="zh-CN" dirty="0"/>
              <a:t>RBS</a:t>
            </a:r>
            <a:r>
              <a:rPr lang="zh-CN" altLang="en-US" dirty="0"/>
              <a:t>，依照动词法，构建了项目的</a:t>
            </a:r>
            <a:r>
              <a:rPr lang="en-US" altLang="zh-CN" dirty="0"/>
              <a:t>WBS</a:t>
            </a:r>
            <a:r>
              <a:rPr lang="zh-CN" altLang="en-US" dirty="0"/>
              <a:t>。如图所示，图中第一级可以对应项目的几个大阶段，而第二级则对应一些较为独立且易于衡量和估计的活动。该级节点也是我们进行网络图构建所采用的节点。而第三级则是在此基础上，对一些关键的或高风险的活动，进行任务分解的结果。它们构成了之后的</a:t>
            </a:r>
            <a:r>
              <a:rPr lang="en-US" altLang="zh-CN" dirty="0"/>
              <a:t>work package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/>
              <a:t>如图是我们撰写的工作包的事例，它描述了该构成该活动所需要的基本任务的信息及执行建议。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7E042-A183-46EB-8A61-DFFBF8237D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12F21-99BD-4F85-A7AE-95BD87BF11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666BB71-F246-48FE-8120-52F9D03CA880}" type="datetimeFigureOut">
              <a:rPr lang="zh-CN" altLang="en-US" smtClean="0"/>
              <a:t>2022/4/20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方正兰亭细黑_GBK" panose="02000000000000000000" pitchFamily="2" charset="-122"/>
              </a:defRPr>
            </a:lvl1pPr>
          </a:lstStyle>
          <a:p>
            <a:fld id="{DDB12F21-99BD-4F85-A7AE-95BD87BF113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方正兰亭细黑_GBK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方正兰亭细黑_GBK" panose="020000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6400" y="3664397"/>
            <a:ext cx="3771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期中课程答辩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Mid-Term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621020" y="4515485"/>
            <a:ext cx="294894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汇报人：狄载源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小组成员：王瀚林 时守格 赵敏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2740" y="1889979"/>
            <a:ext cx="7468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>
                <a:latin typeface="Verdana" panose="020B0604030504040204" pitchFamily="34" charset="0"/>
              </a:rPr>
              <a:t>一刻</a:t>
            </a:r>
            <a:r>
              <a:rPr lang="en-US" altLang="zh-CN" sz="7200" dirty="0">
                <a:latin typeface="Verdana" panose="020B0604030504040204" pitchFamily="34" charset="0"/>
              </a:rPr>
              <a:t>APP</a:t>
            </a:r>
            <a:r>
              <a:rPr lang="zh-CN" altLang="en-US" sz="7200">
                <a:latin typeface="Verdana" panose="020B0604030504040204" pitchFamily="34" charset="0"/>
              </a:rPr>
              <a:t>项目汇报</a:t>
            </a:r>
            <a:endParaRPr lang="en-US" altLang="zh-CN" sz="72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5703207" y="3114451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6264" y="2623210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59714" y="1876660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70747" y="587693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0169" y="-712885"/>
            <a:ext cx="8449486" cy="84494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9435" y="3398156"/>
            <a:ext cx="5486705" cy="216000"/>
            <a:chOff x="3359435" y="3398156"/>
            <a:chExt cx="5486705" cy="216000"/>
          </a:xfrm>
        </p:grpSpPr>
        <p:sp>
          <p:nvSpPr>
            <p:cNvPr id="12" name="椭圆 11"/>
            <p:cNvSpPr/>
            <p:nvPr/>
          </p:nvSpPr>
          <p:spPr>
            <a:xfrm>
              <a:off x="8630140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359435" y="3398156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846063" y="3434156"/>
            <a:ext cx="6553208" cy="144000"/>
            <a:chOff x="2846063" y="3434156"/>
            <a:chExt cx="6553208" cy="144000"/>
          </a:xfrm>
        </p:grpSpPr>
        <p:sp>
          <p:nvSpPr>
            <p:cNvPr id="14" name="椭圆 13"/>
            <p:cNvSpPr/>
            <p:nvPr/>
          </p:nvSpPr>
          <p:spPr>
            <a:xfrm>
              <a:off x="2846063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9255271" y="34341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9585537" y="3079116"/>
            <a:ext cx="20534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2952" y="3079116"/>
            <a:ext cx="205347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34206" y="398838"/>
            <a:ext cx="61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欢迎加入广告集装箱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4F978-A861-4E00-B8E3-C115F9FC0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D220219-8D65-41B4-9743-152BC1A6C740}"/>
              </a:ext>
            </a:extLst>
          </p:cNvPr>
          <p:cNvCxnSpPr/>
          <p:nvPr/>
        </p:nvCxnSpPr>
        <p:spPr>
          <a:xfrm>
            <a:off x="895350" y="1390650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AA89D20-1BC4-4AFF-9F0F-AA7548A54C49}"/>
              </a:ext>
            </a:extLst>
          </p:cNvPr>
          <p:cNvSpPr txBox="1"/>
          <p:nvPr/>
        </p:nvSpPr>
        <p:spPr>
          <a:xfrm>
            <a:off x="1161940" y="1205984"/>
            <a:ext cx="127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First-level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D1D328C-FA9E-4C37-B360-9667C9F4C70B}"/>
              </a:ext>
            </a:extLst>
          </p:cNvPr>
          <p:cNvCxnSpPr/>
          <p:nvPr/>
        </p:nvCxnSpPr>
        <p:spPr>
          <a:xfrm>
            <a:off x="1272261" y="3962269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1740F4C-E212-483C-9F98-B4F1B3D45887}"/>
              </a:ext>
            </a:extLst>
          </p:cNvPr>
          <p:cNvSpPr txBox="1"/>
          <p:nvPr/>
        </p:nvSpPr>
        <p:spPr>
          <a:xfrm>
            <a:off x="1562208" y="3752719"/>
            <a:ext cx="17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Second-level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7CB969D-79B2-4444-81D4-771E555D99BE}"/>
              </a:ext>
            </a:extLst>
          </p:cNvPr>
          <p:cNvCxnSpPr/>
          <p:nvPr/>
        </p:nvCxnSpPr>
        <p:spPr>
          <a:xfrm>
            <a:off x="1908056" y="4351925"/>
            <a:ext cx="304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43AABEC-9515-47FB-9055-F93194F033DB}"/>
              </a:ext>
            </a:extLst>
          </p:cNvPr>
          <p:cNvSpPr txBox="1"/>
          <p:nvPr/>
        </p:nvSpPr>
        <p:spPr>
          <a:xfrm>
            <a:off x="2198003" y="4142375"/>
            <a:ext cx="17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Third-level</a:t>
            </a:r>
            <a:endParaRPr lang="zh-CN" alt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B26D74F-175A-40A7-AC60-0FB5C0F66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222" y="1205984"/>
            <a:ext cx="8771380" cy="498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-41275" y="3441700"/>
            <a:ext cx="1228327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-41275" y="3429000"/>
            <a:ext cx="12283270" cy="3429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7632921" y="3429000"/>
            <a:ext cx="4609074" cy="3429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5400000">
            <a:off x="2232597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535288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 rot="5400000">
            <a:off x="4400539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 rot="5400000">
            <a:off x="3703230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rot="5400000">
            <a:off x="6568481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rot="5400000">
            <a:off x="5871172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rot="5400000">
            <a:off x="8736422" y="2770790"/>
            <a:ext cx="1222981" cy="1346771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rot="5400000">
            <a:off x="8039113" y="2002900"/>
            <a:ext cx="2617599" cy="2882552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69772" y="2930543"/>
            <a:ext cx="1027265" cy="1027265"/>
            <a:chOff x="2269772" y="2930543"/>
            <a:chExt cx="1027265" cy="1027265"/>
          </a:xfrm>
        </p:grpSpPr>
        <p:sp>
          <p:nvSpPr>
            <p:cNvPr id="6" name="椭圆 5"/>
            <p:cNvSpPr/>
            <p:nvPr/>
          </p:nvSpPr>
          <p:spPr>
            <a:xfrm>
              <a:off x="2269772" y="2930543"/>
              <a:ext cx="1027265" cy="1027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2522294" y="3173082"/>
              <a:ext cx="505638" cy="505824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4437714" y="2930543"/>
            <a:ext cx="1027265" cy="1027265"/>
            <a:chOff x="4437714" y="2930543"/>
            <a:chExt cx="1027265" cy="1027265"/>
          </a:xfrm>
        </p:grpSpPr>
        <p:sp>
          <p:nvSpPr>
            <p:cNvPr id="19" name="椭圆 18"/>
            <p:cNvSpPr/>
            <p:nvPr/>
          </p:nvSpPr>
          <p:spPr>
            <a:xfrm>
              <a:off x="4437714" y="2930543"/>
              <a:ext cx="1027265" cy="102726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4709362" y="3189126"/>
              <a:ext cx="492786" cy="492786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8773597" y="2930543"/>
            <a:ext cx="1027265" cy="1027265"/>
            <a:chOff x="8773597" y="2930543"/>
            <a:chExt cx="1027265" cy="1027265"/>
          </a:xfrm>
        </p:grpSpPr>
        <p:sp>
          <p:nvSpPr>
            <p:cNvPr id="28" name="椭圆 27"/>
            <p:cNvSpPr/>
            <p:nvPr/>
          </p:nvSpPr>
          <p:spPr>
            <a:xfrm>
              <a:off x="8773597" y="2930543"/>
              <a:ext cx="1027265" cy="102726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9023482" y="3173082"/>
              <a:ext cx="511620" cy="505824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605656" y="2930543"/>
            <a:ext cx="1027265" cy="1027265"/>
            <a:chOff x="6605656" y="2930543"/>
            <a:chExt cx="1027265" cy="1027265"/>
          </a:xfrm>
        </p:grpSpPr>
        <p:sp>
          <p:nvSpPr>
            <p:cNvPr id="24" name="椭圆 23"/>
            <p:cNvSpPr/>
            <p:nvPr/>
          </p:nvSpPr>
          <p:spPr>
            <a:xfrm>
              <a:off x="6605656" y="2930543"/>
              <a:ext cx="1027265" cy="10272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V="1">
              <a:off x="6865030" y="3173081"/>
              <a:ext cx="505120" cy="505825"/>
            </a:xfrm>
            <a:prstGeom prst="rect">
              <a:avLst/>
            </a:prstGeom>
          </p:spPr>
        </p:pic>
      </p:grpSp>
      <p:sp>
        <p:nvSpPr>
          <p:cNvPr id="31" name="文本框 30"/>
          <p:cNvSpPr txBox="1"/>
          <p:nvPr/>
        </p:nvSpPr>
        <p:spPr>
          <a:xfrm>
            <a:off x="3034206" y="398838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8808DE-D58C-4AA9-AE6A-2276A90D30E7}"/>
              </a:ext>
            </a:extLst>
          </p:cNvPr>
          <p:cNvSpPr txBox="1"/>
          <p:nvPr/>
        </p:nvSpPr>
        <p:spPr>
          <a:xfrm>
            <a:off x="2170702" y="4213726"/>
            <a:ext cx="1535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人力资源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A4F90F-5FFA-4CF6-B5E2-DCE309B52E53}"/>
              </a:ext>
            </a:extLst>
          </p:cNvPr>
          <p:cNvSpPr txBox="1"/>
          <p:nvPr/>
        </p:nvSpPr>
        <p:spPr>
          <a:xfrm>
            <a:off x="4414084" y="4197682"/>
            <a:ext cx="124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硬件资源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52E976C-8AF4-4723-9EA1-D63788247C18}"/>
              </a:ext>
            </a:extLst>
          </p:cNvPr>
          <p:cNvSpPr txBox="1"/>
          <p:nvPr/>
        </p:nvSpPr>
        <p:spPr>
          <a:xfrm>
            <a:off x="6607629" y="4176017"/>
            <a:ext cx="12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技术资源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49B79B-B26D-45F4-9498-E9D684E4BE90}"/>
              </a:ext>
            </a:extLst>
          </p:cNvPr>
          <p:cNvSpPr txBox="1"/>
          <p:nvPr/>
        </p:nvSpPr>
        <p:spPr>
          <a:xfrm>
            <a:off x="8670162" y="4131904"/>
            <a:ext cx="15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时间与开销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E7B8E24C-BCE2-41E9-A43E-C96BE741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6920"/>
            <a:ext cx="12192000" cy="16841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703207" y="3114451"/>
            <a:ext cx="783411" cy="78341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6264" y="2623210"/>
            <a:ext cx="1777297" cy="1777297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59714" y="1876660"/>
            <a:ext cx="3270396" cy="327039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70747" y="587693"/>
            <a:ext cx="5848331" cy="5848331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870169" y="-712885"/>
            <a:ext cx="8449486" cy="8449486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34206" y="398838"/>
            <a:ext cx="6123588" cy="93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Schedule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Resource Schedule + Network Diagram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16B1B6-A537-4E9F-B705-519A05A78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169" y="1274253"/>
            <a:ext cx="8489416" cy="1204813"/>
          </a:xfrm>
          <a:prstGeom prst="rect">
            <a:avLst/>
          </a:prstGeom>
        </p:spPr>
      </p:pic>
      <p:sp>
        <p:nvSpPr>
          <p:cNvPr id="18" name="加号 17">
            <a:extLst>
              <a:ext uri="{FF2B5EF4-FFF2-40B4-BE49-F238E27FC236}">
                <a16:creationId xmlns:a16="http://schemas.microsoft.com/office/drawing/2014/main" id="{3C43ECCB-4B45-4840-B737-7F138EEEC3C5}"/>
              </a:ext>
            </a:extLst>
          </p:cNvPr>
          <p:cNvSpPr/>
          <p:nvPr/>
        </p:nvSpPr>
        <p:spPr>
          <a:xfrm>
            <a:off x="5069093" y="2551129"/>
            <a:ext cx="2051638" cy="1777297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93FC195-AB14-4E55-BF5D-38E4203B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990" y="4227936"/>
            <a:ext cx="4663844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9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4" y="2924324"/>
            <a:ext cx="3538603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Controlling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项目的控制监管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192" y="2894243"/>
            <a:ext cx="3036071" cy="9998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3532115" y="1421331"/>
            <a:ext cx="5127771" cy="512777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633631" y="460250"/>
            <a:ext cx="6924738" cy="69247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7016" y="-1503768"/>
            <a:ext cx="10977968" cy="1097796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618250" y="-492534"/>
            <a:ext cx="8955500" cy="89555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 rot="3226127">
            <a:off x="5409944" y="3703521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 rot="3864636">
            <a:off x="5325343" y="3753446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 rot="17613140">
            <a:off x="5285435" y="3636304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 rot="17787476">
            <a:off x="5260143" y="3631167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 rot="4269213">
            <a:off x="5066552" y="3818109"/>
            <a:ext cx="205347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 rot="15368597">
            <a:off x="5010343" y="3833821"/>
            <a:ext cx="205347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34206" y="398838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Gantt-Chart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298950" y="2188166"/>
            <a:ext cx="3594100" cy="3594100"/>
            <a:chOff x="4298950" y="2188166"/>
            <a:chExt cx="3594100" cy="3594100"/>
          </a:xfrm>
        </p:grpSpPr>
        <p:grpSp>
          <p:nvGrpSpPr>
            <p:cNvPr id="4" name="组合 3"/>
            <p:cNvGrpSpPr/>
            <p:nvPr/>
          </p:nvGrpSpPr>
          <p:grpSpPr>
            <a:xfrm>
              <a:off x="6715125" y="3501029"/>
              <a:ext cx="1177925" cy="1871662"/>
              <a:chOff x="6715125" y="3501029"/>
              <a:chExt cx="1177925" cy="1871662"/>
            </a:xfrm>
          </p:grpSpPr>
          <p:sp>
            <p:nvSpPr>
              <p:cNvPr id="81" name="深色箭头2"/>
              <p:cNvSpPr>
                <a:spLocks noChangeAspect="1"/>
              </p:cNvSpPr>
              <p:nvPr/>
            </p:nvSpPr>
            <p:spPr bwMode="auto">
              <a:xfrm>
                <a:off x="6715125" y="3501029"/>
                <a:ext cx="1177925" cy="1871662"/>
              </a:xfrm>
              <a:custGeom>
                <a:avLst/>
                <a:gdLst>
                  <a:gd name="T0" fmla="*/ 11 w 839"/>
                  <a:gd name="T1" fmla="*/ 803 h 1334"/>
                  <a:gd name="T2" fmla="*/ 44 w 839"/>
                  <a:gd name="T3" fmla="*/ 768 h 1334"/>
                  <a:gd name="T4" fmla="*/ 64 w 839"/>
                  <a:gd name="T5" fmla="*/ 743 h 1334"/>
                  <a:gd name="T6" fmla="*/ 93 w 839"/>
                  <a:gd name="T7" fmla="*/ 704 h 1334"/>
                  <a:gd name="T8" fmla="*/ 110 w 839"/>
                  <a:gd name="T9" fmla="*/ 677 h 1334"/>
                  <a:gd name="T10" fmla="*/ 127 w 839"/>
                  <a:gd name="T11" fmla="*/ 649 h 1334"/>
                  <a:gd name="T12" fmla="*/ 142 w 839"/>
                  <a:gd name="T13" fmla="*/ 620 h 1334"/>
                  <a:gd name="T14" fmla="*/ 161 w 839"/>
                  <a:gd name="T15" fmla="*/ 574 h 1334"/>
                  <a:gd name="T16" fmla="*/ 172 w 839"/>
                  <a:gd name="T17" fmla="*/ 543 h 1334"/>
                  <a:gd name="T18" fmla="*/ 181 w 839"/>
                  <a:gd name="T19" fmla="*/ 512 h 1334"/>
                  <a:gd name="T20" fmla="*/ 189 w 839"/>
                  <a:gd name="T21" fmla="*/ 480 h 1334"/>
                  <a:gd name="T22" fmla="*/ 195 w 839"/>
                  <a:gd name="T23" fmla="*/ 447 h 1334"/>
                  <a:gd name="T24" fmla="*/ 199 w 839"/>
                  <a:gd name="T25" fmla="*/ 413 h 1334"/>
                  <a:gd name="T26" fmla="*/ 202 w 839"/>
                  <a:gd name="T27" fmla="*/ 379 h 1334"/>
                  <a:gd name="T28" fmla="*/ 203 w 839"/>
                  <a:gd name="T29" fmla="*/ 345 h 1334"/>
                  <a:gd name="T30" fmla="*/ 202 w 839"/>
                  <a:gd name="T31" fmla="*/ 306 h 1334"/>
                  <a:gd name="T32" fmla="*/ 198 w 839"/>
                  <a:gd name="T33" fmla="*/ 268 h 1334"/>
                  <a:gd name="T34" fmla="*/ 193 w 839"/>
                  <a:gd name="T35" fmla="*/ 230 h 1334"/>
                  <a:gd name="T36" fmla="*/ 185 w 839"/>
                  <a:gd name="T37" fmla="*/ 194 h 1334"/>
                  <a:gd name="T38" fmla="*/ 793 w 839"/>
                  <a:gd name="T39" fmla="*/ 0 h 1334"/>
                  <a:gd name="T40" fmla="*/ 808 w 839"/>
                  <a:gd name="T41" fmla="*/ 62 h 1334"/>
                  <a:gd name="T42" fmla="*/ 817 w 839"/>
                  <a:gd name="T43" fmla="*/ 104 h 1334"/>
                  <a:gd name="T44" fmla="*/ 824 w 839"/>
                  <a:gd name="T45" fmla="*/ 147 h 1334"/>
                  <a:gd name="T46" fmla="*/ 833 w 839"/>
                  <a:gd name="T47" fmla="*/ 212 h 1334"/>
                  <a:gd name="T48" fmla="*/ 838 w 839"/>
                  <a:gd name="T49" fmla="*/ 278 h 1334"/>
                  <a:gd name="T50" fmla="*/ 839 w 839"/>
                  <a:gd name="T51" fmla="*/ 345 h 1334"/>
                  <a:gd name="T52" fmla="*/ 837 w 839"/>
                  <a:gd name="T53" fmla="*/ 418 h 1334"/>
                  <a:gd name="T54" fmla="*/ 835 w 839"/>
                  <a:gd name="T55" fmla="*/ 456 h 1334"/>
                  <a:gd name="T56" fmla="*/ 831 w 839"/>
                  <a:gd name="T57" fmla="*/ 492 h 1334"/>
                  <a:gd name="T58" fmla="*/ 823 w 839"/>
                  <a:gd name="T59" fmla="*/ 546 h 1334"/>
                  <a:gd name="T60" fmla="*/ 814 w 839"/>
                  <a:gd name="T61" fmla="*/ 600 h 1334"/>
                  <a:gd name="T62" fmla="*/ 798 w 839"/>
                  <a:gd name="T63" fmla="*/ 669 h 1334"/>
                  <a:gd name="T64" fmla="*/ 778 w 839"/>
                  <a:gd name="T65" fmla="*/ 737 h 1334"/>
                  <a:gd name="T66" fmla="*/ 753 w 839"/>
                  <a:gd name="T67" fmla="*/ 805 h 1334"/>
                  <a:gd name="T68" fmla="*/ 740 w 839"/>
                  <a:gd name="T69" fmla="*/ 837 h 1334"/>
                  <a:gd name="T70" fmla="*/ 711 w 839"/>
                  <a:gd name="T71" fmla="*/ 901 h 1334"/>
                  <a:gd name="T72" fmla="*/ 695 w 839"/>
                  <a:gd name="T73" fmla="*/ 933 h 1334"/>
                  <a:gd name="T74" fmla="*/ 679 w 839"/>
                  <a:gd name="T75" fmla="*/ 963 h 1334"/>
                  <a:gd name="T76" fmla="*/ 644 w 839"/>
                  <a:gd name="T77" fmla="*/ 1023 h 1334"/>
                  <a:gd name="T78" fmla="*/ 605 w 839"/>
                  <a:gd name="T79" fmla="*/ 1082 h 1334"/>
                  <a:gd name="T80" fmla="*/ 563 w 839"/>
                  <a:gd name="T81" fmla="*/ 1137 h 1334"/>
                  <a:gd name="T82" fmla="*/ 518 w 839"/>
                  <a:gd name="T83" fmla="*/ 1190 h 1334"/>
                  <a:gd name="T84" fmla="*/ 495 w 839"/>
                  <a:gd name="T85" fmla="*/ 1215 h 1334"/>
                  <a:gd name="T86" fmla="*/ 447 w 839"/>
                  <a:gd name="T87" fmla="*/ 1265 h 1334"/>
                  <a:gd name="T88" fmla="*/ 395 w 839"/>
                  <a:gd name="T89" fmla="*/ 1312 h 1334"/>
                  <a:gd name="T90" fmla="*/ 13 w 839"/>
                  <a:gd name="T91" fmla="*/ 1187 h 1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39" h="1334">
                    <a:moveTo>
                      <a:pt x="0" y="814"/>
                    </a:moveTo>
                    <a:lnTo>
                      <a:pt x="11" y="803"/>
                    </a:lnTo>
                    <a:lnTo>
                      <a:pt x="22" y="792"/>
                    </a:lnTo>
                    <a:lnTo>
                      <a:pt x="44" y="768"/>
                    </a:lnTo>
                    <a:lnTo>
                      <a:pt x="54" y="756"/>
                    </a:lnTo>
                    <a:lnTo>
                      <a:pt x="64" y="743"/>
                    </a:lnTo>
                    <a:lnTo>
                      <a:pt x="84" y="717"/>
                    </a:lnTo>
                    <a:lnTo>
                      <a:pt x="93" y="704"/>
                    </a:lnTo>
                    <a:lnTo>
                      <a:pt x="102" y="690"/>
                    </a:lnTo>
                    <a:lnTo>
                      <a:pt x="110" y="677"/>
                    </a:lnTo>
                    <a:lnTo>
                      <a:pt x="119" y="663"/>
                    </a:lnTo>
                    <a:lnTo>
                      <a:pt x="127" y="649"/>
                    </a:lnTo>
                    <a:lnTo>
                      <a:pt x="134" y="634"/>
                    </a:lnTo>
                    <a:lnTo>
                      <a:pt x="142" y="620"/>
                    </a:lnTo>
                    <a:lnTo>
                      <a:pt x="148" y="605"/>
                    </a:lnTo>
                    <a:lnTo>
                      <a:pt x="161" y="574"/>
                    </a:lnTo>
                    <a:lnTo>
                      <a:pt x="166" y="559"/>
                    </a:lnTo>
                    <a:lnTo>
                      <a:pt x="172" y="543"/>
                    </a:lnTo>
                    <a:lnTo>
                      <a:pt x="176" y="528"/>
                    </a:lnTo>
                    <a:lnTo>
                      <a:pt x="181" y="512"/>
                    </a:lnTo>
                    <a:lnTo>
                      <a:pt x="185" y="496"/>
                    </a:lnTo>
                    <a:lnTo>
                      <a:pt x="189" y="480"/>
                    </a:lnTo>
                    <a:lnTo>
                      <a:pt x="192" y="463"/>
                    </a:lnTo>
                    <a:lnTo>
                      <a:pt x="195" y="447"/>
                    </a:lnTo>
                    <a:lnTo>
                      <a:pt x="197" y="430"/>
                    </a:lnTo>
                    <a:lnTo>
                      <a:pt x="199" y="413"/>
                    </a:lnTo>
                    <a:lnTo>
                      <a:pt x="201" y="396"/>
                    </a:lnTo>
                    <a:lnTo>
                      <a:pt x="202" y="379"/>
                    </a:lnTo>
                    <a:lnTo>
                      <a:pt x="202" y="362"/>
                    </a:lnTo>
                    <a:lnTo>
                      <a:pt x="203" y="345"/>
                    </a:lnTo>
                    <a:lnTo>
                      <a:pt x="202" y="325"/>
                    </a:lnTo>
                    <a:lnTo>
                      <a:pt x="202" y="306"/>
                    </a:lnTo>
                    <a:lnTo>
                      <a:pt x="200" y="287"/>
                    </a:lnTo>
                    <a:lnTo>
                      <a:pt x="198" y="268"/>
                    </a:lnTo>
                    <a:lnTo>
                      <a:pt x="196" y="249"/>
                    </a:lnTo>
                    <a:lnTo>
                      <a:pt x="193" y="230"/>
                    </a:lnTo>
                    <a:lnTo>
                      <a:pt x="189" y="212"/>
                    </a:lnTo>
                    <a:lnTo>
                      <a:pt x="185" y="194"/>
                    </a:lnTo>
                    <a:lnTo>
                      <a:pt x="513" y="300"/>
                    </a:lnTo>
                    <a:lnTo>
                      <a:pt x="793" y="0"/>
                    </a:lnTo>
                    <a:lnTo>
                      <a:pt x="803" y="41"/>
                    </a:lnTo>
                    <a:lnTo>
                      <a:pt x="808" y="62"/>
                    </a:lnTo>
                    <a:lnTo>
                      <a:pt x="813" y="83"/>
                    </a:lnTo>
                    <a:lnTo>
                      <a:pt x="817" y="104"/>
                    </a:lnTo>
                    <a:lnTo>
                      <a:pt x="821" y="126"/>
                    </a:lnTo>
                    <a:lnTo>
                      <a:pt x="824" y="147"/>
                    </a:lnTo>
                    <a:lnTo>
                      <a:pt x="827" y="169"/>
                    </a:lnTo>
                    <a:lnTo>
                      <a:pt x="833" y="212"/>
                    </a:lnTo>
                    <a:lnTo>
                      <a:pt x="836" y="255"/>
                    </a:lnTo>
                    <a:lnTo>
                      <a:pt x="838" y="278"/>
                    </a:lnTo>
                    <a:lnTo>
                      <a:pt x="839" y="300"/>
                    </a:lnTo>
                    <a:lnTo>
                      <a:pt x="839" y="345"/>
                    </a:lnTo>
                    <a:lnTo>
                      <a:pt x="839" y="382"/>
                    </a:lnTo>
                    <a:lnTo>
                      <a:pt x="837" y="418"/>
                    </a:lnTo>
                    <a:lnTo>
                      <a:pt x="836" y="438"/>
                    </a:lnTo>
                    <a:lnTo>
                      <a:pt x="835" y="456"/>
                    </a:lnTo>
                    <a:lnTo>
                      <a:pt x="833" y="474"/>
                    </a:lnTo>
                    <a:lnTo>
                      <a:pt x="831" y="492"/>
                    </a:lnTo>
                    <a:lnTo>
                      <a:pt x="826" y="528"/>
                    </a:lnTo>
                    <a:lnTo>
                      <a:pt x="823" y="546"/>
                    </a:lnTo>
                    <a:lnTo>
                      <a:pt x="821" y="564"/>
                    </a:lnTo>
                    <a:lnTo>
                      <a:pt x="814" y="600"/>
                    </a:lnTo>
                    <a:lnTo>
                      <a:pt x="806" y="635"/>
                    </a:lnTo>
                    <a:lnTo>
                      <a:pt x="798" y="669"/>
                    </a:lnTo>
                    <a:lnTo>
                      <a:pt x="788" y="704"/>
                    </a:lnTo>
                    <a:lnTo>
                      <a:pt x="778" y="737"/>
                    </a:lnTo>
                    <a:lnTo>
                      <a:pt x="766" y="772"/>
                    </a:lnTo>
                    <a:lnTo>
                      <a:pt x="753" y="805"/>
                    </a:lnTo>
                    <a:lnTo>
                      <a:pt x="747" y="821"/>
                    </a:lnTo>
                    <a:lnTo>
                      <a:pt x="740" y="837"/>
                    </a:lnTo>
                    <a:lnTo>
                      <a:pt x="726" y="869"/>
                    </a:lnTo>
                    <a:lnTo>
                      <a:pt x="711" y="901"/>
                    </a:lnTo>
                    <a:lnTo>
                      <a:pt x="703" y="917"/>
                    </a:lnTo>
                    <a:lnTo>
                      <a:pt x="695" y="933"/>
                    </a:lnTo>
                    <a:lnTo>
                      <a:pt x="687" y="948"/>
                    </a:lnTo>
                    <a:lnTo>
                      <a:pt x="679" y="963"/>
                    </a:lnTo>
                    <a:lnTo>
                      <a:pt x="662" y="993"/>
                    </a:lnTo>
                    <a:lnTo>
                      <a:pt x="644" y="1023"/>
                    </a:lnTo>
                    <a:lnTo>
                      <a:pt x="625" y="1052"/>
                    </a:lnTo>
                    <a:lnTo>
                      <a:pt x="605" y="1082"/>
                    </a:lnTo>
                    <a:lnTo>
                      <a:pt x="584" y="1109"/>
                    </a:lnTo>
                    <a:lnTo>
                      <a:pt x="563" y="1137"/>
                    </a:lnTo>
                    <a:lnTo>
                      <a:pt x="541" y="1164"/>
                    </a:lnTo>
                    <a:lnTo>
                      <a:pt x="518" y="1190"/>
                    </a:lnTo>
                    <a:lnTo>
                      <a:pt x="507" y="1203"/>
                    </a:lnTo>
                    <a:lnTo>
                      <a:pt x="495" y="1215"/>
                    </a:lnTo>
                    <a:lnTo>
                      <a:pt x="471" y="1241"/>
                    </a:lnTo>
                    <a:lnTo>
                      <a:pt x="447" y="1265"/>
                    </a:lnTo>
                    <a:lnTo>
                      <a:pt x="421" y="1289"/>
                    </a:lnTo>
                    <a:lnTo>
                      <a:pt x="395" y="1312"/>
                    </a:lnTo>
                    <a:lnTo>
                      <a:pt x="368" y="1334"/>
                    </a:lnTo>
                    <a:lnTo>
                      <a:pt x="13" y="1187"/>
                    </a:lnTo>
                    <a:lnTo>
                      <a:pt x="0" y="8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175">
                <a:solidFill>
                  <a:srgbClr val="D7D7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1" name="图片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16777" y="4647194"/>
                <a:ext cx="463472" cy="339024"/>
              </a:xfrm>
              <a:prstGeom prst="rect">
                <a:avLst/>
              </a:prstGeom>
            </p:spPr>
          </p:pic>
        </p:grpSp>
        <p:grpSp>
          <p:nvGrpSpPr>
            <p:cNvPr id="5" name="组合 4"/>
            <p:cNvGrpSpPr/>
            <p:nvPr/>
          </p:nvGrpSpPr>
          <p:grpSpPr>
            <a:xfrm>
              <a:off x="5168900" y="4723404"/>
              <a:ext cx="1979613" cy="1058862"/>
              <a:chOff x="5168900" y="4723404"/>
              <a:chExt cx="1979613" cy="1058862"/>
            </a:xfrm>
          </p:grpSpPr>
          <p:sp>
            <p:nvSpPr>
              <p:cNvPr id="80" name="深色箭头3"/>
              <p:cNvSpPr>
                <a:spLocks noChangeAspect="1"/>
              </p:cNvSpPr>
              <p:nvPr/>
            </p:nvSpPr>
            <p:spPr bwMode="auto">
              <a:xfrm>
                <a:off x="5168900" y="4723404"/>
                <a:ext cx="1979613" cy="1058862"/>
              </a:xfrm>
              <a:custGeom>
                <a:avLst/>
                <a:gdLst>
                  <a:gd name="T0" fmla="*/ 33 w 1411"/>
                  <a:gd name="T1" fmla="*/ 196 h 754"/>
                  <a:gd name="T2" fmla="*/ 406 w 1411"/>
                  <a:gd name="T3" fmla="*/ 64 h 754"/>
                  <a:gd name="T4" fmla="*/ 438 w 1411"/>
                  <a:gd name="T5" fmla="*/ 77 h 754"/>
                  <a:gd name="T6" fmla="*/ 470 w 1411"/>
                  <a:gd name="T7" fmla="*/ 88 h 754"/>
                  <a:gd name="T8" fmla="*/ 503 w 1411"/>
                  <a:gd name="T9" fmla="*/ 97 h 754"/>
                  <a:gd name="T10" fmla="*/ 537 w 1411"/>
                  <a:gd name="T11" fmla="*/ 105 h 754"/>
                  <a:gd name="T12" fmla="*/ 571 w 1411"/>
                  <a:gd name="T13" fmla="*/ 111 h 754"/>
                  <a:gd name="T14" fmla="*/ 607 w 1411"/>
                  <a:gd name="T15" fmla="*/ 115 h 754"/>
                  <a:gd name="T16" fmla="*/ 643 w 1411"/>
                  <a:gd name="T17" fmla="*/ 117 h 754"/>
                  <a:gd name="T18" fmla="*/ 686 w 1411"/>
                  <a:gd name="T19" fmla="*/ 117 h 754"/>
                  <a:gd name="T20" fmla="*/ 737 w 1411"/>
                  <a:gd name="T21" fmla="*/ 113 h 754"/>
                  <a:gd name="T22" fmla="*/ 787 w 1411"/>
                  <a:gd name="T23" fmla="*/ 105 h 754"/>
                  <a:gd name="T24" fmla="*/ 835 w 1411"/>
                  <a:gd name="T25" fmla="*/ 94 h 754"/>
                  <a:gd name="T26" fmla="*/ 882 w 1411"/>
                  <a:gd name="T27" fmla="*/ 79 h 754"/>
                  <a:gd name="T28" fmla="*/ 928 w 1411"/>
                  <a:gd name="T29" fmla="*/ 60 h 754"/>
                  <a:gd name="T30" fmla="*/ 960 w 1411"/>
                  <a:gd name="T31" fmla="*/ 44 h 754"/>
                  <a:gd name="T32" fmla="*/ 981 w 1411"/>
                  <a:gd name="T33" fmla="*/ 32 h 754"/>
                  <a:gd name="T34" fmla="*/ 1002 w 1411"/>
                  <a:gd name="T35" fmla="*/ 19 h 754"/>
                  <a:gd name="T36" fmla="*/ 1022 w 1411"/>
                  <a:gd name="T37" fmla="*/ 6 h 754"/>
                  <a:gd name="T38" fmla="*/ 1036 w 1411"/>
                  <a:gd name="T39" fmla="*/ 351 h 754"/>
                  <a:gd name="T40" fmla="*/ 1391 w 1411"/>
                  <a:gd name="T41" fmla="*/ 526 h 754"/>
                  <a:gd name="T42" fmla="*/ 1350 w 1411"/>
                  <a:gd name="T43" fmla="*/ 553 h 754"/>
                  <a:gd name="T44" fmla="*/ 1308 w 1411"/>
                  <a:gd name="T45" fmla="*/ 579 h 754"/>
                  <a:gd name="T46" fmla="*/ 1266 w 1411"/>
                  <a:gd name="T47" fmla="*/ 602 h 754"/>
                  <a:gd name="T48" fmla="*/ 1222 w 1411"/>
                  <a:gd name="T49" fmla="*/ 625 h 754"/>
                  <a:gd name="T50" fmla="*/ 1177 w 1411"/>
                  <a:gd name="T51" fmla="*/ 645 h 754"/>
                  <a:gd name="T52" fmla="*/ 1132 w 1411"/>
                  <a:gd name="T53" fmla="*/ 664 h 754"/>
                  <a:gd name="T54" fmla="*/ 1086 w 1411"/>
                  <a:gd name="T55" fmla="*/ 683 h 754"/>
                  <a:gd name="T56" fmla="*/ 1038 w 1411"/>
                  <a:gd name="T57" fmla="*/ 698 h 754"/>
                  <a:gd name="T58" fmla="*/ 990 w 1411"/>
                  <a:gd name="T59" fmla="*/ 712 h 754"/>
                  <a:gd name="T60" fmla="*/ 941 w 1411"/>
                  <a:gd name="T61" fmla="*/ 724 h 754"/>
                  <a:gd name="T62" fmla="*/ 866 w 1411"/>
                  <a:gd name="T63" fmla="*/ 738 h 754"/>
                  <a:gd name="T64" fmla="*/ 816 w 1411"/>
                  <a:gd name="T65" fmla="*/ 745 h 754"/>
                  <a:gd name="T66" fmla="*/ 765 w 1411"/>
                  <a:gd name="T67" fmla="*/ 750 h 754"/>
                  <a:gd name="T68" fmla="*/ 713 w 1411"/>
                  <a:gd name="T69" fmla="*/ 753 h 754"/>
                  <a:gd name="T70" fmla="*/ 661 w 1411"/>
                  <a:gd name="T71" fmla="*/ 754 h 754"/>
                  <a:gd name="T72" fmla="*/ 593 w 1411"/>
                  <a:gd name="T73" fmla="*/ 752 h 754"/>
                  <a:gd name="T74" fmla="*/ 548 w 1411"/>
                  <a:gd name="T75" fmla="*/ 749 h 754"/>
                  <a:gd name="T76" fmla="*/ 504 w 1411"/>
                  <a:gd name="T77" fmla="*/ 744 h 754"/>
                  <a:gd name="T78" fmla="*/ 461 w 1411"/>
                  <a:gd name="T79" fmla="*/ 738 h 754"/>
                  <a:gd name="T80" fmla="*/ 417 w 1411"/>
                  <a:gd name="T81" fmla="*/ 731 h 754"/>
                  <a:gd name="T82" fmla="*/ 374 w 1411"/>
                  <a:gd name="T83" fmla="*/ 722 h 754"/>
                  <a:gd name="T84" fmla="*/ 333 w 1411"/>
                  <a:gd name="T85" fmla="*/ 711 h 754"/>
                  <a:gd name="T86" fmla="*/ 271 w 1411"/>
                  <a:gd name="T87" fmla="*/ 693 h 754"/>
                  <a:gd name="T88" fmla="*/ 229 w 1411"/>
                  <a:gd name="T89" fmla="*/ 679 h 754"/>
                  <a:gd name="T90" fmla="*/ 190 w 1411"/>
                  <a:gd name="T91" fmla="*/ 663 h 754"/>
                  <a:gd name="T92" fmla="*/ 150 w 1411"/>
                  <a:gd name="T93" fmla="*/ 646 h 754"/>
                  <a:gd name="T94" fmla="*/ 112 w 1411"/>
                  <a:gd name="T95" fmla="*/ 628 h 754"/>
                  <a:gd name="T96" fmla="*/ 73 w 1411"/>
                  <a:gd name="T97" fmla="*/ 610 h 754"/>
                  <a:gd name="T98" fmla="*/ 0 w 1411"/>
                  <a:gd name="T99" fmla="*/ 568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411" h="754">
                    <a:moveTo>
                      <a:pt x="0" y="568"/>
                    </a:moveTo>
                    <a:lnTo>
                      <a:pt x="33" y="196"/>
                    </a:lnTo>
                    <a:lnTo>
                      <a:pt x="390" y="57"/>
                    </a:lnTo>
                    <a:lnTo>
                      <a:pt x="406" y="64"/>
                    </a:lnTo>
                    <a:lnTo>
                      <a:pt x="422" y="71"/>
                    </a:lnTo>
                    <a:lnTo>
                      <a:pt x="438" y="77"/>
                    </a:lnTo>
                    <a:lnTo>
                      <a:pt x="454" y="83"/>
                    </a:lnTo>
                    <a:lnTo>
                      <a:pt x="470" y="88"/>
                    </a:lnTo>
                    <a:lnTo>
                      <a:pt x="487" y="93"/>
                    </a:lnTo>
                    <a:lnTo>
                      <a:pt x="503" y="97"/>
                    </a:lnTo>
                    <a:lnTo>
                      <a:pt x="520" y="102"/>
                    </a:lnTo>
                    <a:lnTo>
                      <a:pt x="537" y="105"/>
                    </a:lnTo>
                    <a:lnTo>
                      <a:pt x="554" y="108"/>
                    </a:lnTo>
                    <a:lnTo>
                      <a:pt x="571" y="111"/>
                    </a:lnTo>
                    <a:lnTo>
                      <a:pt x="590" y="113"/>
                    </a:lnTo>
                    <a:lnTo>
                      <a:pt x="607" y="115"/>
                    </a:lnTo>
                    <a:lnTo>
                      <a:pt x="625" y="117"/>
                    </a:lnTo>
                    <a:lnTo>
                      <a:pt x="643" y="117"/>
                    </a:lnTo>
                    <a:lnTo>
                      <a:pt x="661" y="118"/>
                    </a:lnTo>
                    <a:lnTo>
                      <a:pt x="686" y="117"/>
                    </a:lnTo>
                    <a:lnTo>
                      <a:pt x="712" y="116"/>
                    </a:lnTo>
                    <a:lnTo>
                      <a:pt x="737" y="113"/>
                    </a:lnTo>
                    <a:lnTo>
                      <a:pt x="763" y="110"/>
                    </a:lnTo>
                    <a:lnTo>
                      <a:pt x="787" y="105"/>
                    </a:lnTo>
                    <a:lnTo>
                      <a:pt x="811" y="100"/>
                    </a:lnTo>
                    <a:lnTo>
                      <a:pt x="835" y="94"/>
                    </a:lnTo>
                    <a:lnTo>
                      <a:pt x="859" y="87"/>
                    </a:lnTo>
                    <a:lnTo>
                      <a:pt x="882" y="79"/>
                    </a:lnTo>
                    <a:lnTo>
                      <a:pt x="905" y="70"/>
                    </a:lnTo>
                    <a:lnTo>
                      <a:pt x="928" y="60"/>
                    </a:lnTo>
                    <a:lnTo>
                      <a:pt x="949" y="50"/>
                    </a:lnTo>
                    <a:lnTo>
                      <a:pt x="960" y="44"/>
                    </a:lnTo>
                    <a:lnTo>
                      <a:pt x="971" y="39"/>
                    </a:lnTo>
                    <a:lnTo>
                      <a:pt x="981" y="32"/>
                    </a:lnTo>
                    <a:lnTo>
                      <a:pt x="991" y="26"/>
                    </a:lnTo>
                    <a:lnTo>
                      <a:pt x="1002" y="19"/>
                    </a:lnTo>
                    <a:lnTo>
                      <a:pt x="1012" y="13"/>
                    </a:lnTo>
                    <a:lnTo>
                      <a:pt x="1022" y="6"/>
                    </a:lnTo>
                    <a:lnTo>
                      <a:pt x="1032" y="0"/>
                    </a:lnTo>
                    <a:lnTo>
                      <a:pt x="1036" y="351"/>
                    </a:lnTo>
                    <a:lnTo>
                      <a:pt x="1411" y="511"/>
                    </a:lnTo>
                    <a:lnTo>
                      <a:pt x="1391" y="526"/>
                    </a:lnTo>
                    <a:lnTo>
                      <a:pt x="1370" y="540"/>
                    </a:lnTo>
                    <a:lnTo>
                      <a:pt x="1350" y="553"/>
                    </a:lnTo>
                    <a:lnTo>
                      <a:pt x="1329" y="566"/>
                    </a:lnTo>
                    <a:lnTo>
                      <a:pt x="1308" y="579"/>
                    </a:lnTo>
                    <a:lnTo>
                      <a:pt x="1287" y="591"/>
                    </a:lnTo>
                    <a:lnTo>
                      <a:pt x="1266" y="602"/>
                    </a:lnTo>
                    <a:lnTo>
                      <a:pt x="1244" y="614"/>
                    </a:lnTo>
                    <a:lnTo>
                      <a:pt x="1222" y="625"/>
                    </a:lnTo>
                    <a:lnTo>
                      <a:pt x="1199" y="635"/>
                    </a:lnTo>
                    <a:lnTo>
                      <a:pt x="1177" y="645"/>
                    </a:lnTo>
                    <a:lnTo>
                      <a:pt x="1154" y="655"/>
                    </a:lnTo>
                    <a:lnTo>
                      <a:pt x="1132" y="664"/>
                    </a:lnTo>
                    <a:lnTo>
                      <a:pt x="1109" y="673"/>
                    </a:lnTo>
                    <a:lnTo>
                      <a:pt x="1086" y="683"/>
                    </a:lnTo>
                    <a:lnTo>
                      <a:pt x="1062" y="691"/>
                    </a:lnTo>
                    <a:lnTo>
                      <a:pt x="1038" y="698"/>
                    </a:lnTo>
                    <a:lnTo>
                      <a:pt x="1014" y="705"/>
                    </a:lnTo>
                    <a:lnTo>
                      <a:pt x="990" y="712"/>
                    </a:lnTo>
                    <a:lnTo>
                      <a:pt x="966" y="718"/>
                    </a:lnTo>
                    <a:lnTo>
                      <a:pt x="941" y="724"/>
                    </a:lnTo>
                    <a:lnTo>
                      <a:pt x="917" y="729"/>
                    </a:lnTo>
                    <a:lnTo>
                      <a:pt x="866" y="738"/>
                    </a:lnTo>
                    <a:lnTo>
                      <a:pt x="841" y="742"/>
                    </a:lnTo>
                    <a:lnTo>
                      <a:pt x="816" y="745"/>
                    </a:lnTo>
                    <a:lnTo>
                      <a:pt x="791" y="748"/>
                    </a:lnTo>
                    <a:lnTo>
                      <a:pt x="765" y="750"/>
                    </a:lnTo>
                    <a:lnTo>
                      <a:pt x="738" y="752"/>
                    </a:lnTo>
                    <a:lnTo>
                      <a:pt x="713" y="753"/>
                    </a:lnTo>
                    <a:lnTo>
                      <a:pt x="687" y="754"/>
                    </a:lnTo>
                    <a:lnTo>
                      <a:pt x="661" y="754"/>
                    </a:lnTo>
                    <a:lnTo>
                      <a:pt x="616" y="753"/>
                    </a:lnTo>
                    <a:lnTo>
                      <a:pt x="593" y="752"/>
                    </a:lnTo>
                    <a:lnTo>
                      <a:pt x="570" y="751"/>
                    </a:lnTo>
                    <a:lnTo>
                      <a:pt x="548" y="749"/>
                    </a:lnTo>
                    <a:lnTo>
                      <a:pt x="526" y="747"/>
                    </a:lnTo>
                    <a:lnTo>
                      <a:pt x="504" y="744"/>
                    </a:lnTo>
                    <a:lnTo>
                      <a:pt x="482" y="742"/>
                    </a:lnTo>
                    <a:lnTo>
                      <a:pt x="461" y="738"/>
                    </a:lnTo>
                    <a:lnTo>
                      <a:pt x="439" y="735"/>
                    </a:lnTo>
                    <a:lnTo>
                      <a:pt x="417" y="731"/>
                    </a:lnTo>
                    <a:lnTo>
                      <a:pt x="396" y="726"/>
                    </a:lnTo>
                    <a:lnTo>
                      <a:pt x="374" y="722"/>
                    </a:lnTo>
                    <a:lnTo>
                      <a:pt x="353" y="716"/>
                    </a:lnTo>
                    <a:lnTo>
                      <a:pt x="333" y="711"/>
                    </a:lnTo>
                    <a:lnTo>
                      <a:pt x="312" y="705"/>
                    </a:lnTo>
                    <a:lnTo>
                      <a:pt x="271" y="693"/>
                    </a:lnTo>
                    <a:lnTo>
                      <a:pt x="250" y="686"/>
                    </a:lnTo>
                    <a:lnTo>
                      <a:pt x="229" y="679"/>
                    </a:lnTo>
                    <a:lnTo>
                      <a:pt x="209" y="670"/>
                    </a:lnTo>
                    <a:lnTo>
                      <a:pt x="190" y="663"/>
                    </a:lnTo>
                    <a:lnTo>
                      <a:pt x="170" y="655"/>
                    </a:lnTo>
                    <a:lnTo>
                      <a:pt x="150" y="646"/>
                    </a:lnTo>
                    <a:lnTo>
                      <a:pt x="131" y="637"/>
                    </a:lnTo>
                    <a:lnTo>
                      <a:pt x="112" y="628"/>
                    </a:lnTo>
                    <a:lnTo>
                      <a:pt x="92" y="619"/>
                    </a:lnTo>
                    <a:lnTo>
                      <a:pt x="73" y="610"/>
                    </a:lnTo>
                    <a:lnTo>
                      <a:pt x="36" y="590"/>
                    </a:lnTo>
                    <a:lnTo>
                      <a:pt x="0" y="56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>
                <a:solidFill>
                  <a:srgbClr val="D7D7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3242" y="5029791"/>
                <a:ext cx="404115" cy="386473"/>
              </a:xfrm>
              <a:prstGeom prst="rect">
                <a:avLst/>
              </a:prstGeom>
            </p:spPr>
          </p:pic>
        </p:grpSp>
        <p:grpSp>
          <p:nvGrpSpPr>
            <p:cNvPr id="2" name="组合 1"/>
            <p:cNvGrpSpPr/>
            <p:nvPr/>
          </p:nvGrpSpPr>
          <p:grpSpPr>
            <a:xfrm>
              <a:off x="4370388" y="2188166"/>
              <a:ext cx="1936750" cy="1571625"/>
              <a:chOff x="4370388" y="2188166"/>
              <a:chExt cx="1936750" cy="1571625"/>
            </a:xfrm>
          </p:grpSpPr>
          <p:sp>
            <p:nvSpPr>
              <p:cNvPr id="78" name="深色箭头5"/>
              <p:cNvSpPr>
                <a:spLocks noChangeAspect="1"/>
              </p:cNvSpPr>
              <p:nvPr/>
            </p:nvSpPr>
            <p:spPr bwMode="auto">
              <a:xfrm>
                <a:off x="4370388" y="2188166"/>
                <a:ext cx="1936750" cy="1571625"/>
              </a:xfrm>
              <a:custGeom>
                <a:avLst/>
                <a:gdLst>
                  <a:gd name="T0" fmla="*/ 1165 w 1381"/>
                  <a:gd name="T1" fmla="*/ 639 h 1119"/>
                  <a:gd name="T2" fmla="*/ 1112 w 1381"/>
                  <a:gd name="T3" fmla="*/ 646 h 1119"/>
                  <a:gd name="T4" fmla="*/ 1062 w 1381"/>
                  <a:gd name="T5" fmla="*/ 658 h 1119"/>
                  <a:gd name="T6" fmla="*/ 1038 w 1381"/>
                  <a:gd name="T7" fmla="*/ 665 h 1119"/>
                  <a:gd name="T8" fmla="*/ 1002 w 1381"/>
                  <a:gd name="T9" fmla="*/ 677 h 1119"/>
                  <a:gd name="T10" fmla="*/ 966 w 1381"/>
                  <a:gd name="T11" fmla="*/ 692 h 1119"/>
                  <a:gd name="T12" fmla="*/ 921 w 1381"/>
                  <a:gd name="T13" fmla="*/ 714 h 1119"/>
                  <a:gd name="T14" fmla="*/ 879 w 1381"/>
                  <a:gd name="T15" fmla="*/ 741 h 1119"/>
                  <a:gd name="T16" fmla="*/ 838 w 1381"/>
                  <a:gd name="T17" fmla="*/ 770 h 1119"/>
                  <a:gd name="T18" fmla="*/ 799 w 1381"/>
                  <a:gd name="T19" fmla="*/ 801 h 1119"/>
                  <a:gd name="T20" fmla="*/ 781 w 1381"/>
                  <a:gd name="T21" fmla="*/ 818 h 1119"/>
                  <a:gd name="T22" fmla="*/ 747 w 1381"/>
                  <a:gd name="T23" fmla="*/ 854 h 1119"/>
                  <a:gd name="T24" fmla="*/ 716 w 1381"/>
                  <a:gd name="T25" fmla="*/ 894 h 1119"/>
                  <a:gd name="T26" fmla="*/ 701 w 1381"/>
                  <a:gd name="T27" fmla="*/ 914 h 1119"/>
                  <a:gd name="T28" fmla="*/ 674 w 1381"/>
                  <a:gd name="T29" fmla="*/ 956 h 1119"/>
                  <a:gd name="T30" fmla="*/ 656 w 1381"/>
                  <a:gd name="T31" fmla="*/ 989 h 1119"/>
                  <a:gd name="T32" fmla="*/ 640 w 1381"/>
                  <a:gd name="T33" fmla="*/ 1023 h 1119"/>
                  <a:gd name="T34" fmla="*/ 621 w 1381"/>
                  <a:gd name="T35" fmla="*/ 1071 h 1119"/>
                  <a:gd name="T36" fmla="*/ 610 w 1381"/>
                  <a:gd name="T37" fmla="*/ 1107 h 1119"/>
                  <a:gd name="T38" fmla="*/ 383 w 1381"/>
                  <a:gd name="T39" fmla="*/ 833 h 1119"/>
                  <a:gd name="T40" fmla="*/ 7 w 1381"/>
                  <a:gd name="T41" fmla="*/ 899 h 1119"/>
                  <a:gd name="T42" fmla="*/ 23 w 1381"/>
                  <a:gd name="T43" fmla="*/ 850 h 1119"/>
                  <a:gd name="T44" fmla="*/ 42 w 1381"/>
                  <a:gd name="T45" fmla="*/ 804 h 1119"/>
                  <a:gd name="T46" fmla="*/ 61 w 1381"/>
                  <a:gd name="T47" fmla="*/ 758 h 1119"/>
                  <a:gd name="T48" fmla="*/ 83 w 1381"/>
                  <a:gd name="T49" fmla="*/ 712 h 1119"/>
                  <a:gd name="T50" fmla="*/ 105 w 1381"/>
                  <a:gd name="T51" fmla="*/ 668 h 1119"/>
                  <a:gd name="T52" fmla="*/ 130 w 1381"/>
                  <a:gd name="T53" fmla="*/ 625 h 1119"/>
                  <a:gd name="T54" fmla="*/ 156 w 1381"/>
                  <a:gd name="T55" fmla="*/ 583 h 1119"/>
                  <a:gd name="T56" fmla="*/ 184 w 1381"/>
                  <a:gd name="T57" fmla="*/ 541 h 1119"/>
                  <a:gd name="T58" fmla="*/ 214 w 1381"/>
                  <a:gd name="T59" fmla="*/ 502 h 1119"/>
                  <a:gd name="T60" fmla="*/ 245 w 1381"/>
                  <a:gd name="T61" fmla="*/ 463 h 1119"/>
                  <a:gd name="T62" fmla="*/ 277 w 1381"/>
                  <a:gd name="T63" fmla="*/ 426 h 1119"/>
                  <a:gd name="T64" fmla="*/ 310 w 1381"/>
                  <a:gd name="T65" fmla="*/ 389 h 1119"/>
                  <a:gd name="T66" fmla="*/ 345 w 1381"/>
                  <a:gd name="T67" fmla="*/ 354 h 1119"/>
                  <a:gd name="T68" fmla="*/ 382 w 1381"/>
                  <a:gd name="T69" fmla="*/ 321 h 1119"/>
                  <a:gd name="T70" fmla="*/ 439 w 1381"/>
                  <a:gd name="T71" fmla="*/ 274 h 1119"/>
                  <a:gd name="T72" fmla="*/ 478 w 1381"/>
                  <a:gd name="T73" fmla="*/ 244 h 1119"/>
                  <a:gd name="T74" fmla="*/ 519 w 1381"/>
                  <a:gd name="T75" fmla="*/ 215 h 1119"/>
                  <a:gd name="T76" fmla="*/ 561 w 1381"/>
                  <a:gd name="T77" fmla="*/ 188 h 1119"/>
                  <a:gd name="T78" fmla="*/ 603 w 1381"/>
                  <a:gd name="T79" fmla="*/ 163 h 1119"/>
                  <a:gd name="T80" fmla="*/ 647 w 1381"/>
                  <a:gd name="T81" fmla="*/ 140 h 1119"/>
                  <a:gd name="T82" fmla="*/ 693 w 1381"/>
                  <a:gd name="T83" fmla="*/ 118 h 1119"/>
                  <a:gd name="T84" fmla="*/ 738 w 1381"/>
                  <a:gd name="T85" fmla="*/ 98 h 1119"/>
                  <a:gd name="T86" fmla="*/ 785 w 1381"/>
                  <a:gd name="T87" fmla="*/ 79 h 1119"/>
                  <a:gd name="T88" fmla="*/ 833 w 1381"/>
                  <a:gd name="T89" fmla="*/ 62 h 1119"/>
                  <a:gd name="T90" fmla="*/ 882 w 1381"/>
                  <a:gd name="T91" fmla="*/ 47 h 1119"/>
                  <a:gd name="T92" fmla="*/ 931 w 1381"/>
                  <a:gd name="T93" fmla="*/ 35 h 1119"/>
                  <a:gd name="T94" fmla="*/ 980 w 1381"/>
                  <a:gd name="T95" fmla="*/ 24 h 1119"/>
                  <a:gd name="T96" fmla="*/ 1032 w 1381"/>
                  <a:gd name="T97" fmla="*/ 15 h 1119"/>
                  <a:gd name="T98" fmla="*/ 1083 w 1381"/>
                  <a:gd name="T99" fmla="*/ 8 h 1119"/>
                  <a:gd name="T100" fmla="*/ 1135 w 1381"/>
                  <a:gd name="T101" fmla="*/ 3 h 1119"/>
                  <a:gd name="T102" fmla="*/ 1188 w 1381"/>
                  <a:gd name="T103" fmla="*/ 0 h 1119"/>
                  <a:gd name="T104" fmla="*/ 1190 w 1381"/>
                  <a:gd name="T105" fmla="*/ 637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81" h="1119">
                    <a:moveTo>
                      <a:pt x="1191" y="637"/>
                    </a:moveTo>
                    <a:lnTo>
                      <a:pt x="1165" y="639"/>
                    </a:lnTo>
                    <a:lnTo>
                      <a:pt x="1138" y="642"/>
                    </a:lnTo>
                    <a:lnTo>
                      <a:pt x="1112" y="646"/>
                    </a:lnTo>
                    <a:lnTo>
                      <a:pt x="1087" y="652"/>
                    </a:lnTo>
                    <a:lnTo>
                      <a:pt x="1062" y="658"/>
                    </a:lnTo>
                    <a:lnTo>
                      <a:pt x="1050" y="661"/>
                    </a:lnTo>
                    <a:lnTo>
                      <a:pt x="1038" y="665"/>
                    </a:lnTo>
                    <a:lnTo>
                      <a:pt x="1014" y="673"/>
                    </a:lnTo>
                    <a:lnTo>
                      <a:pt x="1002" y="677"/>
                    </a:lnTo>
                    <a:lnTo>
                      <a:pt x="989" y="682"/>
                    </a:lnTo>
                    <a:lnTo>
                      <a:pt x="966" y="692"/>
                    </a:lnTo>
                    <a:lnTo>
                      <a:pt x="943" y="703"/>
                    </a:lnTo>
                    <a:lnTo>
                      <a:pt x="921" y="714"/>
                    </a:lnTo>
                    <a:lnTo>
                      <a:pt x="900" y="728"/>
                    </a:lnTo>
                    <a:lnTo>
                      <a:pt x="879" y="741"/>
                    </a:lnTo>
                    <a:lnTo>
                      <a:pt x="858" y="755"/>
                    </a:lnTo>
                    <a:lnTo>
                      <a:pt x="838" y="770"/>
                    </a:lnTo>
                    <a:lnTo>
                      <a:pt x="818" y="785"/>
                    </a:lnTo>
                    <a:lnTo>
                      <a:pt x="799" y="801"/>
                    </a:lnTo>
                    <a:lnTo>
                      <a:pt x="790" y="810"/>
                    </a:lnTo>
                    <a:lnTo>
                      <a:pt x="781" y="818"/>
                    </a:lnTo>
                    <a:lnTo>
                      <a:pt x="764" y="836"/>
                    </a:lnTo>
                    <a:lnTo>
                      <a:pt x="747" y="854"/>
                    </a:lnTo>
                    <a:lnTo>
                      <a:pt x="731" y="873"/>
                    </a:lnTo>
                    <a:lnTo>
                      <a:pt x="716" y="894"/>
                    </a:lnTo>
                    <a:lnTo>
                      <a:pt x="708" y="904"/>
                    </a:lnTo>
                    <a:lnTo>
                      <a:pt x="701" y="914"/>
                    </a:lnTo>
                    <a:lnTo>
                      <a:pt x="687" y="934"/>
                    </a:lnTo>
                    <a:lnTo>
                      <a:pt x="674" y="956"/>
                    </a:lnTo>
                    <a:lnTo>
                      <a:pt x="661" y="978"/>
                    </a:lnTo>
                    <a:lnTo>
                      <a:pt x="656" y="989"/>
                    </a:lnTo>
                    <a:lnTo>
                      <a:pt x="650" y="1000"/>
                    </a:lnTo>
                    <a:lnTo>
                      <a:pt x="640" y="1023"/>
                    </a:lnTo>
                    <a:lnTo>
                      <a:pt x="630" y="1047"/>
                    </a:lnTo>
                    <a:lnTo>
                      <a:pt x="621" y="1071"/>
                    </a:lnTo>
                    <a:lnTo>
                      <a:pt x="614" y="1095"/>
                    </a:lnTo>
                    <a:lnTo>
                      <a:pt x="610" y="1107"/>
                    </a:lnTo>
                    <a:lnTo>
                      <a:pt x="607" y="1119"/>
                    </a:lnTo>
                    <a:lnTo>
                      <a:pt x="383" y="833"/>
                    </a:lnTo>
                    <a:lnTo>
                      <a:pt x="0" y="923"/>
                    </a:lnTo>
                    <a:lnTo>
                      <a:pt x="7" y="899"/>
                    </a:lnTo>
                    <a:lnTo>
                      <a:pt x="15" y="874"/>
                    </a:lnTo>
                    <a:lnTo>
                      <a:pt x="23" y="850"/>
                    </a:lnTo>
                    <a:lnTo>
                      <a:pt x="33" y="827"/>
                    </a:lnTo>
                    <a:lnTo>
                      <a:pt x="42" y="804"/>
                    </a:lnTo>
                    <a:lnTo>
                      <a:pt x="51" y="781"/>
                    </a:lnTo>
                    <a:lnTo>
                      <a:pt x="61" y="758"/>
                    </a:lnTo>
                    <a:lnTo>
                      <a:pt x="72" y="735"/>
                    </a:lnTo>
                    <a:lnTo>
                      <a:pt x="83" y="712"/>
                    </a:lnTo>
                    <a:lnTo>
                      <a:pt x="94" y="690"/>
                    </a:lnTo>
                    <a:lnTo>
                      <a:pt x="105" y="668"/>
                    </a:lnTo>
                    <a:lnTo>
                      <a:pt x="117" y="646"/>
                    </a:lnTo>
                    <a:lnTo>
                      <a:pt x="130" y="625"/>
                    </a:lnTo>
                    <a:lnTo>
                      <a:pt x="143" y="604"/>
                    </a:lnTo>
                    <a:lnTo>
                      <a:pt x="156" y="583"/>
                    </a:lnTo>
                    <a:lnTo>
                      <a:pt x="170" y="562"/>
                    </a:lnTo>
                    <a:lnTo>
                      <a:pt x="184" y="541"/>
                    </a:lnTo>
                    <a:lnTo>
                      <a:pt x="199" y="521"/>
                    </a:lnTo>
                    <a:lnTo>
                      <a:pt x="214" y="502"/>
                    </a:lnTo>
                    <a:lnTo>
                      <a:pt x="229" y="482"/>
                    </a:lnTo>
                    <a:lnTo>
                      <a:pt x="245" y="463"/>
                    </a:lnTo>
                    <a:lnTo>
                      <a:pt x="260" y="444"/>
                    </a:lnTo>
                    <a:lnTo>
                      <a:pt x="277" y="426"/>
                    </a:lnTo>
                    <a:lnTo>
                      <a:pt x="293" y="408"/>
                    </a:lnTo>
                    <a:lnTo>
                      <a:pt x="310" y="389"/>
                    </a:lnTo>
                    <a:lnTo>
                      <a:pt x="327" y="371"/>
                    </a:lnTo>
                    <a:lnTo>
                      <a:pt x="345" y="354"/>
                    </a:lnTo>
                    <a:lnTo>
                      <a:pt x="364" y="337"/>
                    </a:lnTo>
                    <a:lnTo>
                      <a:pt x="382" y="321"/>
                    </a:lnTo>
                    <a:lnTo>
                      <a:pt x="401" y="305"/>
                    </a:lnTo>
                    <a:lnTo>
                      <a:pt x="439" y="274"/>
                    </a:lnTo>
                    <a:lnTo>
                      <a:pt x="458" y="259"/>
                    </a:lnTo>
                    <a:lnTo>
                      <a:pt x="478" y="244"/>
                    </a:lnTo>
                    <a:lnTo>
                      <a:pt x="498" y="229"/>
                    </a:lnTo>
                    <a:lnTo>
                      <a:pt x="519" y="215"/>
                    </a:lnTo>
                    <a:lnTo>
                      <a:pt x="540" y="201"/>
                    </a:lnTo>
                    <a:lnTo>
                      <a:pt x="561" y="188"/>
                    </a:lnTo>
                    <a:lnTo>
                      <a:pt x="582" y="175"/>
                    </a:lnTo>
                    <a:lnTo>
                      <a:pt x="603" y="163"/>
                    </a:lnTo>
                    <a:lnTo>
                      <a:pt x="625" y="151"/>
                    </a:lnTo>
                    <a:lnTo>
                      <a:pt x="647" y="140"/>
                    </a:lnTo>
                    <a:lnTo>
                      <a:pt x="669" y="129"/>
                    </a:lnTo>
                    <a:lnTo>
                      <a:pt x="693" y="118"/>
                    </a:lnTo>
                    <a:lnTo>
                      <a:pt x="715" y="108"/>
                    </a:lnTo>
                    <a:lnTo>
                      <a:pt x="738" y="98"/>
                    </a:lnTo>
                    <a:lnTo>
                      <a:pt x="762" y="88"/>
                    </a:lnTo>
                    <a:lnTo>
                      <a:pt x="785" y="79"/>
                    </a:lnTo>
                    <a:lnTo>
                      <a:pt x="808" y="70"/>
                    </a:lnTo>
                    <a:lnTo>
                      <a:pt x="833" y="62"/>
                    </a:lnTo>
                    <a:lnTo>
                      <a:pt x="857" y="54"/>
                    </a:lnTo>
                    <a:lnTo>
                      <a:pt x="882" y="47"/>
                    </a:lnTo>
                    <a:lnTo>
                      <a:pt x="906" y="41"/>
                    </a:lnTo>
                    <a:lnTo>
                      <a:pt x="931" y="35"/>
                    </a:lnTo>
                    <a:lnTo>
                      <a:pt x="955" y="29"/>
                    </a:lnTo>
                    <a:lnTo>
                      <a:pt x="980" y="24"/>
                    </a:lnTo>
                    <a:lnTo>
                      <a:pt x="1006" y="19"/>
                    </a:lnTo>
                    <a:lnTo>
                      <a:pt x="1032" y="15"/>
                    </a:lnTo>
                    <a:lnTo>
                      <a:pt x="1057" y="11"/>
                    </a:lnTo>
                    <a:lnTo>
                      <a:pt x="1083" y="8"/>
                    </a:lnTo>
                    <a:lnTo>
                      <a:pt x="1109" y="5"/>
                    </a:lnTo>
                    <a:lnTo>
                      <a:pt x="1135" y="3"/>
                    </a:lnTo>
                    <a:lnTo>
                      <a:pt x="1162" y="1"/>
                    </a:lnTo>
                    <a:lnTo>
                      <a:pt x="1188" y="0"/>
                    </a:lnTo>
                    <a:lnTo>
                      <a:pt x="1381" y="334"/>
                    </a:lnTo>
                    <a:lnTo>
                      <a:pt x="1190" y="637"/>
                    </a:lnTo>
                    <a:lnTo>
                      <a:pt x="1191" y="637"/>
                    </a:lnTo>
                    <a:close/>
                  </a:path>
                </a:pathLst>
              </a:custGeom>
              <a:solidFill>
                <a:schemeClr val="tx1"/>
              </a:solidFill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3" name="图片 10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4321" y="2434231"/>
                <a:ext cx="430295" cy="431443"/>
              </a:xfrm>
              <a:prstGeom prst="rect">
                <a:avLst/>
              </a:prstGeom>
            </p:spPr>
          </p:pic>
        </p:grpSp>
        <p:grpSp>
          <p:nvGrpSpPr>
            <p:cNvPr id="6" name="组合 5"/>
            <p:cNvGrpSpPr/>
            <p:nvPr/>
          </p:nvGrpSpPr>
          <p:grpSpPr>
            <a:xfrm>
              <a:off x="4298950" y="3458166"/>
              <a:ext cx="1311275" cy="2011363"/>
              <a:chOff x="4298950" y="3458166"/>
              <a:chExt cx="1311275" cy="2011363"/>
            </a:xfrm>
          </p:grpSpPr>
          <p:sp>
            <p:nvSpPr>
              <p:cNvPr id="79" name="深色箭头4"/>
              <p:cNvSpPr>
                <a:spLocks noChangeAspect="1"/>
              </p:cNvSpPr>
              <p:nvPr/>
            </p:nvSpPr>
            <p:spPr bwMode="auto">
              <a:xfrm>
                <a:off x="4298950" y="3458166"/>
                <a:ext cx="1311275" cy="2011363"/>
              </a:xfrm>
              <a:custGeom>
                <a:avLst/>
                <a:gdLst>
                  <a:gd name="T0" fmla="*/ 917 w 934"/>
                  <a:gd name="T1" fmla="*/ 907 h 1434"/>
                  <a:gd name="T2" fmla="*/ 885 w 934"/>
                  <a:gd name="T3" fmla="*/ 883 h 1434"/>
                  <a:gd name="T4" fmla="*/ 854 w 934"/>
                  <a:gd name="T5" fmla="*/ 858 h 1434"/>
                  <a:gd name="T6" fmla="*/ 825 w 934"/>
                  <a:gd name="T7" fmla="*/ 831 h 1434"/>
                  <a:gd name="T8" fmla="*/ 798 w 934"/>
                  <a:gd name="T9" fmla="*/ 803 h 1434"/>
                  <a:gd name="T10" fmla="*/ 773 w 934"/>
                  <a:gd name="T11" fmla="*/ 771 h 1434"/>
                  <a:gd name="T12" fmla="*/ 750 w 934"/>
                  <a:gd name="T13" fmla="*/ 740 h 1434"/>
                  <a:gd name="T14" fmla="*/ 729 w 934"/>
                  <a:gd name="T15" fmla="*/ 706 h 1434"/>
                  <a:gd name="T16" fmla="*/ 708 w 934"/>
                  <a:gd name="T17" fmla="*/ 672 h 1434"/>
                  <a:gd name="T18" fmla="*/ 691 w 934"/>
                  <a:gd name="T19" fmla="*/ 636 h 1434"/>
                  <a:gd name="T20" fmla="*/ 676 w 934"/>
                  <a:gd name="T21" fmla="*/ 598 h 1434"/>
                  <a:gd name="T22" fmla="*/ 663 w 934"/>
                  <a:gd name="T23" fmla="*/ 560 h 1434"/>
                  <a:gd name="T24" fmla="*/ 653 w 934"/>
                  <a:gd name="T25" fmla="*/ 521 h 1434"/>
                  <a:gd name="T26" fmla="*/ 645 w 934"/>
                  <a:gd name="T27" fmla="*/ 480 h 1434"/>
                  <a:gd name="T28" fmla="*/ 640 w 934"/>
                  <a:gd name="T29" fmla="*/ 438 h 1434"/>
                  <a:gd name="T30" fmla="*/ 637 w 934"/>
                  <a:gd name="T31" fmla="*/ 397 h 1434"/>
                  <a:gd name="T32" fmla="*/ 637 w 934"/>
                  <a:gd name="T33" fmla="*/ 355 h 1434"/>
                  <a:gd name="T34" fmla="*/ 639 w 934"/>
                  <a:gd name="T35" fmla="*/ 315 h 1434"/>
                  <a:gd name="T36" fmla="*/ 401 w 934"/>
                  <a:gd name="T37" fmla="*/ 0 h 1434"/>
                  <a:gd name="T38" fmla="*/ 26 w 934"/>
                  <a:gd name="T39" fmla="*/ 115 h 1434"/>
                  <a:gd name="T40" fmla="*/ 14 w 934"/>
                  <a:gd name="T41" fmla="*/ 188 h 1434"/>
                  <a:gd name="T42" fmla="*/ 9 w 934"/>
                  <a:gd name="T43" fmla="*/ 225 h 1434"/>
                  <a:gd name="T44" fmla="*/ 5 w 934"/>
                  <a:gd name="T45" fmla="*/ 262 h 1434"/>
                  <a:gd name="T46" fmla="*/ 1 w 934"/>
                  <a:gd name="T47" fmla="*/ 338 h 1434"/>
                  <a:gd name="T48" fmla="*/ 0 w 934"/>
                  <a:gd name="T49" fmla="*/ 396 h 1434"/>
                  <a:gd name="T50" fmla="*/ 2 w 934"/>
                  <a:gd name="T51" fmla="*/ 437 h 1434"/>
                  <a:gd name="T52" fmla="*/ 4 w 934"/>
                  <a:gd name="T53" fmla="*/ 478 h 1434"/>
                  <a:gd name="T54" fmla="*/ 10 w 934"/>
                  <a:gd name="T55" fmla="*/ 538 h 1434"/>
                  <a:gd name="T56" fmla="*/ 16 w 934"/>
                  <a:gd name="T57" fmla="*/ 577 h 1434"/>
                  <a:gd name="T58" fmla="*/ 31 w 934"/>
                  <a:gd name="T59" fmla="*/ 656 h 1434"/>
                  <a:gd name="T60" fmla="*/ 40 w 934"/>
                  <a:gd name="T61" fmla="*/ 694 h 1434"/>
                  <a:gd name="T62" fmla="*/ 62 w 934"/>
                  <a:gd name="T63" fmla="*/ 769 h 1434"/>
                  <a:gd name="T64" fmla="*/ 82 w 934"/>
                  <a:gd name="T65" fmla="*/ 825 h 1434"/>
                  <a:gd name="T66" fmla="*/ 96 w 934"/>
                  <a:gd name="T67" fmla="*/ 861 h 1434"/>
                  <a:gd name="T68" fmla="*/ 119 w 934"/>
                  <a:gd name="T69" fmla="*/ 914 h 1434"/>
                  <a:gd name="T70" fmla="*/ 154 w 934"/>
                  <a:gd name="T71" fmla="*/ 983 h 1434"/>
                  <a:gd name="T72" fmla="*/ 173 w 934"/>
                  <a:gd name="T73" fmla="*/ 1016 h 1434"/>
                  <a:gd name="T74" fmla="*/ 203 w 934"/>
                  <a:gd name="T75" fmla="*/ 1065 h 1434"/>
                  <a:gd name="T76" fmla="*/ 235 w 934"/>
                  <a:gd name="T77" fmla="*/ 1114 h 1434"/>
                  <a:gd name="T78" fmla="*/ 281 w 934"/>
                  <a:gd name="T79" fmla="*/ 1175 h 1434"/>
                  <a:gd name="T80" fmla="*/ 306 w 934"/>
                  <a:gd name="T81" fmla="*/ 1204 h 1434"/>
                  <a:gd name="T82" fmla="*/ 331 w 934"/>
                  <a:gd name="T83" fmla="*/ 1232 h 1434"/>
                  <a:gd name="T84" fmla="*/ 357 w 934"/>
                  <a:gd name="T85" fmla="*/ 1261 h 1434"/>
                  <a:gd name="T86" fmla="*/ 383 w 934"/>
                  <a:gd name="T87" fmla="*/ 1288 h 1434"/>
                  <a:gd name="T88" fmla="*/ 412 w 934"/>
                  <a:gd name="T89" fmla="*/ 1315 h 1434"/>
                  <a:gd name="T90" fmla="*/ 469 w 934"/>
                  <a:gd name="T91" fmla="*/ 1364 h 1434"/>
                  <a:gd name="T92" fmla="*/ 529 w 934"/>
                  <a:gd name="T93" fmla="*/ 1411 h 1434"/>
                  <a:gd name="T94" fmla="*/ 601 w 934"/>
                  <a:gd name="T95" fmla="*/ 1030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34" h="1434">
                    <a:moveTo>
                      <a:pt x="934" y="918"/>
                    </a:moveTo>
                    <a:lnTo>
                      <a:pt x="917" y="907"/>
                    </a:lnTo>
                    <a:lnTo>
                      <a:pt x="901" y="895"/>
                    </a:lnTo>
                    <a:lnTo>
                      <a:pt x="885" y="883"/>
                    </a:lnTo>
                    <a:lnTo>
                      <a:pt x="869" y="871"/>
                    </a:lnTo>
                    <a:lnTo>
                      <a:pt x="854" y="858"/>
                    </a:lnTo>
                    <a:lnTo>
                      <a:pt x="839" y="845"/>
                    </a:lnTo>
                    <a:lnTo>
                      <a:pt x="825" y="831"/>
                    </a:lnTo>
                    <a:lnTo>
                      <a:pt x="812" y="817"/>
                    </a:lnTo>
                    <a:lnTo>
                      <a:pt x="798" y="803"/>
                    </a:lnTo>
                    <a:lnTo>
                      <a:pt x="786" y="788"/>
                    </a:lnTo>
                    <a:lnTo>
                      <a:pt x="773" y="771"/>
                    </a:lnTo>
                    <a:lnTo>
                      <a:pt x="761" y="756"/>
                    </a:lnTo>
                    <a:lnTo>
                      <a:pt x="750" y="740"/>
                    </a:lnTo>
                    <a:lnTo>
                      <a:pt x="739" y="723"/>
                    </a:lnTo>
                    <a:lnTo>
                      <a:pt x="729" y="706"/>
                    </a:lnTo>
                    <a:lnTo>
                      <a:pt x="718" y="689"/>
                    </a:lnTo>
                    <a:lnTo>
                      <a:pt x="708" y="672"/>
                    </a:lnTo>
                    <a:lnTo>
                      <a:pt x="699" y="654"/>
                    </a:lnTo>
                    <a:lnTo>
                      <a:pt x="691" y="636"/>
                    </a:lnTo>
                    <a:lnTo>
                      <a:pt x="683" y="618"/>
                    </a:lnTo>
                    <a:lnTo>
                      <a:pt x="676" y="598"/>
                    </a:lnTo>
                    <a:lnTo>
                      <a:pt x="669" y="579"/>
                    </a:lnTo>
                    <a:lnTo>
                      <a:pt x="663" y="560"/>
                    </a:lnTo>
                    <a:lnTo>
                      <a:pt x="658" y="540"/>
                    </a:lnTo>
                    <a:lnTo>
                      <a:pt x="653" y="521"/>
                    </a:lnTo>
                    <a:lnTo>
                      <a:pt x="649" y="501"/>
                    </a:lnTo>
                    <a:lnTo>
                      <a:pt x="645" y="480"/>
                    </a:lnTo>
                    <a:lnTo>
                      <a:pt x="642" y="460"/>
                    </a:lnTo>
                    <a:lnTo>
                      <a:pt x="640" y="438"/>
                    </a:lnTo>
                    <a:lnTo>
                      <a:pt x="638" y="418"/>
                    </a:lnTo>
                    <a:lnTo>
                      <a:pt x="637" y="397"/>
                    </a:lnTo>
                    <a:lnTo>
                      <a:pt x="637" y="376"/>
                    </a:lnTo>
                    <a:lnTo>
                      <a:pt x="637" y="355"/>
                    </a:lnTo>
                    <a:lnTo>
                      <a:pt x="638" y="335"/>
                    </a:lnTo>
                    <a:lnTo>
                      <a:pt x="639" y="315"/>
                    </a:lnTo>
                    <a:lnTo>
                      <a:pt x="642" y="295"/>
                    </a:lnTo>
                    <a:lnTo>
                      <a:pt x="401" y="0"/>
                    </a:lnTo>
                    <a:lnTo>
                      <a:pt x="34" y="80"/>
                    </a:lnTo>
                    <a:lnTo>
                      <a:pt x="26" y="115"/>
                    </a:lnTo>
                    <a:lnTo>
                      <a:pt x="20" y="152"/>
                    </a:lnTo>
                    <a:lnTo>
                      <a:pt x="14" y="188"/>
                    </a:lnTo>
                    <a:lnTo>
                      <a:pt x="11" y="207"/>
                    </a:lnTo>
                    <a:lnTo>
                      <a:pt x="9" y="225"/>
                    </a:lnTo>
                    <a:lnTo>
                      <a:pt x="7" y="243"/>
                    </a:lnTo>
                    <a:lnTo>
                      <a:pt x="5" y="262"/>
                    </a:lnTo>
                    <a:lnTo>
                      <a:pt x="2" y="300"/>
                    </a:lnTo>
                    <a:lnTo>
                      <a:pt x="1" y="338"/>
                    </a:lnTo>
                    <a:lnTo>
                      <a:pt x="0" y="376"/>
                    </a:lnTo>
                    <a:lnTo>
                      <a:pt x="0" y="396"/>
                    </a:lnTo>
                    <a:lnTo>
                      <a:pt x="1" y="416"/>
                    </a:lnTo>
                    <a:lnTo>
                      <a:pt x="2" y="437"/>
                    </a:lnTo>
                    <a:lnTo>
                      <a:pt x="3" y="458"/>
                    </a:lnTo>
                    <a:lnTo>
                      <a:pt x="4" y="478"/>
                    </a:lnTo>
                    <a:lnTo>
                      <a:pt x="6" y="498"/>
                    </a:lnTo>
                    <a:lnTo>
                      <a:pt x="10" y="538"/>
                    </a:lnTo>
                    <a:lnTo>
                      <a:pt x="13" y="557"/>
                    </a:lnTo>
                    <a:lnTo>
                      <a:pt x="16" y="577"/>
                    </a:lnTo>
                    <a:lnTo>
                      <a:pt x="23" y="617"/>
                    </a:lnTo>
                    <a:lnTo>
                      <a:pt x="31" y="656"/>
                    </a:lnTo>
                    <a:lnTo>
                      <a:pt x="35" y="675"/>
                    </a:lnTo>
                    <a:lnTo>
                      <a:pt x="40" y="694"/>
                    </a:lnTo>
                    <a:lnTo>
                      <a:pt x="50" y="732"/>
                    </a:lnTo>
                    <a:lnTo>
                      <a:pt x="62" y="769"/>
                    </a:lnTo>
                    <a:lnTo>
                      <a:pt x="74" y="807"/>
                    </a:lnTo>
                    <a:lnTo>
                      <a:pt x="82" y="825"/>
                    </a:lnTo>
                    <a:lnTo>
                      <a:pt x="89" y="843"/>
                    </a:lnTo>
                    <a:lnTo>
                      <a:pt x="96" y="861"/>
                    </a:lnTo>
                    <a:lnTo>
                      <a:pt x="104" y="878"/>
                    </a:lnTo>
                    <a:lnTo>
                      <a:pt x="119" y="914"/>
                    </a:lnTo>
                    <a:lnTo>
                      <a:pt x="136" y="949"/>
                    </a:lnTo>
                    <a:lnTo>
                      <a:pt x="154" y="983"/>
                    </a:lnTo>
                    <a:lnTo>
                      <a:pt x="163" y="1000"/>
                    </a:lnTo>
                    <a:lnTo>
                      <a:pt x="173" y="1016"/>
                    </a:lnTo>
                    <a:lnTo>
                      <a:pt x="192" y="1049"/>
                    </a:lnTo>
                    <a:lnTo>
                      <a:pt x="203" y="1065"/>
                    </a:lnTo>
                    <a:lnTo>
                      <a:pt x="213" y="1081"/>
                    </a:lnTo>
                    <a:lnTo>
                      <a:pt x="235" y="1114"/>
                    </a:lnTo>
                    <a:lnTo>
                      <a:pt x="258" y="1145"/>
                    </a:lnTo>
                    <a:lnTo>
                      <a:pt x="281" y="1175"/>
                    </a:lnTo>
                    <a:lnTo>
                      <a:pt x="293" y="1189"/>
                    </a:lnTo>
                    <a:lnTo>
                      <a:pt x="306" y="1204"/>
                    </a:lnTo>
                    <a:lnTo>
                      <a:pt x="318" y="1218"/>
                    </a:lnTo>
                    <a:lnTo>
                      <a:pt x="331" y="1232"/>
                    </a:lnTo>
                    <a:lnTo>
                      <a:pt x="344" y="1246"/>
                    </a:lnTo>
                    <a:lnTo>
                      <a:pt x="357" y="1261"/>
                    </a:lnTo>
                    <a:lnTo>
                      <a:pt x="370" y="1275"/>
                    </a:lnTo>
                    <a:lnTo>
                      <a:pt x="383" y="1288"/>
                    </a:lnTo>
                    <a:lnTo>
                      <a:pt x="397" y="1301"/>
                    </a:lnTo>
                    <a:lnTo>
                      <a:pt x="412" y="1315"/>
                    </a:lnTo>
                    <a:lnTo>
                      <a:pt x="440" y="1340"/>
                    </a:lnTo>
                    <a:lnTo>
                      <a:pt x="469" y="1364"/>
                    </a:lnTo>
                    <a:lnTo>
                      <a:pt x="499" y="1388"/>
                    </a:lnTo>
                    <a:lnTo>
                      <a:pt x="529" y="1411"/>
                    </a:lnTo>
                    <a:lnTo>
                      <a:pt x="561" y="1434"/>
                    </a:lnTo>
                    <a:lnTo>
                      <a:pt x="601" y="1030"/>
                    </a:lnTo>
                    <a:lnTo>
                      <a:pt x="934" y="91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">
                <a:solidFill>
                  <a:srgbClr val="D7D7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4" name="图片 10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2983" y="3632318"/>
                <a:ext cx="411604" cy="411604"/>
              </a:xfrm>
              <a:prstGeom prst="rect">
                <a:avLst/>
              </a:prstGeom>
            </p:spPr>
          </p:pic>
        </p:grpSp>
        <p:grpSp>
          <p:nvGrpSpPr>
            <p:cNvPr id="3" name="组合 2"/>
            <p:cNvGrpSpPr/>
            <p:nvPr/>
          </p:nvGrpSpPr>
          <p:grpSpPr>
            <a:xfrm>
              <a:off x="6127750" y="2188166"/>
              <a:ext cx="1670050" cy="1620838"/>
              <a:chOff x="6127750" y="2188166"/>
              <a:chExt cx="1670050" cy="1620838"/>
            </a:xfrm>
          </p:grpSpPr>
          <p:sp>
            <p:nvSpPr>
              <p:cNvPr id="82" name="深色箭头1"/>
              <p:cNvSpPr>
                <a:spLocks noChangeAspect="1"/>
              </p:cNvSpPr>
              <p:nvPr/>
            </p:nvSpPr>
            <p:spPr bwMode="auto">
              <a:xfrm>
                <a:off x="6127750" y="2188166"/>
                <a:ext cx="1670050" cy="1620838"/>
              </a:xfrm>
              <a:custGeom>
                <a:avLst/>
                <a:gdLst>
                  <a:gd name="T0" fmla="*/ 25 w 1190"/>
                  <a:gd name="T1" fmla="*/ 637 h 1155"/>
                  <a:gd name="T2" fmla="*/ 49 w 1190"/>
                  <a:gd name="T3" fmla="*/ 639 h 1155"/>
                  <a:gd name="T4" fmla="*/ 98 w 1190"/>
                  <a:gd name="T5" fmla="*/ 647 h 1155"/>
                  <a:gd name="T6" fmla="*/ 121 w 1190"/>
                  <a:gd name="T7" fmla="*/ 652 h 1155"/>
                  <a:gd name="T8" fmla="*/ 167 w 1190"/>
                  <a:gd name="T9" fmla="*/ 664 h 1155"/>
                  <a:gd name="T10" fmla="*/ 201 w 1190"/>
                  <a:gd name="T11" fmla="*/ 675 h 1155"/>
                  <a:gd name="T12" fmla="*/ 235 w 1190"/>
                  <a:gd name="T13" fmla="*/ 688 h 1155"/>
                  <a:gd name="T14" fmla="*/ 256 w 1190"/>
                  <a:gd name="T15" fmla="*/ 698 h 1155"/>
                  <a:gd name="T16" fmla="*/ 277 w 1190"/>
                  <a:gd name="T17" fmla="*/ 708 h 1155"/>
                  <a:gd name="T18" fmla="*/ 297 w 1190"/>
                  <a:gd name="T19" fmla="*/ 721 h 1155"/>
                  <a:gd name="T20" fmla="*/ 317 w 1190"/>
                  <a:gd name="T21" fmla="*/ 733 h 1155"/>
                  <a:gd name="T22" fmla="*/ 356 w 1190"/>
                  <a:gd name="T23" fmla="*/ 758 h 1155"/>
                  <a:gd name="T24" fmla="*/ 393 w 1190"/>
                  <a:gd name="T25" fmla="*/ 787 h 1155"/>
                  <a:gd name="T26" fmla="*/ 427 w 1190"/>
                  <a:gd name="T27" fmla="*/ 818 h 1155"/>
                  <a:gd name="T28" fmla="*/ 443 w 1190"/>
                  <a:gd name="T29" fmla="*/ 834 h 1155"/>
                  <a:gd name="T30" fmla="*/ 467 w 1190"/>
                  <a:gd name="T31" fmla="*/ 860 h 1155"/>
                  <a:gd name="T32" fmla="*/ 489 w 1190"/>
                  <a:gd name="T33" fmla="*/ 888 h 1155"/>
                  <a:gd name="T34" fmla="*/ 515 w 1190"/>
                  <a:gd name="T35" fmla="*/ 926 h 1155"/>
                  <a:gd name="T36" fmla="*/ 541 w 1190"/>
                  <a:gd name="T37" fmla="*/ 965 h 1155"/>
                  <a:gd name="T38" fmla="*/ 562 w 1190"/>
                  <a:gd name="T39" fmla="*/ 1007 h 1155"/>
                  <a:gd name="T40" fmla="*/ 580 w 1190"/>
                  <a:gd name="T41" fmla="*/ 1051 h 1155"/>
                  <a:gd name="T42" fmla="*/ 1190 w 1190"/>
                  <a:gd name="T43" fmla="*/ 865 h 1155"/>
                  <a:gd name="T44" fmla="*/ 1173 w 1190"/>
                  <a:gd name="T45" fmla="*/ 819 h 1155"/>
                  <a:gd name="T46" fmla="*/ 1154 w 1190"/>
                  <a:gd name="T47" fmla="*/ 774 h 1155"/>
                  <a:gd name="T48" fmla="*/ 1134 w 1190"/>
                  <a:gd name="T49" fmla="*/ 730 h 1155"/>
                  <a:gd name="T50" fmla="*/ 1112 w 1190"/>
                  <a:gd name="T51" fmla="*/ 685 h 1155"/>
                  <a:gd name="T52" fmla="*/ 1089 w 1190"/>
                  <a:gd name="T53" fmla="*/ 643 h 1155"/>
                  <a:gd name="T54" fmla="*/ 1064 w 1190"/>
                  <a:gd name="T55" fmla="*/ 602 h 1155"/>
                  <a:gd name="T56" fmla="*/ 1038 w 1190"/>
                  <a:gd name="T57" fmla="*/ 561 h 1155"/>
                  <a:gd name="T58" fmla="*/ 1009 w 1190"/>
                  <a:gd name="T59" fmla="*/ 521 h 1155"/>
                  <a:gd name="T60" fmla="*/ 980 w 1190"/>
                  <a:gd name="T61" fmla="*/ 483 h 1155"/>
                  <a:gd name="T62" fmla="*/ 934 w 1190"/>
                  <a:gd name="T63" fmla="*/ 428 h 1155"/>
                  <a:gd name="T64" fmla="*/ 901 w 1190"/>
                  <a:gd name="T65" fmla="*/ 392 h 1155"/>
                  <a:gd name="T66" fmla="*/ 868 w 1190"/>
                  <a:gd name="T67" fmla="*/ 358 h 1155"/>
                  <a:gd name="T68" fmla="*/ 831 w 1190"/>
                  <a:gd name="T69" fmla="*/ 326 h 1155"/>
                  <a:gd name="T70" fmla="*/ 795 w 1190"/>
                  <a:gd name="T71" fmla="*/ 294 h 1155"/>
                  <a:gd name="T72" fmla="*/ 758 w 1190"/>
                  <a:gd name="T73" fmla="*/ 264 h 1155"/>
                  <a:gd name="T74" fmla="*/ 719 w 1190"/>
                  <a:gd name="T75" fmla="*/ 235 h 1155"/>
                  <a:gd name="T76" fmla="*/ 678 w 1190"/>
                  <a:gd name="T77" fmla="*/ 208 h 1155"/>
                  <a:gd name="T78" fmla="*/ 638 w 1190"/>
                  <a:gd name="T79" fmla="*/ 182 h 1155"/>
                  <a:gd name="T80" fmla="*/ 596 w 1190"/>
                  <a:gd name="T81" fmla="*/ 158 h 1155"/>
                  <a:gd name="T82" fmla="*/ 553 w 1190"/>
                  <a:gd name="T83" fmla="*/ 136 h 1155"/>
                  <a:gd name="T84" fmla="*/ 508 w 1190"/>
                  <a:gd name="T85" fmla="*/ 115 h 1155"/>
                  <a:gd name="T86" fmla="*/ 464 w 1190"/>
                  <a:gd name="T87" fmla="*/ 96 h 1155"/>
                  <a:gd name="T88" fmla="*/ 418 w 1190"/>
                  <a:gd name="T89" fmla="*/ 77 h 1155"/>
                  <a:gd name="T90" fmla="*/ 371 w 1190"/>
                  <a:gd name="T91" fmla="*/ 61 h 1155"/>
                  <a:gd name="T92" fmla="*/ 324 w 1190"/>
                  <a:gd name="T93" fmla="*/ 47 h 1155"/>
                  <a:gd name="T94" fmla="*/ 276 w 1190"/>
                  <a:gd name="T95" fmla="*/ 34 h 1155"/>
                  <a:gd name="T96" fmla="*/ 202 w 1190"/>
                  <a:gd name="T97" fmla="*/ 19 h 1155"/>
                  <a:gd name="T98" fmla="*/ 153 w 1190"/>
                  <a:gd name="T99" fmla="*/ 12 h 1155"/>
                  <a:gd name="T100" fmla="*/ 102 w 1190"/>
                  <a:gd name="T101" fmla="*/ 6 h 1155"/>
                  <a:gd name="T102" fmla="*/ 51 w 1190"/>
                  <a:gd name="T103" fmla="*/ 2 h 1155"/>
                  <a:gd name="T104" fmla="*/ 0 w 1190"/>
                  <a:gd name="T105" fmla="*/ 0 h 1155"/>
                  <a:gd name="T106" fmla="*/ 0 w 1190"/>
                  <a:gd name="T107" fmla="*/ 636 h 1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0" h="1155">
                    <a:moveTo>
                      <a:pt x="0" y="636"/>
                    </a:moveTo>
                    <a:lnTo>
                      <a:pt x="25" y="637"/>
                    </a:lnTo>
                    <a:lnTo>
                      <a:pt x="37" y="638"/>
                    </a:lnTo>
                    <a:lnTo>
                      <a:pt x="49" y="639"/>
                    </a:lnTo>
                    <a:lnTo>
                      <a:pt x="74" y="643"/>
                    </a:lnTo>
                    <a:lnTo>
                      <a:pt x="98" y="647"/>
                    </a:lnTo>
                    <a:lnTo>
                      <a:pt x="110" y="649"/>
                    </a:lnTo>
                    <a:lnTo>
                      <a:pt x="121" y="652"/>
                    </a:lnTo>
                    <a:lnTo>
                      <a:pt x="145" y="657"/>
                    </a:lnTo>
                    <a:lnTo>
                      <a:pt x="167" y="664"/>
                    </a:lnTo>
                    <a:lnTo>
                      <a:pt x="190" y="671"/>
                    </a:lnTo>
                    <a:lnTo>
                      <a:pt x="201" y="675"/>
                    </a:lnTo>
                    <a:lnTo>
                      <a:pt x="212" y="679"/>
                    </a:lnTo>
                    <a:lnTo>
                      <a:pt x="235" y="688"/>
                    </a:lnTo>
                    <a:lnTo>
                      <a:pt x="245" y="693"/>
                    </a:lnTo>
                    <a:lnTo>
                      <a:pt x="256" y="698"/>
                    </a:lnTo>
                    <a:lnTo>
                      <a:pt x="266" y="703"/>
                    </a:lnTo>
                    <a:lnTo>
                      <a:pt x="277" y="708"/>
                    </a:lnTo>
                    <a:lnTo>
                      <a:pt x="287" y="714"/>
                    </a:lnTo>
                    <a:lnTo>
                      <a:pt x="297" y="721"/>
                    </a:lnTo>
                    <a:lnTo>
                      <a:pt x="307" y="727"/>
                    </a:lnTo>
                    <a:lnTo>
                      <a:pt x="317" y="733"/>
                    </a:lnTo>
                    <a:lnTo>
                      <a:pt x="337" y="745"/>
                    </a:lnTo>
                    <a:lnTo>
                      <a:pt x="356" y="758"/>
                    </a:lnTo>
                    <a:lnTo>
                      <a:pt x="374" y="772"/>
                    </a:lnTo>
                    <a:lnTo>
                      <a:pt x="393" y="787"/>
                    </a:lnTo>
                    <a:lnTo>
                      <a:pt x="410" y="802"/>
                    </a:lnTo>
                    <a:lnTo>
                      <a:pt x="427" y="818"/>
                    </a:lnTo>
                    <a:lnTo>
                      <a:pt x="435" y="826"/>
                    </a:lnTo>
                    <a:lnTo>
                      <a:pt x="443" y="834"/>
                    </a:lnTo>
                    <a:lnTo>
                      <a:pt x="459" y="851"/>
                    </a:lnTo>
                    <a:lnTo>
                      <a:pt x="467" y="860"/>
                    </a:lnTo>
                    <a:lnTo>
                      <a:pt x="474" y="869"/>
                    </a:lnTo>
                    <a:lnTo>
                      <a:pt x="489" y="888"/>
                    </a:lnTo>
                    <a:lnTo>
                      <a:pt x="502" y="907"/>
                    </a:lnTo>
                    <a:lnTo>
                      <a:pt x="515" y="926"/>
                    </a:lnTo>
                    <a:lnTo>
                      <a:pt x="528" y="945"/>
                    </a:lnTo>
                    <a:lnTo>
                      <a:pt x="541" y="965"/>
                    </a:lnTo>
                    <a:lnTo>
                      <a:pt x="552" y="986"/>
                    </a:lnTo>
                    <a:lnTo>
                      <a:pt x="562" y="1007"/>
                    </a:lnTo>
                    <a:lnTo>
                      <a:pt x="571" y="1028"/>
                    </a:lnTo>
                    <a:lnTo>
                      <a:pt x="580" y="1051"/>
                    </a:lnTo>
                    <a:lnTo>
                      <a:pt x="926" y="1155"/>
                    </a:lnTo>
                    <a:lnTo>
                      <a:pt x="1190" y="865"/>
                    </a:lnTo>
                    <a:lnTo>
                      <a:pt x="1182" y="842"/>
                    </a:lnTo>
                    <a:lnTo>
                      <a:pt x="1173" y="819"/>
                    </a:lnTo>
                    <a:lnTo>
                      <a:pt x="1164" y="796"/>
                    </a:lnTo>
                    <a:lnTo>
                      <a:pt x="1154" y="774"/>
                    </a:lnTo>
                    <a:lnTo>
                      <a:pt x="1144" y="752"/>
                    </a:lnTo>
                    <a:lnTo>
                      <a:pt x="1134" y="730"/>
                    </a:lnTo>
                    <a:lnTo>
                      <a:pt x="1123" y="707"/>
                    </a:lnTo>
                    <a:lnTo>
                      <a:pt x="1112" y="685"/>
                    </a:lnTo>
                    <a:lnTo>
                      <a:pt x="1101" y="664"/>
                    </a:lnTo>
                    <a:lnTo>
                      <a:pt x="1089" y="643"/>
                    </a:lnTo>
                    <a:lnTo>
                      <a:pt x="1077" y="622"/>
                    </a:lnTo>
                    <a:lnTo>
                      <a:pt x="1064" y="602"/>
                    </a:lnTo>
                    <a:lnTo>
                      <a:pt x="1051" y="581"/>
                    </a:lnTo>
                    <a:lnTo>
                      <a:pt x="1038" y="561"/>
                    </a:lnTo>
                    <a:lnTo>
                      <a:pt x="1024" y="541"/>
                    </a:lnTo>
                    <a:lnTo>
                      <a:pt x="1009" y="521"/>
                    </a:lnTo>
                    <a:lnTo>
                      <a:pt x="995" y="502"/>
                    </a:lnTo>
                    <a:lnTo>
                      <a:pt x="980" y="483"/>
                    </a:lnTo>
                    <a:lnTo>
                      <a:pt x="950" y="446"/>
                    </a:lnTo>
                    <a:lnTo>
                      <a:pt x="934" y="428"/>
                    </a:lnTo>
                    <a:lnTo>
                      <a:pt x="918" y="410"/>
                    </a:lnTo>
                    <a:lnTo>
                      <a:pt x="901" y="392"/>
                    </a:lnTo>
                    <a:lnTo>
                      <a:pt x="885" y="375"/>
                    </a:lnTo>
                    <a:lnTo>
                      <a:pt x="868" y="358"/>
                    </a:lnTo>
                    <a:lnTo>
                      <a:pt x="849" y="342"/>
                    </a:lnTo>
                    <a:lnTo>
                      <a:pt x="831" y="326"/>
                    </a:lnTo>
                    <a:lnTo>
                      <a:pt x="813" y="310"/>
                    </a:lnTo>
                    <a:lnTo>
                      <a:pt x="795" y="294"/>
                    </a:lnTo>
                    <a:lnTo>
                      <a:pt x="777" y="279"/>
                    </a:lnTo>
                    <a:lnTo>
                      <a:pt x="758" y="264"/>
                    </a:lnTo>
                    <a:lnTo>
                      <a:pt x="738" y="250"/>
                    </a:lnTo>
                    <a:lnTo>
                      <a:pt x="719" y="235"/>
                    </a:lnTo>
                    <a:lnTo>
                      <a:pt x="699" y="221"/>
                    </a:lnTo>
                    <a:lnTo>
                      <a:pt x="678" y="208"/>
                    </a:lnTo>
                    <a:lnTo>
                      <a:pt x="658" y="195"/>
                    </a:lnTo>
                    <a:lnTo>
                      <a:pt x="638" y="182"/>
                    </a:lnTo>
                    <a:lnTo>
                      <a:pt x="617" y="170"/>
                    </a:lnTo>
                    <a:lnTo>
                      <a:pt x="596" y="158"/>
                    </a:lnTo>
                    <a:lnTo>
                      <a:pt x="575" y="147"/>
                    </a:lnTo>
                    <a:lnTo>
                      <a:pt x="553" y="136"/>
                    </a:lnTo>
                    <a:lnTo>
                      <a:pt x="530" y="125"/>
                    </a:lnTo>
                    <a:lnTo>
                      <a:pt x="508" y="115"/>
                    </a:lnTo>
                    <a:lnTo>
                      <a:pt x="486" y="105"/>
                    </a:lnTo>
                    <a:lnTo>
                      <a:pt x="464" y="96"/>
                    </a:lnTo>
                    <a:lnTo>
                      <a:pt x="441" y="87"/>
                    </a:lnTo>
                    <a:lnTo>
                      <a:pt x="418" y="77"/>
                    </a:lnTo>
                    <a:lnTo>
                      <a:pt x="395" y="69"/>
                    </a:lnTo>
                    <a:lnTo>
                      <a:pt x="371" y="61"/>
                    </a:lnTo>
                    <a:lnTo>
                      <a:pt x="348" y="54"/>
                    </a:lnTo>
                    <a:lnTo>
                      <a:pt x="324" y="47"/>
                    </a:lnTo>
                    <a:lnTo>
                      <a:pt x="300" y="40"/>
                    </a:lnTo>
                    <a:lnTo>
                      <a:pt x="276" y="34"/>
                    </a:lnTo>
                    <a:lnTo>
                      <a:pt x="252" y="29"/>
                    </a:lnTo>
                    <a:lnTo>
                      <a:pt x="202" y="19"/>
                    </a:lnTo>
                    <a:lnTo>
                      <a:pt x="177" y="15"/>
                    </a:lnTo>
                    <a:lnTo>
                      <a:pt x="153" y="12"/>
                    </a:lnTo>
                    <a:lnTo>
                      <a:pt x="128" y="8"/>
                    </a:lnTo>
                    <a:lnTo>
                      <a:pt x="102" y="6"/>
                    </a:lnTo>
                    <a:lnTo>
                      <a:pt x="77" y="4"/>
                    </a:lnTo>
                    <a:lnTo>
                      <a:pt x="51" y="2"/>
                    </a:lnTo>
                    <a:lnTo>
                      <a:pt x="25" y="1"/>
                    </a:lnTo>
                    <a:lnTo>
                      <a:pt x="0" y="0"/>
                    </a:lnTo>
                    <a:lnTo>
                      <a:pt x="196" y="347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175">
                <a:solidFill>
                  <a:srgbClr val="D7D7D7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algn="ctr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endParaRPr lang="en-US" sz="2800">
                  <a:solidFill>
                    <a:schemeClr val="bg1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05" name="图片 10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74932" y="3201904"/>
                <a:ext cx="486879" cy="399924"/>
              </a:xfrm>
              <a:prstGeom prst="rect">
                <a:avLst/>
              </a:prstGeom>
            </p:spPr>
          </p:pic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023DDA46-83E1-4EDE-AB31-B0EBF6D8E8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361" y="1586886"/>
            <a:ext cx="12192000" cy="45024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89DF4D-42BE-4595-9739-2974D4F30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35" y="875489"/>
            <a:ext cx="7993265" cy="51070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DC1CA1-76CB-41CD-9165-6B32C20819AF}"/>
              </a:ext>
            </a:extLst>
          </p:cNvPr>
          <p:cNvSpPr txBox="1"/>
          <p:nvPr/>
        </p:nvSpPr>
        <p:spPr>
          <a:xfrm>
            <a:off x="1021405" y="352269"/>
            <a:ext cx="2684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EVA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EB0A74-207E-4165-969C-2731B0D55486}"/>
              </a:ext>
            </a:extLst>
          </p:cNvPr>
          <p:cNvSpPr txBox="1"/>
          <p:nvPr/>
        </p:nvSpPr>
        <p:spPr>
          <a:xfrm>
            <a:off x="1138136" y="1527243"/>
            <a:ext cx="2227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由于开发阶段任务划分颗粒度较大，部分任务发生超时，导致实际挣值要低于计划值，而实际投入值却大于计划值。</a:t>
            </a:r>
          </a:p>
        </p:txBody>
      </p:sp>
    </p:spTree>
    <p:extLst>
      <p:ext uri="{BB962C8B-B14F-4D97-AF65-F5344CB8AC3E}">
        <p14:creationId xmlns:p14="http://schemas.microsoft.com/office/powerpoint/2010/main" val="3338595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椭圆 86"/>
          <p:cNvSpPr/>
          <p:nvPr/>
        </p:nvSpPr>
        <p:spPr>
          <a:xfrm>
            <a:off x="3532115" y="1421331"/>
            <a:ext cx="5127771" cy="512777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2633631" y="460250"/>
            <a:ext cx="6924738" cy="692473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07016" y="-1503768"/>
            <a:ext cx="10977968" cy="1097796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1618250" y="-492534"/>
            <a:ext cx="8955500" cy="89555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 rot="3226127">
            <a:off x="5409944" y="3703521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 rot="3864636">
            <a:off x="5325343" y="3753446"/>
            <a:ext cx="1524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 rot="17613140">
            <a:off x="5285435" y="3636304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 rot="17787476">
            <a:off x="5260143" y="3631167"/>
            <a:ext cx="1560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微信广告集装箱，更多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的秘密等着你！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 rot="4269213">
            <a:off x="5066552" y="3818109"/>
            <a:ext cx="205347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 rot="15368597">
            <a:off x="5010343" y="3833821"/>
            <a:ext cx="205347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欢迎加入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广告集装箱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-1664254" y="311783"/>
            <a:ext cx="6123588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/>
              <a:t>Issue Log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4B93E3-774F-43AC-A3E1-C19934D106EF}"/>
              </a:ext>
            </a:extLst>
          </p:cNvPr>
          <p:cNvSpPr txBox="1"/>
          <p:nvPr/>
        </p:nvSpPr>
        <p:spPr>
          <a:xfrm>
            <a:off x="602393" y="1928629"/>
            <a:ext cx="2614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如图展示了活动子系统后端开发任务中的一次问题日志。针对模型精度较低的问题，我们积极采取了应对方案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464D56-A09B-4259-8AA2-8B2831CB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00" y="1800238"/>
            <a:ext cx="877900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0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/>
          <p:cNvSpPr/>
          <p:nvPr/>
        </p:nvSpPr>
        <p:spPr>
          <a:xfrm>
            <a:off x="607016" y="-1503768"/>
            <a:ext cx="10977968" cy="10977968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49" name="流程图: 延期 48">
            <a:extLst>
              <a:ext uri="{FF2B5EF4-FFF2-40B4-BE49-F238E27FC236}">
                <a16:creationId xmlns:a16="http://schemas.microsoft.com/office/drawing/2014/main" id="{1258552A-9501-48F3-9BCF-F3FA9FD678C3}"/>
              </a:ext>
            </a:extLst>
          </p:cNvPr>
          <p:cNvSpPr/>
          <p:nvPr/>
        </p:nvSpPr>
        <p:spPr>
          <a:xfrm>
            <a:off x="9103420" y="2644222"/>
            <a:ext cx="1544715" cy="1695635"/>
          </a:xfrm>
          <a:prstGeom prst="flowChartDelay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情感分析准确度低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512B61A-A118-4FDD-9794-5A033C758E77}"/>
              </a:ext>
            </a:extLst>
          </p:cNvPr>
          <p:cNvCxnSpPr>
            <a:cxnSpLocks/>
          </p:cNvCxnSpPr>
          <p:nvPr/>
        </p:nvCxnSpPr>
        <p:spPr>
          <a:xfrm flipH="1">
            <a:off x="1285348" y="3492039"/>
            <a:ext cx="7818072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45366A7-E825-4B62-B976-3BDF6D4BFCC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6115146" y="897685"/>
            <a:ext cx="1687842" cy="260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547F54B8-CAE5-4CCF-919F-1B1535D34797}"/>
              </a:ext>
            </a:extLst>
          </p:cNvPr>
          <p:cNvSpPr/>
          <p:nvPr/>
        </p:nvSpPr>
        <p:spPr>
          <a:xfrm>
            <a:off x="5194384" y="186487"/>
            <a:ext cx="1841524" cy="711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技术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2552696-E474-4896-B748-525ECB332B4C}"/>
              </a:ext>
            </a:extLst>
          </p:cNvPr>
          <p:cNvCxnSpPr>
            <a:cxnSpLocks/>
          </p:cNvCxnSpPr>
          <p:nvPr/>
        </p:nvCxnSpPr>
        <p:spPr>
          <a:xfrm flipV="1">
            <a:off x="4525771" y="3498647"/>
            <a:ext cx="1473817" cy="2524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62A24F3B-9655-4C01-BAEB-46FF772FDE7F}"/>
              </a:ext>
            </a:extLst>
          </p:cNvPr>
          <p:cNvSpPr/>
          <p:nvPr/>
        </p:nvSpPr>
        <p:spPr>
          <a:xfrm>
            <a:off x="3615786" y="6030070"/>
            <a:ext cx="1841524" cy="711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资源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46FA6B9-A1C9-4DE8-A5E6-8F8D383156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2410520" y="897685"/>
            <a:ext cx="1483432" cy="260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0B3841F-3D31-4C47-B7B8-53C71F28ABD4}"/>
              </a:ext>
            </a:extLst>
          </p:cNvPr>
          <p:cNvSpPr/>
          <p:nvPr/>
        </p:nvSpPr>
        <p:spPr>
          <a:xfrm>
            <a:off x="1489758" y="186487"/>
            <a:ext cx="1841524" cy="7111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人员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B89448-316E-437C-81BC-8A90F48286F9}"/>
              </a:ext>
            </a:extLst>
          </p:cNvPr>
          <p:cNvCxnSpPr>
            <a:cxnSpLocks/>
          </p:cNvCxnSpPr>
          <p:nvPr/>
        </p:nvCxnSpPr>
        <p:spPr>
          <a:xfrm flipH="1">
            <a:off x="6557106" y="1397108"/>
            <a:ext cx="10172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3B3065F0-9773-406A-8559-1A80E09D87DF}"/>
              </a:ext>
            </a:extLst>
          </p:cNvPr>
          <p:cNvSpPr txBox="1"/>
          <p:nvPr/>
        </p:nvSpPr>
        <p:spPr>
          <a:xfrm>
            <a:off x="7600135" y="1227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模型选择不够准确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60C22BD-5A63-4A1E-9416-5DF20D2FE878}"/>
              </a:ext>
            </a:extLst>
          </p:cNvPr>
          <p:cNvCxnSpPr>
            <a:cxnSpLocks/>
          </p:cNvCxnSpPr>
          <p:nvPr/>
        </p:nvCxnSpPr>
        <p:spPr>
          <a:xfrm flipH="1">
            <a:off x="4948669" y="5566379"/>
            <a:ext cx="10172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38A7999-859E-483A-A34E-427F037B40CD}"/>
              </a:ext>
            </a:extLst>
          </p:cNvPr>
          <p:cNvSpPr txBox="1"/>
          <p:nvPr/>
        </p:nvSpPr>
        <p:spPr>
          <a:xfrm>
            <a:off x="6115106" y="5408911"/>
            <a:ext cx="5469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缺少</a:t>
            </a:r>
            <a:r>
              <a:rPr lang="en-US" altLang="zh-CN" dirty="0"/>
              <a:t>GPU</a:t>
            </a:r>
            <a:r>
              <a:rPr lang="zh-CN" altLang="en-US" dirty="0"/>
              <a:t>资源，训练次数不够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D827DDE-111D-4185-BBEE-B357F32192E5}"/>
              </a:ext>
            </a:extLst>
          </p:cNvPr>
          <p:cNvCxnSpPr>
            <a:cxnSpLocks/>
          </p:cNvCxnSpPr>
          <p:nvPr/>
        </p:nvCxnSpPr>
        <p:spPr>
          <a:xfrm flipH="1">
            <a:off x="5587359" y="4137704"/>
            <a:ext cx="101728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17E25F9-7A4C-4CC4-A792-D4D0993F05DF}"/>
              </a:ext>
            </a:extLst>
          </p:cNvPr>
          <p:cNvSpPr txBox="1"/>
          <p:nvPr/>
        </p:nvSpPr>
        <p:spPr>
          <a:xfrm>
            <a:off x="6557106" y="3963917"/>
            <a:ext cx="736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训练集还不够庞大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380B619-E829-4821-A114-86CE4B5B4C52}"/>
              </a:ext>
            </a:extLst>
          </p:cNvPr>
          <p:cNvCxnSpPr>
            <a:cxnSpLocks/>
          </p:cNvCxnSpPr>
          <p:nvPr/>
        </p:nvCxnSpPr>
        <p:spPr>
          <a:xfrm flipH="1" flipV="1">
            <a:off x="5725268" y="4182087"/>
            <a:ext cx="615027" cy="6262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DDE0A98-F690-4B57-8DF8-096C01278B93}"/>
              </a:ext>
            </a:extLst>
          </p:cNvPr>
          <p:cNvSpPr txBox="1"/>
          <p:nvPr/>
        </p:nvSpPr>
        <p:spPr>
          <a:xfrm>
            <a:off x="6567816" y="4649886"/>
            <a:ext cx="741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收集的语句种类不够丰富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1AAE0D1-FDF0-4EAC-A656-6AFE9A19E837}"/>
              </a:ext>
            </a:extLst>
          </p:cNvPr>
          <p:cNvCxnSpPr>
            <a:cxnSpLocks/>
          </p:cNvCxnSpPr>
          <p:nvPr/>
        </p:nvCxnSpPr>
        <p:spPr>
          <a:xfrm flipH="1">
            <a:off x="2827152" y="1494337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6E2EA021-A186-45D8-A751-B67A6BADEA28}"/>
              </a:ext>
            </a:extLst>
          </p:cNvPr>
          <p:cNvSpPr txBox="1"/>
          <p:nvPr/>
        </p:nvSpPr>
        <p:spPr>
          <a:xfrm>
            <a:off x="3919699" y="1326512"/>
            <a:ext cx="2079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任务分配粒度较大，难以控制时间。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50199A7-BDAD-44CA-85A7-8155677CE870}"/>
              </a:ext>
            </a:extLst>
          </p:cNvPr>
          <p:cNvCxnSpPr>
            <a:cxnSpLocks/>
          </p:cNvCxnSpPr>
          <p:nvPr/>
        </p:nvCxnSpPr>
        <p:spPr>
          <a:xfrm flipH="1">
            <a:off x="3458971" y="2644222"/>
            <a:ext cx="1066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5C2102A3-9577-4BD7-8259-5D772CB6670F}"/>
              </a:ext>
            </a:extLst>
          </p:cNvPr>
          <p:cNvSpPr txBox="1"/>
          <p:nvPr/>
        </p:nvSpPr>
        <p:spPr>
          <a:xfrm>
            <a:off x="4498448" y="2420188"/>
            <a:ext cx="230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隔离造成无法及时跟进进度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87FF6D4-909D-4E53-99E4-498AC90D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25" y="426460"/>
            <a:ext cx="2423370" cy="60050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61F5E5-E2D6-4862-9767-087F85BC7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4887"/>
            <a:ext cx="2773920" cy="277392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23BEE292-1BF5-48F9-B73C-838A5CFD1A86}"/>
              </a:ext>
            </a:extLst>
          </p:cNvPr>
          <p:cNvSpPr/>
          <p:nvPr/>
        </p:nvSpPr>
        <p:spPr>
          <a:xfrm>
            <a:off x="2121912" y="3162484"/>
            <a:ext cx="778213" cy="466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699E40-A9AF-4EDA-AB77-517CD0120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718" y="2967950"/>
            <a:ext cx="7407282" cy="922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DD4013-C1CB-46AE-B077-87487784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0442" y="864264"/>
            <a:ext cx="7361558" cy="868755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EB31BEBF-DD62-41BD-9659-58B5F6E24F2A}"/>
              </a:ext>
            </a:extLst>
          </p:cNvPr>
          <p:cNvSpPr/>
          <p:nvPr/>
        </p:nvSpPr>
        <p:spPr>
          <a:xfrm rot="5400000">
            <a:off x="8295733" y="2170823"/>
            <a:ext cx="731535" cy="413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B93F08-DB21-4852-BAB9-66DD3CC3D0CA}"/>
              </a:ext>
            </a:extLst>
          </p:cNvPr>
          <p:cNvSpPr txBox="1"/>
          <p:nvPr/>
        </p:nvSpPr>
        <p:spPr>
          <a:xfrm>
            <a:off x="6177064" y="4727643"/>
            <a:ext cx="5301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针对分解粒度较粗的问题，我们又重新对</a:t>
            </a:r>
            <a:r>
              <a:rPr lang="en-US" altLang="zh-CN" dirty="0"/>
              <a:t>WBS</a:t>
            </a:r>
            <a:r>
              <a:rPr lang="zh-CN" altLang="en-US" dirty="0"/>
              <a:t>进行分解，修改了时间表并构造了新的</a:t>
            </a:r>
            <a:r>
              <a:rPr lang="en-US" altLang="zh-CN" dirty="0"/>
              <a:t>Work Package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43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900000">
            <a:off x="1809254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8900000">
            <a:off x="635167" y="-1730421"/>
            <a:ext cx="9195685" cy="7927315"/>
          </a:xfrm>
          <a:prstGeom prst="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2600" y="4179219"/>
            <a:ext cx="3771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期中报告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Mid-Term REPORT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65" y="4543586"/>
            <a:ext cx="588341" cy="84462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181" y="2099439"/>
            <a:ext cx="5877053" cy="1926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7939314" cy="6858000"/>
            <a:chOff x="0" y="0"/>
            <a:chExt cx="7939314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1" r="10708"/>
            <a:stretch>
              <a:fillRect/>
            </a:stretch>
          </p:blipFill>
          <p:spPr>
            <a:xfrm>
              <a:off x="0" y="0"/>
              <a:ext cx="7939314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0"/>
              <a:ext cx="793931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77257" y="2166257"/>
            <a:ext cx="5384800" cy="25254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18491" y="3524090"/>
            <a:ext cx="45023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内容概览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34396" y="2021398"/>
            <a:ext cx="306251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Scoping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34395" y="3409950"/>
            <a:ext cx="3062515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Planning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Launching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34397" y="4712060"/>
            <a:ext cx="306251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Controlling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840" y="2572426"/>
            <a:ext cx="4419983" cy="1176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170" y="1586856"/>
            <a:ext cx="1609483" cy="5364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540" y="2967683"/>
            <a:ext cx="1682642" cy="536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8540" y="4270885"/>
            <a:ext cx="1688738" cy="5364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4" y="2924324"/>
            <a:ext cx="3538603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 &amp; Project Scoping</a:t>
            </a: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项目的初衷和定义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477" y="2870906"/>
            <a:ext cx="2901948" cy="999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34206" y="398838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</p:txBody>
      </p:sp>
      <p:sp>
        <p:nvSpPr>
          <p:cNvPr id="6" name="椭圆 5"/>
          <p:cNvSpPr/>
          <p:nvPr/>
        </p:nvSpPr>
        <p:spPr>
          <a:xfrm>
            <a:off x="2286907" y="2842986"/>
            <a:ext cx="3078843" cy="89988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880507" y="2730500"/>
            <a:ext cx="4933043" cy="14732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4107" y="2590800"/>
            <a:ext cx="6736443" cy="2044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80407" y="2476500"/>
            <a:ext cx="8336643" cy="24638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4307" y="2260600"/>
            <a:ext cx="11130643" cy="3492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30850" y="4343400"/>
            <a:ext cx="2414870" cy="458908"/>
            <a:chOff x="5530850" y="4343400"/>
            <a:chExt cx="2414870" cy="458908"/>
          </a:xfrm>
        </p:grpSpPr>
        <p:sp>
          <p:nvSpPr>
            <p:cNvPr id="12" name="椭圆 11"/>
            <p:cNvSpPr/>
            <p:nvPr/>
          </p:nvSpPr>
          <p:spPr>
            <a:xfrm>
              <a:off x="5530850" y="454020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9679" y="4343400"/>
              <a:ext cx="2006041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信息冗余明显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496966" y="2741671"/>
            <a:ext cx="353860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016250" y="3793437"/>
            <a:ext cx="2253039" cy="458908"/>
            <a:chOff x="3016250" y="3770450"/>
            <a:chExt cx="2253039" cy="458908"/>
          </a:xfrm>
        </p:grpSpPr>
        <p:sp>
          <p:nvSpPr>
            <p:cNvPr id="11" name="椭圆 10"/>
            <p:cNvSpPr/>
            <p:nvPr/>
          </p:nvSpPr>
          <p:spPr>
            <a:xfrm>
              <a:off x="3016250" y="403860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263248" y="3770450"/>
              <a:ext cx="2006041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广告投放过多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264550" y="3613150"/>
            <a:ext cx="2393143" cy="458908"/>
            <a:chOff x="9264550" y="3613150"/>
            <a:chExt cx="2393143" cy="458908"/>
          </a:xfrm>
        </p:grpSpPr>
        <p:sp>
          <p:nvSpPr>
            <p:cNvPr id="14" name="椭圆 13"/>
            <p:cNvSpPr/>
            <p:nvPr/>
          </p:nvSpPr>
          <p:spPr>
            <a:xfrm>
              <a:off x="9264550" y="3774522"/>
              <a:ext cx="216000" cy="21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51652" y="3613150"/>
              <a:ext cx="2006041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kern="0" spc="-15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舆论环境混乱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258887" y="2286000"/>
            <a:ext cx="2389713" cy="458908"/>
            <a:chOff x="8723800" y="2220788"/>
            <a:chExt cx="2389713" cy="458908"/>
          </a:xfrm>
        </p:grpSpPr>
        <p:sp>
          <p:nvSpPr>
            <p:cNvPr id="13" name="椭圆 12"/>
            <p:cNvSpPr/>
            <p:nvPr/>
          </p:nvSpPr>
          <p:spPr>
            <a:xfrm>
              <a:off x="8723800" y="23992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107472" y="2220788"/>
              <a:ext cx="2006041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800" kern="0" spc="-15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用户构成复杂</a:t>
              </a:r>
              <a:endPara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-1358900" y="-468532"/>
            <a:ext cx="3581400" cy="3581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-1422400" y="-698500"/>
            <a:ext cx="4716838" cy="4716838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-1901373" y="-1286328"/>
            <a:ext cx="6096001" cy="6096001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-1683657" y="-1792240"/>
            <a:ext cx="7850140" cy="78501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-65863" y="107042"/>
            <a:ext cx="7895413" cy="2462627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-65863" y="508000"/>
            <a:ext cx="7315559" cy="381725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-65863" y="909561"/>
            <a:ext cx="4011041" cy="5148338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-65863" y="737066"/>
            <a:ext cx="3666794" cy="3772711"/>
          </a:xfrm>
          <a:prstGeom prst="straightConnector1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203227" y="5324380"/>
            <a:ext cx="2006041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课程需要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生活需要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精益求精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7974331" y="1909349"/>
            <a:ext cx="2865119" cy="1154003"/>
            <a:chOff x="7974331" y="1909349"/>
            <a:chExt cx="2865119" cy="1154003"/>
          </a:xfrm>
        </p:grpSpPr>
        <p:sp>
          <p:nvSpPr>
            <p:cNvPr id="31" name="矩形 30"/>
            <p:cNvSpPr/>
            <p:nvPr/>
          </p:nvSpPr>
          <p:spPr>
            <a:xfrm>
              <a:off x="7974331" y="1909349"/>
              <a:ext cx="2465069" cy="2712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学校组织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74331" y="2275829"/>
              <a:ext cx="2865119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安全、舆论波动小、流量充足的社交发布平台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394477" y="4076424"/>
            <a:ext cx="3359248" cy="1316127"/>
            <a:chOff x="7394477" y="4076424"/>
            <a:chExt cx="3359248" cy="1316127"/>
          </a:xfrm>
        </p:grpSpPr>
        <p:sp>
          <p:nvSpPr>
            <p:cNvPr id="33" name="矩形 32"/>
            <p:cNvSpPr/>
            <p:nvPr/>
          </p:nvSpPr>
          <p:spPr>
            <a:xfrm>
              <a:off x="7394477" y="4076424"/>
              <a:ext cx="3262633" cy="433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同学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394477" y="4605028"/>
              <a:ext cx="3359248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集聚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校园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信息、允许讨论校园问题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的专门化</a:t>
              </a:r>
              <a:r>
                <a:rPr lang="zh-CN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55E2D2B-909B-4BCE-9586-01546D3F995E}"/>
              </a:ext>
            </a:extLst>
          </p:cNvPr>
          <p:cNvSpPr txBox="1"/>
          <p:nvPr/>
        </p:nvSpPr>
        <p:spPr>
          <a:xfrm>
            <a:off x="3034206" y="398838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Needs &amp; Others Needs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79F182-A843-4697-A33B-323C624702EB}"/>
              </a:ext>
            </a:extLst>
          </p:cNvPr>
          <p:cNvSpPr/>
          <p:nvPr/>
        </p:nvSpPr>
        <p:spPr>
          <a:xfrm>
            <a:off x="3960701" y="5045964"/>
            <a:ext cx="2682028" cy="291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BA3C0A7-5F97-4DBE-BD44-15779999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53916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022475" y="376632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054395" y="4131996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265631" y="479379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cxnSp>
        <p:nvCxnSpPr>
          <p:cNvPr id="13" name="直接连接符 12"/>
          <p:cNvCxnSpPr>
            <a:stCxn id="9" idx="7"/>
            <a:endCxn id="15" idx="2"/>
          </p:cNvCxnSpPr>
          <p:nvPr/>
        </p:nvCxnSpPr>
        <p:spPr>
          <a:xfrm flipV="1">
            <a:off x="3114659" y="2042591"/>
            <a:ext cx="3854439" cy="17395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6"/>
            <a:endCxn id="25" idx="2"/>
          </p:cNvCxnSpPr>
          <p:nvPr/>
        </p:nvCxnSpPr>
        <p:spPr>
          <a:xfrm>
            <a:off x="2198395" y="4203996"/>
            <a:ext cx="6644177" cy="103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1" idx="6"/>
            <a:endCxn id="32" idx="2"/>
          </p:cNvCxnSpPr>
          <p:nvPr/>
        </p:nvCxnSpPr>
        <p:spPr>
          <a:xfrm>
            <a:off x="3481631" y="4901799"/>
            <a:ext cx="2867275" cy="784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969098" y="932281"/>
            <a:ext cx="2220619" cy="2220619"/>
            <a:chOff x="5987591" y="1647788"/>
            <a:chExt cx="2220619" cy="2220619"/>
          </a:xfrm>
        </p:grpSpPr>
        <p:grpSp>
          <p:nvGrpSpPr>
            <p:cNvPr id="16" name="组合 15"/>
            <p:cNvGrpSpPr/>
            <p:nvPr/>
          </p:nvGrpSpPr>
          <p:grpSpPr>
            <a:xfrm>
              <a:off x="5987591" y="1647788"/>
              <a:ext cx="2220619" cy="2220619"/>
              <a:chOff x="5938887" y="1794331"/>
              <a:chExt cx="1885360" cy="188536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167281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方正兰亭细黑_GBK" panose="02000000000000000000" pitchFamily="2" charset="-122"/>
                  </a:rPr>
                  <a:t>调研问卷</a:t>
                </a: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319687" y="2331057"/>
              <a:ext cx="1585162" cy="306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48906" y="4524973"/>
            <a:ext cx="2322286" cy="2322286"/>
            <a:chOff x="5370287" y="4079360"/>
            <a:chExt cx="2322286" cy="2322286"/>
          </a:xfrm>
        </p:grpSpPr>
        <p:grpSp>
          <p:nvGrpSpPr>
            <p:cNvPr id="30" name="组合 29"/>
            <p:cNvGrpSpPr/>
            <p:nvPr/>
          </p:nvGrpSpPr>
          <p:grpSpPr>
            <a:xfrm>
              <a:off x="5370287" y="4079360"/>
              <a:ext cx="2322286" cy="2322286"/>
              <a:chOff x="5938887" y="1794331"/>
              <a:chExt cx="1885360" cy="188536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方正兰亭细黑_GBK" panose="02000000000000000000" pitchFamily="2" charset="-122"/>
                  </a:rPr>
                  <a:t>基于原有产品及体验反馈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5738849" y="4844231"/>
              <a:ext cx="1585162" cy="336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842572" y="2730353"/>
            <a:ext cx="2967958" cy="2967958"/>
            <a:chOff x="8432014" y="2410530"/>
            <a:chExt cx="2967958" cy="2967958"/>
          </a:xfrm>
        </p:grpSpPr>
        <p:grpSp>
          <p:nvGrpSpPr>
            <p:cNvPr id="23" name="组合 22"/>
            <p:cNvGrpSpPr/>
            <p:nvPr/>
          </p:nvGrpSpPr>
          <p:grpSpPr>
            <a:xfrm>
              <a:off x="8432014" y="2410530"/>
              <a:ext cx="2967958" cy="2967958"/>
              <a:chOff x="5938887" y="1794331"/>
              <a:chExt cx="1885360" cy="188536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6167282" y="2022726"/>
                <a:ext cx="1428570" cy="142857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5938887" y="1794331"/>
                <a:ext cx="1885360" cy="188536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方正兰亭细黑_GBK" panose="02000000000000000000" pitchFamily="2" charset="-122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889254" y="3665054"/>
              <a:ext cx="2053476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头脑风暴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140320" y="315224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Requirement Gathering &amp; Breakdown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69462" y="0"/>
            <a:ext cx="6322538" cy="6858000"/>
            <a:chOff x="5869462" y="0"/>
            <a:chExt cx="6322538" cy="6858000"/>
          </a:xfrm>
        </p:grpSpPr>
        <p:sp>
          <p:nvSpPr>
            <p:cNvPr id="5" name="矩形 4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16200000">
              <a:off x="5850921" y="3294978"/>
              <a:ext cx="268848" cy="231766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640442" y="1725613"/>
            <a:ext cx="4600575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7252" y="1061485"/>
            <a:ext cx="2714171" cy="89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Classification</a:t>
            </a:r>
          </a:p>
        </p:txBody>
      </p:sp>
      <p:sp>
        <p:nvSpPr>
          <p:cNvPr id="13" name="任意多边形 12"/>
          <p:cNvSpPr/>
          <p:nvPr/>
        </p:nvSpPr>
        <p:spPr>
          <a:xfrm rot="10800000">
            <a:off x="1018832" y="2489697"/>
            <a:ext cx="3843794" cy="1823361"/>
          </a:xfrm>
          <a:custGeom>
            <a:avLst/>
            <a:gdLst>
              <a:gd name="connsiteX0" fmla="*/ 3131238 w 6262476"/>
              <a:gd name="connsiteY0" fmla="*/ 2970699 h 2970699"/>
              <a:gd name="connsiteX1" fmla="*/ 50694 w 6262476"/>
              <a:gd name="connsiteY1" fmla="*/ 928778 h 2970699"/>
              <a:gd name="connsiteX2" fmla="*/ 0 w 6262476"/>
              <a:gd name="connsiteY2" fmla="*/ 790272 h 2970699"/>
              <a:gd name="connsiteX3" fmla="*/ 2127990 w 6262476"/>
              <a:gd name="connsiteY3" fmla="*/ 0 h 2970699"/>
              <a:gd name="connsiteX4" fmla="*/ 2142051 w 6262476"/>
              <a:gd name="connsiteY4" fmla="*/ 45299 h 2970699"/>
              <a:gd name="connsiteX5" fmla="*/ 3131238 w 6262476"/>
              <a:gd name="connsiteY5" fmla="*/ 700976 h 2970699"/>
              <a:gd name="connsiteX6" fmla="*/ 4120424 w 6262476"/>
              <a:gd name="connsiteY6" fmla="*/ 45299 h 2970699"/>
              <a:gd name="connsiteX7" fmla="*/ 4134486 w 6262476"/>
              <a:gd name="connsiteY7" fmla="*/ 1 h 2970699"/>
              <a:gd name="connsiteX8" fmla="*/ 6262476 w 6262476"/>
              <a:gd name="connsiteY8" fmla="*/ 790272 h 2970699"/>
              <a:gd name="connsiteX9" fmla="*/ 6211782 w 6262476"/>
              <a:gd name="connsiteY9" fmla="*/ 928778 h 2970699"/>
              <a:gd name="connsiteX10" fmla="*/ 3131238 w 6262476"/>
              <a:gd name="connsiteY10" fmla="*/ 2970699 h 29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2476" h="2970699">
                <a:moveTo>
                  <a:pt x="3131238" y="2970699"/>
                </a:moveTo>
                <a:cubicBezTo>
                  <a:pt x="1746407" y="2970699"/>
                  <a:pt x="558230" y="2128729"/>
                  <a:pt x="50694" y="928778"/>
                </a:cubicBezTo>
                <a:lnTo>
                  <a:pt x="0" y="790272"/>
                </a:lnTo>
                <a:lnTo>
                  <a:pt x="2127990" y="0"/>
                </a:lnTo>
                <a:lnTo>
                  <a:pt x="2142051" y="45299"/>
                </a:lnTo>
                <a:cubicBezTo>
                  <a:pt x="2305025" y="430613"/>
                  <a:pt x="2686558" y="700976"/>
                  <a:pt x="3131238" y="700976"/>
                </a:cubicBezTo>
                <a:cubicBezTo>
                  <a:pt x="3575917" y="700976"/>
                  <a:pt x="3957450" y="430613"/>
                  <a:pt x="4120424" y="45299"/>
                </a:cubicBezTo>
                <a:lnTo>
                  <a:pt x="4134486" y="1"/>
                </a:lnTo>
                <a:lnTo>
                  <a:pt x="6262476" y="790272"/>
                </a:lnTo>
                <a:lnTo>
                  <a:pt x="6211782" y="928778"/>
                </a:lnTo>
                <a:cubicBezTo>
                  <a:pt x="5704245" y="2128729"/>
                  <a:pt x="4516068" y="2970699"/>
                  <a:pt x="3131238" y="297069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1018833" y="2549425"/>
            <a:ext cx="1729560" cy="1763632"/>
          </a:xfrm>
          <a:custGeom>
            <a:avLst/>
            <a:gdLst>
              <a:gd name="connsiteX0" fmla="*/ 2332952 w 2817875"/>
              <a:gd name="connsiteY0" fmla="*/ 0 h 2873386"/>
              <a:gd name="connsiteX1" fmla="*/ 2360505 w 2817875"/>
              <a:gd name="connsiteY1" fmla="*/ 125383 h 2873386"/>
              <a:gd name="connsiteX2" fmla="*/ 2787602 w 2817875"/>
              <a:gd name="connsiteY2" fmla="*/ 2080894 h 2873386"/>
              <a:gd name="connsiteX3" fmla="*/ 2817875 w 2817875"/>
              <a:gd name="connsiteY3" fmla="*/ 2219321 h 2873386"/>
              <a:gd name="connsiteX4" fmla="*/ 2811997 w 2817875"/>
              <a:gd name="connsiteY4" fmla="*/ 2220676 h 2873386"/>
              <a:gd name="connsiteX5" fmla="*/ 2142052 w 2817875"/>
              <a:gd name="connsiteY5" fmla="*/ 2828088 h 2873386"/>
              <a:gd name="connsiteX6" fmla="*/ 2127990 w 2817875"/>
              <a:gd name="connsiteY6" fmla="*/ 2873386 h 2873386"/>
              <a:gd name="connsiteX7" fmla="*/ 0 w 2817875"/>
              <a:gd name="connsiteY7" fmla="*/ 2083115 h 2873386"/>
              <a:gd name="connsiteX8" fmla="*/ 50694 w 2817875"/>
              <a:gd name="connsiteY8" fmla="*/ 1944609 h 2873386"/>
              <a:gd name="connsiteX9" fmla="*/ 2137050 w 2817875"/>
              <a:gd name="connsiteY9" fmla="*/ 52995 h 287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7875" h="2873386">
                <a:moveTo>
                  <a:pt x="2332952" y="0"/>
                </a:moveTo>
                <a:lnTo>
                  <a:pt x="2360505" y="125383"/>
                </a:lnTo>
                <a:cubicBezTo>
                  <a:pt x="2626744" y="1337113"/>
                  <a:pt x="2487877" y="710104"/>
                  <a:pt x="2787602" y="2080894"/>
                </a:cubicBezTo>
                <a:lnTo>
                  <a:pt x="2817875" y="2219321"/>
                </a:lnTo>
                <a:lnTo>
                  <a:pt x="2811997" y="2220676"/>
                </a:lnTo>
                <a:cubicBezTo>
                  <a:pt x="2509452" y="2314777"/>
                  <a:pt x="2264283" y="2539103"/>
                  <a:pt x="2142052" y="2828088"/>
                </a:cubicBezTo>
                <a:lnTo>
                  <a:pt x="2127990" y="2873386"/>
                </a:lnTo>
                <a:lnTo>
                  <a:pt x="0" y="2083115"/>
                </a:lnTo>
                <a:lnTo>
                  <a:pt x="50694" y="1944609"/>
                </a:lnTo>
                <a:cubicBezTo>
                  <a:pt x="431347" y="1044646"/>
                  <a:pt x="1194860" y="346047"/>
                  <a:pt x="2137050" y="52995"/>
                </a:cubicBezTo>
                <a:close/>
              </a:path>
            </a:pathLst>
          </a:custGeom>
          <a:solidFill>
            <a:schemeClr val="tx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5932" y="5140690"/>
            <a:ext cx="406959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TPM</a:t>
            </a: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目标较为清晰，解决方案较为明确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66641" y="2295087"/>
            <a:ext cx="745628" cy="4194690"/>
            <a:chOff x="2566641" y="2295087"/>
            <a:chExt cx="745628" cy="4194690"/>
          </a:xfrm>
        </p:grpSpPr>
        <p:sp>
          <p:nvSpPr>
            <p:cNvPr id="18" name="任意多边形 17"/>
            <p:cNvSpPr/>
            <p:nvPr/>
          </p:nvSpPr>
          <p:spPr>
            <a:xfrm rot="20700000">
              <a:off x="2566641" y="2295087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9900000">
              <a:off x="3103613" y="4302798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6783388" y="1716723"/>
            <a:ext cx="4600575" cy="29908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716725" y="1018155"/>
            <a:ext cx="2714171" cy="896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PMLC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 rot="10800000">
            <a:off x="7161778" y="2480807"/>
            <a:ext cx="3843794" cy="1823361"/>
          </a:xfrm>
          <a:custGeom>
            <a:avLst/>
            <a:gdLst>
              <a:gd name="connsiteX0" fmla="*/ 3131238 w 6262476"/>
              <a:gd name="connsiteY0" fmla="*/ 2970699 h 2970699"/>
              <a:gd name="connsiteX1" fmla="*/ 50694 w 6262476"/>
              <a:gd name="connsiteY1" fmla="*/ 928778 h 2970699"/>
              <a:gd name="connsiteX2" fmla="*/ 0 w 6262476"/>
              <a:gd name="connsiteY2" fmla="*/ 790272 h 2970699"/>
              <a:gd name="connsiteX3" fmla="*/ 2127990 w 6262476"/>
              <a:gd name="connsiteY3" fmla="*/ 0 h 2970699"/>
              <a:gd name="connsiteX4" fmla="*/ 2142051 w 6262476"/>
              <a:gd name="connsiteY4" fmla="*/ 45299 h 2970699"/>
              <a:gd name="connsiteX5" fmla="*/ 3131238 w 6262476"/>
              <a:gd name="connsiteY5" fmla="*/ 700976 h 2970699"/>
              <a:gd name="connsiteX6" fmla="*/ 4120424 w 6262476"/>
              <a:gd name="connsiteY6" fmla="*/ 45299 h 2970699"/>
              <a:gd name="connsiteX7" fmla="*/ 4134486 w 6262476"/>
              <a:gd name="connsiteY7" fmla="*/ 1 h 2970699"/>
              <a:gd name="connsiteX8" fmla="*/ 6262476 w 6262476"/>
              <a:gd name="connsiteY8" fmla="*/ 790272 h 2970699"/>
              <a:gd name="connsiteX9" fmla="*/ 6211782 w 6262476"/>
              <a:gd name="connsiteY9" fmla="*/ 928778 h 2970699"/>
              <a:gd name="connsiteX10" fmla="*/ 3131238 w 6262476"/>
              <a:gd name="connsiteY10" fmla="*/ 2970699 h 297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2476" h="2970699">
                <a:moveTo>
                  <a:pt x="3131238" y="2970699"/>
                </a:moveTo>
                <a:cubicBezTo>
                  <a:pt x="1746407" y="2970699"/>
                  <a:pt x="558230" y="2128729"/>
                  <a:pt x="50694" y="928778"/>
                </a:cubicBezTo>
                <a:lnTo>
                  <a:pt x="0" y="790272"/>
                </a:lnTo>
                <a:lnTo>
                  <a:pt x="2127990" y="0"/>
                </a:lnTo>
                <a:lnTo>
                  <a:pt x="2142051" y="45299"/>
                </a:lnTo>
                <a:cubicBezTo>
                  <a:pt x="2305025" y="430613"/>
                  <a:pt x="2686558" y="700976"/>
                  <a:pt x="3131238" y="700976"/>
                </a:cubicBezTo>
                <a:cubicBezTo>
                  <a:pt x="3575917" y="700976"/>
                  <a:pt x="3957450" y="430613"/>
                  <a:pt x="4120424" y="45299"/>
                </a:cubicBezTo>
                <a:lnTo>
                  <a:pt x="4134486" y="1"/>
                </a:lnTo>
                <a:lnTo>
                  <a:pt x="6262476" y="790272"/>
                </a:lnTo>
                <a:lnTo>
                  <a:pt x="6211782" y="928778"/>
                </a:lnTo>
                <a:cubicBezTo>
                  <a:pt x="5704245" y="2128729"/>
                  <a:pt x="4516068" y="2970699"/>
                  <a:pt x="3131238" y="29706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7161779" y="2540535"/>
            <a:ext cx="1729560" cy="1763632"/>
          </a:xfrm>
          <a:custGeom>
            <a:avLst/>
            <a:gdLst>
              <a:gd name="connsiteX0" fmla="*/ 2332952 w 2817875"/>
              <a:gd name="connsiteY0" fmla="*/ 0 h 2873386"/>
              <a:gd name="connsiteX1" fmla="*/ 2360505 w 2817875"/>
              <a:gd name="connsiteY1" fmla="*/ 125383 h 2873386"/>
              <a:gd name="connsiteX2" fmla="*/ 2787602 w 2817875"/>
              <a:gd name="connsiteY2" fmla="*/ 2080894 h 2873386"/>
              <a:gd name="connsiteX3" fmla="*/ 2817875 w 2817875"/>
              <a:gd name="connsiteY3" fmla="*/ 2219321 h 2873386"/>
              <a:gd name="connsiteX4" fmla="*/ 2811997 w 2817875"/>
              <a:gd name="connsiteY4" fmla="*/ 2220676 h 2873386"/>
              <a:gd name="connsiteX5" fmla="*/ 2142052 w 2817875"/>
              <a:gd name="connsiteY5" fmla="*/ 2828088 h 2873386"/>
              <a:gd name="connsiteX6" fmla="*/ 2127990 w 2817875"/>
              <a:gd name="connsiteY6" fmla="*/ 2873386 h 2873386"/>
              <a:gd name="connsiteX7" fmla="*/ 0 w 2817875"/>
              <a:gd name="connsiteY7" fmla="*/ 2083115 h 2873386"/>
              <a:gd name="connsiteX8" fmla="*/ 50694 w 2817875"/>
              <a:gd name="connsiteY8" fmla="*/ 1944609 h 2873386"/>
              <a:gd name="connsiteX9" fmla="*/ 2137050 w 2817875"/>
              <a:gd name="connsiteY9" fmla="*/ 52995 h 287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7875" h="2873386">
                <a:moveTo>
                  <a:pt x="2332952" y="0"/>
                </a:moveTo>
                <a:lnTo>
                  <a:pt x="2360505" y="125383"/>
                </a:lnTo>
                <a:cubicBezTo>
                  <a:pt x="2626744" y="1337113"/>
                  <a:pt x="2487877" y="710104"/>
                  <a:pt x="2787602" y="2080894"/>
                </a:cubicBezTo>
                <a:lnTo>
                  <a:pt x="2817875" y="2219321"/>
                </a:lnTo>
                <a:lnTo>
                  <a:pt x="2811997" y="2220676"/>
                </a:lnTo>
                <a:cubicBezTo>
                  <a:pt x="2509452" y="2314777"/>
                  <a:pt x="2264283" y="2539103"/>
                  <a:pt x="2142052" y="2828088"/>
                </a:cubicBezTo>
                <a:lnTo>
                  <a:pt x="2127990" y="2873386"/>
                </a:lnTo>
                <a:lnTo>
                  <a:pt x="0" y="2083115"/>
                </a:lnTo>
                <a:lnTo>
                  <a:pt x="50694" y="1944609"/>
                </a:lnTo>
                <a:cubicBezTo>
                  <a:pt x="431347" y="1044646"/>
                  <a:pt x="1194860" y="346047"/>
                  <a:pt x="2137050" y="529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48878" y="5131800"/>
            <a:ext cx="4069591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</a:t>
            </a:r>
          </a:p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定义清晰，变更少；具有模板 </a:t>
            </a:r>
            <a:endParaRPr lang="en-US" altLang="zh-CN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709587" y="2286197"/>
            <a:ext cx="745628" cy="4194690"/>
            <a:chOff x="2566641" y="2295087"/>
            <a:chExt cx="745628" cy="4194690"/>
          </a:xfrm>
          <a:solidFill>
            <a:schemeClr val="bg1"/>
          </a:solidFill>
        </p:grpSpPr>
        <p:sp>
          <p:nvSpPr>
            <p:cNvPr id="37" name="任意多边形 36"/>
            <p:cNvSpPr/>
            <p:nvPr/>
          </p:nvSpPr>
          <p:spPr>
            <a:xfrm rot="20700000">
              <a:off x="2566641" y="2295087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 rot="9900000">
              <a:off x="3103613" y="4302798"/>
              <a:ext cx="208656" cy="2186979"/>
            </a:xfrm>
            <a:custGeom>
              <a:avLst/>
              <a:gdLst>
                <a:gd name="connsiteX0" fmla="*/ 161925 w 323850"/>
                <a:gd name="connsiteY0" fmla="*/ 0 h 3704520"/>
                <a:gd name="connsiteX1" fmla="*/ 323850 w 323850"/>
                <a:gd name="connsiteY1" fmla="*/ 3598708 h 3704520"/>
                <a:gd name="connsiteX2" fmla="*/ 164420 w 323850"/>
                <a:gd name="connsiteY2" fmla="*/ 3704520 h 3704520"/>
                <a:gd name="connsiteX3" fmla="*/ 4990 w 323850"/>
                <a:gd name="connsiteY3" fmla="*/ 3598708 h 3704520"/>
                <a:gd name="connsiteX4" fmla="*/ 0 w 323850"/>
                <a:gd name="connsiteY4" fmla="*/ 3598708 h 370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704520">
                  <a:moveTo>
                    <a:pt x="161925" y="0"/>
                  </a:moveTo>
                  <a:lnTo>
                    <a:pt x="323850" y="3598708"/>
                  </a:lnTo>
                  <a:cubicBezTo>
                    <a:pt x="323850" y="3657146"/>
                    <a:pt x="252471" y="3704520"/>
                    <a:pt x="164420" y="3704520"/>
                  </a:cubicBezTo>
                  <a:cubicBezTo>
                    <a:pt x="76369" y="3704520"/>
                    <a:pt x="4990" y="3657146"/>
                    <a:pt x="4990" y="3598708"/>
                  </a:cubicBezTo>
                  <a:lnTo>
                    <a:pt x="0" y="3598708"/>
                  </a:lnTo>
                  <a:close/>
                </a:path>
              </a:pathLst>
            </a:cu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方正兰亭细黑_GBK" panose="02000000000000000000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97" y="1642533"/>
            <a:ext cx="1639966" cy="7498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017" y="1625520"/>
            <a:ext cx="1639966" cy="7498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 flipV="1">
            <a:off x="2953203" y="2743200"/>
            <a:ext cx="0" cy="3386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191078" y="2762250"/>
            <a:ext cx="0" cy="262110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191203" y="1876425"/>
            <a:ext cx="0" cy="190500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411153" y="2287429"/>
            <a:ext cx="0" cy="338613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8963478" y="1752503"/>
            <a:ext cx="0" cy="255279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10477953" y="1959134"/>
            <a:ext cx="0" cy="262110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034206" y="398838"/>
            <a:ext cx="612358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09BA12-3177-4725-AC7C-2DE827B9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83" y="1203483"/>
            <a:ext cx="8713908" cy="49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7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9748" y="-738323"/>
            <a:ext cx="4502332" cy="74233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7" name="椭圆 6"/>
          <p:cNvSpPr/>
          <p:nvPr/>
        </p:nvSpPr>
        <p:spPr>
          <a:xfrm>
            <a:off x="5804263" y="1219201"/>
            <a:ext cx="4359725" cy="4359725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14824" y="2924324"/>
            <a:ext cx="3538603" cy="706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Project Planning &amp; Launching</a:t>
            </a: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制定项目计划并着手安排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861" y="4331787"/>
            <a:ext cx="518160" cy="5181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45" y="4331787"/>
            <a:ext cx="518160" cy="5181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229" y="4336868"/>
            <a:ext cx="518160" cy="5181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579" y="3070598"/>
            <a:ext cx="3029975" cy="999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1396</Words>
  <Application>Microsoft Office PowerPoint</Application>
  <PresentationFormat>宽屏</PresentationFormat>
  <Paragraphs>128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微软雅黑</vt:lpstr>
      <vt:lpstr>Calibri Light</vt:lpstr>
      <vt:lpstr>Arial</vt:lpstr>
      <vt:lpstr>Verdana</vt:lpstr>
      <vt:lpstr>Calibri</vt:lpstr>
      <vt:lpstr>Impact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wangqian</dc:creator>
  <cp:lastModifiedBy>狄 载源</cp:lastModifiedBy>
  <cp:revision>175</cp:revision>
  <dcterms:created xsi:type="dcterms:W3CDTF">2016-07-06T05:14:00Z</dcterms:created>
  <dcterms:modified xsi:type="dcterms:W3CDTF">2022-04-20T11:19:27Z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