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2FEF2-9BA9-4095-AF19-0725C908A47F}" type="datetimeFigureOut">
              <a:rPr lang="sr-Latn-RS" smtClean="0"/>
              <a:t>26.1.2017.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1993B-F7E6-4394-A53B-AD587E1E8A8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1715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1993B-F7E6-4394-A53B-AD587E1E8A8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392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B50-156F-42E8-9C29-10C63657BFD1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B89F-CC3B-4505-95A5-C8F8B143359D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E9B9-8DF4-4841-A491-818A9C61148E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177-6F18-4F5D-8416-4E8B29F715E9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7F88-0663-4798-8136-C2E775F22566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08C6-0290-4210-AEA9-DE39110563F7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3126-2A43-46C4-8431-ECC3921882BE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8ACD-9332-4F5E-9700-B1A1FAD4A213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783-52F3-410D-9E87-F4F493A2E292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1EB-4F8C-4880-B3B8-C6461CBED028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95EE-4DF2-436C-BBB4-1CB1D3A51642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4305DB-EAF6-49E0-818A-86252CE8CAFF}" type="datetime1">
              <a:rPr lang="en-US" smtClean="0"/>
              <a:t>26-Jan-17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8448"/>
            <a:ext cx="8483600" cy="3255264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Primena više modela za mašinsko predviđanje za </a:t>
            </a:r>
            <a:r>
              <a:rPr lang="sr-Latn-RS" dirty="0" smtClean="0"/>
              <a:t>detekciju</a:t>
            </a:r>
            <a:r>
              <a:rPr lang="en-US" dirty="0" smtClean="0"/>
              <a:t> </a:t>
            </a:r>
            <a:r>
              <a:rPr lang="sr-Latn-RS" dirty="0" smtClean="0"/>
              <a:t>eritemo</a:t>
            </a:r>
            <a:r>
              <a:rPr lang="en-US" dirty="0"/>
              <a:t>-</a:t>
            </a:r>
            <a:r>
              <a:rPr lang="sr-Latn-RS" dirty="0" smtClean="0"/>
              <a:t>skvamoznih </a:t>
            </a:r>
            <a:r>
              <a:rPr lang="sr-Latn-RS" dirty="0"/>
              <a:t>oboljenja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53712"/>
            <a:ext cx="8216900" cy="1427988"/>
          </a:xfrm>
        </p:spPr>
        <p:txBody>
          <a:bodyPr/>
          <a:lstStyle/>
          <a:p>
            <a:endParaRPr lang="sr-Latn-RS" dirty="0" smtClean="0"/>
          </a:p>
          <a:p>
            <a:r>
              <a:rPr lang="en-US" b="1" dirty="0" smtClean="0"/>
              <a:t>Nada Jankovi</a:t>
            </a:r>
            <a:r>
              <a:rPr lang="sr-Latn-RS" b="1" dirty="0" smtClean="0"/>
              <a:t>ć 3081/16</a:t>
            </a:r>
          </a:p>
          <a:p>
            <a:r>
              <a:rPr lang="sr-Latn-RS" b="1" dirty="0" smtClean="0"/>
              <a:t>Ivan Dimitrov 3232/16</a:t>
            </a:r>
            <a:endParaRPr lang="sr-Latn-RS" b="1" dirty="0"/>
          </a:p>
        </p:txBody>
      </p:sp>
      <p:pic>
        <p:nvPicPr>
          <p:cNvPr id="1026" name="Picture 2" descr="http://neurel.etf.bg.ac.rs/et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0" y="858501"/>
            <a:ext cx="2311400" cy="24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5734" cy="4601183"/>
          </a:xfrm>
        </p:spPr>
        <p:txBody>
          <a:bodyPr/>
          <a:lstStyle/>
          <a:p>
            <a:r>
              <a:rPr lang="sr-Latn-RS" dirty="0" smtClean="0"/>
              <a:t>ANALIZA I POREĐENJE REZULTATA</a:t>
            </a:r>
            <a:r>
              <a:rPr lang="en-US" dirty="0" smtClean="0"/>
              <a:t> [1]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10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13116"/>
              </p:ext>
            </p:extLst>
          </p:nvPr>
        </p:nvGraphicFramePr>
        <p:xfrm>
          <a:off x="3533750" y="1165735"/>
          <a:ext cx="3932924" cy="1632330"/>
        </p:xfrm>
        <a:graphic>
          <a:graphicData uri="http://schemas.openxmlformats.org/drawingml/2006/table">
            <a:tbl>
              <a:tblPr firstRow="1" firstCol="1" bandRow="1"/>
              <a:tblGrid>
                <a:gridCol w="756540"/>
                <a:gridCol w="548399"/>
                <a:gridCol w="547661"/>
                <a:gridCol w="548399"/>
                <a:gridCol w="547661"/>
                <a:gridCol w="548399"/>
                <a:gridCol w="435865"/>
              </a:tblGrid>
              <a:tr h="233190"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Dobijeni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Predviđeni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87748"/>
              </p:ext>
            </p:extLst>
          </p:nvPr>
        </p:nvGraphicFramePr>
        <p:xfrm>
          <a:off x="7611770" y="1165735"/>
          <a:ext cx="4026047" cy="1632330"/>
        </p:xfrm>
        <a:graphic>
          <a:graphicData uri="http://schemas.openxmlformats.org/drawingml/2006/table">
            <a:tbl>
              <a:tblPr firstRow="1" firstCol="1" bandRow="1"/>
              <a:tblGrid>
                <a:gridCol w="653706"/>
                <a:gridCol w="618050"/>
                <a:gridCol w="594279"/>
                <a:gridCol w="570508"/>
                <a:gridCol w="522965"/>
                <a:gridCol w="570508"/>
                <a:gridCol w="496031"/>
              </a:tblGrid>
              <a:tr h="233190"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Dobijeni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Predviđeni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23319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5581"/>
              </p:ext>
            </p:extLst>
          </p:nvPr>
        </p:nvGraphicFramePr>
        <p:xfrm>
          <a:off x="3533750" y="3773228"/>
          <a:ext cx="3932924" cy="1560769"/>
        </p:xfrm>
        <a:graphic>
          <a:graphicData uri="http://schemas.openxmlformats.org/drawingml/2006/table">
            <a:tbl>
              <a:tblPr firstRow="1" firstCol="1" bandRow="1"/>
              <a:tblGrid>
                <a:gridCol w="638586"/>
                <a:gridCol w="603754"/>
                <a:gridCol w="580533"/>
                <a:gridCol w="557312"/>
                <a:gridCol w="510869"/>
                <a:gridCol w="557312"/>
                <a:gridCol w="484558"/>
              </a:tblGrid>
              <a:tr h="222967"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Dobijeni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Predviđeni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22967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</a:tr>
              <a:tr h="222967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67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222967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67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222967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934692" y="3239762"/>
            <a:ext cx="3795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lnSpc>
                <a:spcPct val="90000"/>
              </a:lnSpc>
              <a:spcBef>
                <a:spcPts val="1200"/>
              </a:spcBef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sr-Latn-RS" sz="2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Naivni Bejzov algoritam</a:t>
            </a:r>
          </a:p>
        </p:txBody>
      </p:sp>
      <p:pic>
        <p:nvPicPr>
          <p:cNvPr id="7170" name="Picture 2" descr="http://puu.sh/tAQeD/5a1f0067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293" y="3499963"/>
            <a:ext cx="4008706" cy="21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611770" y="452927"/>
            <a:ext cx="3795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lnSpc>
                <a:spcPct val="90000"/>
              </a:lnSpc>
              <a:spcBef>
                <a:spcPts val="1200"/>
              </a:spcBef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Algoritam k-n</a:t>
            </a:r>
            <a:r>
              <a:rPr lang="sr-Latn-RS" sz="2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ajbližih suseda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09074" y="452927"/>
            <a:ext cx="3795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lnSpc>
                <a:spcPct val="90000"/>
              </a:lnSpc>
              <a:spcBef>
                <a:spcPts val="1200"/>
              </a:spcBef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Algoritam klasterizacije metodom k-srednjih vrednosti</a:t>
            </a:r>
          </a:p>
        </p:txBody>
      </p:sp>
    </p:spTree>
    <p:extLst>
      <p:ext uri="{BB962C8B-B14F-4D97-AF65-F5344CB8AC3E}">
        <p14:creationId xmlns:p14="http://schemas.microsoft.com/office/powerpoint/2010/main" val="29842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5734" cy="4601183"/>
          </a:xfrm>
        </p:spPr>
        <p:txBody>
          <a:bodyPr/>
          <a:lstStyle/>
          <a:p>
            <a:r>
              <a:rPr lang="sr-Latn-RS" dirty="0" smtClean="0"/>
              <a:t>ANALIZA I POREĐENJE REZULTATA</a:t>
            </a:r>
            <a:r>
              <a:rPr lang="en-US" dirty="0" smtClean="0"/>
              <a:t> [2]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11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5991"/>
              </p:ext>
            </p:extLst>
          </p:nvPr>
        </p:nvGraphicFramePr>
        <p:xfrm>
          <a:off x="3865416" y="768854"/>
          <a:ext cx="7675419" cy="5285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185"/>
                <a:gridCol w="1054310"/>
                <a:gridCol w="100630"/>
                <a:gridCol w="1416189"/>
                <a:gridCol w="100630"/>
                <a:gridCol w="1416189"/>
                <a:gridCol w="1477286"/>
              </a:tblGrid>
              <a:tr h="1237944"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Algoritam za mašinsko učenje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Klase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vert="vert270" anchor="ctr"/>
                </a:tc>
                <a:tc gridSpan="2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71755"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   Specifičnost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vert="vert270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180340"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100" dirty="0" smtClean="0">
                          <a:effectLst/>
                        </a:rPr>
                        <a:t>Senzitivnos</a:t>
                      </a:r>
                      <a:r>
                        <a:rPr lang="sr-Latn-RS" sz="1200" dirty="0" smtClean="0">
                          <a:effectLst/>
                        </a:rPr>
                        <a:t>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vert="vert270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Preciznost predviđanja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vert="vert270" anchor="ctr"/>
                </a:tc>
              </a:tr>
              <a:tr h="269843">
                <a:tc rowSpan="5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Klasterizacija metodom k-srednjih vrednosti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rowSpan="5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85.75 %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314325" algn="ctr"/>
                        </a:tabLst>
                      </a:pPr>
                      <a:r>
                        <a:rPr lang="sr-Latn-RS" sz="1200" dirty="0">
                          <a:effectLst/>
                        </a:rPr>
                        <a:t>    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sr-Latn-RS" sz="1200" dirty="0" smtClean="0">
                          <a:effectLst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50 %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sr-Latn-RS" sz="1200" dirty="0" smtClean="0">
                          <a:effectLst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sr-Latn-RS" sz="1200" dirty="0" smtClean="0">
                          <a:effectLst/>
                        </a:rPr>
                        <a:t> </a:t>
                      </a:r>
                      <a:r>
                        <a:rPr lang="sr-Latn-RS" sz="1200" dirty="0">
                          <a:effectLst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87.65 %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sr-Latn-RS" sz="1200" dirty="0" smtClean="0">
                          <a:effectLst/>
                        </a:rPr>
                        <a:t> </a:t>
                      </a:r>
                      <a:r>
                        <a:rPr lang="sr-Latn-RS" sz="1200" dirty="0">
                          <a:effectLst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rowSpan="5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Algoritam k-najbližih suseda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rowSpan="5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98.8 %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98.65 %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81.82 %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    </a:t>
                      </a:r>
                      <a:r>
                        <a:rPr lang="en-US" sz="1200" dirty="0" smtClean="0">
                          <a:effectLst/>
                        </a:rPr>
                        <a:t>     </a:t>
                      </a:r>
                      <a:r>
                        <a:rPr lang="sr-Latn-RS" sz="1200" dirty="0" smtClean="0">
                          <a:effectLst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   </a:t>
                      </a:r>
                      <a:r>
                        <a:rPr lang="en-US" sz="1200" dirty="0" smtClean="0">
                          <a:effectLst/>
                        </a:rPr>
                        <a:t>     </a:t>
                      </a:r>
                      <a:r>
                        <a:rPr lang="sr-Latn-RS" sz="1200" dirty="0" smtClean="0">
                          <a:effectLst/>
                        </a:rPr>
                        <a:t> </a:t>
                      </a:r>
                      <a:r>
                        <a:rPr lang="sr-Latn-RS" sz="1200" dirty="0">
                          <a:effectLst/>
                        </a:rPr>
                        <a:t>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87.22 %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92.31 %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   </a:t>
                      </a:r>
                      <a:r>
                        <a:rPr lang="en-US" sz="1200" dirty="0" smtClean="0">
                          <a:effectLst/>
                        </a:rPr>
                        <a:t>     </a:t>
                      </a:r>
                      <a:r>
                        <a:rPr lang="sr-Latn-RS" sz="1200" dirty="0" smtClean="0">
                          <a:effectLst/>
                        </a:rPr>
                        <a:t> </a:t>
                      </a:r>
                      <a:r>
                        <a:rPr lang="sr-Latn-RS" sz="1200" dirty="0">
                          <a:effectLst/>
                        </a:rPr>
                        <a:t>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rowSpan="5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Naivni Bejzov klasifikator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    </a:t>
                      </a:r>
                      <a:r>
                        <a:rPr lang="en-US" sz="1200" dirty="0" smtClean="0">
                          <a:effectLst/>
                        </a:rPr>
                        <a:t>     </a:t>
                      </a:r>
                      <a:r>
                        <a:rPr lang="sr-Latn-RS" sz="1200" dirty="0" smtClean="0">
                          <a:effectLst/>
                        </a:rPr>
                        <a:t>C1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rowSpan="5"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84.71 %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sr-Latn-RS" sz="1200" dirty="0" smtClean="0">
                          <a:effectLst/>
                        </a:rPr>
                        <a:t>C2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91.46 %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sr-Latn-RS" sz="1200" dirty="0" smtClean="0">
                          <a:effectLst/>
                        </a:rPr>
                        <a:t>C3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     C4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70 %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984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     C5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100 %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80340" algn="ctr">
                        <a:lnSpc>
                          <a:spcPct val="10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</a:rPr>
                        <a:t>91 %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5" marR="67315" marT="35528" marB="35528" anchor="ctr"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5734" cy="4601183"/>
          </a:xfrm>
        </p:spPr>
        <p:txBody>
          <a:bodyPr/>
          <a:lstStyle/>
          <a:p>
            <a:r>
              <a:rPr lang="sr-Latn-RS" dirty="0" smtClean="0"/>
              <a:t>ANALIZA I POREĐENJE REZULTATA </a:t>
            </a:r>
            <a:r>
              <a:rPr lang="en-US" dirty="0" smtClean="0"/>
              <a:t>[3]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5984748"/>
          </a:xfrm>
        </p:spPr>
        <p:txBody>
          <a:bodyPr/>
          <a:lstStyle/>
          <a:p>
            <a:r>
              <a:rPr lang="sr-Latn-RS" dirty="0" smtClean="0"/>
              <a:t>Primer raspodele po klasama</a:t>
            </a:r>
          </a:p>
          <a:p>
            <a:pPr lvl="1"/>
            <a:r>
              <a:rPr lang="sr-Latn-RS" dirty="0" smtClean="0"/>
              <a:t>Algoritam k-najbližih suseda</a:t>
            </a:r>
          </a:p>
          <a:p>
            <a:pPr lvl="1"/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marL="502920" lvl="1" indent="0">
              <a:buNone/>
            </a:pPr>
            <a:endParaRPr lang="sr-Latn-RS" dirty="0" smtClean="0"/>
          </a:p>
          <a:p>
            <a:pPr lvl="1"/>
            <a:r>
              <a:rPr lang="sr-Latn-RS" dirty="0" smtClean="0"/>
              <a:t>Algoritam klasterizacije metodom k-srednjih vrednosti</a:t>
            </a:r>
            <a:r>
              <a:rPr lang="sr-Latn-RS" dirty="0"/>
              <a:t>	</a:t>
            </a:r>
            <a:r>
              <a:rPr lang="sr-Latn-RS" dirty="0" smtClean="0"/>
              <a:t>	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12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6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47" y="855564"/>
            <a:ext cx="4334042" cy="2568864"/>
          </a:xfrm>
          <a:prstGeom prst="rect">
            <a:avLst/>
          </a:prstGeom>
        </p:spPr>
      </p:pic>
      <p:pic>
        <p:nvPicPr>
          <p:cNvPr id="7" name="pict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1544" r="1188" b="2811"/>
          <a:stretch/>
        </p:blipFill>
        <p:spPr>
          <a:xfrm>
            <a:off x="5874328" y="3913909"/>
            <a:ext cx="3338946" cy="28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8049" y="2274516"/>
            <a:ext cx="5130507" cy="2394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200"/>
              </a:spcBef>
              <a:buClr>
                <a:srgbClr val="E48312"/>
              </a:buClr>
            </a:pPr>
            <a:r>
              <a:rPr lang="sr-Latn-RS" sz="4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HVALA NA PAŽNJI!</a:t>
            </a:r>
          </a:p>
          <a:p>
            <a:pPr lvl="0" algn="ctr" defTabSz="914400">
              <a:lnSpc>
                <a:spcPct val="90000"/>
              </a:lnSpc>
              <a:spcBef>
                <a:spcPts val="1200"/>
              </a:spcBef>
              <a:buClr>
                <a:srgbClr val="E48312"/>
              </a:buClr>
            </a:pPr>
            <a:endParaRPr lang="sr-Latn-RS" sz="4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lvl="0" algn="ctr" defTabSz="914400">
              <a:lnSpc>
                <a:spcPct val="90000"/>
              </a:lnSpc>
              <a:spcBef>
                <a:spcPts val="1200"/>
              </a:spcBef>
              <a:buClr>
                <a:srgbClr val="E48312"/>
              </a:buClr>
            </a:pPr>
            <a:r>
              <a:rPr lang="sr-Latn-RS" sz="4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PITANJA?</a:t>
            </a:r>
            <a:endParaRPr lang="sr-Latn-RS" sz="4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Koncept mašinskog učenja u biomedicini</a:t>
            </a:r>
          </a:p>
          <a:p>
            <a:r>
              <a:rPr lang="sr-Latn-RS" dirty="0" smtClean="0"/>
              <a:t>Eritemo-skvamozna oboljenja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Psorijaza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Seboroični dermatitis 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Lihen planus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Pityriasis rosea 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Hronični dermatitis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Pityriasis rubra pilaris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83EE-7FF4-4CF2-86EE-8244F3D04E9C}" type="slidenum">
              <a:rPr lang="en-US" sz="3200" smtClean="0"/>
              <a:t>2</a:t>
            </a:fld>
            <a:r>
              <a:rPr lang="sr-Latn-RS" sz="3200" dirty="0" smtClean="0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/>
          <a:lstStyle/>
          <a:p>
            <a:r>
              <a:rPr lang="sr-Latn-RS" sz="3200" dirty="0" smtClean="0"/>
              <a:t>PROCES</a:t>
            </a:r>
            <a:br>
              <a:rPr lang="sr-Latn-RS" sz="3200" dirty="0" smtClean="0"/>
            </a:br>
            <a:r>
              <a:rPr lang="sr-Latn-RS" sz="3200" dirty="0" smtClean="0"/>
              <a:t>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49300"/>
            <a:ext cx="7315200" cy="5235448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Izbor kolekcije podataka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Koraci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Pretprocesiranje 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Primena algoritama mašinskog učenja</a:t>
            </a:r>
          </a:p>
          <a:p>
            <a:pPr marL="845820" lvl="1" indent="-342900">
              <a:buFont typeface="+mj-lt"/>
              <a:buAutoNum type="arabicPeriod"/>
            </a:pPr>
            <a:r>
              <a:rPr lang="sr-Latn-RS" dirty="0" smtClean="0"/>
              <a:t>Validacija dobijenih rezultata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3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5" name="Picture 4" descr="http://puu.sh/trBH3/4627b5034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35" y="1123837"/>
            <a:ext cx="5701666" cy="3471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71900" cy="4601183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PRETPROCESIRANJE</a:t>
            </a:r>
            <a:endParaRPr lang="sr-Latn-R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9408"/>
            <a:ext cx="7315200" cy="5120640"/>
          </a:xfrm>
        </p:spPr>
        <p:txBody>
          <a:bodyPr/>
          <a:lstStyle/>
          <a:p>
            <a:r>
              <a:rPr lang="sr-Latn-RS" dirty="0" smtClean="0"/>
              <a:t>Normalizacija podataka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Rukovanje vrednostima koje nedostaju</a:t>
            </a:r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Biranje atributa</a:t>
            </a:r>
          </a:p>
          <a:p>
            <a:r>
              <a:rPr lang="sr-Latn-RS" dirty="0" smtClean="0"/>
              <a:t>Rezultat faze pretprocesiranja – 338 instanci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4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2050" name="Picture 2" descr="http://puu.sh/tAMhQ/e25b2f2a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44" y="1328932"/>
            <a:ext cx="5576645" cy="9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uu.sh/tAMCt/b47ffa6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81" y="2995933"/>
            <a:ext cx="4041369" cy="5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tANzb/afb8c7cc5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"/>
          <a:stretch/>
        </p:blipFill>
        <p:spPr bwMode="auto">
          <a:xfrm>
            <a:off x="3492501" y="4679695"/>
            <a:ext cx="8305800" cy="12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14700" cy="4601183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NAIVNI BEJZOV KLASIFIKATOR</a:t>
            </a:r>
            <a:endParaRPr lang="sr-Latn-R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5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8" y="749300"/>
            <a:ext cx="7315200" cy="5235448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Zanemaruje korelacije između atributa</a:t>
            </a:r>
          </a:p>
          <a:p>
            <a:r>
              <a:rPr lang="sr-Latn-RS" dirty="0" smtClean="0"/>
              <a:t>Zasnovan na Bejzovoj teoremi 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3076" name="Picture 4" descr="http://puu.sh/tANYH/749becf3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40" y="1847990"/>
            <a:ext cx="2507849" cy="88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uu.sh/tAO3J/0686f5a56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72" y="3102356"/>
            <a:ext cx="6271587" cy="26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14700" cy="4601183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ALGORITAM K-NAJBLIŽIH SUSEDA</a:t>
            </a:r>
            <a:endParaRPr lang="sr-Latn-R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49300"/>
            <a:ext cx="7315200" cy="5235448"/>
          </a:xfrm>
        </p:spPr>
        <p:txBody>
          <a:bodyPr/>
          <a:lstStyle/>
          <a:p>
            <a:r>
              <a:rPr lang="sr-Latn-RS" dirty="0" smtClean="0"/>
              <a:t>Zasniva se na upoređivanju sa najsličnijim instancama u trening skupu</a:t>
            </a:r>
          </a:p>
          <a:p>
            <a:r>
              <a:rPr lang="sr-Latn-RS" dirty="0" smtClean="0"/>
              <a:t>Distanca se meri pomoću euklidskog rastojanja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6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5122" name="Picture 2" descr="http://puu.sh/tAOdI/cdcda584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80" y="1917700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uu.sh/tAOlw/4499bb55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11" y="3061633"/>
            <a:ext cx="5368389" cy="7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puu.sh/tAOmf/2e107fd24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60353"/>
            <a:ext cx="5854439" cy="19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14700" cy="4601183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KLASTERIZACIJA METODOM K-SREDNJIH VREDNOSTI</a:t>
            </a:r>
            <a:endParaRPr lang="sr-Latn-R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Particionisanje datih objekata u k klastera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7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5" name="Picture 2" descr="http://puu.sh/tANNV/a20c1bc0f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4"/>
          <a:stretch/>
        </p:blipFill>
        <p:spPr bwMode="auto">
          <a:xfrm>
            <a:off x="3705075" y="2298197"/>
            <a:ext cx="7694523" cy="2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14700" cy="4601183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HIBRIDNI ALGORITAM NA BAZI GLASANJA</a:t>
            </a:r>
            <a:endParaRPr lang="sr-Latn-R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36600"/>
            <a:ext cx="7315200" cy="5248148"/>
          </a:xfrm>
        </p:spPr>
        <p:txBody>
          <a:bodyPr/>
          <a:lstStyle/>
          <a:p>
            <a:r>
              <a:rPr lang="en-US" dirty="0" smtClean="0"/>
              <a:t>Kombinacija prethodna tri algoritma</a:t>
            </a:r>
          </a:p>
          <a:p>
            <a:r>
              <a:rPr lang="en-US" dirty="0" smtClean="0"/>
              <a:t>2 varijante te</a:t>
            </a:r>
            <a:r>
              <a:rPr lang="sr-Latn-RS" dirty="0" smtClean="0"/>
              <a:t>žina: 1-1-1 i 1-2-1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8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6146" name="Picture 2" descr="http://puu.sh/tAOAX/aff03d310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4729"/>
          <a:stretch/>
        </p:blipFill>
        <p:spPr bwMode="auto">
          <a:xfrm>
            <a:off x="3556000" y="1760474"/>
            <a:ext cx="8140713" cy="17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uu.sh/tAOEQ/d40cb1aa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682936"/>
            <a:ext cx="4787900" cy="2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VALIDACIJA DOBIJENIH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2000"/>
            <a:ext cx="7315200" cy="5222748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Raspodela rezultata predikcije kod algoritma k-najbližih suseda (96.5 %)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200" smtClean="0"/>
              <a:pPr/>
              <a:t>9</a:t>
            </a:fld>
            <a:r>
              <a:rPr lang="sr-Latn-RS" sz="3200" dirty="0"/>
              <a:t> / </a:t>
            </a:r>
            <a:r>
              <a:rPr lang="sr-Latn-RS" sz="3200" dirty="0" smtClean="0"/>
              <a:t>13</a:t>
            </a:r>
            <a:endParaRPr lang="en-US" sz="3200" dirty="0"/>
          </a:p>
        </p:txBody>
      </p:sp>
      <p:pic>
        <p:nvPicPr>
          <p:cNvPr id="5" name="Picture 4" descr="http://puu.sh/tekwx/596df8f4b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923937"/>
            <a:ext cx="8251721" cy="3265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1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969</TotalTime>
  <Words>438</Words>
  <Application>Microsoft Office PowerPoint</Application>
  <PresentationFormat>Widescreen</PresentationFormat>
  <Paragraphs>314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 2</vt:lpstr>
      <vt:lpstr>Frame</vt:lpstr>
      <vt:lpstr>Primena više modela za mašinsko predviđanje za detekciju eritemo-skvamoznih oboljenja</vt:lpstr>
      <vt:lpstr>UVOD</vt:lpstr>
      <vt:lpstr>PROCES IMPLEMENTACIJE</vt:lpstr>
      <vt:lpstr>PRETPROCESIRANJE</vt:lpstr>
      <vt:lpstr>NAIVNI BEJZOV KLASIFIKATOR</vt:lpstr>
      <vt:lpstr>ALGORITAM K-NAJBLIŽIH SUSEDA</vt:lpstr>
      <vt:lpstr>KLASTERIZACIJA METODOM K-SREDNJIH VREDNOSTI</vt:lpstr>
      <vt:lpstr>HIBRIDNI ALGORITAM NA BAZI GLASANJA</vt:lpstr>
      <vt:lpstr>VALIDACIJA DOBIJENIH REZULTATA</vt:lpstr>
      <vt:lpstr>ANALIZA I POREĐENJE REZULTATA [1]</vt:lpstr>
      <vt:lpstr>ANALIZA I POREĐENJE REZULTATA [2]</vt:lpstr>
      <vt:lpstr>ANALIZA I POREĐENJE REZULTATA [3]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više modela za mašinsko predviđanje za detekciju eritemo-skvamoznih oboljenja</dc:title>
  <dc:creator>Nada Jankovic</dc:creator>
  <cp:lastModifiedBy>Nada Jankovic</cp:lastModifiedBy>
  <cp:revision>15</cp:revision>
  <dcterms:created xsi:type="dcterms:W3CDTF">2017-01-25T18:47:15Z</dcterms:created>
  <dcterms:modified xsi:type="dcterms:W3CDTF">2017-01-26T12:05:29Z</dcterms:modified>
</cp:coreProperties>
</file>