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8"/>
  </p:notesMasterIdLst>
  <p:handoutMasterIdLst>
    <p:handoutMasterId r:id="rId29"/>
  </p:handoutMasterIdLst>
  <p:sldIdLst>
    <p:sldId id="256" r:id="rId5"/>
    <p:sldId id="277" r:id="rId6"/>
    <p:sldId id="289" r:id="rId7"/>
    <p:sldId id="311" r:id="rId8"/>
    <p:sldId id="312" r:id="rId9"/>
    <p:sldId id="261" r:id="rId10"/>
    <p:sldId id="294" r:id="rId11"/>
    <p:sldId id="295" r:id="rId12"/>
    <p:sldId id="296" r:id="rId13"/>
    <p:sldId id="300" r:id="rId14"/>
    <p:sldId id="298" r:id="rId15"/>
    <p:sldId id="307" r:id="rId16"/>
    <p:sldId id="304" r:id="rId17"/>
    <p:sldId id="308" r:id="rId18"/>
    <p:sldId id="299" r:id="rId19"/>
    <p:sldId id="302" r:id="rId20"/>
    <p:sldId id="309" r:id="rId21"/>
    <p:sldId id="305" r:id="rId22"/>
    <p:sldId id="303" r:id="rId23"/>
    <p:sldId id="310" r:id="rId24"/>
    <p:sldId id="306" r:id="rId25"/>
    <p:sldId id="275" r:id="rId26"/>
    <p:sldId id="27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8/10/relationships/authors" Target="author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22-Sep-23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22-Sep-23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noProof="0" dirty="0"/>
              <a:t>Year</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24CE0E97-85AE-BE9D-BB93-C4A7A78A64A9}"/>
              </a:ext>
            </a:extLst>
          </p:cNvPr>
          <p:cNvSpPr>
            <a:spLocks noGrp="1"/>
          </p:cNvSpPr>
          <p:nvPr>
            <p:ph sz="quarter" idx="16"/>
          </p:nvPr>
        </p:nvSpPr>
        <p:spPr>
          <a:xfrm>
            <a:off x="838200" y="2138363"/>
            <a:ext cx="10515600"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13.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13.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png"/><Relationship Id="rId1" Type="http://schemas.openxmlformats.org/officeDocument/2006/relationships/slideLayout" Target="../slideLayouts/slideLayout13.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png"/><Relationship Id="rId1" Type="http://schemas.openxmlformats.org/officeDocument/2006/relationships/slideLayout" Target="../slideLayouts/slideLayout13.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 Id="rId5" Type="http://schemas.openxmlformats.org/officeDocument/2006/relationships/image" Target="../media/image30.png"/><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5.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40.png"/><Relationship Id="rId2" Type="http://schemas.openxmlformats.org/officeDocument/2006/relationships/image" Target="../media/image36.png"/><Relationship Id="rId1" Type="http://schemas.openxmlformats.org/officeDocument/2006/relationships/slideLayout" Target="../slideLayouts/slideLayout5.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7481359" y="1529368"/>
            <a:ext cx="4941771" cy="3799263"/>
          </a:xfrm>
        </p:spPr>
        <p:txBody>
          <a:bodyPr/>
          <a:lstStyle/>
          <a:p>
            <a:r>
              <a:rPr lang="en-GB" sz="3600" dirty="0">
                <a:cs typeface="Poppins" panose="00000500000000000000" pitchFamily="2" charset="0"/>
              </a:rPr>
              <a:t>Minimum Enclosing Ball </a:t>
            </a:r>
            <a:br>
              <a:rPr lang="en-GB" sz="3600" dirty="0">
                <a:cs typeface="Poppins" panose="00000500000000000000" pitchFamily="2" charset="0"/>
              </a:rPr>
            </a:br>
            <a:r>
              <a:rPr lang="en-GB" sz="3600" dirty="0">
                <a:cs typeface="Poppins" panose="00000500000000000000" pitchFamily="2" charset="0"/>
              </a:rPr>
              <a:t>for Anomaly Detection using Frank Wolfe Variants</a:t>
            </a:r>
            <a:br>
              <a:rPr lang="en-GB" sz="3600" dirty="0">
                <a:latin typeface="Poppins" panose="00000500000000000000" pitchFamily="2" charset="0"/>
                <a:cs typeface="Poppins" panose="00000500000000000000" pitchFamily="2" charset="0"/>
              </a:rPr>
            </a:br>
            <a:endParaRPr lang="en-US" dirty="0"/>
          </a:p>
        </p:txBody>
      </p:sp>
      <p:sp>
        <p:nvSpPr>
          <p:cNvPr id="4" name="TextBox 3">
            <a:extLst>
              <a:ext uri="{FF2B5EF4-FFF2-40B4-BE49-F238E27FC236}">
                <a16:creationId xmlns:a16="http://schemas.microsoft.com/office/drawing/2014/main" id="{00D1DD33-63C6-566F-1D75-E320BAB02A4F}"/>
              </a:ext>
            </a:extLst>
          </p:cNvPr>
          <p:cNvSpPr txBox="1"/>
          <p:nvPr/>
        </p:nvSpPr>
        <p:spPr>
          <a:xfrm>
            <a:off x="825624" y="5175682"/>
            <a:ext cx="2162195" cy="1477328"/>
          </a:xfrm>
          <a:prstGeom prst="rect">
            <a:avLst/>
          </a:prstGeom>
          <a:noFill/>
        </p:spPr>
        <p:txBody>
          <a:bodyPr wrap="none" rtlCol="0">
            <a:spAutoFit/>
          </a:bodyPr>
          <a:lstStyle/>
          <a:p>
            <a:r>
              <a:rPr lang="en-US" sz="1800" dirty="0">
                <a:latin typeface="+mj-lt"/>
                <a:cs typeface="Poppins" panose="00000500000000000000" pitchFamily="2" charset="0"/>
              </a:rPr>
              <a:t>Project by :</a:t>
            </a:r>
          </a:p>
          <a:p>
            <a:pPr marL="342900" indent="-342900">
              <a:buFont typeface="Arial" panose="020B0604020202020204" pitchFamily="34" charset="0"/>
              <a:buChar char="•"/>
            </a:pPr>
            <a:r>
              <a:rPr lang="en-US" sz="1800" dirty="0" err="1">
                <a:latin typeface="+mj-lt"/>
                <a:cs typeface="Poppins" panose="00000500000000000000" pitchFamily="2" charset="0"/>
              </a:rPr>
              <a:t>Dejan</a:t>
            </a:r>
            <a:r>
              <a:rPr lang="en-US" sz="1800" dirty="0">
                <a:latin typeface="+mj-lt"/>
                <a:cs typeface="Poppins" panose="00000500000000000000" pitchFamily="2" charset="0"/>
              </a:rPr>
              <a:t> </a:t>
            </a:r>
            <a:r>
              <a:rPr lang="en-US" sz="1800" dirty="0" err="1">
                <a:latin typeface="+mj-lt"/>
                <a:cs typeface="Poppins" panose="00000500000000000000" pitchFamily="2" charset="0"/>
              </a:rPr>
              <a:t>Dichoski</a:t>
            </a:r>
            <a:endParaRPr lang="en-US" sz="1800" dirty="0">
              <a:latin typeface="+mj-lt"/>
              <a:cs typeface="Poppins" panose="00000500000000000000" pitchFamily="2" charset="0"/>
            </a:endParaRPr>
          </a:p>
          <a:p>
            <a:pPr marL="342900" indent="-342900">
              <a:buFont typeface="Arial" panose="020B0604020202020204" pitchFamily="34" charset="0"/>
              <a:buChar char="•"/>
            </a:pPr>
            <a:r>
              <a:rPr lang="en-US" sz="1800" dirty="0">
                <a:latin typeface="+mj-lt"/>
                <a:cs typeface="Poppins" panose="00000500000000000000" pitchFamily="2" charset="0"/>
              </a:rPr>
              <a:t>Marija Cveevska</a:t>
            </a:r>
          </a:p>
          <a:p>
            <a:pPr marL="342900" indent="-342900">
              <a:buFont typeface="Arial" panose="020B0604020202020204" pitchFamily="34" charset="0"/>
              <a:buChar char="•"/>
            </a:pPr>
            <a:r>
              <a:rPr lang="en-US" dirty="0">
                <a:latin typeface="+mj-lt"/>
                <a:cs typeface="Poppins" panose="00000500000000000000" pitchFamily="2" charset="0"/>
              </a:rPr>
              <a:t>Suleyman </a:t>
            </a:r>
            <a:r>
              <a:rPr lang="en-US" dirty="0" err="1">
                <a:latin typeface="+mj-lt"/>
                <a:cs typeface="Poppins" panose="00000500000000000000" pitchFamily="2" charset="0"/>
              </a:rPr>
              <a:t>Erim</a:t>
            </a:r>
            <a:endParaRPr lang="en-GB" sz="1800" dirty="0">
              <a:latin typeface="+mj-lt"/>
              <a:cs typeface="Poppins" panose="00000500000000000000" pitchFamily="2" charset="0"/>
            </a:endParaRPr>
          </a:p>
          <a:p>
            <a:endParaRPr lang="en-US" dirty="0"/>
          </a:p>
        </p:txBody>
      </p:sp>
      <p:sp>
        <p:nvSpPr>
          <p:cNvPr id="5" name="TextBox 4">
            <a:extLst>
              <a:ext uri="{FF2B5EF4-FFF2-40B4-BE49-F238E27FC236}">
                <a16:creationId xmlns:a16="http://schemas.microsoft.com/office/drawing/2014/main" id="{C127CE68-EEBA-508B-EA41-470F6BA4AF4C}"/>
              </a:ext>
            </a:extLst>
          </p:cNvPr>
          <p:cNvSpPr txBox="1"/>
          <p:nvPr/>
        </p:nvSpPr>
        <p:spPr>
          <a:xfrm>
            <a:off x="3654782" y="5175682"/>
            <a:ext cx="1948547" cy="646331"/>
          </a:xfrm>
          <a:prstGeom prst="rect">
            <a:avLst/>
          </a:prstGeom>
          <a:noFill/>
        </p:spPr>
        <p:txBody>
          <a:bodyPr wrap="none" rtlCol="0">
            <a:spAutoFit/>
          </a:bodyPr>
          <a:lstStyle/>
          <a:p>
            <a:r>
              <a:rPr lang="en-GB" sz="1800" dirty="0">
                <a:latin typeface="+mj-lt"/>
                <a:cs typeface="Poppins" panose="00000500000000000000" pitchFamily="2" charset="0"/>
              </a:rPr>
              <a:t>Mentor :</a:t>
            </a:r>
          </a:p>
          <a:p>
            <a:pPr marL="342900" indent="-342900">
              <a:buFont typeface="Arial" panose="020B0604020202020204" pitchFamily="34" charset="0"/>
              <a:buChar char="•"/>
            </a:pPr>
            <a:r>
              <a:rPr lang="en-GB" sz="1800" dirty="0">
                <a:latin typeface="+mj-lt"/>
                <a:cs typeface="Poppins" panose="00000500000000000000" pitchFamily="2" charset="0"/>
              </a:rPr>
              <a:t>Prof. F. Rinaldi</a:t>
            </a:r>
            <a:endParaRPr lang="en-US" dirty="0">
              <a:latin typeface="+mj-lt"/>
            </a:endParaRPr>
          </a:p>
        </p:txBody>
      </p:sp>
      <p:grpSp>
        <p:nvGrpSpPr>
          <p:cNvPr id="8" name="Group 7">
            <a:extLst>
              <a:ext uri="{FF2B5EF4-FFF2-40B4-BE49-F238E27FC236}">
                <a16:creationId xmlns:a16="http://schemas.microsoft.com/office/drawing/2014/main" id="{C96169AF-8DAB-E641-E67D-26F7F06A696A}"/>
              </a:ext>
            </a:extLst>
          </p:cNvPr>
          <p:cNvGrpSpPr/>
          <p:nvPr/>
        </p:nvGrpSpPr>
        <p:grpSpPr>
          <a:xfrm>
            <a:off x="3654782" y="6006679"/>
            <a:ext cx="2946410" cy="646331"/>
            <a:chOff x="4412202" y="6046611"/>
            <a:chExt cx="2946410" cy="646331"/>
          </a:xfrm>
        </p:grpSpPr>
        <p:pic>
          <p:nvPicPr>
            <p:cNvPr id="6" name="Picture 5">
              <a:extLst>
                <a:ext uri="{FF2B5EF4-FFF2-40B4-BE49-F238E27FC236}">
                  <a16:creationId xmlns:a16="http://schemas.microsoft.com/office/drawing/2014/main" id="{06352B14-663C-565A-74A1-A5306D20368F}"/>
                </a:ext>
              </a:extLst>
            </p:cNvPr>
            <p:cNvPicPr>
              <a:picLocks noChangeAspect="1"/>
            </p:cNvPicPr>
            <p:nvPr/>
          </p:nvPicPr>
          <p:blipFill>
            <a:blip r:embed="rId2"/>
            <a:stretch>
              <a:fillRect/>
            </a:stretch>
          </p:blipFill>
          <p:spPr>
            <a:xfrm>
              <a:off x="4412202" y="6055030"/>
              <a:ext cx="719390" cy="323116"/>
            </a:xfrm>
            <a:prstGeom prst="rect">
              <a:avLst/>
            </a:prstGeom>
          </p:spPr>
        </p:pic>
        <p:sp>
          <p:nvSpPr>
            <p:cNvPr id="7" name="TextBox 6">
              <a:extLst>
                <a:ext uri="{FF2B5EF4-FFF2-40B4-BE49-F238E27FC236}">
                  <a16:creationId xmlns:a16="http://schemas.microsoft.com/office/drawing/2014/main" id="{75246B14-9587-B137-E919-44ADB9991286}"/>
                </a:ext>
              </a:extLst>
            </p:cNvPr>
            <p:cNvSpPr txBox="1"/>
            <p:nvPr/>
          </p:nvSpPr>
          <p:spPr>
            <a:xfrm>
              <a:off x="5131592" y="6046611"/>
              <a:ext cx="2227020" cy="646331"/>
            </a:xfrm>
            <a:prstGeom prst="rect">
              <a:avLst/>
            </a:prstGeom>
            <a:noFill/>
          </p:spPr>
          <p:txBody>
            <a:bodyPr wrap="none" rtlCol="0">
              <a:spAutoFit/>
            </a:bodyPr>
            <a:lstStyle/>
            <a:p>
              <a:r>
                <a:rPr lang="en-US" sz="1800" dirty="0">
                  <a:latin typeface="+mj-lt"/>
                  <a:cs typeface="Poppins" panose="00000500000000000000" pitchFamily="2" charset="0"/>
                </a:rPr>
                <a:t>University of Padova</a:t>
              </a:r>
              <a:endParaRPr lang="en-GB" sz="1800" dirty="0">
                <a:latin typeface="+mj-lt"/>
                <a:cs typeface="Poppins" panose="00000500000000000000" pitchFamily="2" charset="0"/>
              </a:endParaRPr>
            </a:p>
            <a:p>
              <a:endParaRPr lang="en-US" dirty="0"/>
            </a:p>
          </p:txBody>
        </p:sp>
      </p:gr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7171082" y="487612"/>
            <a:ext cx="4576716" cy="585788"/>
          </a:xfrm>
        </p:spPr>
        <p:txBody>
          <a:bodyPr>
            <a:normAutofit fontScale="90000"/>
          </a:bodyPr>
          <a:lstStyle/>
          <a:p>
            <a:r>
              <a:rPr lang="en-US" dirty="0"/>
              <a:t>Line search strategies</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lnSpcReduction="10000"/>
          </a:bodyPr>
          <a:lstStyle/>
          <a:p>
            <a:r>
              <a:rPr lang="en-US" dirty="0"/>
              <a:t>Inverse time decay</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Golden section search</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838200" y="3491312"/>
            <a:ext cx="2624364" cy="799304"/>
          </a:xfrm>
        </p:spPr>
        <p:txBody>
          <a:bodyPr/>
          <a:lstStyle/>
          <a:p>
            <a:r>
              <a:rPr lang="en-US" dirty="0"/>
              <a:t>Armijo’s rule</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838200" y="4710113"/>
            <a:ext cx="3208564" cy="799305"/>
          </a:xfrm>
        </p:spPr>
        <p:txBody>
          <a:bodyPr/>
          <a:lstStyle/>
          <a:p>
            <a:r>
              <a:rPr lang="en-US" b="1" u="sng" dirty="0"/>
              <a:t>Exact line search</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784738"/>
          </a:xfrm>
        </p:spPr>
        <p:txBody>
          <a:bodyPr/>
          <a:lstStyle/>
          <a:p>
            <a:r>
              <a:rPr lang="en-US" dirty="0"/>
              <a:t>Initial strategy, satisfactory radius and center parameters, but didn’t converge</a:t>
            </a:r>
          </a:p>
          <a:p>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73328"/>
            <a:ext cx="5539095" cy="755672"/>
          </a:xfrm>
        </p:spPr>
        <p:txBody>
          <a:bodyPr/>
          <a:lstStyle/>
          <a:p>
            <a:r>
              <a:rPr lang="en-US" dirty="0"/>
              <a:t>Good results with Algorithm 1, but didn’t converge with Algorithm 2.</a:t>
            </a:r>
          </a:p>
          <a:p>
            <a:endParaRPr lang="en-US"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r>
              <a:rPr lang="en-GB" dirty="0"/>
              <a:t>Even though the obtained results for the </a:t>
            </a:r>
            <a:r>
              <a:rPr lang="en-GB" dirty="0" err="1"/>
              <a:t>center</a:t>
            </a:r>
            <a:r>
              <a:rPr lang="en-GB" dirty="0"/>
              <a:t> and radius were close to the optimal ones, it was evident that this line search strategy is very slow, and often failed to converge. </a:t>
            </a:r>
            <a:endParaRPr lang="en-US" dirty="0"/>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US" u="sng" dirty="0"/>
              <a:t>Good results, fast convergence for the three Algorithms.</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717197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736707" y="736466"/>
            <a:ext cx="8421688" cy="608149"/>
          </a:xfrm>
        </p:spPr>
        <p:txBody>
          <a:bodyPr/>
          <a:lstStyle/>
          <a:p>
            <a:r>
              <a:rPr lang="en-US" dirty="0"/>
              <a:t>EXPERIMENTS</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186005" y="4760151"/>
            <a:ext cx="2740110" cy="1057308"/>
          </a:xfrm>
        </p:spPr>
        <p:txBody>
          <a:bodyPr>
            <a:noAutofit/>
          </a:bodyPr>
          <a:lstStyle/>
          <a:p>
            <a:pPr algn="l"/>
            <a:r>
              <a:rPr lang="en-US" sz="1700" dirty="0"/>
              <a:t>Uniform Distributed Data</a:t>
            </a:r>
          </a:p>
          <a:p>
            <a:pPr algn="l"/>
            <a:r>
              <a:rPr lang="en-US" sz="1700" dirty="0"/>
              <a:t>Gaussian Distributed Data</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11</a:t>
            </a:fld>
            <a:endParaRPr lang="en-US" dirty="0"/>
          </a:p>
        </p:txBody>
      </p:sp>
      <p:sp>
        <p:nvSpPr>
          <p:cNvPr id="24" name="Text Placeholder 23">
            <a:extLst>
              <a:ext uri="{FF2B5EF4-FFF2-40B4-BE49-F238E27FC236}">
                <a16:creationId xmlns:a16="http://schemas.microsoft.com/office/drawing/2014/main" id="{596D7B2A-4B67-E960-9D50-041DC714C3F4}"/>
              </a:ext>
            </a:extLst>
          </p:cNvPr>
          <p:cNvSpPr>
            <a:spLocks noGrp="1"/>
          </p:cNvSpPr>
          <p:nvPr>
            <p:ph type="body" sz="quarter" idx="18"/>
          </p:nvPr>
        </p:nvSpPr>
        <p:spPr>
          <a:xfrm>
            <a:off x="2186005" y="4251553"/>
            <a:ext cx="2472803" cy="365125"/>
          </a:xfrm>
        </p:spPr>
        <p:txBody>
          <a:bodyPr>
            <a:normAutofit lnSpcReduction="10000"/>
          </a:bodyPr>
          <a:lstStyle/>
          <a:p>
            <a:r>
              <a:rPr lang="en-US" dirty="0"/>
              <a:t>GENERATED DATA</a:t>
            </a:r>
          </a:p>
        </p:txBody>
      </p:sp>
      <p:sp>
        <p:nvSpPr>
          <p:cNvPr id="25" name="Text Placeholder 23">
            <a:extLst>
              <a:ext uri="{FF2B5EF4-FFF2-40B4-BE49-F238E27FC236}">
                <a16:creationId xmlns:a16="http://schemas.microsoft.com/office/drawing/2014/main" id="{F892AC85-11EF-96B0-9BA6-F721C38BF5CF}"/>
              </a:ext>
            </a:extLst>
          </p:cNvPr>
          <p:cNvSpPr txBox="1">
            <a:spLocks/>
          </p:cNvSpPr>
          <p:nvPr/>
        </p:nvSpPr>
        <p:spPr>
          <a:xfrm>
            <a:off x="6799436" y="4251553"/>
            <a:ext cx="3206559" cy="36512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bg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REALWORLD DATASETS</a:t>
            </a:r>
          </a:p>
        </p:txBody>
      </p:sp>
      <p:sp>
        <p:nvSpPr>
          <p:cNvPr id="27" name="Text Placeholder 7">
            <a:extLst>
              <a:ext uri="{FF2B5EF4-FFF2-40B4-BE49-F238E27FC236}">
                <a16:creationId xmlns:a16="http://schemas.microsoft.com/office/drawing/2014/main" id="{931EE54E-BD69-E684-B254-B63579BA5F9C}"/>
              </a:ext>
            </a:extLst>
          </p:cNvPr>
          <p:cNvSpPr txBox="1">
            <a:spLocks/>
          </p:cNvSpPr>
          <p:nvPr/>
        </p:nvSpPr>
        <p:spPr>
          <a:xfrm>
            <a:off x="6873658" y="4760151"/>
            <a:ext cx="3284737" cy="1057308"/>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700" dirty="0"/>
              <a:t>Breast Cancer Wisconsin Dataset</a:t>
            </a:r>
          </a:p>
          <a:p>
            <a:pPr algn="l"/>
            <a:r>
              <a:rPr lang="en-US" sz="1700" dirty="0"/>
              <a:t>Customer Churn Dataset</a:t>
            </a:r>
          </a:p>
        </p:txBody>
      </p:sp>
      <p:sp>
        <p:nvSpPr>
          <p:cNvPr id="3" name="Title 1">
            <a:extLst>
              <a:ext uri="{FF2B5EF4-FFF2-40B4-BE49-F238E27FC236}">
                <a16:creationId xmlns:a16="http://schemas.microsoft.com/office/drawing/2014/main" id="{65638650-A4E5-F983-6D7A-215CA9042799}"/>
              </a:ext>
            </a:extLst>
          </p:cNvPr>
          <p:cNvSpPr txBox="1">
            <a:spLocks/>
          </p:cNvSpPr>
          <p:nvPr/>
        </p:nvSpPr>
        <p:spPr>
          <a:xfrm>
            <a:off x="1736707" y="3581400"/>
            <a:ext cx="8421688" cy="60814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bg1"/>
                </a:solidFill>
                <a:latin typeface="+mj-lt"/>
                <a:ea typeface="+mj-ea"/>
                <a:cs typeface="+mj-cs"/>
              </a:defRPr>
            </a:lvl1pPr>
          </a:lstStyle>
          <a:p>
            <a:r>
              <a:rPr lang="en-US" dirty="0"/>
              <a:t>data</a:t>
            </a:r>
          </a:p>
        </p:txBody>
      </p:sp>
      <p:sp>
        <p:nvSpPr>
          <p:cNvPr id="5" name="Text Placeholder 7">
            <a:extLst>
              <a:ext uri="{FF2B5EF4-FFF2-40B4-BE49-F238E27FC236}">
                <a16:creationId xmlns:a16="http://schemas.microsoft.com/office/drawing/2014/main" id="{D4EEE8DE-A488-927D-4CD2-39343F899401}"/>
              </a:ext>
            </a:extLst>
          </p:cNvPr>
          <p:cNvSpPr txBox="1">
            <a:spLocks/>
          </p:cNvSpPr>
          <p:nvPr/>
        </p:nvSpPr>
        <p:spPr>
          <a:xfrm>
            <a:off x="1736708" y="1582190"/>
            <a:ext cx="8421687" cy="1937206"/>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800" dirty="0">
                <a:effectLst/>
                <a:latin typeface="+mj-lt"/>
                <a:ea typeface="Calibri" panose="020F0502020204030204" pitchFamily="34" charset="0"/>
              </a:rPr>
              <a:t>The experiments aim to assess the quality of </a:t>
            </a:r>
            <a:r>
              <a:rPr lang="en-US" sz="1800" dirty="0">
                <a:latin typeface="+mj-lt"/>
                <a:ea typeface="Calibri" panose="020F0502020204030204" pitchFamily="34" charset="0"/>
              </a:rPr>
              <a:t>our three </a:t>
            </a:r>
            <a:r>
              <a:rPr lang="en-US" sz="1800" dirty="0">
                <a:effectLst/>
                <a:latin typeface="+mj-lt"/>
                <a:ea typeface="Calibri" panose="020F0502020204030204" pitchFamily="34" charset="0"/>
              </a:rPr>
              <a:t>algorithms on both synthetic and real-world datasets. </a:t>
            </a:r>
          </a:p>
          <a:p>
            <a:pPr algn="l"/>
            <a:r>
              <a:rPr lang="en-US" sz="1800" dirty="0">
                <a:effectLst/>
                <a:latin typeface="+mj-lt"/>
                <a:ea typeface="Calibri" panose="020F0502020204030204" pitchFamily="34" charset="0"/>
              </a:rPr>
              <a:t>The experimental section consists of two parts:</a:t>
            </a:r>
          </a:p>
          <a:p>
            <a:pPr marL="285750" indent="-285750" algn="l">
              <a:buFont typeface="Arial" panose="020B0604020202020204" pitchFamily="34" charset="0"/>
              <a:buChar char="•"/>
            </a:pPr>
            <a:r>
              <a:rPr lang="en-US" sz="1800" dirty="0">
                <a:effectLst/>
                <a:latin typeface="+mj-lt"/>
                <a:ea typeface="Calibri" panose="020F0502020204030204" pitchFamily="34" charset="0"/>
              </a:rPr>
              <a:t>Training and testing the algorithms on synthetic datasets. </a:t>
            </a:r>
          </a:p>
          <a:p>
            <a:pPr marL="285750" indent="-285750" algn="l">
              <a:buFont typeface="Arial" panose="020B0604020202020204" pitchFamily="34" charset="0"/>
              <a:buChar char="•"/>
            </a:pPr>
            <a:r>
              <a:rPr lang="en-US" sz="1800" dirty="0">
                <a:effectLst/>
                <a:latin typeface="+mj-lt"/>
                <a:ea typeface="Calibri" panose="020F0502020204030204" pitchFamily="34" charset="0"/>
              </a:rPr>
              <a:t>Training and testing the algorithms on real-world datasets, also incorporating epsilon (ε) as a variable hyperparameter.</a:t>
            </a:r>
            <a:endParaRPr lang="en-US" dirty="0">
              <a:latin typeface="+mj-lt"/>
            </a:endParaRPr>
          </a:p>
        </p:txBody>
      </p:sp>
    </p:spTree>
    <p:extLst>
      <p:ext uri="{BB962C8B-B14F-4D97-AF65-F5344CB8AC3E}">
        <p14:creationId xmlns:p14="http://schemas.microsoft.com/office/powerpoint/2010/main" val="3465606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dirty="0"/>
              <a:t>EXPERIMENT</a:t>
            </a:r>
            <a:br>
              <a:rPr lang="en-US" dirty="0"/>
            </a:br>
            <a:r>
              <a:rPr lang="en-US" dirty="0"/>
              <a:t>UNIFORM DATASET</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12</a:t>
            </a:fld>
            <a:endParaRPr lang="en-US" dirty="0"/>
          </a:p>
        </p:txBody>
      </p:sp>
      <p:graphicFrame>
        <p:nvGraphicFramePr>
          <p:cNvPr id="17" name="Table 9">
            <a:extLst>
              <a:ext uri="{FF2B5EF4-FFF2-40B4-BE49-F238E27FC236}">
                <a16:creationId xmlns:a16="http://schemas.microsoft.com/office/drawing/2014/main" id="{CD227AD3-0512-4367-9783-E5F086A86CF5}"/>
              </a:ext>
            </a:extLst>
          </p:cNvPr>
          <p:cNvGraphicFramePr>
            <a:graphicFrameLocks noGrp="1"/>
          </p:cNvGraphicFramePr>
          <p:nvPr>
            <p:ph sz="quarter" idx="16"/>
            <p:extLst>
              <p:ext uri="{D42A27DB-BD31-4B8C-83A1-F6EECF244321}">
                <p14:modId xmlns:p14="http://schemas.microsoft.com/office/powerpoint/2010/main" val="777570432"/>
              </p:ext>
            </p:extLst>
          </p:nvPr>
        </p:nvGraphicFramePr>
        <p:xfrm>
          <a:off x="838200" y="1893768"/>
          <a:ext cx="10515598" cy="1464210"/>
        </p:xfrm>
        <a:graphic>
          <a:graphicData uri="http://schemas.openxmlformats.org/drawingml/2006/table">
            <a:tbl>
              <a:tblPr firstRow="1" bandRow="1">
                <a:tableStyleId>{5C22544A-7EE6-4342-B048-85BDC9FD1C3A}</a:tableStyleId>
              </a:tblPr>
              <a:tblGrid>
                <a:gridCol w="1691936">
                  <a:extLst>
                    <a:ext uri="{9D8B030D-6E8A-4147-A177-3AD203B41FA5}">
                      <a16:colId xmlns:a16="http://schemas.microsoft.com/office/drawing/2014/main" val="3446012419"/>
                    </a:ext>
                  </a:extLst>
                </a:gridCol>
                <a:gridCol w="1384916">
                  <a:extLst>
                    <a:ext uri="{9D8B030D-6E8A-4147-A177-3AD203B41FA5}">
                      <a16:colId xmlns:a16="http://schemas.microsoft.com/office/drawing/2014/main" val="4052646397"/>
                    </a:ext>
                  </a:extLst>
                </a:gridCol>
                <a:gridCol w="1500327">
                  <a:extLst>
                    <a:ext uri="{9D8B030D-6E8A-4147-A177-3AD203B41FA5}">
                      <a16:colId xmlns:a16="http://schemas.microsoft.com/office/drawing/2014/main" val="1935352797"/>
                    </a:ext>
                  </a:extLst>
                </a:gridCol>
                <a:gridCol w="1438182">
                  <a:extLst>
                    <a:ext uri="{9D8B030D-6E8A-4147-A177-3AD203B41FA5}">
                      <a16:colId xmlns:a16="http://schemas.microsoft.com/office/drawing/2014/main" val="1218263486"/>
                    </a:ext>
                  </a:extLst>
                </a:gridCol>
                <a:gridCol w="1464816">
                  <a:extLst>
                    <a:ext uri="{9D8B030D-6E8A-4147-A177-3AD203B41FA5}">
                      <a16:colId xmlns:a16="http://schemas.microsoft.com/office/drawing/2014/main" val="577348471"/>
                    </a:ext>
                  </a:extLst>
                </a:gridCol>
                <a:gridCol w="1438182">
                  <a:extLst>
                    <a:ext uri="{9D8B030D-6E8A-4147-A177-3AD203B41FA5}">
                      <a16:colId xmlns:a16="http://schemas.microsoft.com/office/drawing/2014/main" val="3235153012"/>
                    </a:ext>
                  </a:extLst>
                </a:gridCol>
                <a:gridCol w="1597239">
                  <a:extLst>
                    <a:ext uri="{9D8B030D-6E8A-4147-A177-3AD203B41FA5}">
                      <a16:colId xmlns:a16="http://schemas.microsoft.com/office/drawing/2014/main" val="1821726032"/>
                    </a:ext>
                  </a:extLst>
                </a:gridCol>
              </a:tblGrid>
              <a:tr h="293509">
                <a:tc>
                  <a:txBody>
                    <a:bodyPr/>
                    <a:lstStyle/>
                    <a:p>
                      <a:pPr algn="l" fontAlgn="b"/>
                      <a:endParaRPr lang="en-US" sz="1200" b="0" i="0" u="none" strike="noStrike" dirty="0">
                        <a:solidFill>
                          <a:schemeClr val="bg1"/>
                        </a:solidFill>
                        <a:effectLst/>
                        <a:latin typeface="+mn-lt"/>
                      </a:endParaRPr>
                    </a:p>
                  </a:txBody>
                  <a:tcPr marL="24019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gridSpan="4">
                  <a:txBody>
                    <a:bodyPr/>
                    <a:lstStyle/>
                    <a:p>
                      <a:pPr algn="ctr" fontAlgn="b"/>
                      <a:r>
                        <a:rPr lang="en-US" sz="1200" b="1" i="0" u="none" strike="noStrike" dirty="0">
                          <a:solidFill>
                            <a:srgbClr val="00B0F0"/>
                          </a:solidFill>
                          <a:effectLst/>
                          <a:latin typeface="+mn-lt"/>
                        </a:rPr>
                        <a:t>TRAIN</a:t>
                      </a:r>
                    </a:p>
                  </a:txBody>
                  <a:tcPr marL="76261" marR="76261" marT="38130" marB="3813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gridSpan="2">
                  <a:txBody>
                    <a:bodyPr/>
                    <a:lstStyle/>
                    <a:p>
                      <a:pPr algn="ctr" fontAlgn="b"/>
                      <a:r>
                        <a:rPr lang="en-US" sz="1200" b="1" i="0" u="none" strike="noStrike" dirty="0">
                          <a:solidFill>
                            <a:srgbClr val="FF0000"/>
                          </a:solidFill>
                          <a:effectLst/>
                          <a:latin typeface="+mn-lt"/>
                        </a:rPr>
                        <a:t>TEST</a:t>
                      </a:r>
                    </a:p>
                  </a:txBody>
                  <a:tcPr marL="76261" marR="76261" marT="38130" marB="38130" anchor="ct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endParaRPr lang="en-US" dirty="0"/>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extLst>
                  <a:ext uri="{0D108BD9-81ED-4DB2-BD59-A6C34878D82A}">
                    <a16:rowId xmlns:a16="http://schemas.microsoft.com/office/drawing/2014/main" val="1222431845"/>
                  </a:ext>
                </a:extLst>
              </a:tr>
              <a:tr h="301841">
                <a:tc>
                  <a:txBody>
                    <a:bodyPr/>
                    <a:lstStyle/>
                    <a:p>
                      <a:pPr algn="l" fontAlgn="b"/>
                      <a:endParaRPr lang="en-US" sz="1200" b="0" i="0" u="none" strike="noStrike" dirty="0">
                        <a:solidFill>
                          <a:schemeClr val="bg1"/>
                        </a:solidFill>
                        <a:effectLst/>
                        <a:latin typeface="+mn-lt"/>
                      </a:endParaRPr>
                    </a:p>
                  </a:txBody>
                  <a:tcPr marL="24019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u="none" strike="noStrike" dirty="0">
                          <a:solidFill>
                            <a:schemeClr val="bg1"/>
                          </a:solidFill>
                          <a:effectLst/>
                        </a:rPr>
                        <a:t>ITTERATIONS</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u="none" strike="noStrike" dirty="0">
                          <a:solidFill>
                            <a:schemeClr val="bg1"/>
                          </a:solidFill>
                          <a:effectLst/>
                        </a:rPr>
                        <a:t>CPU TIMES (S)</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RADIUS</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ACTIVE SET SIZE</a:t>
                      </a:r>
                    </a:p>
                  </a:txBody>
                  <a:tcPr marL="76261" marR="76261" marT="38130" marB="3813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RECALL (%)</a:t>
                      </a:r>
                    </a:p>
                  </a:txBody>
                  <a:tcPr marL="76261" marR="76261" marT="38130" marB="38130" anchor="ct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F1 SCORE (%)</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40773105"/>
                  </a:ext>
                </a:extLst>
              </a:tr>
              <a:tr h="284706">
                <a:tc>
                  <a:txBody>
                    <a:bodyPr/>
                    <a:lstStyle/>
                    <a:p>
                      <a:pPr algn="l" fontAlgn="b"/>
                      <a:r>
                        <a:rPr lang="en-US" sz="1400" b="1" i="0" u="none" strike="noStrike" dirty="0">
                          <a:solidFill>
                            <a:schemeClr val="tx1"/>
                          </a:solidFill>
                          <a:effectLst/>
                          <a:latin typeface="+mn-lt"/>
                        </a:rPr>
                        <a:t>           ASFW</a:t>
                      </a:r>
                    </a:p>
                  </a:txBody>
                  <a:tcPr marL="24019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379</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23.632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1.019375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284706">
                <a:tc>
                  <a:txBody>
                    <a:bodyPr/>
                    <a:lstStyle/>
                    <a:p>
                      <a:pPr lvl="1" algn="l" fontAlgn="b"/>
                      <a:r>
                        <a:rPr lang="en-US" sz="1400" b="1" u="none" strike="noStrike" dirty="0">
                          <a:solidFill>
                            <a:schemeClr val="tx1"/>
                          </a:solidFill>
                          <a:effectLst/>
                        </a:rPr>
                        <a:t>BPCD</a:t>
                      </a:r>
                      <a:endParaRPr lang="en-US" sz="14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272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16.606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1.019365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3393929"/>
                  </a:ext>
                </a:extLst>
              </a:tr>
              <a:tr h="284706">
                <a:tc>
                  <a:txBody>
                    <a:bodyPr/>
                    <a:lstStyle/>
                    <a:p>
                      <a:pPr lvl="1" algn="l" fontAlgn="b"/>
                      <a:r>
                        <a:rPr lang="en-US" sz="1400" b="1" u="none" strike="noStrike" dirty="0">
                          <a:solidFill>
                            <a:schemeClr val="tx1"/>
                          </a:solidFill>
                          <a:effectLst/>
                        </a:rPr>
                        <a:t>APPFW</a:t>
                      </a:r>
                      <a:endParaRPr lang="en-US" sz="14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747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22.108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1.019697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711469"/>
                  </a:ext>
                </a:extLst>
              </a:tr>
            </a:tbl>
          </a:graphicData>
        </a:graphic>
      </p:graphicFrame>
      <p:pic>
        <p:nvPicPr>
          <p:cNvPr id="5" name="Picture 4">
            <a:extLst>
              <a:ext uri="{FF2B5EF4-FFF2-40B4-BE49-F238E27FC236}">
                <a16:creationId xmlns:a16="http://schemas.microsoft.com/office/drawing/2014/main" id="{3CDA47E3-9465-A12F-AD83-98EFB6403694}"/>
              </a:ext>
            </a:extLst>
          </p:cNvPr>
          <p:cNvPicPr>
            <a:picLocks noChangeAspect="1"/>
          </p:cNvPicPr>
          <p:nvPr/>
        </p:nvPicPr>
        <p:blipFill>
          <a:blip r:embed="rId2"/>
          <a:stretch>
            <a:fillRect/>
          </a:stretch>
        </p:blipFill>
        <p:spPr>
          <a:xfrm>
            <a:off x="776055" y="3561058"/>
            <a:ext cx="3703165" cy="2795293"/>
          </a:xfrm>
          <a:prstGeom prst="rect">
            <a:avLst/>
          </a:prstGeom>
        </p:spPr>
      </p:pic>
      <p:sp>
        <p:nvSpPr>
          <p:cNvPr id="7" name="TextBox 6">
            <a:extLst>
              <a:ext uri="{FF2B5EF4-FFF2-40B4-BE49-F238E27FC236}">
                <a16:creationId xmlns:a16="http://schemas.microsoft.com/office/drawing/2014/main" id="{C3BF04EB-9554-6911-92F7-F8F313811D1F}"/>
              </a:ext>
            </a:extLst>
          </p:cNvPr>
          <p:cNvSpPr txBox="1"/>
          <p:nvPr/>
        </p:nvSpPr>
        <p:spPr>
          <a:xfrm>
            <a:off x="4479220" y="3933834"/>
            <a:ext cx="6094520" cy="1600438"/>
          </a:xfrm>
          <a:prstGeom prst="rect">
            <a:avLst/>
          </a:prstGeom>
          <a:noFill/>
        </p:spPr>
        <p:txBody>
          <a:bodyPr wrap="square">
            <a:spAutoFit/>
          </a:bodyPr>
          <a:lstStyle/>
          <a:p>
            <a:r>
              <a:rPr lang="en-US" sz="1400" dirty="0">
                <a:ea typeface="Calibri" panose="020F0502020204030204" pitchFamily="34" charset="0"/>
                <a:cs typeface="Times New Roman" panose="02020603050405020304" pitchFamily="18" charset="0"/>
              </a:rPr>
              <a:t>W</a:t>
            </a:r>
            <a:r>
              <a:rPr lang="en-US" sz="1400" dirty="0">
                <a:effectLst/>
                <a:ea typeface="Calibri" panose="020F0502020204030204" pitchFamily="34" charset="0"/>
                <a:cs typeface="Times New Roman" panose="02020603050405020304" pitchFamily="18" charset="0"/>
              </a:rPr>
              <a:t>e created two closely spaced yet separable clusters: </a:t>
            </a:r>
          </a:p>
          <a:p>
            <a:r>
              <a:rPr lang="en-US" sz="1400" dirty="0">
                <a:ea typeface="Calibri" panose="020F0502020204030204" pitchFamily="34" charset="0"/>
                <a:cs typeface="Times New Roman" panose="02020603050405020304" pitchFamily="18" charset="0"/>
              </a:rPr>
              <a:t>- </a:t>
            </a:r>
            <a:r>
              <a:rPr lang="en-US" sz="1400" dirty="0">
                <a:effectLst/>
                <a:ea typeface="Calibri" panose="020F0502020204030204" pitchFamily="34" charset="0"/>
                <a:cs typeface="Times New Roman" panose="02020603050405020304" pitchFamily="18" charset="0"/>
              </a:rPr>
              <a:t>one for training with 8000 data points sampled from U[0.0, 0.7), and </a:t>
            </a:r>
          </a:p>
          <a:p>
            <a:r>
              <a:rPr lang="en-US" sz="1400" dirty="0">
                <a:ea typeface="Calibri" panose="020F0502020204030204" pitchFamily="34" charset="0"/>
                <a:cs typeface="Times New Roman" panose="02020603050405020304" pitchFamily="18" charset="0"/>
              </a:rPr>
              <a:t>- </a:t>
            </a:r>
            <a:r>
              <a:rPr lang="en-US" sz="1400" dirty="0">
                <a:effectLst/>
                <a:ea typeface="Calibri" panose="020F0502020204030204" pitchFamily="34" charset="0"/>
                <a:cs typeface="Times New Roman" panose="02020603050405020304" pitchFamily="18" charset="0"/>
              </a:rPr>
              <a:t>one for testing (containing anomalies) with 2000 points sampled  from U[0.7, 1.0).</a:t>
            </a:r>
          </a:p>
          <a:p>
            <a:endParaRPr lang="en-US" sz="1400" dirty="0">
              <a:effectLst/>
              <a:ea typeface="Calibri" panose="020F0502020204030204" pitchFamily="34" charset="0"/>
              <a:cs typeface="Times New Roman" panose="02020603050405020304" pitchFamily="18" charset="0"/>
            </a:endParaRPr>
          </a:p>
          <a:p>
            <a:r>
              <a:rPr lang="en-GB" sz="1400" dirty="0"/>
              <a:t>The blue cluster represents nominal points, while the red one represents anomaly points. The circle shows the MEB constructed by Algorithm 2</a:t>
            </a:r>
            <a:endParaRPr lang="en-US" sz="1400" dirty="0"/>
          </a:p>
        </p:txBody>
      </p:sp>
    </p:spTree>
    <p:extLst>
      <p:ext uri="{BB962C8B-B14F-4D97-AF65-F5344CB8AC3E}">
        <p14:creationId xmlns:p14="http://schemas.microsoft.com/office/powerpoint/2010/main" val="891691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pPr algn="ctr"/>
            <a:r>
              <a:rPr lang="en-US" dirty="0"/>
              <a:t>interpretation</a:t>
            </a:r>
            <a:br>
              <a:rPr lang="en-US" dirty="0"/>
            </a:br>
            <a:r>
              <a:rPr lang="en-US" dirty="0"/>
              <a:t>uniform dataset</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13</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 Placeholder 7">
            <a:extLst>
              <a:ext uri="{FF2B5EF4-FFF2-40B4-BE49-F238E27FC236}">
                <a16:creationId xmlns:a16="http://schemas.microsoft.com/office/drawing/2014/main" id="{8E532584-FEC8-7495-4576-C68ED555F306}"/>
              </a:ext>
            </a:extLst>
          </p:cNvPr>
          <p:cNvSpPr txBox="1">
            <a:spLocks/>
          </p:cNvSpPr>
          <p:nvPr/>
        </p:nvSpPr>
        <p:spPr>
          <a:xfrm>
            <a:off x="1352593" y="1615503"/>
            <a:ext cx="9486814" cy="10573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t>
            </a:r>
          </a:p>
        </p:txBody>
      </p:sp>
      <p:pic>
        <p:nvPicPr>
          <p:cNvPr id="7" name="Picture 6">
            <a:extLst>
              <a:ext uri="{FF2B5EF4-FFF2-40B4-BE49-F238E27FC236}">
                <a16:creationId xmlns:a16="http://schemas.microsoft.com/office/drawing/2014/main" id="{CEA2A963-F319-BD1C-04C2-B29BF2106CC9}"/>
              </a:ext>
            </a:extLst>
          </p:cNvPr>
          <p:cNvPicPr>
            <a:picLocks noChangeAspect="1"/>
          </p:cNvPicPr>
          <p:nvPr/>
        </p:nvPicPr>
        <p:blipFill>
          <a:blip r:embed="rId2"/>
          <a:stretch>
            <a:fillRect/>
          </a:stretch>
        </p:blipFill>
        <p:spPr>
          <a:xfrm>
            <a:off x="1109557" y="1690688"/>
            <a:ext cx="3066081" cy="2304263"/>
          </a:xfrm>
          <a:prstGeom prst="rect">
            <a:avLst/>
          </a:prstGeom>
        </p:spPr>
      </p:pic>
      <p:pic>
        <p:nvPicPr>
          <p:cNvPr id="8" name="Picture 7">
            <a:extLst>
              <a:ext uri="{FF2B5EF4-FFF2-40B4-BE49-F238E27FC236}">
                <a16:creationId xmlns:a16="http://schemas.microsoft.com/office/drawing/2014/main" id="{27EB4E06-8E3C-54F7-A821-8B88EECF230C}"/>
              </a:ext>
            </a:extLst>
          </p:cNvPr>
          <p:cNvPicPr>
            <a:picLocks noChangeAspect="1"/>
          </p:cNvPicPr>
          <p:nvPr/>
        </p:nvPicPr>
        <p:blipFill>
          <a:blip r:embed="rId3"/>
          <a:stretch>
            <a:fillRect/>
          </a:stretch>
        </p:blipFill>
        <p:spPr>
          <a:xfrm>
            <a:off x="4562959" y="1690688"/>
            <a:ext cx="3066081" cy="2304263"/>
          </a:xfrm>
          <a:prstGeom prst="rect">
            <a:avLst/>
          </a:prstGeom>
        </p:spPr>
      </p:pic>
      <p:pic>
        <p:nvPicPr>
          <p:cNvPr id="9" name="Picture 8">
            <a:extLst>
              <a:ext uri="{FF2B5EF4-FFF2-40B4-BE49-F238E27FC236}">
                <a16:creationId xmlns:a16="http://schemas.microsoft.com/office/drawing/2014/main" id="{01934BC3-F18D-8B77-B3F1-08A29AB226CA}"/>
              </a:ext>
            </a:extLst>
          </p:cNvPr>
          <p:cNvPicPr>
            <a:picLocks noChangeAspect="1"/>
          </p:cNvPicPr>
          <p:nvPr/>
        </p:nvPicPr>
        <p:blipFill>
          <a:blip r:embed="rId4"/>
          <a:stretch>
            <a:fillRect/>
          </a:stretch>
        </p:blipFill>
        <p:spPr>
          <a:xfrm>
            <a:off x="8016361" y="1690688"/>
            <a:ext cx="3075487" cy="2304263"/>
          </a:xfrm>
          <a:prstGeom prst="rect">
            <a:avLst/>
          </a:prstGeom>
        </p:spPr>
      </p:pic>
      <p:pic>
        <p:nvPicPr>
          <p:cNvPr id="11" name="Picture 10">
            <a:extLst>
              <a:ext uri="{FF2B5EF4-FFF2-40B4-BE49-F238E27FC236}">
                <a16:creationId xmlns:a16="http://schemas.microsoft.com/office/drawing/2014/main" id="{E72ED1F5-1A2F-72C0-30BF-C925A2DDEFED}"/>
              </a:ext>
            </a:extLst>
          </p:cNvPr>
          <p:cNvPicPr>
            <a:picLocks noChangeAspect="1"/>
          </p:cNvPicPr>
          <p:nvPr/>
        </p:nvPicPr>
        <p:blipFill>
          <a:blip r:embed="rId5"/>
          <a:stretch>
            <a:fillRect/>
          </a:stretch>
        </p:blipFill>
        <p:spPr>
          <a:xfrm>
            <a:off x="1109557" y="4070136"/>
            <a:ext cx="3066081" cy="2297216"/>
          </a:xfrm>
          <a:prstGeom prst="rect">
            <a:avLst/>
          </a:prstGeom>
        </p:spPr>
      </p:pic>
      <p:pic>
        <p:nvPicPr>
          <p:cNvPr id="13" name="Picture 12">
            <a:extLst>
              <a:ext uri="{FF2B5EF4-FFF2-40B4-BE49-F238E27FC236}">
                <a16:creationId xmlns:a16="http://schemas.microsoft.com/office/drawing/2014/main" id="{8A1FCBA1-0DDB-2B54-FAE9-AC6B838ED289}"/>
              </a:ext>
            </a:extLst>
          </p:cNvPr>
          <p:cNvPicPr>
            <a:picLocks noChangeAspect="1"/>
          </p:cNvPicPr>
          <p:nvPr/>
        </p:nvPicPr>
        <p:blipFill>
          <a:blip r:embed="rId6"/>
          <a:stretch>
            <a:fillRect/>
          </a:stretch>
        </p:blipFill>
        <p:spPr>
          <a:xfrm>
            <a:off x="4562959" y="4070136"/>
            <a:ext cx="3066080" cy="2304262"/>
          </a:xfrm>
          <a:prstGeom prst="rect">
            <a:avLst/>
          </a:prstGeom>
        </p:spPr>
      </p:pic>
      <p:pic>
        <p:nvPicPr>
          <p:cNvPr id="14" name="Picture 13">
            <a:extLst>
              <a:ext uri="{FF2B5EF4-FFF2-40B4-BE49-F238E27FC236}">
                <a16:creationId xmlns:a16="http://schemas.microsoft.com/office/drawing/2014/main" id="{122C3D47-5B28-D90B-FCEF-A9D31E2B5CA7}"/>
              </a:ext>
            </a:extLst>
          </p:cNvPr>
          <p:cNvPicPr>
            <a:picLocks noChangeAspect="1"/>
          </p:cNvPicPr>
          <p:nvPr/>
        </p:nvPicPr>
        <p:blipFill>
          <a:blip r:embed="rId7"/>
          <a:stretch>
            <a:fillRect/>
          </a:stretch>
        </p:blipFill>
        <p:spPr>
          <a:xfrm>
            <a:off x="8016360" y="4070136"/>
            <a:ext cx="3066080" cy="2304262"/>
          </a:xfrm>
          <a:prstGeom prst="rect">
            <a:avLst/>
          </a:prstGeom>
        </p:spPr>
      </p:pic>
    </p:spTree>
    <p:extLst>
      <p:ext uri="{BB962C8B-B14F-4D97-AF65-F5344CB8AC3E}">
        <p14:creationId xmlns:p14="http://schemas.microsoft.com/office/powerpoint/2010/main" val="3946679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dirty="0"/>
              <a:t>EXPERIMENT</a:t>
            </a:r>
            <a:br>
              <a:rPr lang="en-US" dirty="0"/>
            </a:br>
            <a:r>
              <a:rPr lang="en-US" dirty="0"/>
              <a:t>GAUSSIAN DATASET</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14</a:t>
            </a:fld>
            <a:endParaRPr lang="en-US" dirty="0"/>
          </a:p>
        </p:txBody>
      </p:sp>
      <p:graphicFrame>
        <p:nvGraphicFramePr>
          <p:cNvPr id="17" name="Table 9">
            <a:extLst>
              <a:ext uri="{FF2B5EF4-FFF2-40B4-BE49-F238E27FC236}">
                <a16:creationId xmlns:a16="http://schemas.microsoft.com/office/drawing/2014/main" id="{CD227AD3-0512-4367-9783-E5F086A86CF5}"/>
              </a:ext>
            </a:extLst>
          </p:cNvPr>
          <p:cNvGraphicFramePr>
            <a:graphicFrameLocks noGrp="1"/>
          </p:cNvGraphicFramePr>
          <p:nvPr>
            <p:ph sz="quarter" idx="16"/>
            <p:extLst>
              <p:ext uri="{D42A27DB-BD31-4B8C-83A1-F6EECF244321}">
                <p14:modId xmlns:p14="http://schemas.microsoft.com/office/powerpoint/2010/main" val="1941156118"/>
              </p:ext>
            </p:extLst>
          </p:nvPr>
        </p:nvGraphicFramePr>
        <p:xfrm>
          <a:off x="838202" y="1897465"/>
          <a:ext cx="10515598" cy="1464210"/>
        </p:xfrm>
        <a:graphic>
          <a:graphicData uri="http://schemas.openxmlformats.org/drawingml/2006/table">
            <a:tbl>
              <a:tblPr firstRow="1" bandRow="1">
                <a:tableStyleId>{5C22544A-7EE6-4342-B048-85BDC9FD1C3A}</a:tableStyleId>
              </a:tblPr>
              <a:tblGrid>
                <a:gridCol w="1691936">
                  <a:extLst>
                    <a:ext uri="{9D8B030D-6E8A-4147-A177-3AD203B41FA5}">
                      <a16:colId xmlns:a16="http://schemas.microsoft.com/office/drawing/2014/main" val="3446012419"/>
                    </a:ext>
                  </a:extLst>
                </a:gridCol>
                <a:gridCol w="1384916">
                  <a:extLst>
                    <a:ext uri="{9D8B030D-6E8A-4147-A177-3AD203B41FA5}">
                      <a16:colId xmlns:a16="http://schemas.microsoft.com/office/drawing/2014/main" val="4052646397"/>
                    </a:ext>
                  </a:extLst>
                </a:gridCol>
                <a:gridCol w="1500327">
                  <a:extLst>
                    <a:ext uri="{9D8B030D-6E8A-4147-A177-3AD203B41FA5}">
                      <a16:colId xmlns:a16="http://schemas.microsoft.com/office/drawing/2014/main" val="1935352797"/>
                    </a:ext>
                  </a:extLst>
                </a:gridCol>
                <a:gridCol w="1438182">
                  <a:extLst>
                    <a:ext uri="{9D8B030D-6E8A-4147-A177-3AD203B41FA5}">
                      <a16:colId xmlns:a16="http://schemas.microsoft.com/office/drawing/2014/main" val="1218263486"/>
                    </a:ext>
                  </a:extLst>
                </a:gridCol>
                <a:gridCol w="1464816">
                  <a:extLst>
                    <a:ext uri="{9D8B030D-6E8A-4147-A177-3AD203B41FA5}">
                      <a16:colId xmlns:a16="http://schemas.microsoft.com/office/drawing/2014/main" val="577348471"/>
                    </a:ext>
                  </a:extLst>
                </a:gridCol>
                <a:gridCol w="1438182">
                  <a:extLst>
                    <a:ext uri="{9D8B030D-6E8A-4147-A177-3AD203B41FA5}">
                      <a16:colId xmlns:a16="http://schemas.microsoft.com/office/drawing/2014/main" val="3235153012"/>
                    </a:ext>
                  </a:extLst>
                </a:gridCol>
                <a:gridCol w="1597239">
                  <a:extLst>
                    <a:ext uri="{9D8B030D-6E8A-4147-A177-3AD203B41FA5}">
                      <a16:colId xmlns:a16="http://schemas.microsoft.com/office/drawing/2014/main" val="1821726032"/>
                    </a:ext>
                  </a:extLst>
                </a:gridCol>
              </a:tblGrid>
              <a:tr h="293509">
                <a:tc>
                  <a:txBody>
                    <a:bodyPr/>
                    <a:lstStyle/>
                    <a:p>
                      <a:pPr algn="l" fontAlgn="b"/>
                      <a:endParaRPr lang="en-US" sz="1200" b="0" i="0" u="none" strike="noStrike" dirty="0">
                        <a:solidFill>
                          <a:schemeClr val="bg1"/>
                        </a:solidFill>
                        <a:effectLst/>
                        <a:latin typeface="+mn-lt"/>
                      </a:endParaRPr>
                    </a:p>
                  </a:txBody>
                  <a:tcPr marL="24019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gridSpan="4">
                  <a:txBody>
                    <a:bodyPr/>
                    <a:lstStyle/>
                    <a:p>
                      <a:pPr algn="ctr" fontAlgn="b"/>
                      <a:r>
                        <a:rPr lang="en-US" sz="1200" b="1" i="0" u="none" strike="noStrike" dirty="0">
                          <a:solidFill>
                            <a:srgbClr val="00B0F0"/>
                          </a:solidFill>
                          <a:effectLst/>
                          <a:latin typeface="+mn-lt"/>
                        </a:rPr>
                        <a:t>TRAIN</a:t>
                      </a:r>
                    </a:p>
                  </a:txBody>
                  <a:tcPr marL="76261" marR="76261" marT="38130" marB="3813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gridSpan="2">
                  <a:txBody>
                    <a:bodyPr/>
                    <a:lstStyle/>
                    <a:p>
                      <a:pPr algn="ctr" fontAlgn="b"/>
                      <a:r>
                        <a:rPr lang="en-US" sz="1200" b="1" i="0" u="none" strike="noStrike" dirty="0">
                          <a:solidFill>
                            <a:srgbClr val="FF0000"/>
                          </a:solidFill>
                          <a:effectLst/>
                          <a:latin typeface="+mn-lt"/>
                        </a:rPr>
                        <a:t>TEST</a:t>
                      </a:r>
                    </a:p>
                  </a:txBody>
                  <a:tcPr marL="76261" marR="76261" marT="38130" marB="38130" anchor="ct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endParaRPr lang="en-US" dirty="0"/>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extLst>
                  <a:ext uri="{0D108BD9-81ED-4DB2-BD59-A6C34878D82A}">
                    <a16:rowId xmlns:a16="http://schemas.microsoft.com/office/drawing/2014/main" val="1222431845"/>
                  </a:ext>
                </a:extLst>
              </a:tr>
              <a:tr h="301841">
                <a:tc>
                  <a:txBody>
                    <a:bodyPr/>
                    <a:lstStyle/>
                    <a:p>
                      <a:pPr algn="l" fontAlgn="b"/>
                      <a:endParaRPr lang="en-US" sz="1200" b="0" i="0" u="none" strike="noStrike" dirty="0">
                        <a:solidFill>
                          <a:schemeClr val="bg1"/>
                        </a:solidFill>
                        <a:effectLst/>
                        <a:latin typeface="+mn-lt"/>
                      </a:endParaRPr>
                    </a:p>
                  </a:txBody>
                  <a:tcPr marL="24019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u="none" strike="noStrike" dirty="0">
                          <a:solidFill>
                            <a:schemeClr val="bg1"/>
                          </a:solidFill>
                          <a:effectLst/>
                        </a:rPr>
                        <a:t>ITTERATIONS</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u="none" strike="noStrike" dirty="0">
                          <a:solidFill>
                            <a:schemeClr val="bg1"/>
                          </a:solidFill>
                          <a:effectLst/>
                        </a:rPr>
                        <a:t>CPU TIMES (S)</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RADIUS</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ACTIVE SET SIZE</a:t>
                      </a:r>
                    </a:p>
                  </a:txBody>
                  <a:tcPr marL="76261" marR="76261" marT="38130" marB="3813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RECALL (%)</a:t>
                      </a:r>
                    </a:p>
                  </a:txBody>
                  <a:tcPr marL="76261" marR="76261" marT="38130" marB="38130" anchor="ct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F1 SCORE (%)</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40773105"/>
                  </a:ext>
                </a:extLst>
              </a:tr>
              <a:tr h="284706">
                <a:tc>
                  <a:txBody>
                    <a:bodyPr/>
                    <a:lstStyle/>
                    <a:p>
                      <a:pPr algn="l" fontAlgn="b"/>
                      <a:r>
                        <a:rPr lang="en-US" sz="1400" b="1" i="0" u="none" strike="noStrike" dirty="0">
                          <a:solidFill>
                            <a:schemeClr val="tx1"/>
                          </a:solidFill>
                          <a:effectLst/>
                          <a:latin typeface="+mn-lt"/>
                        </a:rPr>
                        <a:t>          ASFW</a:t>
                      </a:r>
                    </a:p>
                  </a:txBody>
                  <a:tcPr marL="24019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9.614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5.45032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99.85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284706">
                <a:tc>
                  <a:txBody>
                    <a:bodyPr/>
                    <a:lstStyle/>
                    <a:p>
                      <a:pPr lvl="1" algn="l" fontAlgn="b"/>
                      <a:r>
                        <a:rPr lang="en-US" sz="1400" b="1" u="none" strike="noStrike" dirty="0">
                          <a:solidFill>
                            <a:schemeClr val="tx1"/>
                          </a:solidFill>
                          <a:effectLst/>
                        </a:rPr>
                        <a:t>BPCD</a:t>
                      </a:r>
                      <a:endParaRPr lang="en-US" sz="14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130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7.219</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5.45032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99.85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3393929"/>
                  </a:ext>
                </a:extLst>
              </a:tr>
              <a:tr h="284706">
                <a:tc>
                  <a:txBody>
                    <a:bodyPr/>
                    <a:lstStyle/>
                    <a:p>
                      <a:pPr lvl="1" algn="l" fontAlgn="b"/>
                      <a:r>
                        <a:rPr lang="en-US" sz="1400" b="1" u="none" strike="noStrike" dirty="0">
                          <a:solidFill>
                            <a:schemeClr val="tx1"/>
                          </a:solidFill>
                          <a:effectLst/>
                        </a:rPr>
                        <a:t>APPFW</a:t>
                      </a:r>
                      <a:endParaRPr lang="en-US" sz="14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733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21.904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5.45191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99.85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711469"/>
                  </a:ext>
                </a:extLst>
              </a:tr>
            </a:tbl>
          </a:graphicData>
        </a:graphic>
      </p:graphicFrame>
      <p:pic>
        <p:nvPicPr>
          <p:cNvPr id="5" name="Picture 4">
            <a:extLst>
              <a:ext uri="{FF2B5EF4-FFF2-40B4-BE49-F238E27FC236}">
                <a16:creationId xmlns:a16="http://schemas.microsoft.com/office/drawing/2014/main" id="{B0299945-53FC-6F17-4347-72F64EA36480}"/>
              </a:ext>
            </a:extLst>
          </p:cNvPr>
          <p:cNvPicPr>
            <a:picLocks noChangeAspect="1"/>
          </p:cNvPicPr>
          <p:nvPr/>
        </p:nvPicPr>
        <p:blipFill>
          <a:blip r:embed="rId2"/>
          <a:stretch>
            <a:fillRect/>
          </a:stretch>
        </p:blipFill>
        <p:spPr>
          <a:xfrm>
            <a:off x="838200" y="3568452"/>
            <a:ext cx="3469216" cy="2607581"/>
          </a:xfrm>
          <a:prstGeom prst="rect">
            <a:avLst/>
          </a:prstGeom>
        </p:spPr>
      </p:pic>
      <p:sp>
        <p:nvSpPr>
          <p:cNvPr id="7" name="TextBox 6">
            <a:extLst>
              <a:ext uri="{FF2B5EF4-FFF2-40B4-BE49-F238E27FC236}">
                <a16:creationId xmlns:a16="http://schemas.microsoft.com/office/drawing/2014/main" id="{4A9F4227-9BF4-668A-22AE-6D01BE19C7E8}"/>
              </a:ext>
            </a:extLst>
          </p:cNvPr>
          <p:cNvSpPr txBox="1"/>
          <p:nvPr/>
        </p:nvSpPr>
        <p:spPr>
          <a:xfrm>
            <a:off x="4307416" y="3856579"/>
            <a:ext cx="6094520" cy="2462213"/>
          </a:xfrm>
          <a:prstGeom prst="rect">
            <a:avLst/>
          </a:prstGeom>
          <a:noFill/>
        </p:spPr>
        <p:txBody>
          <a:bodyPr wrap="square">
            <a:spAutoFit/>
          </a:bodyPr>
          <a:lstStyle/>
          <a:p>
            <a:r>
              <a:rPr lang="en-US" sz="1400" dirty="0">
                <a:effectLst/>
                <a:latin typeface="+mj-lt"/>
                <a:ea typeface="Calibri" panose="020F0502020204030204" pitchFamily="34" charset="0"/>
                <a:cs typeface="Times New Roman" panose="02020603050405020304" pitchFamily="18" charset="0"/>
              </a:rPr>
              <a:t>The blue cluster represents training points, while the red one represents test points. The circle shows the MEB constructed by Algorithm 2. </a:t>
            </a:r>
          </a:p>
          <a:p>
            <a:r>
              <a:rPr lang="en-US" sz="1400" dirty="0">
                <a:effectLst/>
                <a:latin typeface="+mj-lt"/>
                <a:ea typeface="Calibri" panose="020F0502020204030204" pitchFamily="34" charset="0"/>
                <a:cs typeface="Times New Roman" panose="02020603050405020304" pitchFamily="18" charset="0"/>
              </a:rPr>
              <a:t>Support vectors are training points that lie on the boundary (MEB). The red points around the center of the MEB are test points belonging to the nominal class, while the red cluster on the top right represents the anomaly points in the test set.</a:t>
            </a:r>
          </a:p>
          <a:p>
            <a:r>
              <a:rPr lang="en-GB" sz="1400" dirty="0">
                <a:effectLst/>
                <a:latin typeface="+mj-lt"/>
                <a:ea typeface="Calibri" panose="020F0502020204030204" pitchFamily="34" charset="0"/>
                <a:cs typeface="Times New Roman" panose="02020603050405020304" pitchFamily="18" charset="0"/>
              </a:rPr>
              <a:t>We created two very separable clusters: </a:t>
            </a:r>
          </a:p>
          <a:p>
            <a:r>
              <a:rPr lang="en-GB" sz="1400" dirty="0">
                <a:effectLst/>
                <a:latin typeface="+mj-lt"/>
                <a:ea typeface="Calibri" panose="020F0502020204030204" pitchFamily="34" charset="0"/>
                <a:cs typeface="Times New Roman" panose="02020603050405020304" pitchFamily="18" charset="0"/>
              </a:rPr>
              <a:t>- one for training with 8000 data points sampled from N</a:t>
            </a:r>
            <a:r>
              <a:rPr lang="en-GB" sz="1400" dirty="0">
                <a:latin typeface="+mj-lt"/>
                <a:ea typeface="Calibri" panose="020F0502020204030204" pitchFamily="34" charset="0"/>
                <a:cs typeface="Times New Roman" panose="02020603050405020304" pitchFamily="18" charset="0"/>
              </a:rPr>
              <a:t>(</a:t>
            </a:r>
            <a:r>
              <a:rPr lang="en-GB" sz="1400" dirty="0">
                <a:effectLst/>
                <a:latin typeface="+mj-lt"/>
                <a:ea typeface="Calibri" panose="020F0502020204030204" pitchFamily="34" charset="0"/>
                <a:cs typeface="Times New Roman" panose="02020603050405020304" pitchFamily="18" charset="0"/>
              </a:rPr>
              <a:t>0, 1), and </a:t>
            </a:r>
          </a:p>
          <a:p>
            <a:r>
              <a:rPr lang="en-GB" sz="1400" dirty="0">
                <a:effectLst/>
                <a:latin typeface="+mj-lt"/>
                <a:ea typeface="Calibri" panose="020F0502020204030204" pitchFamily="34" charset="0"/>
                <a:cs typeface="Times New Roman" panose="02020603050405020304" pitchFamily="18" charset="0"/>
              </a:rPr>
              <a:t>- for testing 1000 points were sampled from N</a:t>
            </a:r>
            <a:r>
              <a:rPr lang="en-GB" sz="1400" dirty="0">
                <a:latin typeface="+mj-lt"/>
                <a:ea typeface="Calibri" panose="020F0502020204030204" pitchFamily="34" charset="0"/>
                <a:cs typeface="Times New Roman" panose="02020603050405020304" pitchFamily="18" charset="0"/>
              </a:rPr>
              <a:t>(</a:t>
            </a:r>
            <a:r>
              <a:rPr lang="en-GB" sz="1400" dirty="0">
                <a:effectLst/>
                <a:latin typeface="+mj-lt"/>
                <a:ea typeface="Calibri" panose="020F0502020204030204" pitchFamily="34" charset="0"/>
                <a:cs typeface="Times New Roman" panose="02020603050405020304" pitchFamily="18" charset="0"/>
              </a:rPr>
              <a:t>0, 1), and 1000 from N(7, 1).</a:t>
            </a:r>
            <a:endParaRPr lang="en-US" sz="1400" dirty="0">
              <a:effectLst/>
              <a:latin typeface="+mj-lt"/>
              <a:ea typeface="Calibri" panose="020F0502020204030204" pitchFamily="34" charset="0"/>
              <a:cs typeface="Times New Roman" panose="02020603050405020304" pitchFamily="18" charset="0"/>
            </a:endParaRPr>
          </a:p>
          <a:p>
            <a:endParaRPr lang="en-US" sz="1400" dirty="0">
              <a:latin typeface="+mj-lt"/>
              <a:cs typeface="Times New Roman" panose="02020603050405020304" pitchFamily="18" charset="0"/>
            </a:endParaRPr>
          </a:p>
          <a:p>
            <a:endParaRPr lang="en-US" sz="1400" dirty="0">
              <a:latin typeface="+mj-lt"/>
            </a:endParaRPr>
          </a:p>
        </p:txBody>
      </p:sp>
    </p:spTree>
    <p:extLst>
      <p:ext uri="{BB962C8B-B14F-4D97-AF65-F5344CB8AC3E}">
        <p14:creationId xmlns:p14="http://schemas.microsoft.com/office/powerpoint/2010/main" val="609043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pPr algn="ctr"/>
            <a:r>
              <a:rPr lang="en-US" dirty="0"/>
              <a:t>Interpretation</a:t>
            </a:r>
            <a:br>
              <a:rPr lang="en-US" dirty="0"/>
            </a:br>
            <a:r>
              <a:rPr lang="en-US" dirty="0"/>
              <a:t>gaussian dataset</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15</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79525C1E-4962-0820-8334-2B241122876A}"/>
              </a:ext>
            </a:extLst>
          </p:cNvPr>
          <p:cNvPicPr>
            <a:picLocks noChangeAspect="1"/>
          </p:cNvPicPr>
          <p:nvPr/>
        </p:nvPicPr>
        <p:blipFill>
          <a:blip r:embed="rId2"/>
          <a:stretch>
            <a:fillRect/>
          </a:stretch>
        </p:blipFill>
        <p:spPr>
          <a:xfrm>
            <a:off x="1104530" y="1692842"/>
            <a:ext cx="3067746" cy="2298463"/>
          </a:xfrm>
          <a:prstGeom prst="rect">
            <a:avLst/>
          </a:prstGeom>
        </p:spPr>
      </p:pic>
      <p:pic>
        <p:nvPicPr>
          <p:cNvPr id="7" name="Picture 6">
            <a:extLst>
              <a:ext uri="{FF2B5EF4-FFF2-40B4-BE49-F238E27FC236}">
                <a16:creationId xmlns:a16="http://schemas.microsoft.com/office/drawing/2014/main" id="{29C90FF3-4F4F-C5B0-6B4D-9709E2AFB5B9}"/>
              </a:ext>
            </a:extLst>
          </p:cNvPr>
          <p:cNvPicPr>
            <a:picLocks noChangeAspect="1"/>
          </p:cNvPicPr>
          <p:nvPr/>
        </p:nvPicPr>
        <p:blipFill>
          <a:blip r:embed="rId3"/>
          <a:stretch>
            <a:fillRect/>
          </a:stretch>
        </p:blipFill>
        <p:spPr>
          <a:xfrm>
            <a:off x="4562127" y="1701005"/>
            <a:ext cx="3067746" cy="2298463"/>
          </a:xfrm>
          <a:prstGeom prst="rect">
            <a:avLst/>
          </a:prstGeom>
        </p:spPr>
      </p:pic>
      <p:pic>
        <p:nvPicPr>
          <p:cNvPr id="8" name="Picture 7">
            <a:extLst>
              <a:ext uri="{FF2B5EF4-FFF2-40B4-BE49-F238E27FC236}">
                <a16:creationId xmlns:a16="http://schemas.microsoft.com/office/drawing/2014/main" id="{1DCB058A-76F7-8492-4B43-37BD15A8DF39}"/>
              </a:ext>
            </a:extLst>
          </p:cNvPr>
          <p:cNvPicPr>
            <a:picLocks noChangeAspect="1"/>
          </p:cNvPicPr>
          <p:nvPr/>
        </p:nvPicPr>
        <p:blipFill>
          <a:blip r:embed="rId4"/>
          <a:stretch>
            <a:fillRect/>
          </a:stretch>
        </p:blipFill>
        <p:spPr>
          <a:xfrm>
            <a:off x="8019724" y="1709168"/>
            <a:ext cx="3056851" cy="2290300"/>
          </a:xfrm>
          <a:prstGeom prst="rect">
            <a:avLst/>
          </a:prstGeom>
        </p:spPr>
      </p:pic>
      <p:pic>
        <p:nvPicPr>
          <p:cNvPr id="9" name="Picture 8">
            <a:extLst>
              <a:ext uri="{FF2B5EF4-FFF2-40B4-BE49-F238E27FC236}">
                <a16:creationId xmlns:a16="http://schemas.microsoft.com/office/drawing/2014/main" id="{B0CD07A3-498D-9A7F-E8A1-56F9D7FD3ED6}"/>
              </a:ext>
            </a:extLst>
          </p:cNvPr>
          <p:cNvPicPr>
            <a:picLocks noChangeAspect="1"/>
          </p:cNvPicPr>
          <p:nvPr/>
        </p:nvPicPr>
        <p:blipFill>
          <a:blip r:embed="rId5"/>
          <a:stretch>
            <a:fillRect/>
          </a:stretch>
        </p:blipFill>
        <p:spPr>
          <a:xfrm>
            <a:off x="1104530" y="4054953"/>
            <a:ext cx="3067746" cy="2298463"/>
          </a:xfrm>
          <a:prstGeom prst="rect">
            <a:avLst/>
          </a:prstGeom>
        </p:spPr>
      </p:pic>
      <p:pic>
        <p:nvPicPr>
          <p:cNvPr id="11" name="Picture 10">
            <a:extLst>
              <a:ext uri="{FF2B5EF4-FFF2-40B4-BE49-F238E27FC236}">
                <a16:creationId xmlns:a16="http://schemas.microsoft.com/office/drawing/2014/main" id="{3DF6086A-D284-4734-A95F-4BE7B734E23B}"/>
              </a:ext>
            </a:extLst>
          </p:cNvPr>
          <p:cNvPicPr>
            <a:picLocks noChangeAspect="1"/>
          </p:cNvPicPr>
          <p:nvPr/>
        </p:nvPicPr>
        <p:blipFill>
          <a:blip r:embed="rId6"/>
          <a:stretch>
            <a:fillRect/>
          </a:stretch>
        </p:blipFill>
        <p:spPr>
          <a:xfrm>
            <a:off x="4562127" y="4054953"/>
            <a:ext cx="3067746" cy="2298463"/>
          </a:xfrm>
          <a:prstGeom prst="rect">
            <a:avLst/>
          </a:prstGeom>
        </p:spPr>
      </p:pic>
      <p:pic>
        <p:nvPicPr>
          <p:cNvPr id="13" name="Picture 12">
            <a:extLst>
              <a:ext uri="{FF2B5EF4-FFF2-40B4-BE49-F238E27FC236}">
                <a16:creationId xmlns:a16="http://schemas.microsoft.com/office/drawing/2014/main" id="{61913F8C-FEEE-BFD3-D7B7-8D6F5FD8D559}"/>
              </a:ext>
            </a:extLst>
          </p:cNvPr>
          <p:cNvPicPr>
            <a:picLocks noChangeAspect="1"/>
          </p:cNvPicPr>
          <p:nvPr/>
        </p:nvPicPr>
        <p:blipFill>
          <a:blip r:embed="rId7"/>
          <a:stretch>
            <a:fillRect/>
          </a:stretch>
        </p:blipFill>
        <p:spPr>
          <a:xfrm>
            <a:off x="8019724" y="4066050"/>
            <a:ext cx="3056851" cy="2290300"/>
          </a:xfrm>
          <a:prstGeom prst="rect">
            <a:avLst/>
          </a:prstGeom>
        </p:spPr>
      </p:pic>
    </p:spTree>
    <p:extLst>
      <p:ext uri="{BB962C8B-B14F-4D97-AF65-F5344CB8AC3E}">
        <p14:creationId xmlns:p14="http://schemas.microsoft.com/office/powerpoint/2010/main" val="4093112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pPr algn="ctr"/>
            <a:r>
              <a:rPr lang="en-US" dirty="0"/>
              <a:t>Experiment</a:t>
            </a:r>
            <a:br>
              <a:rPr lang="en-US" dirty="0"/>
            </a:br>
            <a:r>
              <a:rPr lang="en-US" dirty="0"/>
              <a:t>breast cancer dataset</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16</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AA2A9B8-009E-DBF6-B8F1-8D7826B9755D}"/>
              </a:ext>
            </a:extLst>
          </p:cNvPr>
          <p:cNvSpPr txBox="1"/>
          <p:nvPr/>
        </p:nvSpPr>
        <p:spPr>
          <a:xfrm>
            <a:off x="838200" y="2183669"/>
            <a:ext cx="5027720" cy="3323987"/>
          </a:xfrm>
          <a:prstGeom prst="rect">
            <a:avLst/>
          </a:prstGeom>
          <a:noFill/>
        </p:spPr>
        <p:txBody>
          <a:bodyPr wrap="square">
            <a:spAutoFit/>
          </a:bodyPr>
          <a:lstStyle/>
          <a:p>
            <a:r>
              <a:rPr lang="en-GB" sz="1400" dirty="0"/>
              <a:t>The “Breast Cancer Wisconsin (Diagnostic)”, sourced from Kaggle, provides a comprehensive collection of information derived from digitized images of fine needle aspirates (FNA) of breast masses. </a:t>
            </a:r>
          </a:p>
          <a:p>
            <a:r>
              <a:rPr lang="en-GB" sz="1400" dirty="0"/>
              <a:t>The primary aim is distinguishing between malignant and benign cases of breast cancer. </a:t>
            </a:r>
          </a:p>
          <a:p>
            <a:r>
              <a:rPr lang="en-GB" sz="1400" dirty="0"/>
              <a:t>This dataset consists of </a:t>
            </a:r>
            <a:r>
              <a:rPr lang="en-GB" sz="1400" b="1" dirty="0"/>
              <a:t>569 samples </a:t>
            </a:r>
            <a:r>
              <a:rPr lang="en-GB" sz="1400" dirty="0"/>
              <a:t>and </a:t>
            </a:r>
            <a:r>
              <a:rPr lang="en-GB" sz="1400" b="1" dirty="0"/>
              <a:t>32 features</a:t>
            </a:r>
            <a:r>
              <a:rPr lang="en-GB" sz="1400" dirty="0"/>
              <a:t>.</a:t>
            </a:r>
          </a:p>
          <a:p>
            <a:endParaRPr lang="en-GB" sz="1400" dirty="0"/>
          </a:p>
          <a:p>
            <a:r>
              <a:rPr lang="en-GB" sz="1400" dirty="0"/>
              <a:t>Our model included all features except the ID number</a:t>
            </a:r>
          </a:p>
          <a:p>
            <a:r>
              <a:rPr lang="en-GB" sz="1400" dirty="0"/>
              <a:t>For all the other features, three statistics are provided: the mean, standard error, and "worst" or largest (mean of the three largest values). </a:t>
            </a:r>
          </a:p>
          <a:p>
            <a:r>
              <a:rPr lang="en-GB" sz="1400" dirty="0"/>
              <a:t>This dataset does not contain any missing values.</a:t>
            </a:r>
          </a:p>
          <a:p>
            <a:r>
              <a:rPr lang="en-GB" sz="1400" dirty="0"/>
              <a:t>It comprises 357 benign cases and 212 malignant cases.</a:t>
            </a:r>
          </a:p>
          <a:p>
            <a:endParaRPr lang="en-GB" sz="1400" dirty="0"/>
          </a:p>
        </p:txBody>
      </p:sp>
      <p:sp>
        <p:nvSpPr>
          <p:cNvPr id="7" name="TextBox 6">
            <a:extLst>
              <a:ext uri="{FF2B5EF4-FFF2-40B4-BE49-F238E27FC236}">
                <a16:creationId xmlns:a16="http://schemas.microsoft.com/office/drawing/2014/main" id="{43CCE999-D6AE-5ECF-9A8F-9A86ADA23E1A}"/>
              </a:ext>
            </a:extLst>
          </p:cNvPr>
          <p:cNvSpPr txBox="1"/>
          <p:nvPr/>
        </p:nvSpPr>
        <p:spPr>
          <a:xfrm>
            <a:off x="6096740" y="2183669"/>
            <a:ext cx="5027720" cy="2677656"/>
          </a:xfrm>
          <a:prstGeom prst="rect">
            <a:avLst/>
          </a:prstGeom>
          <a:noFill/>
        </p:spPr>
        <p:txBody>
          <a:bodyPr wrap="square">
            <a:spAutoFit/>
          </a:bodyPr>
          <a:lstStyle/>
          <a:p>
            <a:r>
              <a:rPr lang="en-GB" sz="1400" dirty="0"/>
              <a:t>To create training and testing datasets, we first separated the </a:t>
            </a:r>
            <a:r>
              <a:rPr lang="en-GB" sz="1400" b="1" dirty="0"/>
              <a:t>nominal data (benign cases) </a:t>
            </a:r>
            <a:r>
              <a:rPr lang="en-GB" sz="1400" dirty="0"/>
              <a:t>from the </a:t>
            </a:r>
            <a:r>
              <a:rPr lang="en-GB" sz="1400" b="1" dirty="0"/>
              <a:t>anomaly data (malignant cases). </a:t>
            </a:r>
          </a:p>
          <a:p>
            <a:r>
              <a:rPr lang="en-GB" sz="1400" dirty="0"/>
              <a:t>Half of the nominal data was used for training (178 samples), and the other half for testing. </a:t>
            </a:r>
          </a:p>
          <a:p>
            <a:r>
              <a:rPr lang="en-GB" sz="1400" dirty="0"/>
              <a:t>The anomaly data was solely used for testing. </a:t>
            </a:r>
          </a:p>
          <a:p>
            <a:endParaRPr lang="en-GB" sz="1400" dirty="0"/>
          </a:p>
          <a:p>
            <a:r>
              <a:rPr lang="en-GB" sz="1400" dirty="0"/>
              <a:t>Testing dataset consisted of 391 samples (179 nominal and 212 anomalies). </a:t>
            </a:r>
          </a:p>
          <a:p>
            <a:endParaRPr lang="en-GB" sz="1400" dirty="0"/>
          </a:p>
          <a:p>
            <a:r>
              <a:rPr lang="en-GB" sz="1400" dirty="0"/>
              <a:t>Various thresholds (ε) were employed as stopping criteria, and these are reported in Table 3.</a:t>
            </a:r>
            <a:endParaRPr lang="en-US" sz="1400" dirty="0"/>
          </a:p>
        </p:txBody>
      </p:sp>
    </p:spTree>
    <p:extLst>
      <p:ext uri="{BB962C8B-B14F-4D97-AF65-F5344CB8AC3E}">
        <p14:creationId xmlns:p14="http://schemas.microsoft.com/office/powerpoint/2010/main" val="3583823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dirty="0"/>
              <a:t>EXPERIMENT</a:t>
            </a:r>
            <a:br>
              <a:rPr lang="en-US" dirty="0"/>
            </a:br>
            <a:r>
              <a:rPr lang="en-US" dirty="0"/>
              <a:t>BREAST CANCER DATASET</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17</a:t>
            </a:fld>
            <a:endParaRPr lang="en-US" dirty="0"/>
          </a:p>
        </p:txBody>
      </p:sp>
      <p:graphicFrame>
        <p:nvGraphicFramePr>
          <p:cNvPr id="17" name="Table 9">
            <a:extLst>
              <a:ext uri="{FF2B5EF4-FFF2-40B4-BE49-F238E27FC236}">
                <a16:creationId xmlns:a16="http://schemas.microsoft.com/office/drawing/2014/main" id="{CD227AD3-0512-4367-9783-E5F086A86CF5}"/>
              </a:ext>
            </a:extLst>
          </p:cNvPr>
          <p:cNvGraphicFramePr>
            <a:graphicFrameLocks noGrp="1"/>
          </p:cNvGraphicFramePr>
          <p:nvPr>
            <p:ph sz="quarter" idx="16"/>
            <p:extLst>
              <p:ext uri="{D42A27DB-BD31-4B8C-83A1-F6EECF244321}">
                <p14:modId xmlns:p14="http://schemas.microsoft.com/office/powerpoint/2010/main" val="773380021"/>
              </p:ext>
            </p:extLst>
          </p:nvPr>
        </p:nvGraphicFramePr>
        <p:xfrm>
          <a:off x="838202" y="1695635"/>
          <a:ext cx="10515600" cy="3480763"/>
        </p:xfrm>
        <a:graphic>
          <a:graphicData uri="http://schemas.openxmlformats.org/drawingml/2006/table">
            <a:tbl>
              <a:tblPr firstRow="1" bandRow="1">
                <a:tableStyleId>{5C22544A-7EE6-4342-B048-85BDC9FD1C3A}</a:tableStyleId>
              </a:tblPr>
              <a:tblGrid>
                <a:gridCol w="1012486">
                  <a:extLst>
                    <a:ext uri="{9D8B030D-6E8A-4147-A177-3AD203B41FA5}">
                      <a16:colId xmlns:a16="http://schemas.microsoft.com/office/drawing/2014/main" val="4052646397"/>
                    </a:ext>
                  </a:extLst>
                </a:gridCol>
                <a:gridCol w="866008">
                  <a:extLst>
                    <a:ext uri="{9D8B030D-6E8A-4147-A177-3AD203B41FA5}">
                      <a16:colId xmlns:a16="http://schemas.microsoft.com/office/drawing/2014/main" val="3945900555"/>
                    </a:ext>
                  </a:extLst>
                </a:gridCol>
                <a:gridCol w="1354369">
                  <a:extLst>
                    <a:ext uri="{9D8B030D-6E8A-4147-A177-3AD203B41FA5}">
                      <a16:colId xmlns:a16="http://schemas.microsoft.com/office/drawing/2014/main" val="528647289"/>
                    </a:ext>
                  </a:extLst>
                </a:gridCol>
                <a:gridCol w="1592205">
                  <a:extLst>
                    <a:ext uri="{9D8B030D-6E8A-4147-A177-3AD203B41FA5}">
                      <a16:colId xmlns:a16="http://schemas.microsoft.com/office/drawing/2014/main" val="1935352797"/>
                    </a:ext>
                  </a:extLst>
                </a:gridCol>
                <a:gridCol w="1378147">
                  <a:extLst>
                    <a:ext uri="{9D8B030D-6E8A-4147-A177-3AD203B41FA5}">
                      <a16:colId xmlns:a16="http://schemas.microsoft.com/office/drawing/2014/main" val="1218263486"/>
                    </a:ext>
                  </a:extLst>
                </a:gridCol>
                <a:gridCol w="1403671">
                  <a:extLst>
                    <a:ext uri="{9D8B030D-6E8A-4147-A177-3AD203B41FA5}">
                      <a16:colId xmlns:a16="http://schemas.microsoft.com/office/drawing/2014/main" val="577348471"/>
                    </a:ext>
                  </a:extLst>
                </a:gridCol>
                <a:gridCol w="513382">
                  <a:extLst>
                    <a:ext uri="{9D8B030D-6E8A-4147-A177-3AD203B41FA5}">
                      <a16:colId xmlns:a16="http://schemas.microsoft.com/office/drawing/2014/main" val="3235153012"/>
                    </a:ext>
                  </a:extLst>
                </a:gridCol>
                <a:gridCol w="636104">
                  <a:extLst>
                    <a:ext uri="{9D8B030D-6E8A-4147-A177-3AD203B41FA5}">
                      <a16:colId xmlns:a16="http://schemas.microsoft.com/office/drawing/2014/main" val="899272208"/>
                    </a:ext>
                  </a:extLst>
                </a:gridCol>
                <a:gridCol w="993945">
                  <a:extLst>
                    <a:ext uri="{9D8B030D-6E8A-4147-A177-3AD203B41FA5}">
                      <a16:colId xmlns:a16="http://schemas.microsoft.com/office/drawing/2014/main" val="1821726032"/>
                    </a:ext>
                  </a:extLst>
                </a:gridCol>
                <a:gridCol w="765283">
                  <a:extLst>
                    <a:ext uri="{9D8B030D-6E8A-4147-A177-3AD203B41FA5}">
                      <a16:colId xmlns:a16="http://schemas.microsoft.com/office/drawing/2014/main" val="2836348838"/>
                    </a:ext>
                  </a:extLst>
                </a:gridCol>
              </a:tblGrid>
              <a:tr h="293509">
                <a:tc gridSpan="6">
                  <a:txBody>
                    <a:bodyPr/>
                    <a:lstStyle/>
                    <a:p>
                      <a:pPr algn="ctr" fontAlgn="b"/>
                      <a:r>
                        <a:rPr lang="en-US" sz="1200" b="1" i="0" u="none" strike="noStrike" dirty="0">
                          <a:solidFill>
                            <a:srgbClr val="FF0000"/>
                          </a:solidFill>
                          <a:effectLst/>
                          <a:latin typeface="+mn-lt"/>
                        </a:rPr>
                        <a:t>TRAIN</a:t>
                      </a:r>
                    </a:p>
                  </a:txBody>
                  <a:tcPr marL="76261" marR="76261" marT="38130" marB="3813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endParaRPr lang="en-US"/>
                    </a:p>
                  </a:txBody>
                  <a:tcPr/>
                </a:tc>
                <a:tc hMerge="1">
                  <a:txBody>
                    <a:bodyPr/>
                    <a:lstStyle/>
                    <a:p>
                      <a:endParaRPr lang="en-US"/>
                    </a:p>
                  </a:txBody>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gridSpan="4">
                  <a:txBody>
                    <a:bodyPr/>
                    <a:lstStyle/>
                    <a:p>
                      <a:pPr algn="ctr" fontAlgn="b"/>
                      <a:r>
                        <a:rPr lang="en-US" sz="1200" b="1" i="0" u="none" strike="noStrike" dirty="0">
                          <a:solidFill>
                            <a:srgbClr val="00B0F0"/>
                          </a:solidFill>
                          <a:effectLst/>
                          <a:latin typeface="+mn-lt"/>
                        </a:rPr>
                        <a:t>TEST</a:t>
                      </a:r>
                    </a:p>
                  </a:txBody>
                  <a:tcPr marL="76261" marR="76261" marT="38130" marB="38130" anchor="ct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endParaRPr lang="en-US"/>
                    </a:p>
                  </a:txBody>
                  <a:tcPr/>
                </a:tc>
                <a:tc hMerge="1">
                  <a:txBody>
                    <a:bodyPr/>
                    <a:lstStyle/>
                    <a:p>
                      <a:endParaRPr lang="en-US" dirty="0"/>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endParaRPr lang="en-US"/>
                    </a:p>
                  </a:txBody>
                  <a:tcPr/>
                </a:tc>
                <a:extLst>
                  <a:ext uri="{0D108BD9-81ED-4DB2-BD59-A6C34878D82A}">
                    <a16:rowId xmlns:a16="http://schemas.microsoft.com/office/drawing/2014/main" val="1222431845"/>
                  </a:ext>
                </a:extLst>
              </a:tr>
              <a:tr h="301841">
                <a:tc>
                  <a:txBody>
                    <a:bodyPr/>
                    <a:lstStyle/>
                    <a:p>
                      <a:pPr algn="ct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EPSILON</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1" u="none" strike="noStrike" dirty="0">
                          <a:solidFill>
                            <a:schemeClr val="bg1"/>
                          </a:solidFill>
                          <a:effectLst/>
                        </a:rPr>
                        <a:t>ITTERATIONS</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u="none" strike="noStrike" dirty="0">
                          <a:solidFill>
                            <a:schemeClr val="bg1"/>
                          </a:solidFill>
                          <a:effectLst/>
                        </a:rPr>
                        <a:t>CPU TIMES (S)</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RADIUS</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ACTIVE SET SIZE</a:t>
                      </a:r>
                    </a:p>
                  </a:txBody>
                  <a:tcPr marL="76261" marR="76261" marT="38130" marB="3813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FN</a:t>
                      </a:r>
                    </a:p>
                  </a:txBody>
                  <a:tcPr marL="76261" marR="76261" marT="38130" marB="38130" anchor="ct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FP</a:t>
                      </a:r>
                    </a:p>
                  </a:txBody>
                  <a:tcPr marL="76261" marR="76261" marT="38130" marB="38130"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RECALL(%)</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1" i="0" u="none" strike="noStrike" dirty="0">
                          <a:solidFill>
                            <a:schemeClr val="bg1"/>
                          </a:solidFill>
                          <a:effectLst/>
                          <a:latin typeface="+mn-lt"/>
                        </a:rPr>
                        <a:t>F1 SCORE (%)</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40773105"/>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ASFW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26.38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11.077366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76.415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85.488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284706">
                <a:tc>
                  <a:txBody>
                    <a:bodyPr/>
                    <a:lstStyle/>
                    <a:p>
                      <a:pPr marL="0" marR="0" lvl="0" indent="0" algn="ctr" defTabSz="914400" rtl="0" eaLnBrk="1" fontAlgn="auto" latinLnBrk="0" hangingPunct="1">
                        <a:lnSpc>
                          <a:spcPct val="107000"/>
                        </a:lnSpc>
                        <a:spcBef>
                          <a:spcPts val="0"/>
                        </a:spcBef>
                        <a:spcAft>
                          <a:spcPts val="400"/>
                        </a:spcAft>
                        <a:buClrTx/>
                        <a:buSzTx/>
                        <a:buFontTx/>
                        <a:buNone/>
                        <a:tabLst/>
                        <a:defRPr/>
                      </a:pPr>
                      <a:r>
                        <a:rPr lang="en-US" sz="1200" b="1" dirty="0">
                          <a:solidFill>
                            <a:srgbClr val="000000"/>
                          </a:solidFill>
                          <a:effectLst/>
                          <a:latin typeface="+mj-lt"/>
                          <a:ea typeface="Calibri" panose="020F0502020204030204" pitchFamily="34" charset="0"/>
                          <a:cs typeface="Times New Roman" panose="02020603050405020304" pitchFamily="18" charset="0"/>
                        </a:rPr>
                        <a:t>ASFW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36.97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11.077386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76.415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85.488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94309984"/>
                  </a:ext>
                </a:extLst>
              </a:tr>
              <a:tr h="284706">
                <a:tc>
                  <a:txBody>
                    <a:bodyPr/>
                    <a:lstStyle/>
                    <a:p>
                      <a:pPr marL="0" marR="0" lvl="0" indent="0" algn="ctr" defTabSz="914400" rtl="0" eaLnBrk="1" fontAlgn="auto" latinLnBrk="0" hangingPunct="1">
                        <a:lnSpc>
                          <a:spcPct val="107000"/>
                        </a:lnSpc>
                        <a:spcBef>
                          <a:spcPts val="0"/>
                        </a:spcBef>
                        <a:spcAft>
                          <a:spcPts val="400"/>
                        </a:spcAft>
                        <a:buClrTx/>
                        <a:buSzTx/>
                        <a:buFontTx/>
                        <a:buNone/>
                        <a:tabLst/>
                        <a:defRPr/>
                      </a:pPr>
                      <a:r>
                        <a:rPr lang="en-US" sz="1200" b="1" dirty="0">
                          <a:solidFill>
                            <a:srgbClr val="000000"/>
                          </a:solidFill>
                          <a:effectLst/>
                          <a:latin typeface="+mj-lt"/>
                          <a:ea typeface="Calibri" panose="020F0502020204030204" pitchFamily="34" charset="0"/>
                          <a:cs typeface="Times New Roman" panose="02020603050405020304" pitchFamily="18" charset="0"/>
                        </a:rPr>
                        <a:t>ASFW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98.634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11.077386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76.415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85.488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19126015"/>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BPFW</a:t>
                      </a: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18.165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11.077378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76.415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85.488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3393929"/>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BPFW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24.112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11.077386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76.415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85.488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29919171"/>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BPFW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31.402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11.077386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76.415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85.488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40197193"/>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APPFW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2.004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11.758557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72.17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83.152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711469"/>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APPFW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11.130932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76.415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85.488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36375560"/>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APPFW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608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146.278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11.080393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76.415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85.488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94815539"/>
                  </a:ext>
                </a:extLst>
              </a:tr>
            </a:tbl>
          </a:graphicData>
        </a:graphic>
      </p:graphicFrame>
    </p:spTree>
    <p:extLst>
      <p:ext uri="{BB962C8B-B14F-4D97-AF65-F5344CB8AC3E}">
        <p14:creationId xmlns:p14="http://schemas.microsoft.com/office/powerpoint/2010/main" val="3490031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pPr algn="ctr"/>
            <a:r>
              <a:rPr lang="en-US" dirty="0"/>
              <a:t>interpretation</a:t>
            </a:r>
            <a:br>
              <a:rPr lang="en-US" dirty="0"/>
            </a:br>
            <a:r>
              <a:rPr lang="en-US" dirty="0"/>
              <a:t>breast cancer dataset</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18</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 Placeholder 7">
            <a:extLst>
              <a:ext uri="{FF2B5EF4-FFF2-40B4-BE49-F238E27FC236}">
                <a16:creationId xmlns:a16="http://schemas.microsoft.com/office/drawing/2014/main" id="{8E532584-FEC8-7495-4576-C68ED555F306}"/>
              </a:ext>
            </a:extLst>
          </p:cNvPr>
          <p:cNvSpPr txBox="1">
            <a:spLocks/>
          </p:cNvSpPr>
          <p:nvPr/>
        </p:nvSpPr>
        <p:spPr>
          <a:xfrm>
            <a:off x="1352593" y="1615503"/>
            <a:ext cx="9486814" cy="10573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t>
            </a:r>
          </a:p>
        </p:txBody>
      </p:sp>
      <p:pic>
        <p:nvPicPr>
          <p:cNvPr id="6" name="Picture 5">
            <a:extLst>
              <a:ext uri="{FF2B5EF4-FFF2-40B4-BE49-F238E27FC236}">
                <a16:creationId xmlns:a16="http://schemas.microsoft.com/office/drawing/2014/main" id="{A4DC2883-E1FC-E301-3D82-EF95CAE63EB9}"/>
              </a:ext>
            </a:extLst>
          </p:cNvPr>
          <p:cNvPicPr>
            <a:picLocks noChangeAspect="1"/>
          </p:cNvPicPr>
          <p:nvPr/>
        </p:nvPicPr>
        <p:blipFill>
          <a:blip r:embed="rId2"/>
          <a:stretch>
            <a:fillRect/>
          </a:stretch>
        </p:blipFill>
        <p:spPr>
          <a:xfrm>
            <a:off x="1137494" y="1688479"/>
            <a:ext cx="3067650" cy="2298391"/>
          </a:xfrm>
          <a:prstGeom prst="rect">
            <a:avLst/>
          </a:prstGeom>
        </p:spPr>
      </p:pic>
      <p:pic>
        <p:nvPicPr>
          <p:cNvPr id="8" name="Picture 7">
            <a:extLst>
              <a:ext uri="{FF2B5EF4-FFF2-40B4-BE49-F238E27FC236}">
                <a16:creationId xmlns:a16="http://schemas.microsoft.com/office/drawing/2014/main" id="{8C90B312-9266-592E-0CCF-AA86D1EFB22A}"/>
              </a:ext>
            </a:extLst>
          </p:cNvPr>
          <p:cNvPicPr>
            <a:picLocks noChangeAspect="1"/>
          </p:cNvPicPr>
          <p:nvPr/>
        </p:nvPicPr>
        <p:blipFill>
          <a:blip r:embed="rId3"/>
          <a:stretch>
            <a:fillRect/>
          </a:stretch>
        </p:blipFill>
        <p:spPr>
          <a:xfrm>
            <a:off x="4568773" y="1688479"/>
            <a:ext cx="3054454" cy="2288504"/>
          </a:xfrm>
          <a:prstGeom prst="rect">
            <a:avLst/>
          </a:prstGeom>
        </p:spPr>
      </p:pic>
      <p:pic>
        <p:nvPicPr>
          <p:cNvPr id="9" name="Picture 8">
            <a:extLst>
              <a:ext uri="{FF2B5EF4-FFF2-40B4-BE49-F238E27FC236}">
                <a16:creationId xmlns:a16="http://schemas.microsoft.com/office/drawing/2014/main" id="{BCE90886-0B3C-FAD9-462F-B62F9EF5ADB2}"/>
              </a:ext>
            </a:extLst>
          </p:cNvPr>
          <p:cNvPicPr>
            <a:picLocks noChangeAspect="1"/>
          </p:cNvPicPr>
          <p:nvPr/>
        </p:nvPicPr>
        <p:blipFill>
          <a:blip r:embed="rId4"/>
          <a:stretch>
            <a:fillRect/>
          </a:stretch>
        </p:blipFill>
        <p:spPr>
          <a:xfrm>
            <a:off x="7986856" y="1688479"/>
            <a:ext cx="3054454" cy="2288504"/>
          </a:xfrm>
          <a:prstGeom prst="rect">
            <a:avLst/>
          </a:prstGeom>
        </p:spPr>
      </p:pic>
      <p:pic>
        <p:nvPicPr>
          <p:cNvPr id="11" name="Picture 10">
            <a:extLst>
              <a:ext uri="{FF2B5EF4-FFF2-40B4-BE49-F238E27FC236}">
                <a16:creationId xmlns:a16="http://schemas.microsoft.com/office/drawing/2014/main" id="{AD1745D3-CB56-CE64-C940-2C51B535B891}"/>
              </a:ext>
            </a:extLst>
          </p:cNvPr>
          <p:cNvPicPr>
            <a:picLocks noChangeAspect="1"/>
          </p:cNvPicPr>
          <p:nvPr/>
        </p:nvPicPr>
        <p:blipFill>
          <a:blip r:embed="rId5"/>
          <a:stretch>
            <a:fillRect/>
          </a:stretch>
        </p:blipFill>
        <p:spPr>
          <a:xfrm>
            <a:off x="1137494" y="4060168"/>
            <a:ext cx="3067650" cy="2298391"/>
          </a:xfrm>
          <a:prstGeom prst="rect">
            <a:avLst/>
          </a:prstGeom>
        </p:spPr>
      </p:pic>
      <p:pic>
        <p:nvPicPr>
          <p:cNvPr id="13" name="Picture 12">
            <a:extLst>
              <a:ext uri="{FF2B5EF4-FFF2-40B4-BE49-F238E27FC236}">
                <a16:creationId xmlns:a16="http://schemas.microsoft.com/office/drawing/2014/main" id="{DC05B62D-6108-DA26-3D9D-3B4F0B63A767}"/>
              </a:ext>
            </a:extLst>
          </p:cNvPr>
          <p:cNvPicPr>
            <a:picLocks noChangeAspect="1"/>
          </p:cNvPicPr>
          <p:nvPr/>
        </p:nvPicPr>
        <p:blipFill>
          <a:blip r:embed="rId6"/>
          <a:stretch>
            <a:fillRect/>
          </a:stretch>
        </p:blipFill>
        <p:spPr>
          <a:xfrm>
            <a:off x="4568773" y="4060168"/>
            <a:ext cx="3054454" cy="2288504"/>
          </a:xfrm>
          <a:prstGeom prst="rect">
            <a:avLst/>
          </a:prstGeom>
        </p:spPr>
      </p:pic>
      <p:pic>
        <p:nvPicPr>
          <p:cNvPr id="14" name="Picture 13">
            <a:extLst>
              <a:ext uri="{FF2B5EF4-FFF2-40B4-BE49-F238E27FC236}">
                <a16:creationId xmlns:a16="http://schemas.microsoft.com/office/drawing/2014/main" id="{77398D5B-438E-0D71-F92E-103AD7DE3E14}"/>
              </a:ext>
            </a:extLst>
          </p:cNvPr>
          <p:cNvPicPr>
            <a:picLocks noChangeAspect="1"/>
          </p:cNvPicPr>
          <p:nvPr/>
        </p:nvPicPr>
        <p:blipFill>
          <a:blip r:embed="rId7"/>
          <a:stretch>
            <a:fillRect/>
          </a:stretch>
        </p:blipFill>
        <p:spPr>
          <a:xfrm>
            <a:off x="7986856" y="4060168"/>
            <a:ext cx="3054454" cy="2288504"/>
          </a:xfrm>
          <a:prstGeom prst="rect">
            <a:avLst/>
          </a:prstGeom>
        </p:spPr>
      </p:pic>
    </p:spTree>
    <p:extLst>
      <p:ext uri="{BB962C8B-B14F-4D97-AF65-F5344CB8AC3E}">
        <p14:creationId xmlns:p14="http://schemas.microsoft.com/office/powerpoint/2010/main" val="2105769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pPr algn="ctr"/>
            <a:r>
              <a:rPr lang="en-US" dirty="0"/>
              <a:t>Experiment</a:t>
            </a:r>
            <a:br>
              <a:rPr lang="en-US" dirty="0"/>
            </a:br>
            <a:r>
              <a:rPr lang="en-US" dirty="0"/>
              <a:t>customer churn dataset</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19</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 Placeholder 7">
            <a:extLst>
              <a:ext uri="{FF2B5EF4-FFF2-40B4-BE49-F238E27FC236}">
                <a16:creationId xmlns:a16="http://schemas.microsoft.com/office/drawing/2014/main" id="{8E532584-FEC8-7495-4576-C68ED555F306}"/>
              </a:ext>
            </a:extLst>
          </p:cNvPr>
          <p:cNvSpPr txBox="1">
            <a:spLocks/>
          </p:cNvSpPr>
          <p:nvPr/>
        </p:nvSpPr>
        <p:spPr>
          <a:xfrm>
            <a:off x="994299" y="2184897"/>
            <a:ext cx="5101701" cy="40306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400" dirty="0"/>
              <a:t>The "Iranian Churn Dataset" from the UCI Machine Learning Repository is a collection of data randomly gathered from a telecommunications company in Iran, spanning a period of 12 months. </a:t>
            </a:r>
          </a:p>
          <a:p>
            <a:pPr marL="0" indent="0">
              <a:buNone/>
            </a:pPr>
            <a:r>
              <a:rPr lang="en-GB" sz="1400" dirty="0"/>
              <a:t>The primary aim is distinguishing the customers who have discontinued their services.</a:t>
            </a:r>
          </a:p>
          <a:p>
            <a:pPr marL="0" indent="0">
              <a:buNone/>
            </a:pPr>
            <a:r>
              <a:rPr lang="en-GB" sz="1400" dirty="0"/>
              <a:t>This dataset contains a total of </a:t>
            </a:r>
            <a:r>
              <a:rPr lang="en-GB" sz="1400" b="1" dirty="0"/>
              <a:t>3,150 samples</a:t>
            </a:r>
            <a:r>
              <a:rPr lang="en-GB" sz="1400" dirty="0"/>
              <a:t>, with each sample representing a unique customer and </a:t>
            </a:r>
            <a:r>
              <a:rPr lang="en-GB" sz="1400" b="1" dirty="0"/>
              <a:t>14 features</a:t>
            </a:r>
            <a:r>
              <a:rPr lang="en-GB" sz="1400" dirty="0"/>
              <a:t>.</a:t>
            </a:r>
          </a:p>
          <a:p>
            <a:pPr marL="0" indent="0">
              <a:buNone/>
            </a:pPr>
            <a:r>
              <a:rPr lang="en-GB" sz="1400" dirty="0"/>
              <a:t>This dataset does not contain any missing values.</a:t>
            </a:r>
          </a:p>
          <a:p>
            <a:pPr marL="0" indent="0">
              <a:buNone/>
            </a:pPr>
            <a:r>
              <a:rPr lang="en-GB" sz="1400" dirty="0"/>
              <a:t>It comprises 2659 benign cases and 491 churn cases.</a:t>
            </a:r>
          </a:p>
          <a:p>
            <a:pPr marL="0" indent="0">
              <a:buNone/>
            </a:pPr>
            <a:endParaRPr lang="en-GB" sz="1400" dirty="0"/>
          </a:p>
        </p:txBody>
      </p:sp>
      <p:sp>
        <p:nvSpPr>
          <p:cNvPr id="7" name="TextBox 6">
            <a:extLst>
              <a:ext uri="{FF2B5EF4-FFF2-40B4-BE49-F238E27FC236}">
                <a16:creationId xmlns:a16="http://schemas.microsoft.com/office/drawing/2014/main" id="{0E196E8D-D994-D2C0-7BB4-0A13A966378E}"/>
              </a:ext>
            </a:extLst>
          </p:cNvPr>
          <p:cNvSpPr txBox="1"/>
          <p:nvPr/>
        </p:nvSpPr>
        <p:spPr>
          <a:xfrm>
            <a:off x="6096000" y="2184897"/>
            <a:ext cx="5101701" cy="1815882"/>
          </a:xfrm>
          <a:prstGeom prst="rect">
            <a:avLst/>
          </a:prstGeom>
          <a:noFill/>
        </p:spPr>
        <p:txBody>
          <a:bodyPr wrap="square">
            <a:spAutoFit/>
          </a:bodyPr>
          <a:lstStyle/>
          <a:p>
            <a:r>
              <a:rPr lang="en-GB" sz="1400" dirty="0"/>
              <a:t>To create training and testing datasets, we first separated the </a:t>
            </a:r>
            <a:r>
              <a:rPr lang="en-GB" sz="1400" b="1" dirty="0"/>
              <a:t>nominal data (no churn) </a:t>
            </a:r>
            <a:r>
              <a:rPr lang="en-GB" sz="1400" dirty="0"/>
              <a:t>and the </a:t>
            </a:r>
            <a:r>
              <a:rPr lang="en-GB" sz="1400" b="1" dirty="0"/>
              <a:t>anomaly data (churn). </a:t>
            </a:r>
          </a:p>
          <a:p>
            <a:r>
              <a:rPr lang="en-GB" sz="1400" dirty="0"/>
              <a:t>Half of the nominal data was used for training (1327 samples), and the other half for testing. </a:t>
            </a:r>
          </a:p>
          <a:p>
            <a:r>
              <a:rPr lang="en-GB" sz="1400" dirty="0"/>
              <a:t>The anomaly data was used just for testing. </a:t>
            </a:r>
          </a:p>
          <a:p>
            <a:endParaRPr lang="en-GB" sz="1400" dirty="0"/>
          </a:p>
          <a:p>
            <a:r>
              <a:rPr lang="en-GB" sz="1400" dirty="0"/>
              <a:t>The testing dataset comprised of 1823 samples (1327 nominal and 495 anomalies).</a:t>
            </a:r>
            <a:endParaRPr lang="en-US" sz="1400" dirty="0"/>
          </a:p>
        </p:txBody>
      </p:sp>
    </p:spTree>
    <p:extLst>
      <p:ext uri="{BB962C8B-B14F-4D97-AF65-F5344CB8AC3E}">
        <p14:creationId xmlns:p14="http://schemas.microsoft.com/office/powerpoint/2010/main" val="3852191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438183"/>
            <a:ext cx="3171825" cy="579352"/>
          </a:xfrm>
        </p:spPr>
        <p:txBody>
          <a:bodyPr>
            <a:normAutofit/>
          </a:bodyPr>
          <a:lstStyle/>
          <a:p>
            <a:r>
              <a:rPr lang="en-US" dirty="0"/>
              <a:t>introduction</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232735"/>
            <a:ext cx="3939837" cy="3187082"/>
          </a:xfrm>
        </p:spPr>
        <p:txBody>
          <a:bodyPr>
            <a:normAutofit lnSpcReduction="10000"/>
          </a:bodyPr>
          <a:lstStyle/>
          <a:p>
            <a:pPr marL="0" marR="0" algn="just">
              <a:lnSpc>
                <a:spcPct val="107000"/>
              </a:lnSpc>
              <a:spcBef>
                <a:spcPts val="0"/>
              </a:spcBef>
              <a:spcAft>
                <a:spcPts val="800"/>
              </a:spcAft>
            </a:pPr>
            <a:r>
              <a:rPr lang="en-US" sz="1200" dirty="0">
                <a:effectLst/>
                <a:latin typeface="+mj-lt"/>
                <a:ea typeface="Calibri" panose="020F0502020204030204" pitchFamily="34" charset="0"/>
                <a:cs typeface="Times New Roman" panose="02020603050405020304" pitchFamily="18" charset="0"/>
              </a:rPr>
              <a:t>Minimum enclosing balls (MEBs) provide a very versatile data representation for a wide range of learning and analysis tasks. Use cases include accelerated training of support vector machines or other classifiers, analysis of data streams, and the use case that is the topic of our project - anomaly detection. </a:t>
            </a:r>
          </a:p>
          <a:p>
            <a:pPr marL="0" marR="0" algn="just">
              <a:lnSpc>
                <a:spcPct val="107000"/>
              </a:lnSpc>
              <a:spcBef>
                <a:spcPts val="0"/>
              </a:spcBef>
              <a:spcAft>
                <a:spcPts val="800"/>
              </a:spcAft>
            </a:pPr>
            <a:r>
              <a:rPr lang="en-US" sz="1200" dirty="0">
                <a:effectLst/>
                <a:latin typeface="+mj-lt"/>
                <a:ea typeface="Calibri" panose="020F0502020204030204" pitchFamily="34" charset="0"/>
                <a:cs typeface="Times New Roman" panose="02020603050405020304" pitchFamily="18" charset="0"/>
              </a:rPr>
              <a:t>While there exists a whole spectrum of algorithms for estimating the MEB of a given data set, a particularly general approach is to formalize the problem in terms of constrained quadratic optimization and we, too, will adhere to this strategy. </a:t>
            </a:r>
          </a:p>
          <a:p>
            <a:pPr marL="0" marR="0" algn="just">
              <a:lnSpc>
                <a:spcPct val="107000"/>
              </a:lnSpc>
              <a:spcBef>
                <a:spcPts val="0"/>
              </a:spcBef>
              <a:spcAft>
                <a:spcPts val="800"/>
              </a:spcAft>
            </a:pPr>
            <a:r>
              <a:rPr lang="en-US" sz="1200" dirty="0">
                <a:effectLst/>
                <a:latin typeface="+mj-lt"/>
                <a:ea typeface="Calibri" panose="020F0502020204030204" pitchFamily="34" charset="0"/>
                <a:cs typeface="Times New Roman" panose="02020603050405020304" pitchFamily="18" charset="0"/>
              </a:rPr>
              <a:t>We will adapt three algorithms with the goal of solving MEB problem and we will test them on artificial and real-world datasets for detecting anomalies. Finally, we will compare our results.</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dirty="0"/>
              <a:t>EXPERIMENT</a:t>
            </a:r>
            <a:br>
              <a:rPr lang="en-US" dirty="0"/>
            </a:br>
            <a:r>
              <a:rPr lang="en-US" dirty="0"/>
              <a:t>CUSTOMER CHURN DATASET</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20</a:t>
            </a:fld>
            <a:endParaRPr lang="en-US" dirty="0"/>
          </a:p>
        </p:txBody>
      </p:sp>
      <p:graphicFrame>
        <p:nvGraphicFramePr>
          <p:cNvPr id="17" name="Table 9">
            <a:extLst>
              <a:ext uri="{FF2B5EF4-FFF2-40B4-BE49-F238E27FC236}">
                <a16:creationId xmlns:a16="http://schemas.microsoft.com/office/drawing/2014/main" id="{CD227AD3-0512-4367-9783-E5F086A86CF5}"/>
              </a:ext>
            </a:extLst>
          </p:cNvPr>
          <p:cNvGraphicFramePr>
            <a:graphicFrameLocks noGrp="1"/>
          </p:cNvGraphicFramePr>
          <p:nvPr>
            <p:ph sz="quarter" idx="16"/>
            <p:extLst>
              <p:ext uri="{D42A27DB-BD31-4B8C-83A1-F6EECF244321}">
                <p14:modId xmlns:p14="http://schemas.microsoft.com/office/powerpoint/2010/main" val="1384676513"/>
              </p:ext>
            </p:extLst>
          </p:nvPr>
        </p:nvGraphicFramePr>
        <p:xfrm>
          <a:off x="838202" y="1695635"/>
          <a:ext cx="10515600" cy="3480763"/>
        </p:xfrm>
        <a:graphic>
          <a:graphicData uri="http://schemas.openxmlformats.org/drawingml/2006/table">
            <a:tbl>
              <a:tblPr firstRow="1" bandRow="1">
                <a:tableStyleId>{5C22544A-7EE6-4342-B048-85BDC9FD1C3A}</a:tableStyleId>
              </a:tblPr>
              <a:tblGrid>
                <a:gridCol w="1012486">
                  <a:extLst>
                    <a:ext uri="{9D8B030D-6E8A-4147-A177-3AD203B41FA5}">
                      <a16:colId xmlns:a16="http://schemas.microsoft.com/office/drawing/2014/main" val="4052646397"/>
                    </a:ext>
                  </a:extLst>
                </a:gridCol>
                <a:gridCol w="839503">
                  <a:extLst>
                    <a:ext uri="{9D8B030D-6E8A-4147-A177-3AD203B41FA5}">
                      <a16:colId xmlns:a16="http://schemas.microsoft.com/office/drawing/2014/main" val="3945900555"/>
                    </a:ext>
                  </a:extLst>
                </a:gridCol>
                <a:gridCol w="1380874">
                  <a:extLst>
                    <a:ext uri="{9D8B030D-6E8A-4147-A177-3AD203B41FA5}">
                      <a16:colId xmlns:a16="http://schemas.microsoft.com/office/drawing/2014/main" val="528647289"/>
                    </a:ext>
                  </a:extLst>
                </a:gridCol>
                <a:gridCol w="1592205">
                  <a:extLst>
                    <a:ext uri="{9D8B030D-6E8A-4147-A177-3AD203B41FA5}">
                      <a16:colId xmlns:a16="http://schemas.microsoft.com/office/drawing/2014/main" val="1935352797"/>
                    </a:ext>
                  </a:extLst>
                </a:gridCol>
                <a:gridCol w="1378147">
                  <a:extLst>
                    <a:ext uri="{9D8B030D-6E8A-4147-A177-3AD203B41FA5}">
                      <a16:colId xmlns:a16="http://schemas.microsoft.com/office/drawing/2014/main" val="1218263486"/>
                    </a:ext>
                  </a:extLst>
                </a:gridCol>
                <a:gridCol w="1403671">
                  <a:extLst>
                    <a:ext uri="{9D8B030D-6E8A-4147-A177-3AD203B41FA5}">
                      <a16:colId xmlns:a16="http://schemas.microsoft.com/office/drawing/2014/main" val="577348471"/>
                    </a:ext>
                  </a:extLst>
                </a:gridCol>
                <a:gridCol w="689074">
                  <a:extLst>
                    <a:ext uri="{9D8B030D-6E8A-4147-A177-3AD203B41FA5}">
                      <a16:colId xmlns:a16="http://schemas.microsoft.com/office/drawing/2014/main" val="3235153012"/>
                    </a:ext>
                  </a:extLst>
                </a:gridCol>
                <a:gridCol w="513421">
                  <a:extLst>
                    <a:ext uri="{9D8B030D-6E8A-4147-A177-3AD203B41FA5}">
                      <a16:colId xmlns:a16="http://schemas.microsoft.com/office/drawing/2014/main" val="899272208"/>
                    </a:ext>
                  </a:extLst>
                </a:gridCol>
                <a:gridCol w="940936">
                  <a:extLst>
                    <a:ext uri="{9D8B030D-6E8A-4147-A177-3AD203B41FA5}">
                      <a16:colId xmlns:a16="http://schemas.microsoft.com/office/drawing/2014/main" val="1821726032"/>
                    </a:ext>
                  </a:extLst>
                </a:gridCol>
                <a:gridCol w="765283">
                  <a:extLst>
                    <a:ext uri="{9D8B030D-6E8A-4147-A177-3AD203B41FA5}">
                      <a16:colId xmlns:a16="http://schemas.microsoft.com/office/drawing/2014/main" val="2836348838"/>
                    </a:ext>
                  </a:extLst>
                </a:gridCol>
              </a:tblGrid>
              <a:tr h="293509">
                <a:tc gridSpan="6">
                  <a:txBody>
                    <a:bodyPr/>
                    <a:lstStyle/>
                    <a:p>
                      <a:pPr algn="ctr" fontAlgn="b"/>
                      <a:r>
                        <a:rPr lang="en-US" sz="1200" b="1" i="0" u="none" strike="noStrike" dirty="0">
                          <a:solidFill>
                            <a:srgbClr val="FF0000"/>
                          </a:solidFill>
                          <a:effectLst/>
                          <a:latin typeface="+mn-lt"/>
                        </a:rPr>
                        <a:t>TRAIN</a:t>
                      </a:r>
                    </a:p>
                  </a:txBody>
                  <a:tcPr marL="76261" marR="76261" marT="38130" marB="3813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endParaRPr lang="en-US"/>
                    </a:p>
                  </a:txBody>
                  <a:tcPr/>
                </a:tc>
                <a:tc hMerge="1">
                  <a:txBody>
                    <a:bodyPr/>
                    <a:lstStyle/>
                    <a:p>
                      <a:endParaRPr lang="en-US"/>
                    </a:p>
                  </a:txBody>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gridSpan="4">
                  <a:txBody>
                    <a:bodyPr/>
                    <a:lstStyle/>
                    <a:p>
                      <a:pPr algn="ctr" fontAlgn="b"/>
                      <a:r>
                        <a:rPr lang="en-US" sz="1200" b="1" i="0" u="none" strike="noStrike" dirty="0">
                          <a:solidFill>
                            <a:srgbClr val="00B0F0"/>
                          </a:solidFill>
                          <a:effectLst/>
                          <a:latin typeface="+mn-lt"/>
                        </a:rPr>
                        <a:t>TEST</a:t>
                      </a:r>
                    </a:p>
                  </a:txBody>
                  <a:tcPr marL="76261" marR="76261" marT="38130" marB="38130" anchor="ct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endParaRPr lang="en-US"/>
                    </a:p>
                  </a:txBody>
                  <a:tcPr/>
                </a:tc>
                <a:tc hMerge="1">
                  <a:txBody>
                    <a:bodyPr/>
                    <a:lstStyle/>
                    <a:p>
                      <a:endParaRPr lang="en-US" dirty="0"/>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endParaRPr lang="en-US"/>
                    </a:p>
                  </a:txBody>
                  <a:tcPr/>
                </a:tc>
                <a:extLst>
                  <a:ext uri="{0D108BD9-81ED-4DB2-BD59-A6C34878D82A}">
                    <a16:rowId xmlns:a16="http://schemas.microsoft.com/office/drawing/2014/main" val="1222431845"/>
                  </a:ext>
                </a:extLst>
              </a:tr>
              <a:tr h="301841">
                <a:tc>
                  <a:txBody>
                    <a:bodyPr/>
                    <a:lstStyle/>
                    <a:p>
                      <a:pPr algn="ct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EPSILON</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1" u="none" strike="noStrike" dirty="0">
                          <a:solidFill>
                            <a:schemeClr val="bg1"/>
                          </a:solidFill>
                          <a:effectLst/>
                        </a:rPr>
                        <a:t>ITTERATIONS</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u="none" strike="noStrike" dirty="0">
                          <a:solidFill>
                            <a:schemeClr val="bg1"/>
                          </a:solidFill>
                          <a:effectLst/>
                        </a:rPr>
                        <a:t>CPU TIMES (S)</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RADIUS</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ACTIVE SET SIZE</a:t>
                      </a:r>
                    </a:p>
                  </a:txBody>
                  <a:tcPr marL="76261" marR="76261" marT="38130" marB="3813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FN</a:t>
                      </a:r>
                    </a:p>
                  </a:txBody>
                  <a:tcPr marL="76261" marR="76261" marT="38130" marB="38130" anchor="ct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FP</a:t>
                      </a:r>
                    </a:p>
                  </a:txBody>
                  <a:tcPr marL="76261" marR="76261" marT="38130" marB="38130"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RECALL(%)</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1" i="0" u="none" strike="noStrike" dirty="0">
                          <a:solidFill>
                            <a:schemeClr val="bg1"/>
                          </a:solidFill>
                          <a:effectLst/>
                          <a:latin typeface="+mn-lt"/>
                        </a:rPr>
                        <a:t>F1 SCORE (%)</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40773105"/>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ASFW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131.633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6.708818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445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10.101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18.282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284706">
                <a:tc>
                  <a:txBody>
                    <a:bodyPr/>
                    <a:lstStyle/>
                    <a:p>
                      <a:pPr marL="0" marR="0" lvl="0" indent="0" algn="ctr" defTabSz="914400" rtl="0" eaLnBrk="1" fontAlgn="auto" latinLnBrk="0" hangingPunct="1">
                        <a:lnSpc>
                          <a:spcPct val="107000"/>
                        </a:lnSpc>
                        <a:spcBef>
                          <a:spcPts val="0"/>
                        </a:spcBef>
                        <a:spcAft>
                          <a:spcPts val="400"/>
                        </a:spcAft>
                        <a:buClrTx/>
                        <a:buSzTx/>
                        <a:buFontTx/>
                        <a:buNone/>
                        <a:tabLst/>
                        <a:defRPr/>
                      </a:pPr>
                      <a:r>
                        <a:rPr lang="en-US" sz="1200" b="1" dirty="0">
                          <a:solidFill>
                            <a:srgbClr val="000000"/>
                          </a:solidFill>
                          <a:effectLst/>
                          <a:latin typeface="+mj-lt"/>
                          <a:ea typeface="Calibri" panose="020F0502020204030204" pitchFamily="34" charset="0"/>
                          <a:cs typeface="Times New Roman" panose="02020603050405020304" pitchFamily="18" charset="0"/>
                        </a:rPr>
                        <a:t>ASFW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154.788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6.709065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447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9.697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17.615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94309984"/>
                  </a:ext>
                </a:extLst>
              </a:tr>
              <a:tr h="284706">
                <a:tc>
                  <a:txBody>
                    <a:bodyPr/>
                    <a:lstStyle/>
                    <a:p>
                      <a:pPr marL="0" marR="0" lvl="0" indent="0" algn="ctr" defTabSz="914400" rtl="0" eaLnBrk="1" fontAlgn="auto" latinLnBrk="0" hangingPunct="1">
                        <a:lnSpc>
                          <a:spcPct val="107000"/>
                        </a:lnSpc>
                        <a:spcBef>
                          <a:spcPts val="0"/>
                        </a:spcBef>
                        <a:spcAft>
                          <a:spcPts val="400"/>
                        </a:spcAft>
                        <a:buClrTx/>
                        <a:buSzTx/>
                        <a:buFontTx/>
                        <a:buNone/>
                        <a:tabLst/>
                        <a:defRPr/>
                      </a:pPr>
                      <a:r>
                        <a:rPr lang="en-US" sz="1200" b="1" dirty="0">
                          <a:solidFill>
                            <a:srgbClr val="000000"/>
                          </a:solidFill>
                          <a:effectLst/>
                          <a:latin typeface="+mj-lt"/>
                          <a:ea typeface="Calibri" panose="020F0502020204030204" pitchFamily="34" charset="0"/>
                          <a:cs typeface="Times New Roman" panose="02020603050405020304" pitchFamily="18" charset="0"/>
                        </a:rPr>
                        <a:t>ASFW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217.184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6.709067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447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9.697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17.615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19126015"/>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BPFW</a:t>
                      </a: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74.47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6.709004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448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9.495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17.248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3393929"/>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BPFW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97.306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6.709067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447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9.697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17.615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29919171"/>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BPFW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116.559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6.709067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447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9.697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17.615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40197193"/>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APPFW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5.293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7.184624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491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0.808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711469"/>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APPFW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14.184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6.753838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454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8.283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15.27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36375560"/>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APPFW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178.887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6.711496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447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9.697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17.615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94815539"/>
                  </a:ext>
                </a:extLst>
              </a:tr>
            </a:tbl>
          </a:graphicData>
        </a:graphic>
      </p:graphicFrame>
    </p:spTree>
    <p:extLst>
      <p:ext uri="{BB962C8B-B14F-4D97-AF65-F5344CB8AC3E}">
        <p14:creationId xmlns:p14="http://schemas.microsoft.com/office/powerpoint/2010/main" val="2659650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pPr algn="ctr"/>
            <a:r>
              <a:rPr lang="en-US" dirty="0"/>
              <a:t>interpretation</a:t>
            </a:r>
            <a:br>
              <a:rPr lang="en-US" dirty="0"/>
            </a:br>
            <a:r>
              <a:rPr lang="en-US" dirty="0"/>
              <a:t>customer churn dataset</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21</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 Placeholder 7">
            <a:extLst>
              <a:ext uri="{FF2B5EF4-FFF2-40B4-BE49-F238E27FC236}">
                <a16:creationId xmlns:a16="http://schemas.microsoft.com/office/drawing/2014/main" id="{8E532584-FEC8-7495-4576-C68ED555F306}"/>
              </a:ext>
            </a:extLst>
          </p:cNvPr>
          <p:cNvSpPr txBox="1">
            <a:spLocks/>
          </p:cNvSpPr>
          <p:nvPr/>
        </p:nvSpPr>
        <p:spPr>
          <a:xfrm>
            <a:off x="1352593" y="1615503"/>
            <a:ext cx="9486814" cy="10573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t>
            </a:r>
          </a:p>
        </p:txBody>
      </p:sp>
      <p:pic>
        <p:nvPicPr>
          <p:cNvPr id="7" name="Picture 6">
            <a:extLst>
              <a:ext uri="{FF2B5EF4-FFF2-40B4-BE49-F238E27FC236}">
                <a16:creationId xmlns:a16="http://schemas.microsoft.com/office/drawing/2014/main" id="{64B4F026-D413-D30B-7F5E-B7D9F9621410}"/>
              </a:ext>
            </a:extLst>
          </p:cNvPr>
          <p:cNvPicPr>
            <a:picLocks noChangeAspect="1"/>
          </p:cNvPicPr>
          <p:nvPr/>
        </p:nvPicPr>
        <p:blipFill>
          <a:blip r:embed="rId2"/>
          <a:stretch>
            <a:fillRect/>
          </a:stretch>
        </p:blipFill>
        <p:spPr>
          <a:xfrm>
            <a:off x="1117427" y="1596703"/>
            <a:ext cx="3094985" cy="2318872"/>
          </a:xfrm>
          <a:prstGeom prst="rect">
            <a:avLst/>
          </a:prstGeom>
        </p:spPr>
      </p:pic>
      <p:pic>
        <p:nvPicPr>
          <p:cNvPr id="9" name="Picture 8">
            <a:extLst>
              <a:ext uri="{FF2B5EF4-FFF2-40B4-BE49-F238E27FC236}">
                <a16:creationId xmlns:a16="http://schemas.microsoft.com/office/drawing/2014/main" id="{E0A8D2D6-BCCA-F1E9-355D-A65DACBF5A28}"/>
              </a:ext>
            </a:extLst>
          </p:cNvPr>
          <p:cNvPicPr>
            <a:picLocks noChangeAspect="1"/>
          </p:cNvPicPr>
          <p:nvPr/>
        </p:nvPicPr>
        <p:blipFill>
          <a:blip r:embed="rId3"/>
          <a:stretch>
            <a:fillRect/>
          </a:stretch>
        </p:blipFill>
        <p:spPr>
          <a:xfrm>
            <a:off x="4542165" y="1615503"/>
            <a:ext cx="3107669" cy="2318872"/>
          </a:xfrm>
          <a:prstGeom prst="rect">
            <a:avLst/>
          </a:prstGeom>
        </p:spPr>
      </p:pic>
      <p:pic>
        <p:nvPicPr>
          <p:cNvPr id="11" name="Picture 10">
            <a:extLst>
              <a:ext uri="{FF2B5EF4-FFF2-40B4-BE49-F238E27FC236}">
                <a16:creationId xmlns:a16="http://schemas.microsoft.com/office/drawing/2014/main" id="{9194E24B-020E-5A5E-0FE8-B762DEDF872B}"/>
              </a:ext>
            </a:extLst>
          </p:cNvPr>
          <p:cNvPicPr>
            <a:picLocks noChangeAspect="1"/>
          </p:cNvPicPr>
          <p:nvPr/>
        </p:nvPicPr>
        <p:blipFill>
          <a:blip r:embed="rId4"/>
          <a:stretch>
            <a:fillRect/>
          </a:stretch>
        </p:blipFill>
        <p:spPr>
          <a:xfrm>
            <a:off x="8006492" y="1606103"/>
            <a:ext cx="3120078" cy="2337672"/>
          </a:xfrm>
          <a:prstGeom prst="rect">
            <a:avLst/>
          </a:prstGeom>
        </p:spPr>
      </p:pic>
      <p:pic>
        <p:nvPicPr>
          <p:cNvPr id="13" name="Picture 12">
            <a:extLst>
              <a:ext uri="{FF2B5EF4-FFF2-40B4-BE49-F238E27FC236}">
                <a16:creationId xmlns:a16="http://schemas.microsoft.com/office/drawing/2014/main" id="{D3092E2F-2483-421A-73F1-81344D30FD5B}"/>
              </a:ext>
            </a:extLst>
          </p:cNvPr>
          <p:cNvPicPr>
            <a:picLocks noChangeAspect="1"/>
          </p:cNvPicPr>
          <p:nvPr/>
        </p:nvPicPr>
        <p:blipFill>
          <a:blip r:embed="rId5"/>
          <a:stretch>
            <a:fillRect/>
          </a:stretch>
        </p:blipFill>
        <p:spPr>
          <a:xfrm>
            <a:off x="1117426" y="4009560"/>
            <a:ext cx="3094985" cy="2318872"/>
          </a:xfrm>
          <a:prstGeom prst="rect">
            <a:avLst/>
          </a:prstGeom>
        </p:spPr>
      </p:pic>
      <p:pic>
        <p:nvPicPr>
          <p:cNvPr id="14" name="Picture 13">
            <a:extLst>
              <a:ext uri="{FF2B5EF4-FFF2-40B4-BE49-F238E27FC236}">
                <a16:creationId xmlns:a16="http://schemas.microsoft.com/office/drawing/2014/main" id="{BF51BE38-47F9-F628-25B4-F6C439754018}"/>
              </a:ext>
            </a:extLst>
          </p:cNvPr>
          <p:cNvPicPr>
            <a:picLocks noChangeAspect="1"/>
          </p:cNvPicPr>
          <p:nvPr/>
        </p:nvPicPr>
        <p:blipFill>
          <a:blip r:embed="rId6"/>
          <a:stretch>
            <a:fillRect/>
          </a:stretch>
        </p:blipFill>
        <p:spPr>
          <a:xfrm>
            <a:off x="4542165" y="4009560"/>
            <a:ext cx="3110386" cy="2318872"/>
          </a:xfrm>
          <a:prstGeom prst="rect">
            <a:avLst/>
          </a:prstGeom>
        </p:spPr>
      </p:pic>
      <p:pic>
        <p:nvPicPr>
          <p:cNvPr id="15" name="Picture 14">
            <a:extLst>
              <a:ext uri="{FF2B5EF4-FFF2-40B4-BE49-F238E27FC236}">
                <a16:creationId xmlns:a16="http://schemas.microsoft.com/office/drawing/2014/main" id="{DC679B10-614E-3DB3-5516-DF0716547C24}"/>
              </a:ext>
            </a:extLst>
          </p:cNvPr>
          <p:cNvPicPr>
            <a:picLocks noChangeAspect="1"/>
          </p:cNvPicPr>
          <p:nvPr/>
        </p:nvPicPr>
        <p:blipFill>
          <a:blip r:embed="rId7"/>
          <a:stretch>
            <a:fillRect/>
          </a:stretch>
        </p:blipFill>
        <p:spPr>
          <a:xfrm>
            <a:off x="8006492" y="4009560"/>
            <a:ext cx="3120078" cy="2337672"/>
          </a:xfrm>
          <a:prstGeom prst="rect">
            <a:avLst/>
          </a:prstGeom>
        </p:spPr>
      </p:pic>
    </p:spTree>
    <p:extLst>
      <p:ext uri="{BB962C8B-B14F-4D97-AF65-F5344CB8AC3E}">
        <p14:creationId xmlns:p14="http://schemas.microsoft.com/office/powerpoint/2010/main" val="811574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963041"/>
            <a:ext cx="5111750" cy="1204912"/>
          </a:xfrm>
        </p:spPr>
        <p:txBody>
          <a:bodyPr/>
          <a:lstStyle/>
          <a:p>
            <a:r>
              <a:rPr lang="en-US" dirty="0"/>
              <a:t>conclusion</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5" y="2167953"/>
            <a:ext cx="5111750" cy="3753452"/>
          </a:xfrm>
        </p:spPr>
        <p:txBody>
          <a:bodyPr vert="horz" lIns="91440" tIns="45720" rIns="91440" bIns="45720" rtlCol="0" anchor="b">
            <a:normAutofit fontScale="92500" lnSpcReduction="10000"/>
          </a:bodyPr>
          <a:lstStyle/>
          <a:p>
            <a:r>
              <a:rPr lang="en-GB" dirty="0"/>
              <a:t>We implemented three adaptations of the Frank Wolfe algorithm: </a:t>
            </a:r>
          </a:p>
          <a:p>
            <a:r>
              <a:rPr lang="en-GB" dirty="0"/>
              <a:t>BPCG, Away-steps Frank Wolfe, and (1+ε)-approximation to MEB. </a:t>
            </a:r>
          </a:p>
          <a:p>
            <a:r>
              <a:rPr lang="en-GB" dirty="0"/>
              <a:t>BPCG consistently outperformed the others in terms of metrics such as iterations, CPU time, and active set size, displaying a superior convergence rate. </a:t>
            </a:r>
          </a:p>
          <a:p>
            <a:r>
              <a:rPr lang="en-GB" dirty="0"/>
              <a:t>Away-steps FW also yielded satisfactory results, highlighting its improvement over the vanilla FW algorithm. </a:t>
            </a:r>
          </a:p>
          <a:p>
            <a:r>
              <a:rPr lang="en-GB" dirty="0"/>
              <a:t>(1+ε)-approximation to MEB initially underperformed with a strict stopping criterion but showed significant improvement with a larger ε value. </a:t>
            </a:r>
          </a:p>
          <a:p>
            <a:r>
              <a:rPr lang="en-GB" dirty="0"/>
              <a:t>Ultimately, our evaluation on different datasets emphasized the importance of selecting optimization algorithms based on the dataset's characteristics, as algorithm performance is highly dependent on data structure.</a:t>
            </a:r>
            <a:endParaRPr lang="en-US" dirty="0"/>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22</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2785397"/>
            <a:ext cx="4874078" cy="1089729"/>
          </a:xfrm>
        </p:spPr>
        <p:txBody>
          <a:bodyPr/>
          <a:lstStyle/>
          <a:p>
            <a:r>
              <a:rPr lang="en-US" dirty="0"/>
              <a:t>THANK YOU</a:t>
            </a:r>
            <a:br>
              <a:rPr lang="en-US" dirty="0"/>
            </a:br>
            <a:r>
              <a:rPr lang="en-US" dirty="0"/>
              <a:t>for your attention</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4072603"/>
            <a:ext cx="4166586" cy="479427"/>
          </a:xfrm>
        </p:spPr>
        <p:txBody>
          <a:bodyPr>
            <a:normAutofit/>
          </a:bodyPr>
          <a:lstStyle/>
          <a:p>
            <a:r>
              <a:rPr lang="en-US" dirty="0"/>
              <a:t>You can find the project at the following </a:t>
            </a:r>
            <a:r>
              <a:rPr lang="en-US" u="sng" dirty="0"/>
              <a:t>link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23</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The primal </a:t>
            </a:r>
            <a:r>
              <a:rPr lang="en-US" dirty="0" err="1"/>
              <a:t>meb</a:t>
            </a:r>
            <a:r>
              <a:rPr lang="en-US" dirty="0"/>
              <a:t> problem</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3</a:t>
            </a:fld>
            <a:endParaRPr lang="en-US" dirty="0"/>
          </a:p>
        </p:txBody>
      </p:sp>
      <p:pic>
        <p:nvPicPr>
          <p:cNvPr id="26" name="Picture 25">
            <a:extLst>
              <a:ext uri="{FF2B5EF4-FFF2-40B4-BE49-F238E27FC236}">
                <a16:creationId xmlns:a16="http://schemas.microsoft.com/office/drawing/2014/main" id="{A8F5D159-C435-394A-86D1-0000757C2AC3}"/>
              </a:ext>
            </a:extLst>
          </p:cNvPr>
          <p:cNvPicPr>
            <a:picLocks noChangeAspect="1"/>
          </p:cNvPicPr>
          <p:nvPr/>
        </p:nvPicPr>
        <p:blipFill>
          <a:blip r:embed="rId2"/>
          <a:stretch>
            <a:fillRect/>
          </a:stretch>
        </p:blipFill>
        <p:spPr>
          <a:xfrm>
            <a:off x="8584621" y="1372885"/>
            <a:ext cx="2639797" cy="1956986"/>
          </a:xfrm>
          <a:prstGeom prst="rect">
            <a:avLst/>
          </a:prstGeom>
        </p:spPr>
      </p:pic>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80FB3F66-6B92-2528-4DD6-6E140FB98079}"/>
                  </a:ext>
                </a:extLst>
              </p:cNvPr>
              <p:cNvSpPr txBox="1"/>
              <p:nvPr/>
            </p:nvSpPr>
            <p:spPr>
              <a:xfrm>
                <a:off x="3784932" y="1372885"/>
                <a:ext cx="4693242" cy="2000548"/>
              </a:xfrm>
              <a:prstGeom prst="rect">
                <a:avLst/>
              </a:prstGeom>
              <a:noFill/>
            </p:spPr>
            <p:txBody>
              <a:bodyPr wrap="square" rtlCol="0">
                <a:spAutoFit/>
              </a:bodyPr>
              <a:lstStyle/>
              <a:p>
                <a:r>
                  <a:rPr lang="en-US" sz="1200" b="0" i="0" u="none" strike="noStrike" baseline="0" dirty="0">
                    <a:solidFill>
                      <a:srgbClr val="000000"/>
                    </a:solidFill>
                    <a:latin typeface="Arial" panose="020B0604020202020204" pitchFamily="34" charset="0"/>
                  </a:rPr>
                  <a:t>In the minimum enclosing ball problem, given a finite set of vectors  </a:t>
                </a:r>
              </a:p>
              <a:p>
                <a:r>
                  <a:rPr lang="en-US" sz="1600" b="0" i="0" u="none" strike="noStrike" baseline="0" dirty="0">
                    <a:solidFill>
                      <a:srgbClr val="000000"/>
                    </a:solidFill>
                    <a:latin typeface="Cambria Math" panose="02040503050406030204" pitchFamily="18" charset="0"/>
                  </a:rPr>
                  <a:t>𝓐={𝑎1,...,𝑎𝑚}⊂ℝ</a:t>
                </a:r>
                <a:r>
                  <a:rPr lang="en-US" sz="1600" b="0" i="0" u="none" strike="noStrike" baseline="30000" dirty="0">
                    <a:solidFill>
                      <a:srgbClr val="000000"/>
                    </a:solidFill>
                    <a:latin typeface="Cambria Math" panose="02040503050406030204" pitchFamily="18" charset="0"/>
                  </a:rPr>
                  <a:t>𝑛</a:t>
                </a:r>
                <a:r>
                  <a:rPr lang="en-US" sz="1600" b="0" i="0" u="none" strike="noStrike" baseline="0" dirty="0">
                    <a:solidFill>
                      <a:srgbClr val="000000"/>
                    </a:solidFill>
                    <a:latin typeface="Arial" panose="020B0604020202020204" pitchFamily="34" charset="0"/>
                  </a:rPr>
                  <a:t>, </a:t>
                </a:r>
              </a:p>
              <a:p>
                <a:endParaRPr lang="en-US" sz="1600" b="0" i="0" u="none" strike="noStrike" baseline="0" dirty="0">
                  <a:solidFill>
                    <a:srgbClr val="000000"/>
                  </a:solidFill>
                  <a:latin typeface="Arial" panose="020B0604020202020204" pitchFamily="34" charset="0"/>
                </a:endParaRPr>
              </a:p>
              <a:p>
                <a:r>
                  <a:rPr lang="en-US" sz="1200" b="0" i="0" u="none" strike="noStrike" baseline="0" dirty="0">
                    <a:solidFill>
                      <a:srgbClr val="000000"/>
                    </a:solidFill>
                    <a:latin typeface="Arial" panose="020B0604020202020204" pitchFamily="34" charset="0"/>
                  </a:rPr>
                  <a:t>the objective is to determine the smallest n-dimensional ball that contains all the points in </a:t>
                </a:r>
                <a:r>
                  <a:rPr lang="en-US" sz="1200" b="0" i="0" u="none" strike="noStrike" baseline="0" dirty="0">
                    <a:solidFill>
                      <a:srgbClr val="000000"/>
                    </a:solidFill>
                    <a:latin typeface="Cambria Math" panose="02040503050406030204" pitchFamily="18" charset="0"/>
                  </a:rPr>
                  <a:t>𝓐 </a:t>
                </a:r>
                <a:r>
                  <a:rPr lang="en-US" sz="1200" b="0" i="0" u="none" strike="noStrike" baseline="0" dirty="0">
                    <a:solidFill>
                      <a:srgbClr val="000000"/>
                    </a:solidFill>
                    <a:latin typeface="Arial" panose="020B0604020202020204" pitchFamily="34" charset="0"/>
                  </a:rPr>
                  <a:t>: </a:t>
                </a:r>
              </a:p>
              <a:p>
                <a:endParaRPr lang="en-US" sz="1200" b="0" i="0" u="none" strike="noStrike" baseline="0" dirty="0">
                  <a:solidFill>
                    <a:srgbClr val="000000"/>
                  </a:solidFill>
                  <a:latin typeface="Arial" panose="020B0604020202020204" pitchFamily="34" charset="0"/>
                </a:endParaRPr>
              </a:p>
              <a:p>
                <a:r>
                  <a:rPr lang="en-US" sz="1600" b="0" i="0" u="none" strike="noStrike" baseline="0" dirty="0">
                    <a:solidFill>
                      <a:srgbClr val="111727"/>
                    </a:solidFill>
                    <a:latin typeface="Cambria Math" panose="02040503050406030204" pitchFamily="18" charset="0"/>
                  </a:rPr>
                  <a:t>𝓑</a:t>
                </a:r>
                <a:r>
                  <a:rPr lang="en-US" sz="1600" b="0" i="0" u="none" strike="noStrike" baseline="0" dirty="0">
                    <a:solidFill>
                      <a:srgbClr val="000000"/>
                    </a:solidFill>
                    <a:latin typeface="Cambria Math" panose="02040503050406030204" pitchFamily="18" charset="0"/>
                  </a:rPr>
                  <a:t>𝒄,𝑟= {𝒂 ∈ ℝ</a:t>
                </a:r>
                <a:r>
                  <a:rPr lang="en-US" sz="1600" b="0" i="0" u="none" strike="noStrike" baseline="30000" dirty="0">
                    <a:solidFill>
                      <a:srgbClr val="000000"/>
                    </a:solidFill>
                    <a:latin typeface="Cambria Math" panose="02040503050406030204" pitchFamily="18" charset="0"/>
                  </a:rPr>
                  <a:t>𝑛</a:t>
                </a:r>
                <a:r>
                  <a:rPr lang="en-US" sz="1600" b="0" i="0" u="none" strike="noStrike" baseline="0" dirty="0">
                    <a:solidFill>
                      <a:srgbClr val="000000"/>
                    </a:solidFill>
                    <a:latin typeface="Cambria Math" panose="02040503050406030204" pitchFamily="18" charset="0"/>
                  </a:rPr>
                  <a:t> | ‖𝒂−𝒄‖≤𝑟} </a:t>
                </a:r>
              </a:p>
              <a:p>
                <a:endParaRPr lang="en-US" sz="1600" dirty="0">
                  <a:solidFill>
                    <a:srgbClr val="000000"/>
                  </a:solidFill>
                  <a:latin typeface="Cambria Math" panose="02040503050406030204" pitchFamily="18" charset="0"/>
                </a:endParaRPr>
              </a:p>
              <a:p>
                <a:r>
                  <a:rPr lang="en-US" sz="1200" dirty="0">
                    <a:latin typeface="Arial" panose="020B0604020202020204" pitchFamily="34" charset="0"/>
                    <a:ea typeface="Calibri" panose="020F0502020204030204" pitchFamily="34" charset="0"/>
                  </a:rPr>
                  <a:t>D</a:t>
                </a:r>
                <a:r>
                  <a:rPr lang="en-US" sz="1200" dirty="0">
                    <a:effectLst/>
                    <a:latin typeface="Arial" panose="020B0604020202020204" pitchFamily="34" charset="0"/>
                    <a:ea typeface="Calibri" panose="020F0502020204030204" pitchFamily="34" charset="0"/>
                  </a:rPr>
                  <a:t>etermine the optimal choices </a:t>
                </a:r>
                <a14:m>
                  <m:oMath xmlns:m="http://schemas.openxmlformats.org/officeDocument/2006/math">
                    <m:sSup>
                      <m:sSupPr>
                        <m:ctrlPr>
                          <a:rPr lang="en-US" sz="1200" i="1">
                            <a:effectLst/>
                            <a:latin typeface="Cambria Math" panose="02040503050406030204" pitchFamily="18" charset="0"/>
                            <a:cs typeface="Arial" panose="020B0604020202020204" pitchFamily="34" charset="0"/>
                          </a:rPr>
                        </m:ctrlPr>
                      </m:sSupPr>
                      <m:e>
                        <m:r>
                          <a:rPr lang="en-US" sz="1200" i="1">
                            <a:effectLst/>
                            <a:latin typeface="Cambria Math" panose="02040503050406030204" pitchFamily="18" charset="0"/>
                            <a:ea typeface="Calibri" panose="020F0502020204030204" pitchFamily="34" charset="0"/>
                            <a:cs typeface="Arial" panose="020B0604020202020204" pitchFamily="34" charset="0"/>
                          </a:rPr>
                          <m:t>𝑐</m:t>
                        </m:r>
                      </m:e>
                      <m:sup>
                        <m:r>
                          <a:rPr lang="en-US" sz="1200" i="1">
                            <a:effectLst/>
                            <a:latin typeface="Cambria Math" panose="02040503050406030204" pitchFamily="18" charset="0"/>
                            <a:ea typeface="Calibri" panose="020F0502020204030204" pitchFamily="34" charset="0"/>
                            <a:cs typeface="Arial" panose="020B0604020202020204" pitchFamily="34" charset="0"/>
                          </a:rPr>
                          <m:t>∗</m:t>
                        </m:r>
                      </m:sup>
                    </m:sSup>
                  </m:oMath>
                </a14:m>
                <a:r>
                  <a:rPr lang="en-US" sz="1200" dirty="0">
                    <a:effectLst/>
                    <a:latin typeface="Arial" panose="020B0604020202020204" pitchFamily="34" charset="0"/>
                    <a:ea typeface="Calibri" panose="020F0502020204030204" pitchFamily="34" charset="0"/>
                  </a:rPr>
                  <a:t> and </a:t>
                </a:r>
                <a14:m>
                  <m:oMath xmlns:m="http://schemas.openxmlformats.org/officeDocument/2006/math">
                    <m:sSup>
                      <m:sSupPr>
                        <m:ctrlPr>
                          <a:rPr lang="en-US" sz="1200" i="1">
                            <a:effectLst/>
                            <a:latin typeface="Cambria Math" panose="02040503050406030204" pitchFamily="18" charset="0"/>
                            <a:cs typeface="Arial" panose="020B0604020202020204" pitchFamily="34" charset="0"/>
                          </a:rPr>
                        </m:ctrlPr>
                      </m:sSupPr>
                      <m:e>
                        <m:r>
                          <a:rPr lang="en-US" sz="1200" i="1">
                            <a:effectLst/>
                            <a:latin typeface="Cambria Math" panose="02040503050406030204" pitchFamily="18" charset="0"/>
                            <a:ea typeface="Calibri" panose="020F0502020204030204" pitchFamily="34" charset="0"/>
                            <a:cs typeface="Arial" panose="020B0604020202020204" pitchFamily="34" charset="0"/>
                          </a:rPr>
                          <m:t>𝑟</m:t>
                        </m:r>
                      </m:e>
                      <m:sup>
                        <m:r>
                          <a:rPr lang="en-US" sz="1200" i="1">
                            <a:effectLst/>
                            <a:latin typeface="Cambria Math" panose="02040503050406030204" pitchFamily="18" charset="0"/>
                            <a:ea typeface="Calibri" panose="020F0502020204030204" pitchFamily="34" charset="0"/>
                            <a:cs typeface="Arial" panose="020B0604020202020204" pitchFamily="34" charset="0"/>
                          </a:rPr>
                          <m:t>∗</m:t>
                        </m:r>
                      </m:sup>
                    </m:sSup>
                  </m:oMath>
                </a14:m>
                <a:r>
                  <a:rPr lang="en-US" sz="1200" dirty="0">
                    <a:effectLst/>
                    <a:latin typeface="Arial" panose="020B0604020202020204" pitchFamily="34" charset="0"/>
                    <a:ea typeface="Calibri" panose="020F0502020204030204" pitchFamily="34" charset="0"/>
                  </a:rPr>
                  <a:t> </a:t>
                </a:r>
                <a:endParaRPr lang="en-US" sz="1100" dirty="0"/>
              </a:p>
            </p:txBody>
          </p:sp>
        </mc:Choice>
        <mc:Fallback>
          <p:sp>
            <p:nvSpPr>
              <p:cNvPr id="27" name="TextBox 26">
                <a:extLst>
                  <a:ext uri="{FF2B5EF4-FFF2-40B4-BE49-F238E27FC236}">
                    <a16:creationId xmlns:a16="http://schemas.microsoft.com/office/drawing/2014/main" id="{80FB3F66-6B92-2528-4DD6-6E140FB98079}"/>
                  </a:ext>
                </a:extLst>
              </p:cNvPr>
              <p:cNvSpPr txBox="1">
                <a:spLocks noRot="1" noChangeAspect="1" noMove="1" noResize="1" noEditPoints="1" noAdjustHandles="1" noChangeArrowheads="1" noChangeShapeType="1" noTextEdit="1"/>
              </p:cNvSpPr>
              <p:nvPr/>
            </p:nvSpPr>
            <p:spPr>
              <a:xfrm>
                <a:off x="3784932" y="1372885"/>
                <a:ext cx="4693242" cy="2000548"/>
              </a:xfrm>
              <a:prstGeom prst="rect">
                <a:avLst/>
              </a:prstGeom>
              <a:blipFill>
                <a:blip r:embed="rId3"/>
                <a:stretch>
                  <a:fillRect l="-779" t="-305" r="-1169" b="-1220"/>
                </a:stretch>
              </a:blipFill>
            </p:spPr>
            <p:txBody>
              <a:bodyPr/>
              <a:lstStyle/>
              <a:p>
                <a:r>
                  <a:rPr lang="en-US">
                    <a:noFill/>
                  </a:rPr>
                  <a:t> </a:t>
                </a:r>
              </a:p>
            </p:txBody>
          </p:sp>
        </mc:Fallback>
      </mc:AlternateContent>
      <p:pic>
        <p:nvPicPr>
          <p:cNvPr id="29" name="Picture 28">
            <a:extLst>
              <a:ext uri="{FF2B5EF4-FFF2-40B4-BE49-F238E27FC236}">
                <a16:creationId xmlns:a16="http://schemas.microsoft.com/office/drawing/2014/main" id="{06920A17-6D10-3F4B-56F4-E93A76CA6A16}"/>
              </a:ext>
            </a:extLst>
          </p:cNvPr>
          <p:cNvPicPr>
            <a:picLocks noChangeAspect="1"/>
          </p:cNvPicPr>
          <p:nvPr/>
        </p:nvPicPr>
        <p:blipFill>
          <a:blip r:embed="rId4"/>
          <a:stretch>
            <a:fillRect/>
          </a:stretch>
        </p:blipFill>
        <p:spPr>
          <a:xfrm>
            <a:off x="3784932" y="3356229"/>
            <a:ext cx="4551848" cy="456097"/>
          </a:xfrm>
          <a:prstGeom prst="rect">
            <a:avLst/>
          </a:prstGeom>
        </p:spPr>
      </p:pic>
      <p:pic>
        <p:nvPicPr>
          <p:cNvPr id="31" name="Picture 30">
            <a:extLst>
              <a:ext uri="{FF2B5EF4-FFF2-40B4-BE49-F238E27FC236}">
                <a16:creationId xmlns:a16="http://schemas.microsoft.com/office/drawing/2014/main" id="{0F3A52DE-20BB-F115-5D34-7D915D03CCE4}"/>
              </a:ext>
            </a:extLst>
          </p:cNvPr>
          <p:cNvPicPr>
            <a:picLocks noChangeAspect="1"/>
          </p:cNvPicPr>
          <p:nvPr/>
        </p:nvPicPr>
        <p:blipFill>
          <a:blip r:embed="rId5"/>
          <a:stretch>
            <a:fillRect/>
          </a:stretch>
        </p:blipFill>
        <p:spPr>
          <a:xfrm>
            <a:off x="4149615" y="3975763"/>
            <a:ext cx="6480512" cy="730373"/>
          </a:xfrm>
          <a:prstGeom prst="rect">
            <a:avLst/>
          </a:prstGeom>
        </p:spPr>
      </p:pic>
      <p:sp>
        <p:nvSpPr>
          <p:cNvPr id="3" name="Rectangle 2">
            <a:extLst>
              <a:ext uri="{FF2B5EF4-FFF2-40B4-BE49-F238E27FC236}">
                <a16:creationId xmlns:a16="http://schemas.microsoft.com/office/drawing/2014/main" id="{B2DB2664-6386-D120-5D1D-BAC3A5A06D62}"/>
              </a:ext>
            </a:extLst>
          </p:cNvPr>
          <p:cNvSpPr/>
          <p:nvPr/>
        </p:nvSpPr>
        <p:spPr>
          <a:xfrm>
            <a:off x="4149615" y="3862034"/>
            <a:ext cx="6788373" cy="95715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4941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The DUAL </a:t>
            </a:r>
            <a:r>
              <a:rPr lang="en-US" dirty="0" err="1"/>
              <a:t>meb</a:t>
            </a:r>
            <a:r>
              <a:rPr lang="en-US" dirty="0"/>
              <a:t> problem</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4</a:t>
            </a:fld>
            <a:endParaRPr lang="en-US" dirty="0"/>
          </a:p>
        </p:txBody>
      </p:sp>
      <p:pic>
        <p:nvPicPr>
          <p:cNvPr id="6" name="Picture 5">
            <a:extLst>
              <a:ext uri="{FF2B5EF4-FFF2-40B4-BE49-F238E27FC236}">
                <a16:creationId xmlns:a16="http://schemas.microsoft.com/office/drawing/2014/main" id="{BCD1863E-8012-1445-9099-47BB767F8123}"/>
              </a:ext>
            </a:extLst>
          </p:cNvPr>
          <p:cNvPicPr>
            <a:picLocks noChangeAspect="1"/>
          </p:cNvPicPr>
          <p:nvPr/>
        </p:nvPicPr>
        <p:blipFill>
          <a:blip r:embed="rId2"/>
          <a:stretch>
            <a:fillRect/>
          </a:stretch>
        </p:blipFill>
        <p:spPr>
          <a:xfrm>
            <a:off x="5487598" y="595976"/>
            <a:ext cx="4991797" cy="1918555"/>
          </a:xfrm>
          <a:prstGeom prst="rect">
            <a:avLst/>
          </a:prstGeom>
        </p:spPr>
      </p:pic>
      <p:sp>
        <p:nvSpPr>
          <p:cNvPr id="7" name="TextBox 6">
            <a:extLst>
              <a:ext uri="{FF2B5EF4-FFF2-40B4-BE49-F238E27FC236}">
                <a16:creationId xmlns:a16="http://schemas.microsoft.com/office/drawing/2014/main" id="{3554DC00-94DE-13F9-D960-060509FF1005}"/>
              </a:ext>
            </a:extLst>
          </p:cNvPr>
          <p:cNvSpPr txBox="1"/>
          <p:nvPr/>
        </p:nvSpPr>
        <p:spPr>
          <a:xfrm>
            <a:off x="5566299" y="2585528"/>
            <a:ext cx="3655168" cy="276999"/>
          </a:xfrm>
          <a:prstGeom prst="rect">
            <a:avLst/>
          </a:prstGeom>
          <a:noFill/>
        </p:spPr>
        <p:txBody>
          <a:bodyPr wrap="none" rtlCol="0">
            <a:spAutoFit/>
          </a:bodyPr>
          <a:lstStyle/>
          <a:p>
            <a:r>
              <a:rPr lang="en-US" sz="1200" dirty="0">
                <a:effectLst/>
                <a:latin typeface="Arial" panose="020B0604020202020204" pitchFamily="34" charset="0"/>
                <a:ea typeface="Calibri" panose="020F0502020204030204" pitchFamily="34" charset="0"/>
              </a:rPr>
              <a:t>we can write our </a:t>
            </a:r>
            <a:r>
              <a:rPr lang="en-US" sz="1200" dirty="0" err="1">
                <a:effectLst/>
                <a:latin typeface="Arial" panose="020B0604020202020204" pitchFamily="34" charset="0"/>
                <a:ea typeface="Calibri" panose="020F0502020204030204" pitchFamily="34" charset="0"/>
              </a:rPr>
              <a:t>Lagrangian</a:t>
            </a:r>
            <a:r>
              <a:rPr lang="en-US" sz="1200" dirty="0">
                <a:effectLst/>
                <a:latin typeface="Arial" panose="020B0604020202020204" pitchFamily="34" charset="0"/>
                <a:ea typeface="Calibri" panose="020F0502020204030204" pitchFamily="34" charset="0"/>
              </a:rPr>
              <a:t> even more compactly </a:t>
            </a:r>
            <a:endParaRPr lang="en-US" sz="1200" dirty="0"/>
          </a:p>
        </p:txBody>
      </p:sp>
      <p:pic>
        <p:nvPicPr>
          <p:cNvPr id="9" name="Picture 8">
            <a:extLst>
              <a:ext uri="{FF2B5EF4-FFF2-40B4-BE49-F238E27FC236}">
                <a16:creationId xmlns:a16="http://schemas.microsoft.com/office/drawing/2014/main" id="{0B501405-A79A-F593-FFAC-9229F4562B7A}"/>
              </a:ext>
            </a:extLst>
          </p:cNvPr>
          <p:cNvPicPr>
            <a:picLocks noChangeAspect="1"/>
          </p:cNvPicPr>
          <p:nvPr/>
        </p:nvPicPr>
        <p:blipFill>
          <a:blip r:embed="rId3"/>
          <a:stretch>
            <a:fillRect/>
          </a:stretch>
        </p:blipFill>
        <p:spPr>
          <a:xfrm>
            <a:off x="5566263" y="2862527"/>
            <a:ext cx="3355795" cy="553321"/>
          </a:xfrm>
          <a:prstGeom prst="rect">
            <a:avLst/>
          </a:prstGeom>
        </p:spPr>
      </p:pic>
      <p:pic>
        <p:nvPicPr>
          <p:cNvPr id="13" name="Picture 12">
            <a:extLst>
              <a:ext uri="{FF2B5EF4-FFF2-40B4-BE49-F238E27FC236}">
                <a16:creationId xmlns:a16="http://schemas.microsoft.com/office/drawing/2014/main" id="{F304BABB-ADD5-21AF-4C50-BEE2BC190F77}"/>
              </a:ext>
            </a:extLst>
          </p:cNvPr>
          <p:cNvPicPr>
            <a:picLocks noChangeAspect="1"/>
          </p:cNvPicPr>
          <p:nvPr/>
        </p:nvPicPr>
        <p:blipFill>
          <a:blip r:embed="rId4"/>
          <a:stretch>
            <a:fillRect/>
          </a:stretch>
        </p:blipFill>
        <p:spPr>
          <a:xfrm>
            <a:off x="5566263" y="3786847"/>
            <a:ext cx="3862625" cy="1113246"/>
          </a:xfrm>
          <a:prstGeom prst="rect">
            <a:avLst/>
          </a:prstGeom>
        </p:spPr>
      </p:pic>
      <p:pic>
        <p:nvPicPr>
          <p:cNvPr id="15" name="Picture 14">
            <a:extLst>
              <a:ext uri="{FF2B5EF4-FFF2-40B4-BE49-F238E27FC236}">
                <a16:creationId xmlns:a16="http://schemas.microsoft.com/office/drawing/2014/main" id="{2BC46D84-9228-0546-6812-04AD4EE24D47}"/>
              </a:ext>
            </a:extLst>
          </p:cNvPr>
          <p:cNvPicPr>
            <a:picLocks noChangeAspect="1"/>
          </p:cNvPicPr>
          <p:nvPr/>
        </p:nvPicPr>
        <p:blipFill>
          <a:blip r:embed="rId5"/>
          <a:stretch>
            <a:fillRect/>
          </a:stretch>
        </p:blipFill>
        <p:spPr>
          <a:xfrm>
            <a:off x="5487597" y="5116724"/>
            <a:ext cx="4991797" cy="428685"/>
          </a:xfrm>
          <a:prstGeom prst="rect">
            <a:avLst/>
          </a:prstGeom>
        </p:spPr>
      </p:pic>
      <p:pic>
        <p:nvPicPr>
          <p:cNvPr id="17" name="Picture 16">
            <a:extLst>
              <a:ext uri="{FF2B5EF4-FFF2-40B4-BE49-F238E27FC236}">
                <a16:creationId xmlns:a16="http://schemas.microsoft.com/office/drawing/2014/main" id="{4584E0CB-A819-E42C-B893-6E44701809B0}"/>
              </a:ext>
            </a:extLst>
          </p:cNvPr>
          <p:cNvPicPr>
            <a:picLocks noChangeAspect="1"/>
          </p:cNvPicPr>
          <p:nvPr/>
        </p:nvPicPr>
        <p:blipFill>
          <a:blip r:embed="rId6"/>
          <a:stretch>
            <a:fillRect/>
          </a:stretch>
        </p:blipFill>
        <p:spPr>
          <a:xfrm>
            <a:off x="5566263" y="5696178"/>
            <a:ext cx="5213059" cy="402412"/>
          </a:xfrm>
          <a:prstGeom prst="rect">
            <a:avLst/>
          </a:prstGeom>
        </p:spPr>
      </p:pic>
      <p:sp>
        <p:nvSpPr>
          <p:cNvPr id="3" name="Rectangle 2">
            <a:extLst>
              <a:ext uri="{FF2B5EF4-FFF2-40B4-BE49-F238E27FC236}">
                <a16:creationId xmlns:a16="http://schemas.microsoft.com/office/drawing/2014/main" id="{F1FDC7A8-BD60-FD04-7EF3-F584F39BD9DF}"/>
              </a:ext>
            </a:extLst>
          </p:cNvPr>
          <p:cNvSpPr/>
          <p:nvPr/>
        </p:nvSpPr>
        <p:spPr>
          <a:xfrm>
            <a:off x="5362113" y="5116724"/>
            <a:ext cx="5637320" cy="11453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6931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136342" y="4156405"/>
            <a:ext cx="3511858" cy="1720612"/>
          </a:xfrm>
        </p:spPr>
        <p:txBody>
          <a:bodyPr>
            <a:normAutofit/>
          </a:bodyPr>
          <a:lstStyle/>
          <a:p>
            <a:r>
              <a:rPr lang="en-GB" dirty="0"/>
              <a:t>From Lagrange multipliers to MEB parameters</a:t>
            </a:r>
            <a:endParaRPr lang="en-US" dirty="0"/>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5</a:t>
            </a:fld>
            <a:endParaRPr lang="en-US" dirty="0"/>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3554DC00-94DE-13F9-D960-060509FF1005}"/>
                  </a:ext>
                </a:extLst>
              </p:cNvPr>
              <p:cNvSpPr txBox="1"/>
              <p:nvPr/>
            </p:nvSpPr>
            <p:spPr>
              <a:xfrm>
                <a:off x="5566299" y="1287225"/>
                <a:ext cx="4922694" cy="1538883"/>
              </a:xfrm>
              <a:prstGeom prst="rect">
                <a:avLst/>
              </a:prstGeom>
              <a:noFill/>
            </p:spPr>
            <p:txBody>
              <a:bodyPr wrap="none" rtlCol="0">
                <a:spAutoFit/>
              </a:bodyPr>
              <a:lstStyle/>
              <a:p>
                <a:r>
                  <a:rPr lang="en-US" sz="1200" dirty="0">
                    <a:effectLst/>
                    <a:latin typeface="Arial" panose="020B0604020202020204" pitchFamily="34" charset="0"/>
                    <a:ea typeface="Calibri" panose="020F0502020204030204" pitchFamily="34" charset="0"/>
                  </a:rPr>
                  <a:t>If we could solve this dual problem , </a:t>
                </a:r>
              </a:p>
              <a:p>
                <a:r>
                  <a:rPr lang="en-US" sz="1200" dirty="0">
                    <a:effectLst/>
                    <a:latin typeface="Arial" panose="020B0604020202020204" pitchFamily="34" charset="0"/>
                    <a:ea typeface="Calibri" panose="020F0502020204030204" pitchFamily="34" charset="0"/>
                  </a:rPr>
                  <a:t>we would obtain an optimal Lagrange multiplier vector, denoted as </a:t>
                </a:r>
                <a14:m>
                  <m:oMath xmlns:m="http://schemas.openxmlformats.org/officeDocument/2006/math">
                    <m:sSup>
                      <m:sSupPr>
                        <m:ctrlPr>
                          <a:rPr lang="en-US" sz="1200" b="1" i="1">
                            <a:effectLst/>
                            <a:latin typeface="Cambria Math" panose="02040503050406030204" pitchFamily="18" charset="0"/>
                            <a:cs typeface="Arial" panose="020B0604020202020204" pitchFamily="34" charset="0"/>
                          </a:rPr>
                        </m:ctrlPr>
                      </m:sSupPr>
                      <m:e>
                        <m:r>
                          <a:rPr lang="en-US" sz="1200" b="1" i="1">
                            <a:effectLst/>
                            <a:latin typeface="Cambria Math" panose="02040503050406030204" pitchFamily="18" charset="0"/>
                            <a:ea typeface="Calibri" panose="020F0502020204030204" pitchFamily="34" charset="0"/>
                            <a:cs typeface="Arial" panose="020B0604020202020204" pitchFamily="34" charset="0"/>
                          </a:rPr>
                          <m:t>𝒖</m:t>
                        </m:r>
                      </m:e>
                      <m:sup>
                        <m:r>
                          <a:rPr lang="en-US" sz="1200" b="1" i="1">
                            <a:effectLst/>
                            <a:latin typeface="Cambria Math" panose="02040503050406030204" pitchFamily="18" charset="0"/>
                            <a:ea typeface="Calibri" panose="020F0502020204030204" pitchFamily="34" charset="0"/>
                            <a:cs typeface="Arial" panose="020B0604020202020204" pitchFamily="34" charset="0"/>
                          </a:rPr>
                          <m:t>∗</m:t>
                        </m:r>
                      </m:sup>
                    </m:sSup>
                  </m:oMath>
                </a14:m>
                <a:r>
                  <a:rPr lang="en-US" sz="1200" b="1" dirty="0">
                    <a:effectLst/>
                    <a:latin typeface="Arial" panose="020B0604020202020204" pitchFamily="34" charset="0"/>
                    <a:ea typeface="Times New Roman" panose="02020603050405020304" pitchFamily="18" charset="0"/>
                  </a:rPr>
                  <a:t> </a:t>
                </a:r>
              </a:p>
              <a:p>
                <a:r>
                  <a:rPr lang="en-US" sz="1200" dirty="0">
                    <a:effectLst/>
                    <a:latin typeface="Arial" panose="020B0604020202020204" pitchFamily="34" charset="0"/>
                    <a:ea typeface="Times New Roman" panose="02020603050405020304" pitchFamily="18" charset="0"/>
                  </a:rPr>
                  <a:t>and could compute the center </a:t>
                </a:r>
                <a14:m>
                  <m:oMath xmlns:m="http://schemas.openxmlformats.org/officeDocument/2006/math">
                    <m:sSup>
                      <m:sSupPr>
                        <m:ctrlPr>
                          <a:rPr lang="en-US" sz="1200" b="1" i="1" smtClean="0">
                            <a:effectLst/>
                            <a:latin typeface="Cambria Math" panose="02040503050406030204" pitchFamily="18" charset="0"/>
                            <a:cs typeface="Arial" panose="020B0604020202020204" pitchFamily="34" charset="0"/>
                          </a:rPr>
                        </m:ctrlPr>
                      </m:sSupPr>
                      <m:e>
                        <m:r>
                          <a:rPr lang="en-US" sz="1200" b="1" i="1">
                            <a:effectLst/>
                            <a:latin typeface="Cambria Math" panose="02040503050406030204" pitchFamily="18" charset="0"/>
                            <a:ea typeface="Calibri" panose="020F0502020204030204" pitchFamily="34" charset="0"/>
                            <a:cs typeface="Arial" panose="020B0604020202020204" pitchFamily="34" charset="0"/>
                          </a:rPr>
                          <m:t>𝒄</m:t>
                        </m:r>
                      </m:e>
                      <m:sup>
                        <m:r>
                          <a:rPr lang="en-US" sz="1200" b="1" i="1">
                            <a:effectLst/>
                            <a:latin typeface="Cambria Math" panose="02040503050406030204" pitchFamily="18" charset="0"/>
                            <a:ea typeface="Calibri" panose="020F0502020204030204" pitchFamily="34" charset="0"/>
                            <a:cs typeface="Arial" panose="020B0604020202020204" pitchFamily="34" charset="0"/>
                          </a:rPr>
                          <m:t>∗</m:t>
                        </m:r>
                      </m:sup>
                    </m:sSup>
                  </m:oMath>
                </a14:m>
                <a:r>
                  <a:rPr lang="en-US" sz="1200" dirty="0">
                    <a:effectLst/>
                    <a:latin typeface="Arial" panose="020B0604020202020204" pitchFamily="34" charset="0"/>
                    <a:ea typeface="Calibri" panose="020F0502020204030204" pitchFamily="34" charset="0"/>
                  </a:rPr>
                  <a:t> </a:t>
                </a:r>
              </a:p>
              <a:p>
                <a:endParaRPr lang="en-US" sz="1200" dirty="0">
                  <a:effectLst/>
                  <a:latin typeface="Arial" panose="020B0604020202020204" pitchFamily="34" charset="0"/>
                  <a:ea typeface="Calibri" panose="020F0502020204030204" pitchFamily="34" charset="0"/>
                </a:endParaRPr>
              </a:p>
              <a:p>
                <a:pPr/>
                <a:r>
                  <a:rPr lang="en-US" sz="1600" b="1" dirty="0">
                    <a:effectLst/>
                    <a:cs typeface="Arial" panose="020B0604020202020204" pitchFamily="34" charset="0"/>
                  </a:rPr>
                  <a:t> </a:t>
                </a:r>
                <a14:m>
                  <m:oMath xmlns:m="http://schemas.openxmlformats.org/officeDocument/2006/math">
                    <m:sSup>
                      <m:sSupPr>
                        <m:ctrlPr>
                          <a:rPr lang="en-US" sz="1600" b="1" i="1" smtClean="0">
                            <a:effectLst/>
                            <a:latin typeface="Cambria Math" panose="02040503050406030204" pitchFamily="18" charset="0"/>
                            <a:cs typeface="Arial" panose="020B0604020202020204" pitchFamily="34" charset="0"/>
                          </a:rPr>
                        </m:ctrlPr>
                      </m:sSupPr>
                      <m:e>
                        <m:r>
                          <a:rPr lang="en-US" sz="1600" b="1" i="1">
                            <a:effectLst/>
                            <a:latin typeface="Cambria Math" panose="02040503050406030204" pitchFamily="18" charset="0"/>
                            <a:ea typeface="Calibri" panose="020F0502020204030204" pitchFamily="34" charset="0"/>
                            <a:cs typeface="Arial" panose="020B0604020202020204" pitchFamily="34" charset="0"/>
                          </a:rPr>
                          <m:t>𝒄</m:t>
                        </m:r>
                      </m:e>
                      <m:sup>
                        <m:r>
                          <a:rPr lang="en-US" sz="1600" b="1" i="1">
                            <a:effectLst/>
                            <a:latin typeface="Cambria Math" panose="02040503050406030204" pitchFamily="18" charset="0"/>
                            <a:ea typeface="Calibri" panose="020F0502020204030204" pitchFamily="34" charset="0"/>
                            <a:cs typeface="Arial" panose="020B0604020202020204" pitchFamily="34" charset="0"/>
                          </a:rPr>
                          <m:t>∗</m:t>
                        </m:r>
                      </m:sup>
                    </m:sSup>
                    <m:r>
                      <a:rPr lang="en-US" sz="1600" i="1">
                        <a:effectLst/>
                        <a:latin typeface="Cambria Math" panose="02040503050406030204" pitchFamily="18" charset="0"/>
                        <a:ea typeface="Calibri" panose="020F0502020204030204" pitchFamily="34" charset="0"/>
                        <a:cs typeface="Arial" panose="020B0604020202020204" pitchFamily="34" charset="0"/>
                      </a:rPr>
                      <m:t>=</m:t>
                    </m:r>
                    <m:r>
                      <a:rPr lang="en-US" sz="1600" b="1" i="1">
                        <a:effectLst/>
                        <a:latin typeface="Cambria Math" panose="02040503050406030204" pitchFamily="18" charset="0"/>
                        <a:ea typeface="Calibri" panose="020F0502020204030204" pitchFamily="34" charset="0"/>
                        <a:cs typeface="Arial" panose="020B0604020202020204" pitchFamily="34" charset="0"/>
                      </a:rPr>
                      <m:t>𝑨</m:t>
                    </m:r>
                    <m:sSup>
                      <m:sSupPr>
                        <m:ctrlPr>
                          <a:rPr lang="en-US" sz="1600" b="1" i="1">
                            <a:effectLst/>
                            <a:latin typeface="Cambria Math" panose="02040503050406030204" pitchFamily="18" charset="0"/>
                            <a:cs typeface="Arial" panose="020B0604020202020204" pitchFamily="34" charset="0"/>
                          </a:rPr>
                        </m:ctrlPr>
                      </m:sSupPr>
                      <m:e>
                        <m:r>
                          <a:rPr lang="en-US" sz="1600" b="1" i="1">
                            <a:effectLst/>
                            <a:latin typeface="Cambria Math" panose="02040503050406030204" pitchFamily="18" charset="0"/>
                            <a:ea typeface="Calibri" panose="020F0502020204030204" pitchFamily="34" charset="0"/>
                            <a:cs typeface="Arial" panose="020B0604020202020204" pitchFamily="34" charset="0"/>
                          </a:rPr>
                          <m:t>𝒖</m:t>
                        </m:r>
                      </m:e>
                      <m:sup>
                        <m:r>
                          <a:rPr lang="en-US" sz="1600" b="1" i="1">
                            <a:effectLst/>
                            <a:latin typeface="Cambria Math" panose="02040503050406030204" pitchFamily="18" charset="0"/>
                            <a:ea typeface="Calibri" panose="020F0502020204030204" pitchFamily="34" charset="0"/>
                            <a:cs typeface="Arial" panose="020B0604020202020204" pitchFamily="34" charset="0"/>
                          </a:rPr>
                          <m:t>∗</m:t>
                        </m:r>
                      </m:sup>
                    </m:sSup>
                  </m:oMath>
                </a14:m>
                <a:endParaRPr lang="en-US" sz="900" i="1" dirty="0"/>
              </a:p>
              <a:p>
                <a:pPr/>
                <a:endParaRPr lang="en-US" sz="900" i="1" dirty="0"/>
              </a:p>
              <a:p>
                <a:endParaRPr lang="en-US" sz="900" i="1" dirty="0"/>
              </a:p>
              <a:p>
                <a:r>
                  <a:rPr lang="en-US" sz="1200" dirty="0">
                    <a:latin typeface="Arial" panose="020B0604020202020204" pitchFamily="34" charset="0"/>
                    <a:cs typeface="Arial" panose="020B0604020202020204" pitchFamily="34" charset="0"/>
                  </a:rPr>
                  <a:t>For the radius </a:t>
                </a:r>
                <a:r>
                  <a:rPr lang="en-US" sz="1200" b="1" i="1" dirty="0">
                    <a:latin typeface="Arial" panose="020B0604020202020204" pitchFamily="34" charset="0"/>
                    <a:cs typeface="Arial" panose="020B0604020202020204" pitchFamily="34" charset="0"/>
                  </a:rPr>
                  <a:t>r*</a:t>
                </a:r>
              </a:p>
            </p:txBody>
          </p:sp>
        </mc:Choice>
        <mc:Fallback>
          <p:sp>
            <p:nvSpPr>
              <p:cNvPr id="7" name="TextBox 6">
                <a:extLst>
                  <a:ext uri="{FF2B5EF4-FFF2-40B4-BE49-F238E27FC236}">
                    <a16:creationId xmlns:a16="http://schemas.microsoft.com/office/drawing/2014/main" id="{3554DC00-94DE-13F9-D960-060509FF1005}"/>
                  </a:ext>
                </a:extLst>
              </p:cNvPr>
              <p:cNvSpPr txBox="1">
                <a:spLocks noRot="1" noChangeAspect="1" noMove="1" noResize="1" noEditPoints="1" noAdjustHandles="1" noChangeArrowheads="1" noChangeShapeType="1" noTextEdit="1"/>
              </p:cNvSpPr>
              <p:nvPr/>
            </p:nvSpPr>
            <p:spPr>
              <a:xfrm>
                <a:off x="5566299" y="1287225"/>
                <a:ext cx="4922694" cy="1538883"/>
              </a:xfrm>
              <a:prstGeom prst="rect">
                <a:avLst/>
              </a:prstGeom>
              <a:blipFill>
                <a:blip r:embed="rId2"/>
                <a:stretch>
                  <a:fillRect t="-395" b="-1581"/>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2BC46D84-9228-0546-6812-04AD4EE24D47}"/>
              </a:ext>
            </a:extLst>
          </p:cNvPr>
          <p:cNvPicPr>
            <a:picLocks noChangeAspect="1"/>
          </p:cNvPicPr>
          <p:nvPr/>
        </p:nvPicPr>
        <p:blipFill>
          <a:blip r:embed="rId3"/>
          <a:stretch>
            <a:fillRect/>
          </a:stretch>
        </p:blipFill>
        <p:spPr>
          <a:xfrm>
            <a:off x="5566299" y="858540"/>
            <a:ext cx="4991797" cy="428685"/>
          </a:xfrm>
          <a:prstGeom prst="rect">
            <a:avLst/>
          </a:prstGeom>
        </p:spPr>
      </p:pic>
      <p:pic>
        <p:nvPicPr>
          <p:cNvPr id="4" name="Picture 3">
            <a:extLst>
              <a:ext uri="{FF2B5EF4-FFF2-40B4-BE49-F238E27FC236}">
                <a16:creationId xmlns:a16="http://schemas.microsoft.com/office/drawing/2014/main" id="{3C18230A-A7C9-781F-3867-D853D33BFF57}"/>
              </a:ext>
            </a:extLst>
          </p:cNvPr>
          <p:cNvPicPr>
            <a:picLocks noChangeAspect="1"/>
          </p:cNvPicPr>
          <p:nvPr/>
        </p:nvPicPr>
        <p:blipFill>
          <a:blip r:embed="rId4"/>
          <a:stretch>
            <a:fillRect/>
          </a:stretch>
        </p:blipFill>
        <p:spPr>
          <a:xfrm>
            <a:off x="5566299" y="2985642"/>
            <a:ext cx="4815373" cy="439794"/>
          </a:xfrm>
          <a:prstGeom prst="rect">
            <a:avLst/>
          </a:prstGeom>
        </p:spPr>
      </p:pic>
      <p:pic>
        <p:nvPicPr>
          <p:cNvPr id="8" name="Picture 7">
            <a:extLst>
              <a:ext uri="{FF2B5EF4-FFF2-40B4-BE49-F238E27FC236}">
                <a16:creationId xmlns:a16="http://schemas.microsoft.com/office/drawing/2014/main" id="{6E744894-C425-4F0B-451C-D1790F6DDBFA}"/>
              </a:ext>
            </a:extLst>
          </p:cNvPr>
          <p:cNvPicPr>
            <a:picLocks noChangeAspect="1"/>
          </p:cNvPicPr>
          <p:nvPr/>
        </p:nvPicPr>
        <p:blipFill>
          <a:blip r:embed="rId5"/>
          <a:stretch>
            <a:fillRect/>
          </a:stretch>
        </p:blipFill>
        <p:spPr>
          <a:xfrm>
            <a:off x="5566299" y="3586843"/>
            <a:ext cx="2698932" cy="588158"/>
          </a:xfrm>
          <a:prstGeom prst="rect">
            <a:avLst/>
          </a:prstGeom>
        </p:spPr>
      </p:pic>
      <p:pic>
        <p:nvPicPr>
          <p:cNvPr id="11" name="Picture 10">
            <a:extLst>
              <a:ext uri="{FF2B5EF4-FFF2-40B4-BE49-F238E27FC236}">
                <a16:creationId xmlns:a16="http://schemas.microsoft.com/office/drawing/2014/main" id="{69C2D5BE-9373-A16A-51EA-011324D4038A}"/>
              </a:ext>
            </a:extLst>
          </p:cNvPr>
          <p:cNvPicPr>
            <a:picLocks noChangeAspect="1"/>
          </p:cNvPicPr>
          <p:nvPr/>
        </p:nvPicPr>
        <p:blipFill>
          <a:blip r:embed="rId6"/>
          <a:stretch>
            <a:fillRect/>
          </a:stretch>
        </p:blipFill>
        <p:spPr>
          <a:xfrm>
            <a:off x="5484459" y="4366664"/>
            <a:ext cx="2577738" cy="437579"/>
          </a:xfrm>
          <a:prstGeom prst="rect">
            <a:avLst/>
          </a:prstGeom>
        </p:spPr>
      </p:pic>
      <p:pic>
        <p:nvPicPr>
          <p:cNvPr id="14" name="Picture 13">
            <a:extLst>
              <a:ext uri="{FF2B5EF4-FFF2-40B4-BE49-F238E27FC236}">
                <a16:creationId xmlns:a16="http://schemas.microsoft.com/office/drawing/2014/main" id="{08510062-4567-F8F6-6D95-5492FCD092DE}"/>
              </a:ext>
            </a:extLst>
          </p:cNvPr>
          <p:cNvPicPr>
            <a:picLocks noChangeAspect="1"/>
          </p:cNvPicPr>
          <p:nvPr/>
        </p:nvPicPr>
        <p:blipFill>
          <a:blip r:embed="rId7"/>
          <a:stretch>
            <a:fillRect/>
          </a:stretch>
        </p:blipFill>
        <p:spPr>
          <a:xfrm>
            <a:off x="5523191" y="4995906"/>
            <a:ext cx="1748901" cy="559333"/>
          </a:xfrm>
          <a:prstGeom prst="rect">
            <a:avLst/>
          </a:prstGeom>
        </p:spPr>
      </p:pic>
      <p:sp>
        <p:nvSpPr>
          <p:cNvPr id="3" name="Rectangle 2">
            <a:extLst>
              <a:ext uri="{FF2B5EF4-FFF2-40B4-BE49-F238E27FC236}">
                <a16:creationId xmlns:a16="http://schemas.microsoft.com/office/drawing/2014/main" id="{7C9AAC27-AB57-7FD2-3575-0A354DEC154F}"/>
              </a:ext>
            </a:extLst>
          </p:cNvPr>
          <p:cNvSpPr/>
          <p:nvPr/>
        </p:nvSpPr>
        <p:spPr>
          <a:xfrm>
            <a:off x="5523191" y="1941801"/>
            <a:ext cx="1179450" cy="54712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E5C2A44-6600-3B93-1156-F0A0F73DBBCA}"/>
              </a:ext>
            </a:extLst>
          </p:cNvPr>
          <p:cNvSpPr/>
          <p:nvPr/>
        </p:nvSpPr>
        <p:spPr>
          <a:xfrm>
            <a:off x="5484459" y="4995906"/>
            <a:ext cx="1910640" cy="57486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068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136620" y="487612"/>
            <a:ext cx="2674254" cy="585788"/>
          </a:xfrm>
        </p:spPr>
        <p:txBody>
          <a:bodyPr>
            <a:normAutofit/>
          </a:bodyPr>
          <a:lstStyle/>
          <a:p>
            <a:r>
              <a:rPr lang="en-US" dirty="0"/>
              <a:t>algorithms</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r>
              <a:rPr lang="en-US" dirty="0"/>
              <a:t>Frank </a:t>
            </a:r>
            <a:r>
              <a:rPr lang="en-US" dirty="0" err="1"/>
              <a:t>wolfe</a:t>
            </a:r>
            <a:endParaRPr lang="en-US" dirty="0"/>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Away steps </a:t>
            </a:r>
            <a:r>
              <a:rPr lang="en-US" dirty="0" err="1"/>
              <a:t>fw</a:t>
            </a:r>
            <a:endParaRPr lang="en-US" dirty="0"/>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838200" y="3491312"/>
            <a:ext cx="2624364" cy="799304"/>
          </a:xfrm>
        </p:spPr>
        <p:txBody>
          <a:bodyPr/>
          <a:lstStyle/>
          <a:p>
            <a:r>
              <a:rPr lang="en-US" dirty="0"/>
              <a:t>Blended pairwise conditional gradient</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838200" y="4710113"/>
            <a:ext cx="3208564" cy="799305"/>
          </a:xfrm>
        </p:spPr>
        <p:txBody>
          <a:bodyPr/>
          <a:lstStyle/>
          <a:p>
            <a:r>
              <a:rPr lang="en-US" dirty="0"/>
              <a:t>(1+ epsilon) approximation of </a:t>
            </a:r>
            <a:r>
              <a:rPr lang="en-US" dirty="0" err="1"/>
              <a:t>meb</a:t>
            </a:r>
            <a:endParaRPr lang="en-US" dirty="0"/>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6491366" cy="1010842"/>
          </a:xfrm>
        </p:spPr>
        <p:txBody>
          <a:bodyPr/>
          <a:lstStyle/>
          <a:p>
            <a:r>
              <a:rPr lang="en-GB" dirty="0"/>
              <a:t>Frank Wolfe algorithm provides a straightforward approach for solving a convex minimization problem over a compact convex set</a:t>
            </a:r>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7" y="2673328"/>
            <a:ext cx="6004527" cy="1010842"/>
          </a:xfrm>
        </p:spPr>
        <p:txBody>
          <a:bodyPr/>
          <a:lstStyle/>
          <a:p>
            <a:r>
              <a:rPr lang="en-GB" dirty="0"/>
              <a:t>A simple improvement over the zig zagging problem of FW algorithm with introducing the possibility of taking ‘away steps’ during optimization.</a:t>
            </a:r>
            <a:endParaRPr lang="en-US"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901890" cy="1010842"/>
          </a:xfrm>
        </p:spPr>
        <p:txBody>
          <a:bodyPr/>
          <a:lstStyle/>
          <a:p>
            <a:r>
              <a:rPr lang="en-US" dirty="0"/>
              <a:t>Combination of the Pairwise Conditional Gradient with </a:t>
            </a:r>
            <a:r>
              <a:rPr lang="en-GB" dirty="0"/>
              <a:t>the blending criterion from the Blended Conditional Gradients Algorithm that eliminates the occurrence of swap steps.</a:t>
            </a:r>
            <a:endParaRPr lang="en-US" dirty="0"/>
          </a:p>
          <a:p>
            <a:endParaRPr lang="en-US" dirty="0"/>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GB" dirty="0"/>
              <a:t>It exploits the special structure of the MEB dual formulation  and can geometrically be viewed as generating a sequence of trial balls until a ball with desired properties is computed.</a:t>
            </a:r>
            <a:endParaRPr lang="en-US" dirty="0"/>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738561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Away steps frank </a:t>
            </a:r>
            <a:r>
              <a:rPr lang="en-US" dirty="0" err="1"/>
              <a:t>wolfe</a:t>
            </a:r>
            <a:endParaRPr lang="en-US"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7</a:t>
            </a:fld>
            <a:endParaRPr lang="en-US" dirty="0"/>
          </a:p>
        </p:txBody>
      </p:sp>
      <p:pic>
        <p:nvPicPr>
          <p:cNvPr id="25" name="Picture 24">
            <a:extLst>
              <a:ext uri="{FF2B5EF4-FFF2-40B4-BE49-F238E27FC236}">
                <a16:creationId xmlns:a16="http://schemas.microsoft.com/office/drawing/2014/main" id="{4ACA9650-6EC3-2B8A-3D72-669A77CE873F}"/>
              </a:ext>
            </a:extLst>
          </p:cNvPr>
          <p:cNvPicPr>
            <a:picLocks noChangeAspect="1"/>
          </p:cNvPicPr>
          <p:nvPr/>
        </p:nvPicPr>
        <p:blipFill>
          <a:blip r:embed="rId2"/>
          <a:stretch>
            <a:fillRect/>
          </a:stretch>
        </p:blipFill>
        <p:spPr>
          <a:xfrm>
            <a:off x="2242599" y="1989264"/>
            <a:ext cx="7706801" cy="3696216"/>
          </a:xfrm>
          <a:prstGeom prst="rect">
            <a:avLst/>
          </a:prstGeom>
        </p:spPr>
      </p:pic>
    </p:spTree>
    <p:extLst>
      <p:ext uri="{BB962C8B-B14F-4D97-AF65-F5344CB8AC3E}">
        <p14:creationId xmlns:p14="http://schemas.microsoft.com/office/powerpoint/2010/main" val="2423006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Blended pairwise conditional gradient</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8</a:t>
            </a:fld>
            <a:endParaRPr lang="en-US" dirty="0"/>
          </a:p>
        </p:txBody>
      </p:sp>
      <p:pic>
        <p:nvPicPr>
          <p:cNvPr id="25" name="Picture 24">
            <a:extLst>
              <a:ext uri="{FF2B5EF4-FFF2-40B4-BE49-F238E27FC236}">
                <a16:creationId xmlns:a16="http://schemas.microsoft.com/office/drawing/2014/main" id="{448A4346-1542-9C16-C7E7-C3E88B9C2405}"/>
              </a:ext>
            </a:extLst>
          </p:cNvPr>
          <p:cNvPicPr>
            <a:picLocks noChangeAspect="1"/>
          </p:cNvPicPr>
          <p:nvPr/>
        </p:nvPicPr>
        <p:blipFill>
          <a:blip r:embed="rId2"/>
          <a:stretch>
            <a:fillRect/>
          </a:stretch>
        </p:blipFill>
        <p:spPr>
          <a:xfrm>
            <a:off x="2555386" y="1904692"/>
            <a:ext cx="7081227" cy="4451658"/>
          </a:xfrm>
          <a:prstGeom prst="rect">
            <a:avLst/>
          </a:prstGeom>
        </p:spPr>
      </p:pic>
    </p:spTree>
    <p:extLst>
      <p:ext uri="{BB962C8B-B14F-4D97-AF65-F5344CB8AC3E}">
        <p14:creationId xmlns:p14="http://schemas.microsoft.com/office/powerpoint/2010/main" val="2006960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767890"/>
            <a:ext cx="8421688" cy="1325563"/>
          </a:xfrm>
        </p:spPr>
        <p:txBody>
          <a:bodyPr/>
          <a:lstStyle/>
          <a:p>
            <a:r>
              <a:rPr lang="en-US" dirty="0"/>
              <a:t>(1+ epsilon) approximation of </a:t>
            </a:r>
            <a:r>
              <a:rPr lang="en-US" dirty="0" err="1"/>
              <a:t>meb</a:t>
            </a:r>
            <a:endParaRPr lang="en-US"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9</a:t>
            </a:fld>
            <a:endParaRPr lang="en-US" dirty="0"/>
          </a:p>
        </p:txBody>
      </p:sp>
      <p:pic>
        <p:nvPicPr>
          <p:cNvPr id="25" name="Picture 24">
            <a:extLst>
              <a:ext uri="{FF2B5EF4-FFF2-40B4-BE49-F238E27FC236}">
                <a16:creationId xmlns:a16="http://schemas.microsoft.com/office/drawing/2014/main" id="{E15C0242-FF5E-7963-5E02-D5AACD316688}"/>
              </a:ext>
            </a:extLst>
          </p:cNvPr>
          <p:cNvPicPr>
            <a:picLocks noChangeAspect="1"/>
          </p:cNvPicPr>
          <p:nvPr/>
        </p:nvPicPr>
        <p:blipFill>
          <a:blip r:embed="rId2"/>
          <a:stretch>
            <a:fillRect/>
          </a:stretch>
        </p:blipFill>
        <p:spPr>
          <a:xfrm>
            <a:off x="2537876" y="1849581"/>
            <a:ext cx="7249598" cy="4689331"/>
          </a:xfrm>
          <a:prstGeom prst="rect">
            <a:avLst/>
          </a:prstGeom>
        </p:spPr>
      </p:pic>
    </p:spTree>
    <p:extLst>
      <p:ext uri="{BB962C8B-B14F-4D97-AF65-F5344CB8AC3E}">
        <p14:creationId xmlns:p14="http://schemas.microsoft.com/office/powerpoint/2010/main" val="3457760519"/>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 Minimalist sales pitch_Win32_v3" id="{94A97C69-66A9-4087-9F82-0ACADC7B1165}" vid="{910C8C3F-0EFE-4D8C-9BA0-48E193664EF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A97235-BEC4-4F82-87A8-2F5DAD53B5F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79BF405E-7930-4D5C-ABB3-493E9D6D6CEA}">
  <ds:schemaRefs>
    <ds:schemaRef ds:uri="http://schemas.microsoft.com/sharepoint/v3/contenttype/forms"/>
  </ds:schemaRefs>
</ds:datastoreItem>
</file>

<file path=customXml/itemProps3.xml><?xml version="1.0" encoding="utf-8"?>
<ds:datastoreItem xmlns:ds="http://schemas.openxmlformats.org/officeDocument/2006/customXml" ds:itemID="{2C1F447F-FAA8-4106-988B-648F3C8EDB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sales pitch</Template>
  <TotalTime>774</TotalTime>
  <Words>1630</Words>
  <Application>Microsoft Office PowerPoint</Application>
  <PresentationFormat>Widescreen</PresentationFormat>
  <Paragraphs>404</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Cambria Math</vt:lpstr>
      <vt:lpstr>Poppins</vt:lpstr>
      <vt:lpstr>Tenorite</vt:lpstr>
      <vt:lpstr>Monoline</vt:lpstr>
      <vt:lpstr>Minimum Enclosing Ball  for Anomaly Detection using Frank Wolfe Variants </vt:lpstr>
      <vt:lpstr>introduction</vt:lpstr>
      <vt:lpstr>The primal meb problem</vt:lpstr>
      <vt:lpstr>The DUAL meb problem</vt:lpstr>
      <vt:lpstr>From Lagrange multipliers to MEB parameters</vt:lpstr>
      <vt:lpstr>algorithms</vt:lpstr>
      <vt:lpstr>Away steps frank wolfe</vt:lpstr>
      <vt:lpstr>Blended pairwise conditional gradient</vt:lpstr>
      <vt:lpstr>(1+ epsilon) approximation of meb</vt:lpstr>
      <vt:lpstr>Line search strategies</vt:lpstr>
      <vt:lpstr>EXPERIMENTS</vt:lpstr>
      <vt:lpstr>EXPERIMENT UNIFORM DATASET</vt:lpstr>
      <vt:lpstr>interpretation uniform dataset</vt:lpstr>
      <vt:lpstr>EXPERIMENT GAUSSIAN DATASET</vt:lpstr>
      <vt:lpstr>Interpretation gaussian dataset</vt:lpstr>
      <vt:lpstr>Experiment breast cancer dataset</vt:lpstr>
      <vt:lpstr>EXPERIMENT BREAST CANCER DATASET</vt:lpstr>
      <vt:lpstr>interpretation breast cancer dataset</vt:lpstr>
      <vt:lpstr>Experiment customer churn dataset</vt:lpstr>
      <vt:lpstr>EXPERIMENT CUSTOMER CHURN DATASET</vt:lpstr>
      <vt:lpstr>interpretation customer churn dataset</vt:lpstr>
      <vt:lpstr>conclusion</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Minimum Enclosing Ball  for Anomaly Detection using Frank Wolfe Variants </dc:title>
  <dc:creator>Marija Cveevska</dc:creator>
  <cp:lastModifiedBy>Marija Cveevska</cp:lastModifiedBy>
  <cp:revision>10</cp:revision>
  <dcterms:created xsi:type="dcterms:W3CDTF">2023-09-09T13:07:29Z</dcterms:created>
  <dcterms:modified xsi:type="dcterms:W3CDTF">2023-09-22T13:08:07Z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