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1"/>
  </p:notesMasterIdLst>
  <p:handoutMasterIdLst>
    <p:handoutMasterId r:id="rId32"/>
  </p:handoutMasterIdLst>
  <p:sldIdLst>
    <p:sldId id="256" r:id="rId5"/>
    <p:sldId id="277" r:id="rId6"/>
    <p:sldId id="289" r:id="rId7"/>
    <p:sldId id="311" r:id="rId8"/>
    <p:sldId id="312" r:id="rId9"/>
    <p:sldId id="266" r:id="rId10"/>
    <p:sldId id="261" r:id="rId11"/>
    <p:sldId id="262" r:id="rId12"/>
    <p:sldId id="294" r:id="rId13"/>
    <p:sldId id="295" r:id="rId14"/>
    <p:sldId id="296" r:id="rId15"/>
    <p:sldId id="300" r:id="rId16"/>
    <p:sldId id="298" r:id="rId17"/>
    <p:sldId id="307" r:id="rId18"/>
    <p:sldId id="304" r:id="rId19"/>
    <p:sldId id="301" r:id="rId20"/>
    <p:sldId id="308" r:id="rId21"/>
    <p:sldId id="299" r:id="rId22"/>
    <p:sldId id="302" r:id="rId23"/>
    <p:sldId id="309" r:id="rId24"/>
    <p:sldId id="305" r:id="rId25"/>
    <p:sldId id="303" r:id="rId26"/>
    <p:sldId id="310" r:id="rId27"/>
    <p:sldId id="306"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20-Sep-23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20-Sep-23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81359" y="1529368"/>
            <a:ext cx="4941771" cy="3799263"/>
          </a:xfrm>
        </p:spPr>
        <p:txBody>
          <a:bodyPr/>
          <a:lstStyle/>
          <a:p>
            <a:r>
              <a:rPr lang="en-GB" sz="3600" dirty="0">
                <a:cs typeface="Poppins" panose="00000500000000000000" pitchFamily="2" charset="0"/>
              </a:rPr>
              <a:t>Minimum Enclosing Ball </a:t>
            </a:r>
            <a:br>
              <a:rPr lang="en-GB" sz="3600" dirty="0">
                <a:cs typeface="Poppins" panose="00000500000000000000" pitchFamily="2" charset="0"/>
              </a:rPr>
            </a:br>
            <a:r>
              <a:rPr lang="en-GB" sz="3600" dirty="0">
                <a:cs typeface="Poppins" panose="00000500000000000000" pitchFamily="2" charset="0"/>
              </a:rPr>
              <a:t>for Anomaly Detection using Frank Wolfe Variants</a:t>
            </a:r>
            <a:br>
              <a:rPr lang="en-GB" sz="3600" dirty="0">
                <a:latin typeface="Poppins" panose="00000500000000000000" pitchFamily="2" charset="0"/>
                <a:cs typeface="Poppins" panose="00000500000000000000" pitchFamily="2" charset="0"/>
              </a:rPr>
            </a:br>
            <a:endParaRPr lang="en-US" dirty="0"/>
          </a:p>
        </p:txBody>
      </p:sp>
      <p:sp>
        <p:nvSpPr>
          <p:cNvPr id="4" name="TextBox 3">
            <a:extLst>
              <a:ext uri="{FF2B5EF4-FFF2-40B4-BE49-F238E27FC236}">
                <a16:creationId xmlns:a16="http://schemas.microsoft.com/office/drawing/2014/main" id="{00D1DD33-63C6-566F-1D75-E320BAB02A4F}"/>
              </a:ext>
            </a:extLst>
          </p:cNvPr>
          <p:cNvSpPr txBox="1"/>
          <p:nvPr/>
        </p:nvSpPr>
        <p:spPr>
          <a:xfrm>
            <a:off x="825624" y="5175682"/>
            <a:ext cx="2162195" cy="1477328"/>
          </a:xfrm>
          <a:prstGeom prst="rect">
            <a:avLst/>
          </a:prstGeom>
          <a:noFill/>
        </p:spPr>
        <p:txBody>
          <a:bodyPr wrap="none" rtlCol="0">
            <a:spAutoFit/>
          </a:bodyPr>
          <a:lstStyle/>
          <a:p>
            <a:r>
              <a:rPr lang="en-US" sz="1800" dirty="0">
                <a:latin typeface="+mj-lt"/>
                <a:cs typeface="Poppins" panose="00000500000000000000" pitchFamily="2" charset="0"/>
              </a:rPr>
              <a:t>Project by :</a:t>
            </a:r>
          </a:p>
          <a:p>
            <a:pPr marL="342900" indent="-342900">
              <a:buFont typeface="Arial" panose="020B0604020202020204" pitchFamily="34" charset="0"/>
              <a:buChar char="•"/>
            </a:pPr>
            <a:r>
              <a:rPr lang="en-US" sz="1800" dirty="0" err="1">
                <a:latin typeface="+mj-lt"/>
                <a:cs typeface="Poppins" panose="00000500000000000000" pitchFamily="2" charset="0"/>
              </a:rPr>
              <a:t>Dejan</a:t>
            </a:r>
            <a:r>
              <a:rPr lang="en-US" sz="1800" dirty="0">
                <a:latin typeface="+mj-lt"/>
                <a:cs typeface="Poppins" panose="00000500000000000000" pitchFamily="2" charset="0"/>
              </a:rPr>
              <a:t> </a:t>
            </a:r>
            <a:r>
              <a:rPr lang="en-US" sz="1800" dirty="0" err="1">
                <a:latin typeface="+mj-lt"/>
                <a:cs typeface="Poppins" panose="00000500000000000000" pitchFamily="2" charset="0"/>
              </a:rPr>
              <a:t>Dichoski</a:t>
            </a:r>
            <a:endParaRPr lang="en-US" sz="1800" dirty="0">
              <a:latin typeface="+mj-lt"/>
              <a:cs typeface="Poppins" panose="00000500000000000000" pitchFamily="2" charset="0"/>
            </a:endParaRPr>
          </a:p>
          <a:p>
            <a:pPr marL="342900" indent="-342900">
              <a:buFont typeface="Arial" panose="020B0604020202020204" pitchFamily="34" charset="0"/>
              <a:buChar char="•"/>
            </a:pPr>
            <a:r>
              <a:rPr lang="en-US" sz="1800" dirty="0">
                <a:latin typeface="+mj-lt"/>
                <a:cs typeface="Poppins" panose="00000500000000000000" pitchFamily="2" charset="0"/>
              </a:rPr>
              <a:t>Marija Cveevska</a:t>
            </a:r>
          </a:p>
          <a:p>
            <a:pPr marL="342900" indent="-342900">
              <a:buFont typeface="Arial" panose="020B0604020202020204" pitchFamily="34" charset="0"/>
              <a:buChar char="•"/>
            </a:pPr>
            <a:r>
              <a:rPr lang="en-US" dirty="0">
                <a:latin typeface="+mj-lt"/>
                <a:cs typeface="Poppins" panose="00000500000000000000" pitchFamily="2" charset="0"/>
              </a:rPr>
              <a:t>Suleyman </a:t>
            </a:r>
            <a:r>
              <a:rPr lang="en-US" dirty="0" err="1">
                <a:latin typeface="+mj-lt"/>
                <a:cs typeface="Poppins" panose="00000500000000000000" pitchFamily="2" charset="0"/>
              </a:rPr>
              <a:t>Erim</a:t>
            </a:r>
            <a:endParaRPr lang="en-GB" sz="1800" dirty="0">
              <a:latin typeface="+mj-lt"/>
              <a:cs typeface="Poppins" panose="00000500000000000000" pitchFamily="2" charset="0"/>
            </a:endParaRPr>
          </a:p>
          <a:p>
            <a:endParaRPr lang="en-US" dirty="0"/>
          </a:p>
        </p:txBody>
      </p:sp>
      <p:sp>
        <p:nvSpPr>
          <p:cNvPr id="5" name="TextBox 4">
            <a:extLst>
              <a:ext uri="{FF2B5EF4-FFF2-40B4-BE49-F238E27FC236}">
                <a16:creationId xmlns:a16="http://schemas.microsoft.com/office/drawing/2014/main" id="{C127CE68-EEBA-508B-EA41-470F6BA4AF4C}"/>
              </a:ext>
            </a:extLst>
          </p:cNvPr>
          <p:cNvSpPr txBox="1"/>
          <p:nvPr/>
        </p:nvSpPr>
        <p:spPr>
          <a:xfrm>
            <a:off x="3654782" y="5175682"/>
            <a:ext cx="1948547" cy="646331"/>
          </a:xfrm>
          <a:prstGeom prst="rect">
            <a:avLst/>
          </a:prstGeom>
          <a:noFill/>
        </p:spPr>
        <p:txBody>
          <a:bodyPr wrap="none" rtlCol="0">
            <a:spAutoFit/>
          </a:bodyPr>
          <a:lstStyle/>
          <a:p>
            <a:r>
              <a:rPr lang="en-GB" sz="1800" dirty="0">
                <a:latin typeface="+mj-lt"/>
                <a:cs typeface="Poppins" panose="00000500000000000000" pitchFamily="2" charset="0"/>
              </a:rPr>
              <a:t>Mentor :</a:t>
            </a:r>
          </a:p>
          <a:p>
            <a:pPr marL="342900" indent="-342900">
              <a:buFont typeface="Arial" panose="020B0604020202020204" pitchFamily="34" charset="0"/>
              <a:buChar char="•"/>
            </a:pPr>
            <a:r>
              <a:rPr lang="en-GB" sz="1800" dirty="0">
                <a:latin typeface="+mj-lt"/>
                <a:cs typeface="Poppins" panose="00000500000000000000" pitchFamily="2" charset="0"/>
              </a:rPr>
              <a:t>Prof. F. Rinaldi</a:t>
            </a:r>
            <a:endParaRPr lang="en-US" dirty="0">
              <a:latin typeface="+mj-lt"/>
            </a:endParaRPr>
          </a:p>
        </p:txBody>
      </p:sp>
      <p:grpSp>
        <p:nvGrpSpPr>
          <p:cNvPr id="8" name="Group 7">
            <a:extLst>
              <a:ext uri="{FF2B5EF4-FFF2-40B4-BE49-F238E27FC236}">
                <a16:creationId xmlns:a16="http://schemas.microsoft.com/office/drawing/2014/main" id="{C96169AF-8DAB-E641-E67D-26F7F06A696A}"/>
              </a:ext>
            </a:extLst>
          </p:cNvPr>
          <p:cNvGrpSpPr/>
          <p:nvPr/>
        </p:nvGrpSpPr>
        <p:grpSpPr>
          <a:xfrm>
            <a:off x="3654782" y="6006679"/>
            <a:ext cx="2946410" cy="646331"/>
            <a:chOff x="4412202" y="6046611"/>
            <a:chExt cx="2946410" cy="646331"/>
          </a:xfrm>
        </p:grpSpPr>
        <p:pic>
          <p:nvPicPr>
            <p:cNvPr id="6" name="Picture 5">
              <a:extLst>
                <a:ext uri="{FF2B5EF4-FFF2-40B4-BE49-F238E27FC236}">
                  <a16:creationId xmlns:a16="http://schemas.microsoft.com/office/drawing/2014/main" id="{06352B14-663C-565A-74A1-A5306D20368F}"/>
                </a:ext>
              </a:extLst>
            </p:cNvPr>
            <p:cNvPicPr>
              <a:picLocks noChangeAspect="1"/>
            </p:cNvPicPr>
            <p:nvPr/>
          </p:nvPicPr>
          <p:blipFill>
            <a:blip r:embed="rId2"/>
            <a:stretch>
              <a:fillRect/>
            </a:stretch>
          </p:blipFill>
          <p:spPr>
            <a:xfrm>
              <a:off x="4412202" y="6055030"/>
              <a:ext cx="719390" cy="323116"/>
            </a:xfrm>
            <a:prstGeom prst="rect">
              <a:avLst/>
            </a:prstGeom>
          </p:spPr>
        </p:pic>
        <p:sp>
          <p:nvSpPr>
            <p:cNvPr id="7" name="TextBox 6">
              <a:extLst>
                <a:ext uri="{FF2B5EF4-FFF2-40B4-BE49-F238E27FC236}">
                  <a16:creationId xmlns:a16="http://schemas.microsoft.com/office/drawing/2014/main" id="{75246B14-9587-B137-E919-44ADB9991286}"/>
                </a:ext>
              </a:extLst>
            </p:cNvPr>
            <p:cNvSpPr txBox="1"/>
            <p:nvPr/>
          </p:nvSpPr>
          <p:spPr>
            <a:xfrm>
              <a:off x="5131592" y="6046611"/>
              <a:ext cx="2227020" cy="646331"/>
            </a:xfrm>
            <a:prstGeom prst="rect">
              <a:avLst/>
            </a:prstGeom>
            <a:noFill/>
          </p:spPr>
          <p:txBody>
            <a:bodyPr wrap="none" rtlCol="0">
              <a:spAutoFit/>
            </a:bodyPr>
            <a:lstStyle/>
            <a:p>
              <a:r>
                <a:rPr lang="en-US" sz="1800" dirty="0">
                  <a:latin typeface="+mj-lt"/>
                  <a:cs typeface="Poppins" panose="00000500000000000000" pitchFamily="2" charset="0"/>
                </a:rPr>
                <a:t>University of Padova</a:t>
              </a:r>
              <a:endParaRPr lang="en-GB" sz="1800" dirty="0">
                <a:latin typeface="+mj-lt"/>
                <a:cs typeface="Poppins" panose="00000500000000000000" pitchFamily="2" charset="0"/>
              </a:endParaRPr>
            </a:p>
            <a:p>
              <a:endParaRPr lang="en-US" dirty="0"/>
            </a:p>
          </p:txBody>
        </p:sp>
      </p:gr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Blended pairwise conditional gradient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25" name="Picture 24">
            <a:extLst>
              <a:ext uri="{FF2B5EF4-FFF2-40B4-BE49-F238E27FC236}">
                <a16:creationId xmlns:a16="http://schemas.microsoft.com/office/drawing/2014/main" id="{448A4346-1542-9C16-C7E7-C3E88B9C2405}"/>
              </a:ext>
            </a:extLst>
          </p:cNvPr>
          <p:cNvPicPr>
            <a:picLocks noChangeAspect="1"/>
          </p:cNvPicPr>
          <p:nvPr/>
        </p:nvPicPr>
        <p:blipFill>
          <a:blip r:embed="rId2"/>
          <a:stretch>
            <a:fillRect/>
          </a:stretch>
        </p:blipFill>
        <p:spPr>
          <a:xfrm>
            <a:off x="2555386" y="1904692"/>
            <a:ext cx="7081227" cy="4451658"/>
          </a:xfrm>
          <a:prstGeom prst="rect">
            <a:avLst/>
          </a:prstGeom>
        </p:spPr>
      </p:pic>
    </p:spTree>
    <p:extLst>
      <p:ext uri="{BB962C8B-B14F-4D97-AF65-F5344CB8AC3E}">
        <p14:creationId xmlns:p14="http://schemas.microsoft.com/office/powerpoint/2010/main" val="200696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(1+ epsilon) approximation of </a:t>
            </a:r>
            <a:r>
              <a:rPr lang="en-US" dirty="0" err="1"/>
              <a:t>meb</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25" name="Picture 24">
            <a:extLst>
              <a:ext uri="{FF2B5EF4-FFF2-40B4-BE49-F238E27FC236}">
                <a16:creationId xmlns:a16="http://schemas.microsoft.com/office/drawing/2014/main" id="{E15C0242-FF5E-7963-5E02-D5AACD316688}"/>
              </a:ext>
            </a:extLst>
          </p:cNvPr>
          <p:cNvPicPr>
            <a:picLocks noChangeAspect="1"/>
          </p:cNvPicPr>
          <p:nvPr/>
        </p:nvPicPr>
        <p:blipFill>
          <a:blip r:embed="rId2"/>
          <a:stretch>
            <a:fillRect/>
          </a:stretch>
        </p:blipFill>
        <p:spPr>
          <a:xfrm>
            <a:off x="2537876" y="1849581"/>
            <a:ext cx="7249598" cy="4689331"/>
          </a:xfrm>
          <a:prstGeom prst="rect">
            <a:avLst/>
          </a:prstGeom>
        </p:spPr>
      </p:pic>
    </p:spTree>
    <p:extLst>
      <p:ext uri="{BB962C8B-B14F-4D97-AF65-F5344CB8AC3E}">
        <p14:creationId xmlns:p14="http://schemas.microsoft.com/office/powerpoint/2010/main" val="345776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171082" y="487612"/>
            <a:ext cx="4576716" cy="585788"/>
          </a:xfrm>
        </p:spPr>
        <p:txBody>
          <a:bodyPr>
            <a:normAutofit fontScale="90000"/>
          </a:bodyPr>
          <a:lstStyle/>
          <a:p>
            <a:r>
              <a:rPr lang="en-US" dirty="0"/>
              <a:t>Line search strategies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Inverse time decay</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Golden section search</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Armijo’s rule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b="1" u="sng" dirty="0"/>
              <a:t>Exact line search</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784738"/>
          </a:xfrm>
        </p:spPr>
        <p:txBody>
          <a:bodyPr/>
          <a:lstStyle/>
          <a:p>
            <a:r>
              <a:rPr lang="en-US" dirty="0"/>
              <a:t>Initial strategy, satisfactory radius and center parameters, but didn’t converge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755672"/>
          </a:xfrm>
        </p:spPr>
        <p:txBody>
          <a:bodyPr/>
          <a:lstStyle/>
          <a:p>
            <a:r>
              <a:rPr lang="en-US" dirty="0"/>
              <a:t>Good results with Algorithm 1, but didn’t converge with Algorithm 2.</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Even though the obtained results for the </a:t>
            </a:r>
            <a:r>
              <a:rPr lang="en-GB" dirty="0" err="1"/>
              <a:t>center</a:t>
            </a:r>
            <a:r>
              <a:rPr lang="en-GB" dirty="0"/>
              <a:t> and radius were close to the optimal ones, it was evident that this line search strategy is very slow, and often failed to converge. </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u="sng" dirty="0"/>
              <a:t>Good results, fast convergence for the three Algorithms.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71719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36707" y="736466"/>
            <a:ext cx="8421688" cy="608149"/>
          </a:xfrm>
        </p:spPr>
        <p:txBody>
          <a:bodyPr/>
          <a:lstStyle/>
          <a:p>
            <a:r>
              <a:rPr lang="en-US" dirty="0"/>
              <a:t>EXPERIMENTS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885156" y="4760151"/>
            <a:ext cx="2393882" cy="1057308"/>
          </a:xfrm>
        </p:spPr>
        <p:txBody>
          <a:bodyPr/>
          <a:lstStyle/>
          <a:p>
            <a:pPr algn="l"/>
            <a:r>
              <a:rPr lang="en-US" dirty="0"/>
              <a:t>Uniform Distributed Data</a:t>
            </a:r>
          </a:p>
          <a:p>
            <a:pPr algn="l"/>
            <a:r>
              <a:rPr lang="en-US" dirty="0"/>
              <a:t>Gaussian Distributed 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24" name="Text Placeholder 23">
            <a:extLst>
              <a:ext uri="{FF2B5EF4-FFF2-40B4-BE49-F238E27FC236}">
                <a16:creationId xmlns:a16="http://schemas.microsoft.com/office/drawing/2014/main" id="{596D7B2A-4B67-E960-9D50-041DC714C3F4}"/>
              </a:ext>
            </a:extLst>
          </p:cNvPr>
          <p:cNvSpPr>
            <a:spLocks noGrp="1"/>
          </p:cNvSpPr>
          <p:nvPr>
            <p:ph type="body" sz="quarter" idx="18"/>
          </p:nvPr>
        </p:nvSpPr>
        <p:spPr>
          <a:xfrm>
            <a:off x="1885156" y="4251552"/>
            <a:ext cx="2472803" cy="365125"/>
          </a:xfrm>
        </p:spPr>
        <p:txBody>
          <a:bodyPr>
            <a:normAutofit lnSpcReduction="10000"/>
          </a:bodyPr>
          <a:lstStyle/>
          <a:p>
            <a:r>
              <a:rPr lang="en-US" dirty="0"/>
              <a:t>GENERATED DATA</a:t>
            </a:r>
          </a:p>
        </p:txBody>
      </p:sp>
      <p:sp>
        <p:nvSpPr>
          <p:cNvPr id="25" name="Text Placeholder 23">
            <a:extLst>
              <a:ext uri="{FF2B5EF4-FFF2-40B4-BE49-F238E27FC236}">
                <a16:creationId xmlns:a16="http://schemas.microsoft.com/office/drawing/2014/main" id="{F892AC85-11EF-96B0-9BA6-F721C38BF5CF}"/>
              </a:ext>
            </a:extLst>
          </p:cNvPr>
          <p:cNvSpPr txBox="1">
            <a:spLocks/>
          </p:cNvSpPr>
          <p:nvPr/>
        </p:nvSpPr>
        <p:spPr>
          <a:xfrm>
            <a:off x="6799436" y="4251553"/>
            <a:ext cx="3206559"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REALWORLD DATASETS</a:t>
            </a:r>
          </a:p>
        </p:txBody>
      </p:sp>
      <p:sp>
        <p:nvSpPr>
          <p:cNvPr id="27" name="Text Placeholder 7">
            <a:extLst>
              <a:ext uri="{FF2B5EF4-FFF2-40B4-BE49-F238E27FC236}">
                <a16:creationId xmlns:a16="http://schemas.microsoft.com/office/drawing/2014/main" id="{931EE54E-BD69-E684-B254-B63579BA5F9C}"/>
              </a:ext>
            </a:extLst>
          </p:cNvPr>
          <p:cNvSpPr txBox="1">
            <a:spLocks/>
          </p:cNvSpPr>
          <p:nvPr/>
        </p:nvSpPr>
        <p:spPr>
          <a:xfrm>
            <a:off x="6979393" y="4760151"/>
            <a:ext cx="2846643"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Breast Cancer Wisconsin Dataset</a:t>
            </a:r>
          </a:p>
          <a:p>
            <a:pPr algn="l"/>
            <a:r>
              <a:rPr lang="en-US" dirty="0"/>
              <a:t>Customer Churn Dataset</a:t>
            </a:r>
          </a:p>
        </p:txBody>
      </p:sp>
      <p:sp>
        <p:nvSpPr>
          <p:cNvPr id="3" name="Title 1">
            <a:extLst>
              <a:ext uri="{FF2B5EF4-FFF2-40B4-BE49-F238E27FC236}">
                <a16:creationId xmlns:a16="http://schemas.microsoft.com/office/drawing/2014/main" id="{65638650-A4E5-F983-6D7A-215CA9042799}"/>
              </a:ext>
            </a:extLst>
          </p:cNvPr>
          <p:cNvSpPr txBox="1">
            <a:spLocks/>
          </p:cNvSpPr>
          <p:nvPr/>
        </p:nvSpPr>
        <p:spPr>
          <a:xfrm>
            <a:off x="1736707" y="3581400"/>
            <a:ext cx="8421688" cy="60814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en-US" dirty="0"/>
              <a:t>data</a:t>
            </a:r>
          </a:p>
        </p:txBody>
      </p:sp>
      <p:sp>
        <p:nvSpPr>
          <p:cNvPr id="5" name="Text Placeholder 7">
            <a:extLst>
              <a:ext uri="{FF2B5EF4-FFF2-40B4-BE49-F238E27FC236}">
                <a16:creationId xmlns:a16="http://schemas.microsoft.com/office/drawing/2014/main" id="{D4EEE8DE-A488-927D-4CD2-39343F899401}"/>
              </a:ext>
            </a:extLst>
          </p:cNvPr>
          <p:cNvSpPr txBox="1">
            <a:spLocks/>
          </p:cNvSpPr>
          <p:nvPr/>
        </p:nvSpPr>
        <p:spPr>
          <a:xfrm>
            <a:off x="1736708" y="1582190"/>
            <a:ext cx="8421687" cy="19372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Arial" panose="020B0604020202020204" pitchFamily="34" charset="0"/>
                <a:ea typeface="Calibri" panose="020F0502020204030204" pitchFamily="34" charset="0"/>
              </a:rPr>
              <a:t>The experiments aim to assess the quality of </a:t>
            </a:r>
            <a:r>
              <a:rPr lang="en-US" sz="1800" dirty="0">
                <a:latin typeface="Arial" panose="020B0604020202020204" pitchFamily="34" charset="0"/>
                <a:ea typeface="Calibri" panose="020F0502020204030204" pitchFamily="34" charset="0"/>
              </a:rPr>
              <a:t>our three </a:t>
            </a:r>
            <a:r>
              <a:rPr lang="en-US" sz="1800" dirty="0">
                <a:effectLst/>
                <a:latin typeface="Arial" panose="020B0604020202020204" pitchFamily="34" charset="0"/>
                <a:ea typeface="Calibri" panose="020F0502020204030204" pitchFamily="34" charset="0"/>
              </a:rPr>
              <a:t>algorithms on both synthetic and real-world datasets. </a:t>
            </a:r>
          </a:p>
          <a:p>
            <a:pPr algn="l"/>
            <a:r>
              <a:rPr lang="en-US" sz="1800" dirty="0">
                <a:effectLst/>
                <a:latin typeface="Arial" panose="020B0604020202020204" pitchFamily="34" charset="0"/>
                <a:ea typeface="Calibri" panose="020F0502020204030204" pitchFamily="34" charset="0"/>
              </a:rPr>
              <a:t>The experimental section consists of two parts:</a:t>
            </a:r>
          </a:p>
          <a:p>
            <a:pPr marL="285750" indent="-285750" algn="l">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Training and testing the algorithms on synthetic datasets. </a:t>
            </a:r>
          </a:p>
          <a:p>
            <a:pPr marL="285750" indent="-285750" algn="l">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Training and testing the algorithms on real-world datasets, also incorporating epsilon (ε) as a variable hyperparameter.</a:t>
            </a:r>
            <a:endParaRPr lang="en-US" dirty="0"/>
          </a:p>
        </p:txBody>
      </p:sp>
    </p:spTree>
    <p:extLst>
      <p:ext uri="{BB962C8B-B14F-4D97-AF65-F5344CB8AC3E}">
        <p14:creationId xmlns:p14="http://schemas.microsoft.com/office/powerpoint/2010/main" val="346560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UNIFORM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4200606907"/>
              </p:ext>
            </p:extLst>
          </p:nvPr>
        </p:nvGraphicFramePr>
        <p:xfrm>
          <a:off x="838200" y="1893768"/>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23.632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1.019697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3CDA47E3-9465-A12F-AD83-98EFB6403694}"/>
              </a:ext>
            </a:extLst>
          </p:cNvPr>
          <p:cNvPicPr>
            <a:picLocks noChangeAspect="1"/>
          </p:cNvPicPr>
          <p:nvPr/>
        </p:nvPicPr>
        <p:blipFill>
          <a:blip r:embed="rId2"/>
          <a:stretch>
            <a:fillRect/>
          </a:stretch>
        </p:blipFill>
        <p:spPr>
          <a:xfrm>
            <a:off x="776055" y="3561058"/>
            <a:ext cx="3703165" cy="2795293"/>
          </a:xfrm>
          <a:prstGeom prst="rect">
            <a:avLst/>
          </a:prstGeom>
        </p:spPr>
      </p:pic>
      <p:sp>
        <p:nvSpPr>
          <p:cNvPr id="7" name="TextBox 6">
            <a:extLst>
              <a:ext uri="{FF2B5EF4-FFF2-40B4-BE49-F238E27FC236}">
                <a16:creationId xmlns:a16="http://schemas.microsoft.com/office/drawing/2014/main" id="{C3BF04EB-9554-6911-92F7-F8F313811D1F}"/>
              </a:ext>
            </a:extLst>
          </p:cNvPr>
          <p:cNvSpPr txBox="1"/>
          <p:nvPr/>
        </p:nvSpPr>
        <p:spPr>
          <a:xfrm>
            <a:off x="4479220" y="3933834"/>
            <a:ext cx="6094520" cy="1600438"/>
          </a:xfrm>
          <a:prstGeom prst="rect">
            <a:avLst/>
          </a:prstGeom>
          <a:noFill/>
        </p:spPr>
        <p:txBody>
          <a:bodyPr wrap="square">
            <a:spAutoFit/>
          </a:bodyPr>
          <a:lstStyle/>
          <a:p>
            <a:r>
              <a:rPr lang="en-US" sz="1400" dirty="0">
                <a:ea typeface="Calibri" panose="020F0502020204030204" pitchFamily="34" charset="0"/>
                <a:cs typeface="Times New Roman" panose="02020603050405020304" pitchFamily="18" charset="0"/>
              </a:rPr>
              <a:t>W</a:t>
            </a:r>
            <a:r>
              <a:rPr lang="en-US" sz="1400" dirty="0">
                <a:effectLst/>
                <a:ea typeface="Calibri" panose="020F0502020204030204" pitchFamily="34" charset="0"/>
                <a:cs typeface="Times New Roman" panose="02020603050405020304" pitchFamily="18" charset="0"/>
              </a:rPr>
              <a:t>e created two closely spaced yet separable clusters: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training with 8000 data points sampled from U[0.0, 0.7), and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testing (containing anomalies) with 2000 points sampled  from U[0.7, 1.0).</a:t>
            </a:r>
          </a:p>
          <a:p>
            <a:endParaRPr lang="en-US" sz="1400" dirty="0">
              <a:effectLst/>
              <a:ea typeface="Calibri" panose="020F0502020204030204" pitchFamily="34" charset="0"/>
              <a:cs typeface="Times New Roman" panose="02020603050405020304" pitchFamily="18" charset="0"/>
            </a:endParaRPr>
          </a:p>
          <a:p>
            <a:r>
              <a:rPr lang="en-GB" sz="1400" dirty="0"/>
              <a:t>The blue cluster represents nominal points, while the red one represents anomaly points. The circle shows the MEB constructed by Algorithm 2</a:t>
            </a:r>
            <a:endParaRPr lang="en-US" sz="1400" dirty="0"/>
          </a:p>
        </p:txBody>
      </p:sp>
    </p:spTree>
    <p:extLst>
      <p:ext uri="{BB962C8B-B14F-4D97-AF65-F5344CB8AC3E}">
        <p14:creationId xmlns:p14="http://schemas.microsoft.com/office/powerpoint/2010/main" val="89169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uniform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CEA2A963-F319-BD1C-04C2-B29BF2106CC9}"/>
              </a:ext>
            </a:extLst>
          </p:cNvPr>
          <p:cNvPicPr>
            <a:picLocks noChangeAspect="1"/>
          </p:cNvPicPr>
          <p:nvPr/>
        </p:nvPicPr>
        <p:blipFill>
          <a:blip r:embed="rId2"/>
          <a:stretch>
            <a:fillRect/>
          </a:stretch>
        </p:blipFill>
        <p:spPr>
          <a:xfrm>
            <a:off x="1109557" y="1690688"/>
            <a:ext cx="3066081" cy="2304263"/>
          </a:xfrm>
          <a:prstGeom prst="rect">
            <a:avLst/>
          </a:prstGeom>
        </p:spPr>
      </p:pic>
      <p:pic>
        <p:nvPicPr>
          <p:cNvPr id="8" name="Picture 7">
            <a:extLst>
              <a:ext uri="{FF2B5EF4-FFF2-40B4-BE49-F238E27FC236}">
                <a16:creationId xmlns:a16="http://schemas.microsoft.com/office/drawing/2014/main" id="{27EB4E06-8E3C-54F7-A821-8B88EECF230C}"/>
              </a:ext>
            </a:extLst>
          </p:cNvPr>
          <p:cNvPicPr>
            <a:picLocks noChangeAspect="1"/>
          </p:cNvPicPr>
          <p:nvPr/>
        </p:nvPicPr>
        <p:blipFill>
          <a:blip r:embed="rId3"/>
          <a:stretch>
            <a:fillRect/>
          </a:stretch>
        </p:blipFill>
        <p:spPr>
          <a:xfrm>
            <a:off x="4562959" y="1690688"/>
            <a:ext cx="3066081" cy="2304263"/>
          </a:xfrm>
          <a:prstGeom prst="rect">
            <a:avLst/>
          </a:prstGeom>
        </p:spPr>
      </p:pic>
      <p:pic>
        <p:nvPicPr>
          <p:cNvPr id="9" name="Picture 8">
            <a:extLst>
              <a:ext uri="{FF2B5EF4-FFF2-40B4-BE49-F238E27FC236}">
                <a16:creationId xmlns:a16="http://schemas.microsoft.com/office/drawing/2014/main" id="{01934BC3-F18D-8B77-B3F1-08A29AB226CA}"/>
              </a:ext>
            </a:extLst>
          </p:cNvPr>
          <p:cNvPicPr>
            <a:picLocks noChangeAspect="1"/>
          </p:cNvPicPr>
          <p:nvPr/>
        </p:nvPicPr>
        <p:blipFill>
          <a:blip r:embed="rId4"/>
          <a:stretch>
            <a:fillRect/>
          </a:stretch>
        </p:blipFill>
        <p:spPr>
          <a:xfrm>
            <a:off x="8016361" y="1690688"/>
            <a:ext cx="3075487" cy="2304263"/>
          </a:xfrm>
          <a:prstGeom prst="rect">
            <a:avLst/>
          </a:prstGeom>
        </p:spPr>
      </p:pic>
      <p:pic>
        <p:nvPicPr>
          <p:cNvPr id="11" name="Picture 10">
            <a:extLst>
              <a:ext uri="{FF2B5EF4-FFF2-40B4-BE49-F238E27FC236}">
                <a16:creationId xmlns:a16="http://schemas.microsoft.com/office/drawing/2014/main" id="{E72ED1F5-1A2F-72C0-30BF-C925A2DDEFED}"/>
              </a:ext>
            </a:extLst>
          </p:cNvPr>
          <p:cNvPicPr>
            <a:picLocks noChangeAspect="1"/>
          </p:cNvPicPr>
          <p:nvPr/>
        </p:nvPicPr>
        <p:blipFill>
          <a:blip r:embed="rId5"/>
          <a:stretch>
            <a:fillRect/>
          </a:stretch>
        </p:blipFill>
        <p:spPr>
          <a:xfrm>
            <a:off x="1109557" y="4070136"/>
            <a:ext cx="3066081" cy="2297216"/>
          </a:xfrm>
          <a:prstGeom prst="rect">
            <a:avLst/>
          </a:prstGeom>
        </p:spPr>
      </p:pic>
      <p:pic>
        <p:nvPicPr>
          <p:cNvPr id="13" name="Picture 12">
            <a:extLst>
              <a:ext uri="{FF2B5EF4-FFF2-40B4-BE49-F238E27FC236}">
                <a16:creationId xmlns:a16="http://schemas.microsoft.com/office/drawing/2014/main" id="{8A1FCBA1-0DDB-2B54-FAE9-AC6B838ED289}"/>
              </a:ext>
            </a:extLst>
          </p:cNvPr>
          <p:cNvPicPr>
            <a:picLocks noChangeAspect="1"/>
          </p:cNvPicPr>
          <p:nvPr/>
        </p:nvPicPr>
        <p:blipFill>
          <a:blip r:embed="rId6"/>
          <a:stretch>
            <a:fillRect/>
          </a:stretch>
        </p:blipFill>
        <p:spPr>
          <a:xfrm>
            <a:off x="4562959" y="4070136"/>
            <a:ext cx="3066080" cy="2304262"/>
          </a:xfrm>
          <a:prstGeom prst="rect">
            <a:avLst/>
          </a:prstGeom>
        </p:spPr>
      </p:pic>
      <p:pic>
        <p:nvPicPr>
          <p:cNvPr id="14" name="Picture 13">
            <a:extLst>
              <a:ext uri="{FF2B5EF4-FFF2-40B4-BE49-F238E27FC236}">
                <a16:creationId xmlns:a16="http://schemas.microsoft.com/office/drawing/2014/main" id="{122C3D47-5B28-D90B-FCEF-A9D31E2B5CA7}"/>
              </a:ext>
            </a:extLst>
          </p:cNvPr>
          <p:cNvPicPr>
            <a:picLocks noChangeAspect="1"/>
          </p:cNvPicPr>
          <p:nvPr/>
        </p:nvPicPr>
        <p:blipFill>
          <a:blip r:embed="rId7"/>
          <a:stretch>
            <a:fillRect/>
          </a:stretch>
        </p:blipFill>
        <p:spPr>
          <a:xfrm>
            <a:off x="8016360" y="4070136"/>
            <a:ext cx="3066080" cy="2304262"/>
          </a:xfrm>
          <a:prstGeom prst="rect">
            <a:avLst/>
          </a:prstGeom>
        </p:spPr>
      </p:pic>
    </p:spTree>
    <p:extLst>
      <p:ext uri="{BB962C8B-B14F-4D97-AF65-F5344CB8AC3E}">
        <p14:creationId xmlns:p14="http://schemas.microsoft.com/office/powerpoint/2010/main" val="394667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gaussian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spTree>
    <p:extLst>
      <p:ext uri="{BB962C8B-B14F-4D97-AF65-F5344CB8AC3E}">
        <p14:creationId xmlns:p14="http://schemas.microsoft.com/office/powerpoint/2010/main" val="134177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GAUSSIAN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3925204324"/>
              </p:ext>
            </p:extLst>
          </p:nvPr>
        </p:nvGraphicFramePr>
        <p:xfrm>
          <a:off x="838202" y="1897465"/>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21.904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5.45191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B0299945-53FC-6F17-4347-72F64EA36480}"/>
              </a:ext>
            </a:extLst>
          </p:cNvPr>
          <p:cNvPicPr>
            <a:picLocks noChangeAspect="1"/>
          </p:cNvPicPr>
          <p:nvPr/>
        </p:nvPicPr>
        <p:blipFill>
          <a:blip r:embed="rId2"/>
          <a:stretch>
            <a:fillRect/>
          </a:stretch>
        </p:blipFill>
        <p:spPr>
          <a:xfrm>
            <a:off x="838200" y="3568452"/>
            <a:ext cx="3469216" cy="2607581"/>
          </a:xfrm>
          <a:prstGeom prst="rect">
            <a:avLst/>
          </a:prstGeom>
        </p:spPr>
      </p:pic>
      <p:sp>
        <p:nvSpPr>
          <p:cNvPr id="7" name="TextBox 6">
            <a:extLst>
              <a:ext uri="{FF2B5EF4-FFF2-40B4-BE49-F238E27FC236}">
                <a16:creationId xmlns:a16="http://schemas.microsoft.com/office/drawing/2014/main" id="{4A9F4227-9BF4-668A-22AE-6D01BE19C7E8}"/>
              </a:ext>
            </a:extLst>
          </p:cNvPr>
          <p:cNvSpPr txBox="1"/>
          <p:nvPr/>
        </p:nvSpPr>
        <p:spPr>
          <a:xfrm>
            <a:off x="4307416" y="3856579"/>
            <a:ext cx="6094520" cy="1815882"/>
          </a:xfrm>
          <a:prstGeom prst="rect">
            <a:avLst/>
          </a:prstGeom>
          <a:noFill/>
        </p:spPr>
        <p:txBody>
          <a:bodyPr wrap="square">
            <a:spAutoFit/>
          </a:bodyPr>
          <a:lstStyle/>
          <a:p>
            <a:r>
              <a:rPr lang="en-US" sz="1400" dirty="0">
                <a:effectLst/>
                <a:latin typeface="+mj-lt"/>
                <a:ea typeface="Calibri" panose="020F0502020204030204" pitchFamily="34" charset="0"/>
                <a:cs typeface="Times New Roman" panose="02020603050405020304" pitchFamily="18" charset="0"/>
              </a:rPr>
              <a:t>The blue cluster represents training points, while the red one represents test points. The circle shows the MEB constructed by Algorithm 2. </a:t>
            </a:r>
          </a:p>
          <a:p>
            <a:r>
              <a:rPr lang="en-US" sz="1400" dirty="0">
                <a:effectLst/>
                <a:latin typeface="+mj-lt"/>
                <a:ea typeface="Calibri" panose="020F0502020204030204" pitchFamily="34" charset="0"/>
                <a:cs typeface="Times New Roman" panose="02020603050405020304" pitchFamily="18" charset="0"/>
              </a:rPr>
              <a:t>Support vectors are training points that lie on the boundary (MEB). The red points around the center of the MEB are test points belonging to the nominal class, while the red cluster on the top right represents the anomaly points in the test set.</a:t>
            </a:r>
          </a:p>
          <a:p>
            <a:endParaRPr lang="en-US" sz="1400" dirty="0">
              <a:latin typeface="+mj-lt"/>
              <a:cs typeface="Times New Roman" panose="02020603050405020304" pitchFamily="18" charset="0"/>
            </a:endParaRPr>
          </a:p>
          <a:p>
            <a:endParaRPr lang="en-US" sz="1400" dirty="0">
              <a:latin typeface="+mj-lt"/>
            </a:endParaRPr>
          </a:p>
        </p:txBody>
      </p:sp>
    </p:spTree>
    <p:extLst>
      <p:ext uri="{BB962C8B-B14F-4D97-AF65-F5344CB8AC3E}">
        <p14:creationId xmlns:p14="http://schemas.microsoft.com/office/powerpoint/2010/main" val="60904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gaussian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525C1E-4962-0820-8334-2B241122876A}"/>
              </a:ext>
            </a:extLst>
          </p:cNvPr>
          <p:cNvPicPr>
            <a:picLocks noChangeAspect="1"/>
          </p:cNvPicPr>
          <p:nvPr/>
        </p:nvPicPr>
        <p:blipFill>
          <a:blip r:embed="rId2"/>
          <a:stretch>
            <a:fillRect/>
          </a:stretch>
        </p:blipFill>
        <p:spPr>
          <a:xfrm>
            <a:off x="1104530" y="1692842"/>
            <a:ext cx="3067746" cy="2298463"/>
          </a:xfrm>
          <a:prstGeom prst="rect">
            <a:avLst/>
          </a:prstGeom>
        </p:spPr>
      </p:pic>
      <p:pic>
        <p:nvPicPr>
          <p:cNvPr id="7" name="Picture 6">
            <a:extLst>
              <a:ext uri="{FF2B5EF4-FFF2-40B4-BE49-F238E27FC236}">
                <a16:creationId xmlns:a16="http://schemas.microsoft.com/office/drawing/2014/main" id="{29C90FF3-4F4F-C5B0-6B4D-9709E2AFB5B9}"/>
              </a:ext>
            </a:extLst>
          </p:cNvPr>
          <p:cNvPicPr>
            <a:picLocks noChangeAspect="1"/>
          </p:cNvPicPr>
          <p:nvPr/>
        </p:nvPicPr>
        <p:blipFill>
          <a:blip r:embed="rId3"/>
          <a:stretch>
            <a:fillRect/>
          </a:stretch>
        </p:blipFill>
        <p:spPr>
          <a:xfrm>
            <a:off x="4562127" y="1701005"/>
            <a:ext cx="3067746" cy="2298463"/>
          </a:xfrm>
          <a:prstGeom prst="rect">
            <a:avLst/>
          </a:prstGeom>
        </p:spPr>
      </p:pic>
      <p:pic>
        <p:nvPicPr>
          <p:cNvPr id="8" name="Picture 7">
            <a:extLst>
              <a:ext uri="{FF2B5EF4-FFF2-40B4-BE49-F238E27FC236}">
                <a16:creationId xmlns:a16="http://schemas.microsoft.com/office/drawing/2014/main" id="{1DCB058A-76F7-8492-4B43-37BD15A8DF39}"/>
              </a:ext>
            </a:extLst>
          </p:cNvPr>
          <p:cNvPicPr>
            <a:picLocks noChangeAspect="1"/>
          </p:cNvPicPr>
          <p:nvPr/>
        </p:nvPicPr>
        <p:blipFill>
          <a:blip r:embed="rId4"/>
          <a:stretch>
            <a:fillRect/>
          </a:stretch>
        </p:blipFill>
        <p:spPr>
          <a:xfrm>
            <a:off x="8019724" y="1709168"/>
            <a:ext cx="3056851" cy="2290300"/>
          </a:xfrm>
          <a:prstGeom prst="rect">
            <a:avLst/>
          </a:prstGeom>
        </p:spPr>
      </p:pic>
      <p:pic>
        <p:nvPicPr>
          <p:cNvPr id="9" name="Picture 8">
            <a:extLst>
              <a:ext uri="{FF2B5EF4-FFF2-40B4-BE49-F238E27FC236}">
                <a16:creationId xmlns:a16="http://schemas.microsoft.com/office/drawing/2014/main" id="{B0CD07A3-498D-9A7F-E8A1-56F9D7FD3ED6}"/>
              </a:ext>
            </a:extLst>
          </p:cNvPr>
          <p:cNvPicPr>
            <a:picLocks noChangeAspect="1"/>
          </p:cNvPicPr>
          <p:nvPr/>
        </p:nvPicPr>
        <p:blipFill>
          <a:blip r:embed="rId5"/>
          <a:stretch>
            <a:fillRect/>
          </a:stretch>
        </p:blipFill>
        <p:spPr>
          <a:xfrm>
            <a:off x="1104530" y="4054953"/>
            <a:ext cx="3067746" cy="2298463"/>
          </a:xfrm>
          <a:prstGeom prst="rect">
            <a:avLst/>
          </a:prstGeom>
        </p:spPr>
      </p:pic>
      <p:pic>
        <p:nvPicPr>
          <p:cNvPr id="11" name="Picture 10">
            <a:extLst>
              <a:ext uri="{FF2B5EF4-FFF2-40B4-BE49-F238E27FC236}">
                <a16:creationId xmlns:a16="http://schemas.microsoft.com/office/drawing/2014/main" id="{3DF6086A-D284-4734-A95F-4BE7B734E23B}"/>
              </a:ext>
            </a:extLst>
          </p:cNvPr>
          <p:cNvPicPr>
            <a:picLocks noChangeAspect="1"/>
          </p:cNvPicPr>
          <p:nvPr/>
        </p:nvPicPr>
        <p:blipFill>
          <a:blip r:embed="rId6"/>
          <a:stretch>
            <a:fillRect/>
          </a:stretch>
        </p:blipFill>
        <p:spPr>
          <a:xfrm>
            <a:off x="4562127" y="4054953"/>
            <a:ext cx="3067746" cy="2298463"/>
          </a:xfrm>
          <a:prstGeom prst="rect">
            <a:avLst/>
          </a:prstGeom>
        </p:spPr>
      </p:pic>
      <p:pic>
        <p:nvPicPr>
          <p:cNvPr id="13" name="Picture 12">
            <a:extLst>
              <a:ext uri="{FF2B5EF4-FFF2-40B4-BE49-F238E27FC236}">
                <a16:creationId xmlns:a16="http://schemas.microsoft.com/office/drawing/2014/main" id="{61913F8C-FEEE-BFD3-D7B7-8D6F5FD8D559}"/>
              </a:ext>
            </a:extLst>
          </p:cNvPr>
          <p:cNvPicPr>
            <a:picLocks noChangeAspect="1"/>
          </p:cNvPicPr>
          <p:nvPr/>
        </p:nvPicPr>
        <p:blipFill>
          <a:blip r:embed="rId7"/>
          <a:stretch>
            <a:fillRect/>
          </a:stretch>
        </p:blipFill>
        <p:spPr>
          <a:xfrm>
            <a:off x="8019724" y="4066050"/>
            <a:ext cx="3056851" cy="2290300"/>
          </a:xfrm>
          <a:prstGeom prst="rect">
            <a:avLst/>
          </a:prstGeom>
        </p:spPr>
      </p:pic>
    </p:spTree>
    <p:extLst>
      <p:ext uri="{BB962C8B-B14F-4D97-AF65-F5344CB8AC3E}">
        <p14:creationId xmlns:p14="http://schemas.microsoft.com/office/powerpoint/2010/main" val="409311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spTree>
    <p:extLst>
      <p:ext uri="{BB962C8B-B14F-4D97-AF65-F5344CB8AC3E}">
        <p14:creationId xmlns:p14="http://schemas.microsoft.com/office/powerpoint/2010/main" val="358382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438183"/>
            <a:ext cx="3171825" cy="579352"/>
          </a:xfrm>
        </p:spPr>
        <p:txBody>
          <a:bodyPr>
            <a:normAutofit/>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232735"/>
            <a:ext cx="3939837" cy="3187082"/>
          </a:xfrm>
        </p:spPr>
        <p:txBody>
          <a:bodyPr>
            <a:normAutofit lnSpcReduction="10000"/>
          </a:bodyPr>
          <a:lstStyle/>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Minimum enclosing balls (MEBs) provide a very versatile data representation for a wide range of learning and analysis tasks. Use cases include accelerated training of support vector machines or other classifiers, analysis of data streams, and the use case that is the topic of our project - anomaly detection.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While there exists a whole spectrum of algorithms for estimating the MEB of a given data set, a particularly general approach is to formalize the problem in terms of constrained quadratic optimization and we, too, will adhere to this strategy.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We will adapt three algorithms with the goal of solving MEB problem and we will test them on artificial and real-world datasets for detecting anomalies. Finally, we will compare our results.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BREAST CANCER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773380021"/>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66008">
                  <a:extLst>
                    <a:ext uri="{9D8B030D-6E8A-4147-A177-3AD203B41FA5}">
                      <a16:colId xmlns:a16="http://schemas.microsoft.com/office/drawing/2014/main" val="3945900555"/>
                    </a:ext>
                  </a:extLst>
                </a:gridCol>
                <a:gridCol w="1354369">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513382">
                  <a:extLst>
                    <a:ext uri="{9D8B030D-6E8A-4147-A177-3AD203B41FA5}">
                      <a16:colId xmlns:a16="http://schemas.microsoft.com/office/drawing/2014/main" val="3235153012"/>
                    </a:ext>
                  </a:extLst>
                </a:gridCol>
                <a:gridCol w="636104">
                  <a:extLst>
                    <a:ext uri="{9D8B030D-6E8A-4147-A177-3AD203B41FA5}">
                      <a16:colId xmlns:a16="http://schemas.microsoft.com/office/drawing/2014/main" val="899272208"/>
                    </a:ext>
                  </a:extLst>
                </a:gridCol>
                <a:gridCol w="993945">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98.634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24.112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11.758557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83.152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11.130932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146.278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11.080393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349003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6" name="Picture 5">
            <a:extLst>
              <a:ext uri="{FF2B5EF4-FFF2-40B4-BE49-F238E27FC236}">
                <a16:creationId xmlns:a16="http://schemas.microsoft.com/office/drawing/2014/main" id="{A4DC2883-E1FC-E301-3D82-EF95CAE63EB9}"/>
              </a:ext>
            </a:extLst>
          </p:cNvPr>
          <p:cNvPicPr>
            <a:picLocks noChangeAspect="1"/>
          </p:cNvPicPr>
          <p:nvPr/>
        </p:nvPicPr>
        <p:blipFill>
          <a:blip r:embed="rId2"/>
          <a:stretch>
            <a:fillRect/>
          </a:stretch>
        </p:blipFill>
        <p:spPr>
          <a:xfrm>
            <a:off x="1137494" y="1688479"/>
            <a:ext cx="3067650" cy="2298391"/>
          </a:xfrm>
          <a:prstGeom prst="rect">
            <a:avLst/>
          </a:prstGeom>
        </p:spPr>
      </p:pic>
      <p:pic>
        <p:nvPicPr>
          <p:cNvPr id="8" name="Picture 7">
            <a:extLst>
              <a:ext uri="{FF2B5EF4-FFF2-40B4-BE49-F238E27FC236}">
                <a16:creationId xmlns:a16="http://schemas.microsoft.com/office/drawing/2014/main" id="{8C90B312-9266-592E-0CCF-AA86D1EFB22A}"/>
              </a:ext>
            </a:extLst>
          </p:cNvPr>
          <p:cNvPicPr>
            <a:picLocks noChangeAspect="1"/>
          </p:cNvPicPr>
          <p:nvPr/>
        </p:nvPicPr>
        <p:blipFill>
          <a:blip r:embed="rId3"/>
          <a:stretch>
            <a:fillRect/>
          </a:stretch>
        </p:blipFill>
        <p:spPr>
          <a:xfrm>
            <a:off x="4568773" y="1688479"/>
            <a:ext cx="3054454" cy="2288504"/>
          </a:xfrm>
          <a:prstGeom prst="rect">
            <a:avLst/>
          </a:prstGeom>
        </p:spPr>
      </p:pic>
      <p:pic>
        <p:nvPicPr>
          <p:cNvPr id="9" name="Picture 8">
            <a:extLst>
              <a:ext uri="{FF2B5EF4-FFF2-40B4-BE49-F238E27FC236}">
                <a16:creationId xmlns:a16="http://schemas.microsoft.com/office/drawing/2014/main" id="{BCE90886-0B3C-FAD9-462F-B62F9EF5ADB2}"/>
              </a:ext>
            </a:extLst>
          </p:cNvPr>
          <p:cNvPicPr>
            <a:picLocks noChangeAspect="1"/>
          </p:cNvPicPr>
          <p:nvPr/>
        </p:nvPicPr>
        <p:blipFill>
          <a:blip r:embed="rId4"/>
          <a:stretch>
            <a:fillRect/>
          </a:stretch>
        </p:blipFill>
        <p:spPr>
          <a:xfrm>
            <a:off x="7986856" y="1688479"/>
            <a:ext cx="3054454" cy="2288504"/>
          </a:xfrm>
          <a:prstGeom prst="rect">
            <a:avLst/>
          </a:prstGeom>
        </p:spPr>
      </p:pic>
      <p:pic>
        <p:nvPicPr>
          <p:cNvPr id="11" name="Picture 10">
            <a:extLst>
              <a:ext uri="{FF2B5EF4-FFF2-40B4-BE49-F238E27FC236}">
                <a16:creationId xmlns:a16="http://schemas.microsoft.com/office/drawing/2014/main" id="{AD1745D3-CB56-CE64-C940-2C51B535B891}"/>
              </a:ext>
            </a:extLst>
          </p:cNvPr>
          <p:cNvPicPr>
            <a:picLocks noChangeAspect="1"/>
          </p:cNvPicPr>
          <p:nvPr/>
        </p:nvPicPr>
        <p:blipFill>
          <a:blip r:embed="rId5"/>
          <a:stretch>
            <a:fillRect/>
          </a:stretch>
        </p:blipFill>
        <p:spPr>
          <a:xfrm>
            <a:off x="1137494" y="4060168"/>
            <a:ext cx="3067650" cy="2298391"/>
          </a:xfrm>
          <a:prstGeom prst="rect">
            <a:avLst/>
          </a:prstGeom>
        </p:spPr>
      </p:pic>
      <p:pic>
        <p:nvPicPr>
          <p:cNvPr id="13" name="Picture 12">
            <a:extLst>
              <a:ext uri="{FF2B5EF4-FFF2-40B4-BE49-F238E27FC236}">
                <a16:creationId xmlns:a16="http://schemas.microsoft.com/office/drawing/2014/main" id="{DC05B62D-6108-DA26-3D9D-3B4F0B63A767}"/>
              </a:ext>
            </a:extLst>
          </p:cNvPr>
          <p:cNvPicPr>
            <a:picLocks noChangeAspect="1"/>
          </p:cNvPicPr>
          <p:nvPr/>
        </p:nvPicPr>
        <p:blipFill>
          <a:blip r:embed="rId6"/>
          <a:stretch>
            <a:fillRect/>
          </a:stretch>
        </p:blipFill>
        <p:spPr>
          <a:xfrm>
            <a:off x="4568773" y="4060168"/>
            <a:ext cx="3054454" cy="2288504"/>
          </a:xfrm>
          <a:prstGeom prst="rect">
            <a:avLst/>
          </a:prstGeom>
        </p:spPr>
      </p:pic>
      <p:pic>
        <p:nvPicPr>
          <p:cNvPr id="14" name="Picture 13">
            <a:extLst>
              <a:ext uri="{FF2B5EF4-FFF2-40B4-BE49-F238E27FC236}">
                <a16:creationId xmlns:a16="http://schemas.microsoft.com/office/drawing/2014/main" id="{77398D5B-438E-0D71-F92E-103AD7DE3E14}"/>
              </a:ext>
            </a:extLst>
          </p:cNvPr>
          <p:cNvPicPr>
            <a:picLocks noChangeAspect="1"/>
          </p:cNvPicPr>
          <p:nvPr/>
        </p:nvPicPr>
        <p:blipFill>
          <a:blip r:embed="rId7"/>
          <a:stretch>
            <a:fillRect/>
          </a:stretch>
        </p:blipFill>
        <p:spPr>
          <a:xfrm>
            <a:off x="7986856" y="4060168"/>
            <a:ext cx="3054454" cy="2288504"/>
          </a:xfrm>
          <a:prstGeom prst="rect">
            <a:avLst/>
          </a:prstGeom>
        </p:spPr>
      </p:pic>
    </p:spTree>
    <p:extLst>
      <p:ext uri="{BB962C8B-B14F-4D97-AF65-F5344CB8AC3E}">
        <p14:creationId xmlns:p14="http://schemas.microsoft.com/office/powerpoint/2010/main" val="210576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spTree>
    <p:extLst>
      <p:ext uri="{BB962C8B-B14F-4D97-AF65-F5344CB8AC3E}">
        <p14:creationId xmlns:p14="http://schemas.microsoft.com/office/powerpoint/2010/main" val="3852191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CUSTOMER CHURN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384676513"/>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39503">
                  <a:extLst>
                    <a:ext uri="{9D8B030D-6E8A-4147-A177-3AD203B41FA5}">
                      <a16:colId xmlns:a16="http://schemas.microsoft.com/office/drawing/2014/main" val="3945900555"/>
                    </a:ext>
                  </a:extLst>
                </a:gridCol>
                <a:gridCol w="1380874">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689074">
                  <a:extLst>
                    <a:ext uri="{9D8B030D-6E8A-4147-A177-3AD203B41FA5}">
                      <a16:colId xmlns:a16="http://schemas.microsoft.com/office/drawing/2014/main" val="3235153012"/>
                    </a:ext>
                  </a:extLst>
                </a:gridCol>
                <a:gridCol w="513421">
                  <a:extLst>
                    <a:ext uri="{9D8B030D-6E8A-4147-A177-3AD203B41FA5}">
                      <a16:colId xmlns:a16="http://schemas.microsoft.com/office/drawing/2014/main" val="899272208"/>
                    </a:ext>
                  </a:extLst>
                </a:gridCol>
                <a:gridCol w="940936">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131.633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6.708818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154.788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217.184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97.306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116.559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7.184624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6.753838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8.283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178.887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6.711496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2659650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64B4F026-D413-D30B-7F5E-B7D9F9621410}"/>
              </a:ext>
            </a:extLst>
          </p:cNvPr>
          <p:cNvPicPr>
            <a:picLocks noChangeAspect="1"/>
          </p:cNvPicPr>
          <p:nvPr/>
        </p:nvPicPr>
        <p:blipFill>
          <a:blip r:embed="rId2"/>
          <a:stretch>
            <a:fillRect/>
          </a:stretch>
        </p:blipFill>
        <p:spPr>
          <a:xfrm>
            <a:off x="1117427" y="1596703"/>
            <a:ext cx="3094985" cy="2318872"/>
          </a:xfrm>
          <a:prstGeom prst="rect">
            <a:avLst/>
          </a:prstGeom>
        </p:spPr>
      </p:pic>
      <p:pic>
        <p:nvPicPr>
          <p:cNvPr id="9" name="Picture 8">
            <a:extLst>
              <a:ext uri="{FF2B5EF4-FFF2-40B4-BE49-F238E27FC236}">
                <a16:creationId xmlns:a16="http://schemas.microsoft.com/office/drawing/2014/main" id="{E0A8D2D6-BCCA-F1E9-355D-A65DACBF5A28}"/>
              </a:ext>
            </a:extLst>
          </p:cNvPr>
          <p:cNvPicPr>
            <a:picLocks noChangeAspect="1"/>
          </p:cNvPicPr>
          <p:nvPr/>
        </p:nvPicPr>
        <p:blipFill>
          <a:blip r:embed="rId3"/>
          <a:stretch>
            <a:fillRect/>
          </a:stretch>
        </p:blipFill>
        <p:spPr>
          <a:xfrm>
            <a:off x="4542165" y="1615503"/>
            <a:ext cx="3107669" cy="2318872"/>
          </a:xfrm>
          <a:prstGeom prst="rect">
            <a:avLst/>
          </a:prstGeom>
        </p:spPr>
      </p:pic>
      <p:pic>
        <p:nvPicPr>
          <p:cNvPr id="11" name="Picture 10">
            <a:extLst>
              <a:ext uri="{FF2B5EF4-FFF2-40B4-BE49-F238E27FC236}">
                <a16:creationId xmlns:a16="http://schemas.microsoft.com/office/drawing/2014/main" id="{9194E24B-020E-5A5E-0FE8-B762DEDF872B}"/>
              </a:ext>
            </a:extLst>
          </p:cNvPr>
          <p:cNvPicPr>
            <a:picLocks noChangeAspect="1"/>
          </p:cNvPicPr>
          <p:nvPr/>
        </p:nvPicPr>
        <p:blipFill>
          <a:blip r:embed="rId4"/>
          <a:stretch>
            <a:fillRect/>
          </a:stretch>
        </p:blipFill>
        <p:spPr>
          <a:xfrm>
            <a:off x="8006492" y="1606103"/>
            <a:ext cx="3120078" cy="2337672"/>
          </a:xfrm>
          <a:prstGeom prst="rect">
            <a:avLst/>
          </a:prstGeom>
        </p:spPr>
      </p:pic>
      <p:pic>
        <p:nvPicPr>
          <p:cNvPr id="13" name="Picture 12">
            <a:extLst>
              <a:ext uri="{FF2B5EF4-FFF2-40B4-BE49-F238E27FC236}">
                <a16:creationId xmlns:a16="http://schemas.microsoft.com/office/drawing/2014/main" id="{D3092E2F-2483-421A-73F1-81344D30FD5B}"/>
              </a:ext>
            </a:extLst>
          </p:cNvPr>
          <p:cNvPicPr>
            <a:picLocks noChangeAspect="1"/>
          </p:cNvPicPr>
          <p:nvPr/>
        </p:nvPicPr>
        <p:blipFill>
          <a:blip r:embed="rId5"/>
          <a:stretch>
            <a:fillRect/>
          </a:stretch>
        </p:blipFill>
        <p:spPr>
          <a:xfrm>
            <a:off x="1117426" y="4009560"/>
            <a:ext cx="3094985" cy="2318872"/>
          </a:xfrm>
          <a:prstGeom prst="rect">
            <a:avLst/>
          </a:prstGeom>
        </p:spPr>
      </p:pic>
      <p:pic>
        <p:nvPicPr>
          <p:cNvPr id="14" name="Picture 13">
            <a:extLst>
              <a:ext uri="{FF2B5EF4-FFF2-40B4-BE49-F238E27FC236}">
                <a16:creationId xmlns:a16="http://schemas.microsoft.com/office/drawing/2014/main" id="{BF51BE38-47F9-F628-25B4-F6C439754018}"/>
              </a:ext>
            </a:extLst>
          </p:cNvPr>
          <p:cNvPicPr>
            <a:picLocks noChangeAspect="1"/>
          </p:cNvPicPr>
          <p:nvPr/>
        </p:nvPicPr>
        <p:blipFill>
          <a:blip r:embed="rId6"/>
          <a:stretch>
            <a:fillRect/>
          </a:stretch>
        </p:blipFill>
        <p:spPr>
          <a:xfrm>
            <a:off x="4542165" y="4009560"/>
            <a:ext cx="3110386" cy="2318872"/>
          </a:xfrm>
          <a:prstGeom prst="rect">
            <a:avLst/>
          </a:prstGeom>
        </p:spPr>
      </p:pic>
      <p:pic>
        <p:nvPicPr>
          <p:cNvPr id="15" name="Picture 14">
            <a:extLst>
              <a:ext uri="{FF2B5EF4-FFF2-40B4-BE49-F238E27FC236}">
                <a16:creationId xmlns:a16="http://schemas.microsoft.com/office/drawing/2014/main" id="{DC679B10-614E-3DB3-5516-DF0716547C24}"/>
              </a:ext>
            </a:extLst>
          </p:cNvPr>
          <p:cNvPicPr>
            <a:picLocks noChangeAspect="1"/>
          </p:cNvPicPr>
          <p:nvPr/>
        </p:nvPicPr>
        <p:blipFill>
          <a:blip r:embed="rId7"/>
          <a:stretch>
            <a:fillRect/>
          </a:stretch>
        </p:blipFill>
        <p:spPr>
          <a:xfrm>
            <a:off x="8006492" y="4009560"/>
            <a:ext cx="3120078" cy="2337672"/>
          </a:xfrm>
          <a:prstGeom prst="rect">
            <a:avLst/>
          </a:prstGeom>
        </p:spPr>
      </p:pic>
    </p:spTree>
    <p:extLst>
      <p:ext uri="{BB962C8B-B14F-4D97-AF65-F5344CB8AC3E}">
        <p14:creationId xmlns:p14="http://schemas.microsoft.com/office/powerpoint/2010/main" val="811574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520621"/>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785397"/>
            <a:ext cx="4874078" cy="1089729"/>
          </a:xfrm>
        </p:spPr>
        <p:txBody>
          <a:bodyPr/>
          <a:lstStyle/>
          <a:p>
            <a:r>
              <a:rPr lang="en-US" dirty="0"/>
              <a:t>THANK YOU</a:t>
            </a:r>
            <a:br>
              <a:rPr lang="en-US" dirty="0"/>
            </a:br>
            <a:r>
              <a:rPr lang="en-US" dirty="0"/>
              <a:t>for your attention</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4072603"/>
            <a:ext cx="4166586" cy="479427"/>
          </a:xfrm>
        </p:spPr>
        <p:txBody>
          <a:bodyPr>
            <a:normAutofit/>
          </a:bodyPr>
          <a:lstStyle/>
          <a:p>
            <a:r>
              <a:rPr lang="en-US" dirty="0"/>
              <a:t>You can find the project at the following </a:t>
            </a:r>
            <a:r>
              <a:rPr lang="en-US" u="sng" dirty="0"/>
              <a:t>link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primal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26" name="Picture 25">
            <a:extLst>
              <a:ext uri="{FF2B5EF4-FFF2-40B4-BE49-F238E27FC236}">
                <a16:creationId xmlns:a16="http://schemas.microsoft.com/office/drawing/2014/main" id="{A8F5D159-C435-394A-86D1-0000757C2AC3}"/>
              </a:ext>
            </a:extLst>
          </p:cNvPr>
          <p:cNvPicPr>
            <a:picLocks noChangeAspect="1"/>
          </p:cNvPicPr>
          <p:nvPr/>
        </p:nvPicPr>
        <p:blipFill>
          <a:blip r:embed="rId2"/>
          <a:stretch>
            <a:fillRect/>
          </a:stretch>
        </p:blipFill>
        <p:spPr>
          <a:xfrm>
            <a:off x="8584621" y="1372885"/>
            <a:ext cx="2639797" cy="1956986"/>
          </a:xfrm>
          <a:prstGeom prst="rect">
            <a:avLst/>
          </a:prstGeom>
        </p:spPr>
      </p:pic>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0FB3F66-6B92-2528-4DD6-6E140FB98079}"/>
                  </a:ext>
                </a:extLst>
              </p:cNvPr>
              <p:cNvSpPr txBox="1"/>
              <p:nvPr/>
            </p:nvSpPr>
            <p:spPr>
              <a:xfrm>
                <a:off x="3784932" y="1372885"/>
                <a:ext cx="4693242" cy="1569660"/>
              </a:xfrm>
              <a:prstGeom prst="rect">
                <a:avLst/>
              </a:prstGeom>
              <a:noFill/>
            </p:spPr>
            <p:txBody>
              <a:bodyPr wrap="square" rtlCol="0">
                <a:spAutoFit/>
              </a:bodyPr>
              <a:lstStyle/>
              <a:p>
                <a:r>
                  <a:rPr lang="en-US" sz="1200" b="0" i="0" u="none" strike="noStrike" baseline="0" dirty="0">
                    <a:solidFill>
                      <a:srgbClr val="000000"/>
                    </a:solidFill>
                    <a:latin typeface="Arial" panose="020B0604020202020204" pitchFamily="34" charset="0"/>
                  </a:rPr>
                  <a:t>In the minimum enclosing ball problem, given a finite set of vectors  </a:t>
                </a:r>
              </a:p>
              <a:p>
                <a:r>
                  <a:rPr lang="en-US" sz="1600" b="0" i="0" u="none" strike="noStrike" baseline="0" dirty="0">
                    <a:solidFill>
                      <a:srgbClr val="000000"/>
                    </a:solidFill>
                    <a:latin typeface="Cambria Math" panose="02040503050406030204" pitchFamily="18" charset="0"/>
                  </a:rPr>
                  <a:t>𝓐={𝑎1,...,𝑎𝑚}⊂ℝ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Arial" panose="020B0604020202020204" pitchFamily="34" charset="0"/>
                  </a:rPr>
                  <a:t>, </a:t>
                </a:r>
              </a:p>
              <a:p>
                <a:r>
                  <a:rPr lang="en-US" sz="1200" b="0" i="0" u="none" strike="noStrike" baseline="0" dirty="0">
                    <a:solidFill>
                      <a:srgbClr val="000000"/>
                    </a:solidFill>
                    <a:latin typeface="Arial" panose="020B0604020202020204" pitchFamily="34" charset="0"/>
                  </a:rPr>
                  <a:t>the objective is to determine the smallest n-dimensional ball that contains all the points in </a:t>
                </a:r>
                <a:r>
                  <a:rPr lang="en-US" sz="1200" b="0" i="0" u="none" strike="noStrike" baseline="0" dirty="0">
                    <a:solidFill>
                      <a:srgbClr val="000000"/>
                    </a:solidFill>
                    <a:latin typeface="Cambria Math" panose="02040503050406030204" pitchFamily="18" charset="0"/>
                  </a:rPr>
                  <a:t>𝓐 </a:t>
                </a:r>
                <a:r>
                  <a:rPr lang="en-US" sz="1200" b="0" i="0" u="none" strike="noStrike" baseline="0" dirty="0">
                    <a:solidFill>
                      <a:srgbClr val="000000"/>
                    </a:solidFill>
                    <a:latin typeface="Arial" panose="020B0604020202020204" pitchFamily="34" charset="0"/>
                  </a:rPr>
                  <a:t>: </a:t>
                </a:r>
              </a:p>
              <a:p>
                <a:r>
                  <a:rPr lang="en-US" sz="1600" b="0" i="0" u="none" strike="noStrike" baseline="0" dirty="0">
                    <a:solidFill>
                      <a:srgbClr val="111727"/>
                    </a:solidFill>
                    <a:latin typeface="Cambria Math" panose="02040503050406030204" pitchFamily="18" charset="0"/>
                  </a:rPr>
                  <a:t>𝓑</a:t>
                </a:r>
                <a:r>
                  <a:rPr lang="en-US" sz="1600" b="0" i="0" u="none" strike="noStrike" baseline="0" dirty="0">
                    <a:solidFill>
                      <a:srgbClr val="000000"/>
                    </a:solidFill>
                    <a:latin typeface="Cambria Math" panose="02040503050406030204" pitchFamily="18" charset="0"/>
                  </a:rPr>
                  <a:t>𝒄,𝑟= {𝒂 ∈ 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Cambria Math" panose="02040503050406030204" pitchFamily="18" charset="0"/>
                  </a:rPr>
                  <a:t> | ‖𝒂−𝒄‖≤𝑟} </a:t>
                </a:r>
              </a:p>
              <a:p>
                <a:endParaRPr lang="en-US" sz="1600" dirty="0">
                  <a:solidFill>
                    <a:srgbClr val="000000"/>
                  </a:solidFill>
                  <a:latin typeface="Cambria Math" panose="02040503050406030204" pitchFamily="18" charset="0"/>
                </a:endParaRPr>
              </a:p>
              <a:p>
                <a:r>
                  <a:rPr lang="en-US" sz="1200" dirty="0">
                    <a:latin typeface="Arial" panose="020B0604020202020204" pitchFamily="34" charset="0"/>
                    <a:ea typeface="Calibri" panose="020F0502020204030204" pitchFamily="34" charset="0"/>
                  </a:rPr>
                  <a:t>D</a:t>
                </a:r>
                <a:r>
                  <a:rPr lang="en-US" sz="1200" dirty="0">
                    <a:effectLst/>
                    <a:latin typeface="Arial" panose="020B0604020202020204" pitchFamily="34" charset="0"/>
                    <a:ea typeface="Calibri" panose="020F0502020204030204" pitchFamily="34" charset="0"/>
                  </a:rPr>
                  <a:t>etermine the optimal choices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𝑐</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and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𝑟</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endParaRPr lang="en-US" sz="1100" dirty="0"/>
              </a:p>
            </p:txBody>
          </p:sp>
        </mc:Choice>
        <mc:Fallback>
          <p:sp>
            <p:nvSpPr>
              <p:cNvPr id="27" name="TextBox 26">
                <a:extLst>
                  <a:ext uri="{FF2B5EF4-FFF2-40B4-BE49-F238E27FC236}">
                    <a16:creationId xmlns:a16="http://schemas.microsoft.com/office/drawing/2014/main" id="{80FB3F66-6B92-2528-4DD6-6E140FB98079}"/>
                  </a:ext>
                </a:extLst>
              </p:cNvPr>
              <p:cNvSpPr txBox="1">
                <a:spLocks noRot="1" noChangeAspect="1" noMove="1" noResize="1" noEditPoints="1" noAdjustHandles="1" noChangeArrowheads="1" noChangeShapeType="1" noTextEdit="1"/>
              </p:cNvSpPr>
              <p:nvPr/>
            </p:nvSpPr>
            <p:spPr>
              <a:xfrm>
                <a:off x="3784932" y="1372885"/>
                <a:ext cx="4693242" cy="1569660"/>
              </a:xfrm>
              <a:prstGeom prst="rect">
                <a:avLst/>
              </a:prstGeom>
              <a:blipFill>
                <a:blip r:embed="rId3"/>
                <a:stretch>
                  <a:fillRect l="-779" t="-388" r="-1169" b="-1550"/>
                </a:stretch>
              </a:blipFill>
            </p:spPr>
            <p:txBody>
              <a:bodyPr/>
              <a:lstStyle/>
              <a:p>
                <a:r>
                  <a:rPr lang="en-US">
                    <a:noFill/>
                  </a:rPr>
                  <a:t> </a:t>
                </a:r>
              </a:p>
            </p:txBody>
          </p:sp>
        </mc:Fallback>
      </mc:AlternateContent>
      <p:pic>
        <p:nvPicPr>
          <p:cNvPr id="29" name="Picture 28">
            <a:extLst>
              <a:ext uri="{FF2B5EF4-FFF2-40B4-BE49-F238E27FC236}">
                <a16:creationId xmlns:a16="http://schemas.microsoft.com/office/drawing/2014/main" id="{06920A17-6D10-3F4B-56F4-E93A76CA6A16}"/>
              </a:ext>
            </a:extLst>
          </p:cNvPr>
          <p:cNvPicPr>
            <a:picLocks noChangeAspect="1"/>
          </p:cNvPicPr>
          <p:nvPr/>
        </p:nvPicPr>
        <p:blipFill>
          <a:blip r:embed="rId4"/>
          <a:stretch>
            <a:fillRect/>
          </a:stretch>
        </p:blipFill>
        <p:spPr>
          <a:xfrm>
            <a:off x="3784932" y="2942545"/>
            <a:ext cx="4551848" cy="456097"/>
          </a:xfrm>
          <a:prstGeom prst="rect">
            <a:avLst/>
          </a:prstGeom>
        </p:spPr>
      </p:pic>
      <p:pic>
        <p:nvPicPr>
          <p:cNvPr id="31" name="Picture 30">
            <a:extLst>
              <a:ext uri="{FF2B5EF4-FFF2-40B4-BE49-F238E27FC236}">
                <a16:creationId xmlns:a16="http://schemas.microsoft.com/office/drawing/2014/main" id="{0F3A52DE-20BB-F115-5D34-7D915D03CCE4}"/>
              </a:ext>
            </a:extLst>
          </p:cNvPr>
          <p:cNvPicPr>
            <a:picLocks noChangeAspect="1"/>
          </p:cNvPicPr>
          <p:nvPr/>
        </p:nvPicPr>
        <p:blipFill>
          <a:blip r:embed="rId5"/>
          <a:stretch>
            <a:fillRect/>
          </a:stretch>
        </p:blipFill>
        <p:spPr>
          <a:xfrm>
            <a:off x="3755441" y="3398641"/>
            <a:ext cx="6480512" cy="730373"/>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DUAL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6" name="Picture 5">
            <a:extLst>
              <a:ext uri="{FF2B5EF4-FFF2-40B4-BE49-F238E27FC236}">
                <a16:creationId xmlns:a16="http://schemas.microsoft.com/office/drawing/2014/main" id="{BCD1863E-8012-1445-9099-47BB767F8123}"/>
              </a:ext>
            </a:extLst>
          </p:cNvPr>
          <p:cNvPicPr>
            <a:picLocks noChangeAspect="1"/>
          </p:cNvPicPr>
          <p:nvPr/>
        </p:nvPicPr>
        <p:blipFill>
          <a:blip r:embed="rId2"/>
          <a:stretch>
            <a:fillRect/>
          </a:stretch>
        </p:blipFill>
        <p:spPr>
          <a:xfrm>
            <a:off x="5487598" y="595976"/>
            <a:ext cx="4991797" cy="1918555"/>
          </a:xfrm>
          <a:prstGeom prst="rect">
            <a:avLst/>
          </a:prstGeom>
        </p:spPr>
      </p:pic>
      <p:sp>
        <p:nvSpPr>
          <p:cNvPr id="7" name="TextBox 6">
            <a:extLst>
              <a:ext uri="{FF2B5EF4-FFF2-40B4-BE49-F238E27FC236}">
                <a16:creationId xmlns:a16="http://schemas.microsoft.com/office/drawing/2014/main" id="{3554DC00-94DE-13F9-D960-060509FF1005}"/>
              </a:ext>
            </a:extLst>
          </p:cNvPr>
          <p:cNvSpPr txBox="1"/>
          <p:nvPr/>
        </p:nvSpPr>
        <p:spPr>
          <a:xfrm>
            <a:off x="5566299" y="2585528"/>
            <a:ext cx="3655168" cy="276999"/>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we can write our </a:t>
            </a:r>
            <a:r>
              <a:rPr lang="en-US" sz="1200" dirty="0" err="1">
                <a:effectLst/>
                <a:latin typeface="Arial" panose="020B0604020202020204" pitchFamily="34" charset="0"/>
                <a:ea typeface="Calibri" panose="020F0502020204030204" pitchFamily="34" charset="0"/>
              </a:rPr>
              <a:t>Lagrangian</a:t>
            </a:r>
            <a:r>
              <a:rPr lang="en-US" sz="1200" dirty="0">
                <a:effectLst/>
                <a:latin typeface="Arial" panose="020B0604020202020204" pitchFamily="34" charset="0"/>
                <a:ea typeface="Calibri" panose="020F0502020204030204" pitchFamily="34" charset="0"/>
              </a:rPr>
              <a:t> even more compactly </a:t>
            </a:r>
            <a:endParaRPr lang="en-US" sz="1200" dirty="0"/>
          </a:p>
        </p:txBody>
      </p:sp>
      <p:pic>
        <p:nvPicPr>
          <p:cNvPr id="9" name="Picture 8">
            <a:extLst>
              <a:ext uri="{FF2B5EF4-FFF2-40B4-BE49-F238E27FC236}">
                <a16:creationId xmlns:a16="http://schemas.microsoft.com/office/drawing/2014/main" id="{0B501405-A79A-F593-FFAC-9229F4562B7A}"/>
              </a:ext>
            </a:extLst>
          </p:cNvPr>
          <p:cNvPicPr>
            <a:picLocks noChangeAspect="1"/>
          </p:cNvPicPr>
          <p:nvPr/>
        </p:nvPicPr>
        <p:blipFill>
          <a:blip r:embed="rId3"/>
          <a:stretch>
            <a:fillRect/>
          </a:stretch>
        </p:blipFill>
        <p:spPr>
          <a:xfrm>
            <a:off x="5566263" y="2862527"/>
            <a:ext cx="3355795" cy="553321"/>
          </a:xfrm>
          <a:prstGeom prst="rect">
            <a:avLst/>
          </a:prstGeom>
        </p:spPr>
      </p:pic>
      <p:pic>
        <p:nvPicPr>
          <p:cNvPr id="13" name="Picture 12">
            <a:extLst>
              <a:ext uri="{FF2B5EF4-FFF2-40B4-BE49-F238E27FC236}">
                <a16:creationId xmlns:a16="http://schemas.microsoft.com/office/drawing/2014/main" id="{F304BABB-ADD5-21AF-4C50-BEE2BC190F77}"/>
              </a:ext>
            </a:extLst>
          </p:cNvPr>
          <p:cNvPicPr>
            <a:picLocks noChangeAspect="1"/>
          </p:cNvPicPr>
          <p:nvPr/>
        </p:nvPicPr>
        <p:blipFill>
          <a:blip r:embed="rId4"/>
          <a:stretch>
            <a:fillRect/>
          </a:stretch>
        </p:blipFill>
        <p:spPr>
          <a:xfrm>
            <a:off x="5566263" y="3786847"/>
            <a:ext cx="3862625" cy="1113246"/>
          </a:xfrm>
          <a:prstGeom prst="rect">
            <a:avLst/>
          </a:prstGeom>
        </p:spPr>
      </p:pic>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5"/>
          <a:stretch>
            <a:fillRect/>
          </a:stretch>
        </p:blipFill>
        <p:spPr>
          <a:xfrm>
            <a:off x="5487597" y="5116724"/>
            <a:ext cx="4991797" cy="428685"/>
          </a:xfrm>
          <a:prstGeom prst="rect">
            <a:avLst/>
          </a:prstGeom>
        </p:spPr>
      </p:pic>
      <p:pic>
        <p:nvPicPr>
          <p:cNvPr id="17" name="Picture 16">
            <a:extLst>
              <a:ext uri="{FF2B5EF4-FFF2-40B4-BE49-F238E27FC236}">
                <a16:creationId xmlns:a16="http://schemas.microsoft.com/office/drawing/2014/main" id="{4584E0CB-A819-E42C-B893-6E44701809B0}"/>
              </a:ext>
            </a:extLst>
          </p:cNvPr>
          <p:cNvPicPr>
            <a:picLocks noChangeAspect="1"/>
          </p:cNvPicPr>
          <p:nvPr/>
        </p:nvPicPr>
        <p:blipFill>
          <a:blip r:embed="rId6"/>
          <a:stretch>
            <a:fillRect/>
          </a:stretch>
        </p:blipFill>
        <p:spPr>
          <a:xfrm>
            <a:off x="5566263" y="5641850"/>
            <a:ext cx="4730023" cy="365125"/>
          </a:xfrm>
          <a:prstGeom prst="rect">
            <a:avLst/>
          </a:prstGeom>
        </p:spPr>
      </p:pic>
    </p:spTree>
    <p:extLst>
      <p:ext uri="{BB962C8B-B14F-4D97-AF65-F5344CB8AC3E}">
        <p14:creationId xmlns:p14="http://schemas.microsoft.com/office/powerpoint/2010/main" val="30569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36342" y="4156405"/>
            <a:ext cx="3511858" cy="1720612"/>
          </a:xfrm>
        </p:spPr>
        <p:txBody>
          <a:bodyPr>
            <a:normAutofit/>
          </a:bodyPr>
          <a:lstStyle/>
          <a:p>
            <a:r>
              <a:rPr lang="en-GB" dirty="0"/>
              <a:t>From Lagrange multipliers to MEB parameters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554DC00-94DE-13F9-D960-060509FF1005}"/>
                  </a:ext>
                </a:extLst>
              </p:cNvPr>
              <p:cNvSpPr txBox="1"/>
              <p:nvPr/>
            </p:nvSpPr>
            <p:spPr>
              <a:xfrm>
                <a:off x="5566299" y="1287225"/>
                <a:ext cx="4922694" cy="1246495"/>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If we could solve this dual problem , </a:t>
                </a:r>
              </a:p>
              <a:p>
                <a:r>
                  <a:rPr lang="en-US" sz="1200" dirty="0">
                    <a:effectLst/>
                    <a:latin typeface="Arial" panose="020B0604020202020204" pitchFamily="34" charset="0"/>
                    <a:ea typeface="Calibri" panose="020F0502020204030204" pitchFamily="34" charset="0"/>
                  </a:rPr>
                  <a:t>we would obtain an optimal Lagrange multiplier vector, denoted as </a:t>
                </a:r>
                <a14:m>
                  <m:oMath xmlns:m="http://schemas.openxmlformats.org/officeDocument/2006/math">
                    <m:sSup>
                      <m:sSupPr>
                        <m:ctrlPr>
                          <a:rPr lang="en-US" sz="1200" b="1" i="1">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b="1" dirty="0">
                    <a:effectLst/>
                    <a:latin typeface="Arial" panose="020B0604020202020204" pitchFamily="34" charset="0"/>
                    <a:ea typeface="Times New Roman" panose="02020603050405020304" pitchFamily="18" charset="0"/>
                  </a:rPr>
                  <a:t> </a:t>
                </a:r>
              </a:p>
              <a:p>
                <a:r>
                  <a:rPr lang="en-US" sz="1200" dirty="0">
                    <a:effectLst/>
                    <a:latin typeface="Arial" panose="020B0604020202020204" pitchFamily="34" charset="0"/>
                    <a:ea typeface="Times New Roman" panose="02020603050405020304" pitchFamily="18" charset="0"/>
                  </a:rPr>
                  <a:t>and could compute the center </a:t>
                </a:r>
                <a14:m>
                  <m:oMath xmlns:m="http://schemas.openxmlformats.org/officeDocument/2006/math">
                    <m:sSup>
                      <m:sSupPr>
                        <m:ctrlPr>
                          <a:rPr lang="en-US" sz="1200" b="1" i="1" smtClean="0">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p>
              <a:p>
                <a:pPr/>
                <a14:m>
                  <m:oMathPara xmlns:m="http://schemas.openxmlformats.org/officeDocument/2006/math">
                    <m:oMathParaPr>
                      <m:jc m:val="left"/>
                    </m:oMathParaPr>
                    <m:oMath xmlns:m="http://schemas.openxmlformats.org/officeDocument/2006/math">
                      <m:sSup>
                        <m:sSupPr>
                          <m:ctrlPr>
                            <a:rPr lang="en-US" sz="1600" b="1" i="1" smtClean="0">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r>
                        <a:rPr lang="en-US" sz="1600" i="1">
                          <a:effectLst/>
                          <a:latin typeface="Cambria Math" panose="02040503050406030204" pitchFamily="18" charset="0"/>
                          <a:ea typeface="Calibri" panose="020F0502020204030204" pitchFamily="34" charset="0"/>
                          <a:cs typeface="Arial" panose="020B0604020202020204" pitchFamily="34" charset="0"/>
                        </a:rPr>
                        <m:t>=</m:t>
                      </m:r>
                      <m:r>
                        <a:rPr lang="en-US" sz="1600" b="1" i="1">
                          <a:effectLst/>
                          <a:latin typeface="Cambria Math" panose="02040503050406030204" pitchFamily="18" charset="0"/>
                          <a:ea typeface="Calibri" panose="020F0502020204030204" pitchFamily="34" charset="0"/>
                          <a:cs typeface="Arial" panose="020B0604020202020204" pitchFamily="34" charset="0"/>
                        </a:rPr>
                        <m:t>𝑨</m:t>
                      </m:r>
                      <m:sSup>
                        <m:sSupPr>
                          <m:ctrlPr>
                            <a:rPr lang="en-US" sz="1600" b="1" i="1">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oMath>
                  </m:oMathPara>
                </a14:m>
                <a:endParaRPr lang="en-US" sz="900" i="1" dirty="0"/>
              </a:p>
              <a:p>
                <a:pPr/>
                <a:endParaRPr lang="en-US" sz="900" i="1" dirty="0"/>
              </a:p>
              <a:p>
                <a:pPr/>
                <a:r>
                  <a:rPr lang="en-US" sz="1200" dirty="0">
                    <a:latin typeface="Arial" panose="020B0604020202020204" pitchFamily="34" charset="0"/>
                    <a:cs typeface="Arial" panose="020B0604020202020204" pitchFamily="34" charset="0"/>
                  </a:rPr>
                  <a:t>For the radius </a:t>
                </a:r>
                <a:r>
                  <a:rPr lang="en-US" sz="1200" b="1" i="1" dirty="0">
                    <a:latin typeface="Arial" panose="020B0604020202020204" pitchFamily="34" charset="0"/>
                    <a:cs typeface="Arial" panose="020B0604020202020204" pitchFamily="34" charset="0"/>
                  </a:rPr>
                  <a:t>r*</a:t>
                </a:r>
              </a:p>
            </p:txBody>
          </p:sp>
        </mc:Choice>
        <mc:Fallback>
          <p:sp>
            <p:nvSpPr>
              <p:cNvPr id="7" name="TextBox 6">
                <a:extLst>
                  <a:ext uri="{FF2B5EF4-FFF2-40B4-BE49-F238E27FC236}">
                    <a16:creationId xmlns:a16="http://schemas.microsoft.com/office/drawing/2014/main" id="{3554DC00-94DE-13F9-D960-060509FF1005}"/>
                  </a:ext>
                </a:extLst>
              </p:cNvPr>
              <p:cNvSpPr txBox="1">
                <a:spLocks noRot="1" noChangeAspect="1" noMove="1" noResize="1" noEditPoints="1" noAdjustHandles="1" noChangeArrowheads="1" noChangeShapeType="1" noTextEdit="1"/>
              </p:cNvSpPr>
              <p:nvPr/>
            </p:nvSpPr>
            <p:spPr>
              <a:xfrm>
                <a:off x="5566299" y="1287225"/>
                <a:ext cx="4922694" cy="1246495"/>
              </a:xfrm>
              <a:prstGeom prst="rect">
                <a:avLst/>
              </a:prstGeom>
              <a:blipFill>
                <a:blip r:embed="rId2"/>
                <a:stretch>
                  <a:fillRect t="-48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3"/>
          <a:stretch>
            <a:fillRect/>
          </a:stretch>
        </p:blipFill>
        <p:spPr>
          <a:xfrm>
            <a:off x="5566299" y="858540"/>
            <a:ext cx="4991797" cy="428685"/>
          </a:xfrm>
          <a:prstGeom prst="rect">
            <a:avLst/>
          </a:prstGeom>
        </p:spPr>
      </p:pic>
      <p:pic>
        <p:nvPicPr>
          <p:cNvPr id="4" name="Picture 3">
            <a:extLst>
              <a:ext uri="{FF2B5EF4-FFF2-40B4-BE49-F238E27FC236}">
                <a16:creationId xmlns:a16="http://schemas.microsoft.com/office/drawing/2014/main" id="{3C18230A-A7C9-781F-3867-D853D33BFF57}"/>
              </a:ext>
            </a:extLst>
          </p:cNvPr>
          <p:cNvPicPr>
            <a:picLocks noChangeAspect="1"/>
          </p:cNvPicPr>
          <p:nvPr/>
        </p:nvPicPr>
        <p:blipFill>
          <a:blip r:embed="rId4"/>
          <a:stretch>
            <a:fillRect/>
          </a:stretch>
        </p:blipFill>
        <p:spPr>
          <a:xfrm>
            <a:off x="5566299" y="2533720"/>
            <a:ext cx="4815373" cy="439794"/>
          </a:xfrm>
          <a:prstGeom prst="rect">
            <a:avLst/>
          </a:prstGeom>
        </p:spPr>
      </p:pic>
      <p:pic>
        <p:nvPicPr>
          <p:cNvPr id="8" name="Picture 7">
            <a:extLst>
              <a:ext uri="{FF2B5EF4-FFF2-40B4-BE49-F238E27FC236}">
                <a16:creationId xmlns:a16="http://schemas.microsoft.com/office/drawing/2014/main" id="{6E744894-C425-4F0B-451C-D1790F6DDBFA}"/>
              </a:ext>
            </a:extLst>
          </p:cNvPr>
          <p:cNvPicPr>
            <a:picLocks noChangeAspect="1"/>
          </p:cNvPicPr>
          <p:nvPr/>
        </p:nvPicPr>
        <p:blipFill>
          <a:blip r:embed="rId5"/>
          <a:stretch>
            <a:fillRect/>
          </a:stretch>
        </p:blipFill>
        <p:spPr>
          <a:xfrm>
            <a:off x="5566299" y="3134921"/>
            <a:ext cx="2698932" cy="588158"/>
          </a:xfrm>
          <a:prstGeom prst="rect">
            <a:avLst/>
          </a:prstGeom>
        </p:spPr>
      </p:pic>
      <p:pic>
        <p:nvPicPr>
          <p:cNvPr id="11" name="Picture 10">
            <a:extLst>
              <a:ext uri="{FF2B5EF4-FFF2-40B4-BE49-F238E27FC236}">
                <a16:creationId xmlns:a16="http://schemas.microsoft.com/office/drawing/2014/main" id="{69C2D5BE-9373-A16A-51EA-011324D4038A}"/>
              </a:ext>
            </a:extLst>
          </p:cNvPr>
          <p:cNvPicPr>
            <a:picLocks noChangeAspect="1"/>
          </p:cNvPicPr>
          <p:nvPr/>
        </p:nvPicPr>
        <p:blipFill>
          <a:blip r:embed="rId6"/>
          <a:stretch>
            <a:fillRect/>
          </a:stretch>
        </p:blipFill>
        <p:spPr>
          <a:xfrm>
            <a:off x="5484459" y="3914742"/>
            <a:ext cx="2577738" cy="437579"/>
          </a:xfrm>
          <a:prstGeom prst="rect">
            <a:avLst/>
          </a:prstGeom>
        </p:spPr>
      </p:pic>
      <p:pic>
        <p:nvPicPr>
          <p:cNvPr id="14" name="Picture 13">
            <a:extLst>
              <a:ext uri="{FF2B5EF4-FFF2-40B4-BE49-F238E27FC236}">
                <a16:creationId xmlns:a16="http://schemas.microsoft.com/office/drawing/2014/main" id="{08510062-4567-F8F6-6D95-5492FCD092DE}"/>
              </a:ext>
            </a:extLst>
          </p:cNvPr>
          <p:cNvPicPr>
            <a:picLocks noChangeAspect="1"/>
          </p:cNvPicPr>
          <p:nvPr/>
        </p:nvPicPr>
        <p:blipFill>
          <a:blip r:embed="rId7"/>
          <a:stretch>
            <a:fillRect/>
          </a:stretch>
        </p:blipFill>
        <p:spPr>
          <a:xfrm>
            <a:off x="5523191" y="4543984"/>
            <a:ext cx="1748901" cy="559333"/>
          </a:xfrm>
          <a:prstGeom prst="rect">
            <a:avLst/>
          </a:prstGeom>
        </p:spPr>
      </p:pic>
    </p:spTree>
    <p:extLst>
      <p:ext uri="{BB962C8B-B14F-4D97-AF65-F5344CB8AC3E}">
        <p14:creationId xmlns:p14="http://schemas.microsoft.com/office/powerpoint/2010/main" val="36506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Frank </a:t>
            </a:r>
            <a:r>
              <a:rPr lang="en-US" dirty="0" err="1"/>
              <a:t>wolfe</a:t>
            </a:r>
            <a:r>
              <a:rPr lang="en-US" dirty="0"/>
              <a:t> algorithm for </a:t>
            </a:r>
            <a:r>
              <a:rPr lang="en-US" dirty="0" err="1"/>
              <a:t>meb</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136620" y="487612"/>
            <a:ext cx="2674254" cy="585788"/>
          </a:xfrm>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Frank </a:t>
            </a:r>
            <a:r>
              <a:rPr lang="en-US" dirty="0" err="1"/>
              <a:t>wolfe</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Away steps </a:t>
            </a:r>
            <a:r>
              <a:rPr lang="en-US" dirty="0" err="1"/>
              <a:t>fw</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Blended pairwise conditional gradient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dirty="0"/>
              <a:t>(1+ epsilon) approximation of </a:t>
            </a:r>
            <a:r>
              <a:rPr lang="en-US" dirty="0" err="1"/>
              <a:t>meb</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6491366" cy="1010842"/>
          </a:xfrm>
        </p:spPr>
        <p:txBody>
          <a:bodyPr/>
          <a:lstStyle/>
          <a:p>
            <a:r>
              <a:rPr lang="en-GB" dirty="0"/>
              <a:t>Frank Wolfe algorithm provides a straightforward approach for solving a convex minimization problem over a compact convex set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824846" cy="1010842"/>
          </a:xfrm>
        </p:spPr>
        <p:txBody>
          <a:bodyPr/>
          <a:lstStyle/>
          <a:p>
            <a:r>
              <a:rPr lang="en-GB" dirty="0"/>
              <a:t>A simple improvement over the FW algorithm with introducing the possibility of taking ‘away steps’ during optimization.</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901890" cy="1010842"/>
          </a:xfrm>
        </p:spPr>
        <p:txBody>
          <a:bodyPr/>
          <a:lstStyle/>
          <a:p>
            <a:r>
              <a:rPr lang="en-US" dirty="0"/>
              <a:t>Combination of the Pairwise Conditional Gradient with </a:t>
            </a:r>
            <a:r>
              <a:rPr lang="en-GB" dirty="0"/>
              <a:t>the blending criterion from the Blended Conditional Gradients Algorithm that eliminates the occurrence of swap steps.</a:t>
            </a:r>
            <a:endParaRPr lang="en-US" dirty="0"/>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GB" dirty="0"/>
              <a:t>It exploits the special structure of the MEB dual formulation  and can geometrically be viewed as generating a sequence of trial balls until a ball with desired properties is computed.</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implementation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166068" y="2217740"/>
            <a:ext cx="9851120" cy="3162128"/>
          </a:xfrm>
        </p:spPr>
        <p:txBody>
          <a:bodyPr>
            <a:normAutofit/>
          </a:bodyPr>
          <a:lstStyle/>
          <a:p>
            <a:pPr algn="l"/>
            <a:r>
              <a:rPr lang="en-GB" sz="1800" b="0" i="0" u="none" strike="noStrike" baseline="0" dirty="0">
                <a:latin typeface="+mj-lt"/>
              </a:rPr>
              <a:t>We implement our algorithms and data generation using Python 3.10. Python is a high-level procedural programming language which is commonly used in data science and mathematics for its low barrier to entry, wide-scale adoption, and rich package ecosystem. One drawback of using Python is that it is known to be slow compared to other languages.</a:t>
            </a:r>
          </a:p>
          <a:p>
            <a:pPr algn="l"/>
            <a:endParaRPr lang="en-GB" sz="1800" b="0" i="0" u="none" strike="noStrike" baseline="0" dirty="0">
              <a:latin typeface="+mj-lt"/>
            </a:endParaRPr>
          </a:p>
          <a:p>
            <a:pPr algn="l"/>
            <a:endParaRPr lang="en-US" dirty="0">
              <a:latin typeface="+mj-lt"/>
            </a:endParaRPr>
          </a:p>
          <a:p>
            <a:pPr algn="l"/>
            <a:endParaRPr lang="en-US" dirty="0">
              <a:latin typeface="+mj-lt"/>
            </a:endParaRPr>
          </a:p>
          <a:p>
            <a:pPr algn="l"/>
            <a:endParaRPr lang="en-US" dirty="0">
              <a:latin typeface="+mj-lt"/>
            </a:endParaRPr>
          </a:p>
          <a:p>
            <a:pPr algn="l"/>
            <a:endParaRPr lang="en-US" dirty="0">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Away steps frank </a:t>
            </a:r>
            <a:r>
              <a:rPr lang="en-US" dirty="0" err="1"/>
              <a:t>wolfe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25" name="Picture 24">
            <a:extLst>
              <a:ext uri="{FF2B5EF4-FFF2-40B4-BE49-F238E27FC236}">
                <a16:creationId xmlns:a16="http://schemas.microsoft.com/office/drawing/2014/main" id="{4ACA9650-6EC3-2B8A-3D72-669A77CE873F}"/>
              </a:ext>
            </a:extLst>
          </p:cNvPr>
          <p:cNvPicPr>
            <a:picLocks noChangeAspect="1"/>
          </p:cNvPicPr>
          <p:nvPr/>
        </p:nvPicPr>
        <p:blipFill>
          <a:blip r:embed="rId2"/>
          <a:stretch>
            <a:fillRect/>
          </a:stretch>
        </p:blipFill>
        <p:spPr>
          <a:xfrm>
            <a:off x="2242599" y="1989264"/>
            <a:ext cx="7706801" cy="3696216"/>
          </a:xfrm>
          <a:prstGeom prst="rect">
            <a:avLst/>
          </a:prstGeom>
        </p:spPr>
      </p:pic>
    </p:spTree>
    <p:extLst>
      <p:ext uri="{BB962C8B-B14F-4D97-AF65-F5344CB8AC3E}">
        <p14:creationId xmlns:p14="http://schemas.microsoft.com/office/powerpoint/2010/main" val="242300699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665</TotalTime>
  <Words>1231</Words>
  <Application>Microsoft Office PowerPoint</Application>
  <PresentationFormat>Widescreen</PresentationFormat>
  <Paragraphs>380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Poppins</vt:lpstr>
      <vt:lpstr>Tenorite</vt:lpstr>
      <vt:lpstr>Monoline</vt:lpstr>
      <vt:lpstr>Minimum Enclosing Ball  for Anomaly Detection using Frank Wolfe Variants </vt:lpstr>
      <vt:lpstr>introduction</vt:lpstr>
      <vt:lpstr>The primal meb problem</vt:lpstr>
      <vt:lpstr>The DUAL meb problem</vt:lpstr>
      <vt:lpstr>From Lagrange multipliers to MEB parameters</vt:lpstr>
      <vt:lpstr>Frank wolfe algorithm for meb</vt:lpstr>
      <vt:lpstr>algorithms</vt:lpstr>
      <vt:lpstr>implementation</vt:lpstr>
      <vt:lpstr>Away steps frank wolfe</vt:lpstr>
      <vt:lpstr>Blended pairwise conditional gradient</vt:lpstr>
      <vt:lpstr>(1+ epsilon) approximation of meb</vt:lpstr>
      <vt:lpstr>Line search strategies</vt:lpstr>
      <vt:lpstr>EXPERIMENTS</vt:lpstr>
      <vt:lpstr>EXPERIMENT UNIFORM DATASET</vt:lpstr>
      <vt:lpstr>interpretation uniform dataset</vt:lpstr>
      <vt:lpstr>Experiment gaussian dataset</vt:lpstr>
      <vt:lpstr>EXPERIMENT GAUSSIAN DATASET</vt:lpstr>
      <vt:lpstr>Interpretation gaussian dataset</vt:lpstr>
      <vt:lpstr>Experiment breast cancer dataset</vt:lpstr>
      <vt:lpstr>EXPERIMENT BREAST CANCER DATASET</vt:lpstr>
      <vt:lpstr>interpretation breast cancer dataset</vt:lpstr>
      <vt:lpstr>Experiment customer churn dataset</vt:lpstr>
      <vt:lpstr>EXPERIMENT CUSTOMER CHURN DATASET</vt:lpstr>
      <vt:lpstr>interpretation customer churn dataset</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Enclosing Ball  for Anomaly Detection using Frank Wolfe Variants </dc:title>
  <dc:creator>Marija Cveevska</dc:creator>
  <cp:lastModifiedBy>Marija Cveevska</cp:lastModifiedBy>
  <cp:revision>4</cp:revision>
  <dcterms:created xsi:type="dcterms:W3CDTF">2023-09-09T13:07:29Z</dcterms:created>
  <dcterms:modified xsi:type="dcterms:W3CDTF">2023-09-20T14:43:06Z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