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289" r:id="rId7"/>
    <p:sldId id="311" r:id="rId8"/>
    <p:sldId id="312" r:id="rId9"/>
    <p:sldId id="313" r:id="rId10"/>
    <p:sldId id="261" r:id="rId11"/>
    <p:sldId id="294" r:id="rId12"/>
    <p:sldId id="295" r:id="rId13"/>
    <p:sldId id="296" r:id="rId14"/>
    <p:sldId id="300" r:id="rId15"/>
    <p:sldId id="298" r:id="rId16"/>
    <p:sldId id="307" r:id="rId17"/>
    <p:sldId id="304" r:id="rId18"/>
    <p:sldId id="308" r:id="rId19"/>
    <p:sldId id="299" r:id="rId20"/>
    <p:sldId id="302" r:id="rId21"/>
    <p:sldId id="309" r:id="rId22"/>
    <p:sldId id="305" r:id="rId23"/>
    <p:sldId id="303" r:id="rId24"/>
    <p:sldId id="310" r:id="rId25"/>
    <p:sldId id="306"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23-Sep-23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23-Sep-23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67890"/>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471201" y="1849581"/>
            <a:ext cx="7249598" cy="4689331"/>
          </a:xfrm>
          <a:prstGeom prst="rect">
            <a:avLst/>
          </a:prstGeom>
        </p:spPr>
      </p:pic>
      <p:sp>
        <p:nvSpPr>
          <p:cNvPr id="6" name="TextBox 5">
            <a:extLst>
              <a:ext uri="{FF2B5EF4-FFF2-40B4-BE49-F238E27FC236}">
                <a16:creationId xmlns:a16="http://schemas.microsoft.com/office/drawing/2014/main" id="{0D704434-C29C-7E42-BA3A-B539E99F24BC}"/>
              </a:ext>
            </a:extLst>
          </p:cNvPr>
          <p:cNvSpPr txBox="1"/>
          <p:nvPr/>
        </p:nvSpPr>
        <p:spPr>
          <a:xfrm>
            <a:off x="7419107" y="2931093"/>
            <a:ext cx="1614055" cy="276999"/>
          </a:xfrm>
          <a:prstGeom prst="rect">
            <a:avLst/>
          </a:prstGeom>
          <a:noFill/>
        </p:spPr>
        <p:txBody>
          <a:bodyPr wrap="square" rtlCol="0">
            <a:spAutoFit/>
          </a:bodyPr>
          <a:lstStyle/>
          <a:p>
            <a:r>
              <a:rPr lang="en-US" sz="1200" dirty="0"/>
              <a:t>// Assign core set</a:t>
            </a:r>
            <a:endParaRPr lang="it-IT" sz="1200" dirty="0"/>
          </a:p>
        </p:txBody>
      </p:sp>
      <p:sp>
        <p:nvSpPr>
          <p:cNvPr id="7" name="TextBox 6">
            <a:extLst>
              <a:ext uri="{FF2B5EF4-FFF2-40B4-BE49-F238E27FC236}">
                <a16:creationId xmlns:a16="http://schemas.microsoft.com/office/drawing/2014/main" id="{86C69535-8890-2123-4A51-3A1887913C8D}"/>
              </a:ext>
            </a:extLst>
          </p:cNvPr>
          <p:cNvSpPr txBox="1"/>
          <p:nvPr/>
        </p:nvSpPr>
        <p:spPr>
          <a:xfrm>
            <a:off x="7419106" y="3142880"/>
            <a:ext cx="1614055" cy="276999"/>
          </a:xfrm>
          <a:prstGeom prst="rect">
            <a:avLst/>
          </a:prstGeom>
          <a:noFill/>
        </p:spPr>
        <p:txBody>
          <a:bodyPr wrap="square" rtlCol="0">
            <a:spAutoFit/>
          </a:bodyPr>
          <a:lstStyle/>
          <a:p>
            <a:r>
              <a:rPr lang="en-US" sz="1200" dirty="0"/>
              <a:t>// Assign center</a:t>
            </a:r>
            <a:endParaRPr lang="it-IT" sz="1200" dirty="0"/>
          </a:p>
        </p:txBody>
      </p:sp>
      <p:sp>
        <p:nvSpPr>
          <p:cNvPr id="8" name="TextBox 7">
            <a:extLst>
              <a:ext uri="{FF2B5EF4-FFF2-40B4-BE49-F238E27FC236}">
                <a16:creationId xmlns:a16="http://schemas.microsoft.com/office/drawing/2014/main" id="{138E23EE-97B5-31AE-CF6E-CB58C1E471A0}"/>
              </a:ext>
            </a:extLst>
          </p:cNvPr>
          <p:cNvSpPr txBox="1"/>
          <p:nvPr/>
        </p:nvSpPr>
        <p:spPr>
          <a:xfrm>
            <a:off x="7419108" y="3356463"/>
            <a:ext cx="1614055" cy="276999"/>
          </a:xfrm>
          <a:prstGeom prst="rect">
            <a:avLst/>
          </a:prstGeom>
          <a:noFill/>
        </p:spPr>
        <p:txBody>
          <a:bodyPr wrap="square" rtlCol="0">
            <a:spAutoFit/>
          </a:bodyPr>
          <a:lstStyle/>
          <a:p>
            <a:r>
              <a:rPr lang="en-US" sz="1200" dirty="0"/>
              <a:t>// Assign r</a:t>
            </a:r>
            <a:r>
              <a:rPr lang="en-US" sz="1200" baseline="30000" dirty="0"/>
              <a:t>2</a:t>
            </a:r>
            <a:endParaRPr lang="it-IT" sz="1200" baseline="30000" dirty="0"/>
          </a:p>
        </p:txBody>
      </p:sp>
      <p:sp>
        <p:nvSpPr>
          <p:cNvPr id="9" name="TextBox 8">
            <a:extLst>
              <a:ext uri="{FF2B5EF4-FFF2-40B4-BE49-F238E27FC236}">
                <a16:creationId xmlns:a16="http://schemas.microsoft.com/office/drawing/2014/main" id="{D7A97AE7-A239-689C-531C-5F0556116A12}"/>
              </a:ext>
            </a:extLst>
          </p:cNvPr>
          <p:cNvSpPr txBox="1"/>
          <p:nvPr/>
        </p:nvSpPr>
        <p:spPr>
          <a:xfrm>
            <a:off x="7419106" y="3523172"/>
            <a:ext cx="1967348" cy="276999"/>
          </a:xfrm>
          <a:prstGeom prst="rect">
            <a:avLst/>
          </a:prstGeom>
          <a:noFill/>
        </p:spPr>
        <p:txBody>
          <a:bodyPr wrap="square" rtlCol="0">
            <a:spAutoFit/>
          </a:bodyPr>
          <a:lstStyle/>
          <a:p>
            <a:r>
              <a:rPr lang="en-US" sz="1200" dirty="0"/>
              <a:t>// Find furthest point index</a:t>
            </a:r>
            <a:endParaRPr lang="it-IT" sz="1200" baseline="30000" dirty="0"/>
          </a:p>
        </p:txBody>
      </p:sp>
      <p:sp>
        <p:nvSpPr>
          <p:cNvPr id="10" name="TextBox 9">
            <a:extLst>
              <a:ext uri="{FF2B5EF4-FFF2-40B4-BE49-F238E27FC236}">
                <a16:creationId xmlns:a16="http://schemas.microsoft.com/office/drawing/2014/main" id="{A86C5DEC-3729-DE05-CCA1-635C9B9271B7}"/>
              </a:ext>
            </a:extLst>
          </p:cNvPr>
          <p:cNvSpPr txBox="1"/>
          <p:nvPr/>
        </p:nvSpPr>
        <p:spPr>
          <a:xfrm>
            <a:off x="7419103" y="2746493"/>
            <a:ext cx="1614055" cy="276999"/>
          </a:xfrm>
          <a:prstGeom prst="rect">
            <a:avLst/>
          </a:prstGeom>
          <a:noFill/>
        </p:spPr>
        <p:txBody>
          <a:bodyPr wrap="square" rtlCol="0">
            <a:spAutoFit/>
          </a:bodyPr>
          <a:lstStyle/>
          <a:p>
            <a:r>
              <a:rPr lang="en-US" sz="1200" dirty="0"/>
              <a:t>// Feasible solution</a:t>
            </a:r>
            <a:endParaRPr lang="it-IT" sz="1200" dirty="0"/>
          </a:p>
        </p:txBody>
      </p:sp>
      <p:sp>
        <p:nvSpPr>
          <p:cNvPr id="12" name="TextBox 11">
            <a:extLst>
              <a:ext uri="{FF2B5EF4-FFF2-40B4-BE49-F238E27FC236}">
                <a16:creationId xmlns:a16="http://schemas.microsoft.com/office/drawing/2014/main" id="{AA687E54-10DE-7899-448C-6BB89C7713F3}"/>
              </a:ext>
            </a:extLst>
          </p:cNvPr>
          <p:cNvSpPr txBox="1"/>
          <p:nvPr/>
        </p:nvSpPr>
        <p:spPr>
          <a:xfrm>
            <a:off x="7419106" y="3773235"/>
            <a:ext cx="1967348" cy="276999"/>
          </a:xfrm>
          <a:prstGeom prst="rect">
            <a:avLst/>
          </a:prstGeom>
          <a:noFill/>
        </p:spPr>
        <p:txBody>
          <a:bodyPr wrap="square" rtlCol="0">
            <a:spAutoFit/>
          </a:bodyPr>
          <a:lstStyle/>
          <a:p>
            <a:r>
              <a:rPr lang="en-US" sz="1200" dirty="0"/>
              <a:t>// Find error bound</a:t>
            </a:r>
            <a:endParaRPr lang="it-IT" sz="1200" baseline="30000" dirty="0"/>
          </a:p>
        </p:txBody>
      </p:sp>
      <p:sp>
        <p:nvSpPr>
          <p:cNvPr id="13" name="TextBox 12">
            <a:extLst>
              <a:ext uri="{FF2B5EF4-FFF2-40B4-BE49-F238E27FC236}">
                <a16:creationId xmlns:a16="http://schemas.microsoft.com/office/drawing/2014/main" id="{1F98CF31-B168-3F7E-555C-A3748F4DCBA5}"/>
              </a:ext>
            </a:extLst>
          </p:cNvPr>
          <p:cNvSpPr txBox="1"/>
          <p:nvPr/>
        </p:nvSpPr>
        <p:spPr>
          <a:xfrm>
            <a:off x="7419106" y="4527956"/>
            <a:ext cx="1967348" cy="276999"/>
          </a:xfrm>
          <a:prstGeom prst="rect">
            <a:avLst/>
          </a:prstGeom>
          <a:noFill/>
        </p:spPr>
        <p:txBody>
          <a:bodyPr wrap="square" rtlCol="0">
            <a:spAutoFit/>
          </a:bodyPr>
          <a:lstStyle/>
          <a:p>
            <a:r>
              <a:rPr lang="en-US" sz="1200" dirty="0"/>
              <a:t>// Update learning rate</a:t>
            </a:r>
            <a:endParaRPr lang="it-IT" sz="1200" baseline="30000" dirty="0"/>
          </a:p>
        </p:txBody>
      </p:sp>
      <p:sp>
        <p:nvSpPr>
          <p:cNvPr id="14" name="TextBox 13">
            <a:extLst>
              <a:ext uri="{FF2B5EF4-FFF2-40B4-BE49-F238E27FC236}">
                <a16:creationId xmlns:a16="http://schemas.microsoft.com/office/drawing/2014/main" id="{E6D930B4-61EE-12E5-458B-367BE9B56188}"/>
              </a:ext>
            </a:extLst>
          </p:cNvPr>
          <p:cNvSpPr txBox="1"/>
          <p:nvPr/>
        </p:nvSpPr>
        <p:spPr>
          <a:xfrm>
            <a:off x="7419105" y="4952891"/>
            <a:ext cx="2362204" cy="276999"/>
          </a:xfrm>
          <a:prstGeom prst="rect">
            <a:avLst/>
          </a:prstGeom>
          <a:noFill/>
        </p:spPr>
        <p:txBody>
          <a:bodyPr wrap="square" rtlCol="0">
            <a:spAutoFit/>
          </a:bodyPr>
          <a:lstStyle/>
          <a:p>
            <a:r>
              <a:rPr lang="en-US" sz="1200" dirty="0"/>
              <a:t>// Update </a:t>
            </a:r>
            <a:r>
              <a:rPr lang="en-US" sz="1200" dirty="0" err="1"/>
              <a:t>Lagrangian</a:t>
            </a:r>
            <a:r>
              <a:rPr lang="en-US" sz="1200" dirty="0"/>
              <a:t> Multipliers</a:t>
            </a:r>
            <a:endParaRPr lang="it-IT" sz="1200" dirty="0"/>
          </a:p>
        </p:txBody>
      </p:sp>
      <p:sp>
        <p:nvSpPr>
          <p:cNvPr id="15" name="TextBox 14">
            <a:extLst>
              <a:ext uri="{FF2B5EF4-FFF2-40B4-BE49-F238E27FC236}">
                <a16:creationId xmlns:a16="http://schemas.microsoft.com/office/drawing/2014/main" id="{BEFBA349-AF72-2F3F-5F9F-D71DAE1AF226}"/>
              </a:ext>
            </a:extLst>
          </p:cNvPr>
          <p:cNvSpPr txBox="1"/>
          <p:nvPr/>
        </p:nvSpPr>
        <p:spPr>
          <a:xfrm>
            <a:off x="7419105" y="5164678"/>
            <a:ext cx="1614055" cy="276999"/>
          </a:xfrm>
          <a:prstGeom prst="rect">
            <a:avLst/>
          </a:prstGeom>
          <a:noFill/>
        </p:spPr>
        <p:txBody>
          <a:bodyPr wrap="square" rtlCol="0">
            <a:spAutoFit/>
          </a:bodyPr>
          <a:lstStyle/>
          <a:p>
            <a:r>
              <a:rPr lang="en-US" sz="1200" dirty="0"/>
              <a:t>// Update center</a:t>
            </a:r>
            <a:endParaRPr lang="it-IT" sz="1200" dirty="0"/>
          </a:p>
        </p:txBody>
      </p:sp>
      <p:sp>
        <p:nvSpPr>
          <p:cNvPr id="16" name="TextBox 15">
            <a:extLst>
              <a:ext uri="{FF2B5EF4-FFF2-40B4-BE49-F238E27FC236}">
                <a16:creationId xmlns:a16="http://schemas.microsoft.com/office/drawing/2014/main" id="{CCD18B71-D570-06DE-3C78-96850DB8DB76}"/>
              </a:ext>
            </a:extLst>
          </p:cNvPr>
          <p:cNvSpPr txBox="1"/>
          <p:nvPr/>
        </p:nvSpPr>
        <p:spPr>
          <a:xfrm>
            <a:off x="7419105" y="5363009"/>
            <a:ext cx="1614055" cy="276999"/>
          </a:xfrm>
          <a:prstGeom prst="rect">
            <a:avLst/>
          </a:prstGeom>
          <a:noFill/>
        </p:spPr>
        <p:txBody>
          <a:bodyPr wrap="square" rtlCol="0">
            <a:spAutoFit/>
          </a:bodyPr>
          <a:lstStyle/>
          <a:p>
            <a:r>
              <a:rPr lang="en-US" sz="1200" dirty="0"/>
              <a:t>// Update core set</a:t>
            </a:r>
            <a:endParaRPr lang="it-IT" sz="1200" dirty="0"/>
          </a:p>
        </p:txBody>
      </p:sp>
      <p:sp>
        <p:nvSpPr>
          <p:cNvPr id="17" name="TextBox 16">
            <a:extLst>
              <a:ext uri="{FF2B5EF4-FFF2-40B4-BE49-F238E27FC236}">
                <a16:creationId xmlns:a16="http://schemas.microsoft.com/office/drawing/2014/main" id="{9F4AAA0D-CF83-EDE0-9A3E-A1052781A855}"/>
              </a:ext>
            </a:extLst>
          </p:cNvPr>
          <p:cNvSpPr txBox="1"/>
          <p:nvPr/>
        </p:nvSpPr>
        <p:spPr>
          <a:xfrm>
            <a:off x="7419104" y="5589394"/>
            <a:ext cx="1614055" cy="276999"/>
          </a:xfrm>
          <a:prstGeom prst="rect">
            <a:avLst/>
          </a:prstGeom>
          <a:noFill/>
        </p:spPr>
        <p:txBody>
          <a:bodyPr wrap="square" rtlCol="0">
            <a:spAutoFit/>
          </a:bodyPr>
          <a:lstStyle/>
          <a:p>
            <a:r>
              <a:rPr lang="en-US" sz="1200" dirty="0"/>
              <a:t>// Update r</a:t>
            </a:r>
            <a:r>
              <a:rPr lang="en-US" sz="1200" baseline="30000" dirty="0"/>
              <a:t>2</a:t>
            </a:r>
            <a:endParaRPr lang="it-IT" sz="1200" baseline="30000" dirty="0"/>
          </a:p>
        </p:txBody>
      </p:sp>
      <p:sp>
        <p:nvSpPr>
          <p:cNvPr id="18" name="TextBox 17">
            <a:extLst>
              <a:ext uri="{FF2B5EF4-FFF2-40B4-BE49-F238E27FC236}">
                <a16:creationId xmlns:a16="http://schemas.microsoft.com/office/drawing/2014/main" id="{B3DBEEDA-33D1-3CF6-A396-F8C572EBEDD7}"/>
              </a:ext>
            </a:extLst>
          </p:cNvPr>
          <p:cNvSpPr txBox="1"/>
          <p:nvPr/>
        </p:nvSpPr>
        <p:spPr>
          <a:xfrm>
            <a:off x="7419104" y="5787264"/>
            <a:ext cx="1967348" cy="276999"/>
          </a:xfrm>
          <a:prstGeom prst="rect">
            <a:avLst/>
          </a:prstGeom>
          <a:noFill/>
        </p:spPr>
        <p:txBody>
          <a:bodyPr wrap="square" rtlCol="0">
            <a:spAutoFit/>
          </a:bodyPr>
          <a:lstStyle/>
          <a:p>
            <a:r>
              <a:rPr lang="en-US" sz="1200" dirty="0"/>
              <a:t>// Find furthest point index</a:t>
            </a:r>
            <a:endParaRPr lang="it-IT" sz="1200" baseline="30000" dirty="0"/>
          </a:p>
        </p:txBody>
      </p:sp>
      <p:sp>
        <p:nvSpPr>
          <p:cNvPr id="19" name="TextBox 18">
            <a:extLst>
              <a:ext uri="{FF2B5EF4-FFF2-40B4-BE49-F238E27FC236}">
                <a16:creationId xmlns:a16="http://schemas.microsoft.com/office/drawing/2014/main" id="{8E8CBA8A-5122-3201-B81A-8DC1F7D5C045}"/>
              </a:ext>
            </a:extLst>
          </p:cNvPr>
          <p:cNvSpPr txBox="1"/>
          <p:nvPr/>
        </p:nvSpPr>
        <p:spPr>
          <a:xfrm>
            <a:off x="7419104" y="6004199"/>
            <a:ext cx="1967348" cy="276999"/>
          </a:xfrm>
          <a:prstGeom prst="rect">
            <a:avLst/>
          </a:prstGeom>
          <a:noFill/>
        </p:spPr>
        <p:txBody>
          <a:bodyPr wrap="square" rtlCol="0">
            <a:spAutoFit/>
          </a:bodyPr>
          <a:lstStyle/>
          <a:p>
            <a:r>
              <a:rPr lang="en-US" sz="1200" dirty="0"/>
              <a:t>// Find error bound</a:t>
            </a:r>
            <a:endParaRPr lang="it-IT" sz="1200" baseline="30000" dirty="0"/>
          </a:p>
        </p:txBody>
      </p:sp>
    </p:spTree>
    <p:extLst>
      <p:ext uri="{BB962C8B-B14F-4D97-AF65-F5344CB8AC3E}">
        <p14:creationId xmlns:p14="http://schemas.microsoft.com/office/powerpoint/2010/main" val="34577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381061"/>
              </a:xfrm>
            </p:spPr>
            <p:txBody>
              <a:bodyPr/>
              <a:lstStyle/>
              <a:p>
                <a:r>
                  <a:rPr lang="en-US" u="sng" dirty="0"/>
                  <a:t>Good results, fast convergence for the three Algorithms.</a:t>
                </a:r>
              </a:p>
              <a:p>
                <a:r>
                  <a:rPr lang="en-US" sz="1400" dirty="0">
                    <a:effectLst/>
                    <a:ea typeface="Times New Roman" panose="02020603050405020304" pitchFamily="18" charset="0"/>
                    <a:cs typeface="Arial" panose="020B0604020202020204" pitchFamily="34" charset="0"/>
                  </a:rPr>
                  <a:t> </a:t>
                </a:r>
                <a14:m>
                  <m:oMath xmlns:m="http://schemas.openxmlformats.org/officeDocument/2006/math">
                    <m:r>
                      <a:rPr lang="en-US" sz="18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𝛼</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pPr>
                          <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∇Φ</m:t>
                            </m:r>
                            <m:d>
                              <m:d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dPr>
                              <m:e>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𝒖</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e>
                            </m:d>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sup>
                        </m:sSup>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2</m:t>
                        </m:r>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𝑻</m:t>
                            </m:r>
                          </m:sup>
                        </m:sSup>
                        <m:sSup>
                          <m:sSupPr>
                            <m:ctrlPr>
                              <a:rPr lang="en-US" sz="1800" b="1" i="1">
                                <a:effectLst/>
                                <a:latin typeface="Cambria Math" panose="02040503050406030204" pitchFamily="18" charset="0"/>
                                <a:cs typeface="Arial" panose="020B0604020202020204" pitchFamily="34" charset="0"/>
                              </a:rPr>
                            </m:ctrlPr>
                          </m:sSupPr>
                          <m:e>
                            <m:r>
                              <a:rPr lang="en-US" sz="1800" b="1" i="1">
                                <a:effectLst/>
                                <a:latin typeface="Cambria Math" panose="02040503050406030204" pitchFamily="18" charset="0"/>
                                <a:ea typeface="Calibri" panose="020F0502020204030204" pitchFamily="34" charset="0"/>
                                <a:cs typeface="Arial" panose="020B0604020202020204" pitchFamily="34" charset="0"/>
                              </a:rPr>
                              <m:t>𝑨</m:t>
                            </m:r>
                          </m:e>
                          <m:sup>
                            <m:r>
                              <a:rPr lang="en-US" sz="1800" b="1" i="1">
                                <a:effectLst/>
                                <a:latin typeface="Cambria Math" panose="02040503050406030204" pitchFamily="18" charset="0"/>
                                <a:ea typeface="Calibri" panose="020F0502020204030204" pitchFamily="34" charset="0"/>
                                <a:cs typeface="Arial" panose="020B0604020202020204" pitchFamily="34" charset="0"/>
                              </a:rPr>
                              <m:t>𝑻</m:t>
                            </m:r>
                          </m:sup>
                        </m:sSup>
                        <m:r>
                          <a:rPr lang="en-US" sz="18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den>
                    </m:f>
                  </m:oMath>
                </a14:m>
                <a:endParaRPr lang="en-US" u="sng" dirty="0"/>
              </a:p>
            </p:txBody>
          </p:sp>
        </mc:Choice>
        <mc:Fallback xmlns="">
          <p:sp>
            <p:nvSpPr>
              <p:cNvPr id="10" name="Text Placeholder 9">
                <a:extLst>
                  <a:ext uri="{FF2B5EF4-FFF2-40B4-BE49-F238E27FC236}">
                    <a16:creationId xmlns:a16="http://schemas.microsoft.com/office/drawing/2014/main" id="{02D305EF-9A88-496B-BFC1-D589A01EE381}"/>
                  </a:ext>
                </a:extLst>
              </p:cNvPr>
              <p:cNvSpPr>
                <a:spLocks noGrp="1" noRot="1" noChangeAspect="1" noMove="1" noResize="1" noEditPoints="1" noAdjustHandles="1" noChangeArrowheads="1" noChangeShapeType="1" noTextEdit="1"/>
              </p:cNvSpPr>
              <p:nvPr>
                <p:ph type="body" sz="quarter" idx="20"/>
              </p:nvPr>
            </p:nvSpPr>
            <p:spPr>
              <a:xfrm>
                <a:off x="6175279" y="4824429"/>
                <a:ext cx="5539095" cy="1381061"/>
              </a:xfrm>
              <a:blipFill>
                <a:blip r:embed="rId2"/>
                <a:stretch>
                  <a:fillRect l="-330" t="-441"/>
                </a:stretch>
              </a:blipFill>
            </p:spPr>
            <p:txBody>
              <a:bodyPr/>
              <a:lstStyle/>
              <a:p>
                <a:r>
                  <a:rPr lang="en-US">
                    <a:noFill/>
                  </a:rPr>
                  <a:t> </a:t>
                </a:r>
              </a:p>
            </p:txBody>
          </p:sp>
        </mc:Fallback>
      </mc:AlternateContent>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186005" y="4760151"/>
            <a:ext cx="2740110" cy="1057308"/>
          </a:xfrm>
        </p:spPr>
        <p:txBody>
          <a:bodyPr>
            <a:noAutofit/>
          </a:bodyPr>
          <a:lstStyle/>
          <a:p>
            <a:pPr algn="l"/>
            <a:r>
              <a:rPr lang="en-US" sz="1700" dirty="0"/>
              <a:t>Uniform Distributed Data</a:t>
            </a:r>
          </a:p>
          <a:p>
            <a:pPr algn="l"/>
            <a:r>
              <a:rPr lang="en-US" sz="1700"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2186005" y="4251553"/>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873658" y="4760151"/>
            <a:ext cx="328473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700" dirty="0"/>
              <a:t>Breast Cancer Wisconsin Dataset</a:t>
            </a:r>
          </a:p>
          <a:p>
            <a:pPr algn="l"/>
            <a:r>
              <a:rPr lang="en-US" sz="1700"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mj-lt"/>
                <a:ea typeface="Calibri" panose="020F0502020204030204" pitchFamily="34" charset="0"/>
              </a:rPr>
              <a:t>The experiments aim to assess the quality of </a:t>
            </a:r>
            <a:r>
              <a:rPr lang="en-US" sz="1800" dirty="0">
                <a:latin typeface="+mj-lt"/>
                <a:ea typeface="Calibri" panose="020F0502020204030204" pitchFamily="34" charset="0"/>
              </a:rPr>
              <a:t>our three </a:t>
            </a:r>
            <a:r>
              <a:rPr lang="en-US" sz="1800" dirty="0">
                <a:effectLst/>
                <a:latin typeface="+mj-lt"/>
                <a:ea typeface="Calibri" panose="020F0502020204030204" pitchFamily="34" charset="0"/>
              </a:rPr>
              <a:t>algorithms on both synthetic and real-world datasets. </a:t>
            </a:r>
          </a:p>
          <a:p>
            <a:pPr algn="l"/>
            <a:r>
              <a:rPr lang="en-US" sz="1800" dirty="0">
                <a:effectLst/>
                <a:latin typeface="+mj-lt"/>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real-world datasets, also incorporating epsilon (ε) as a variable hyperparameter.</a:t>
            </a:r>
            <a:endParaRPr lang="en-US" dirty="0">
              <a:latin typeface="+mj-lt"/>
            </a:endParaRPr>
          </a:p>
        </p:txBody>
      </p:sp>
    </p:spTree>
    <p:extLst>
      <p:ext uri="{BB962C8B-B14F-4D97-AF65-F5344CB8AC3E}">
        <p14:creationId xmlns:p14="http://schemas.microsoft.com/office/powerpoint/2010/main" val="346560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7570432"/>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941156118"/>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2246769"/>
          </a:xfrm>
          <a:prstGeom prst="rect">
            <a:avLst/>
          </a:prstGeom>
          <a:noFill/>
        </p:spPr>
        <p:txBody>
          <a:bodyPr wrap="square">
            <a:spAutoFit/>
          </a:bodyPr>
          <a:lstStyle/>
          <a:p>
            <a:r>
              <a:rPr lang="en-GB" sz="1400" dirty="0">
                <a:effectLst/>
                <a:latin typeface="+mj-lt"/>
                <a:ea typeface="Calibri" panose="020F0502020204030204" pitchFamily="34" charset="0"/>
                <a:cs typeface="Times New Roman" panose="02020603050405020304" pitchFamily="18" charset="0"/>
              </a:rPr>
              <a:t>We created two very separable clusters: </a:t>
            </a:r>
          </a:p>
          <a:p>
            <a:r>
              <a:rPr lang="en-GB" sz="1400" dirty="0">
                <a:effectLst/>
                <a:latin typeface="+mj-lt"/>
                <a:ea typeface="Calibri" panose="020F0502020204030204" pitchFamily="34" charset="0"/>
                <a:cs typeface="Times New Roman" panose="02020603050405020304" pitchFamily="18" charset="0"/>
              </a:rPr>
              <a:t>- one for training with 8000 data points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a:t>
            </a:r>
          </a:p>
          <a:p>
            <a:r>
              <a:rPr lang="en-GB" sz="1400" dirty="0">
                <a:effectLst/>
                <a:latin typeface="+mj-lt"/>
                <a:ea typeface="Calibri" panose="020F0502020204030204" pitchFamily="34" charset="0"/>
                <a:cs typeface="Times New Roman" panose="02020603050405020304" pitchFamily="18" charset="0"/>
              </a:rPr>
              <a:t>- for testing 1000 points were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1000 from N(7, 1).</a:t>
            </a:r>
            <a:endParaRPr lang="en-US" sz="1400" dirty="0">
              <a:effectLst/>
              <a:latin typeface="+mj-lt"/>
              <a:ea typeface="Calibri" panose="020F0502020204030204" pitchFamily="34" charset="0"/>
              <a:cs typeface="Times New Roman" panose="02020603050405020304" pitchFamily="18" charset="0"/>
            </a:endParaRPr>
          </a:p>
          <a:p>
            <a:endParaRPr lang="en-US" sz="1400" dirty="0">
              <a:effectLst/>
              <a:latin typeface="+mj-lt"/>
              <a:ea typeface="Calibri" panose="020F0502020204030204" pitchFamily="34" charset="0"/>
              <a:cs typeface="Times New Roman" panose="02020603050405020304" pitchFamily="18" charset="0"/>
            </a:endParaRPr>
          </a:p>
          <a:p>
            <a:r>
              <a:rPr lang="en-US" sz="1400" dirty="0">
                <a:effectLst/>
                <a:latin typeface="+mj-lt"/>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400" dirty="0">
                <a:effectLst/>
                <a:latin typeface="+mj-lt"/>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p>
        </p:txBody>
      </p:sp>
    </p:spTree>
    <p:extLst>
      <p:ext uri="{BB962C8B-B14F-4D97-AF65-F5344CB8AC3E}">
        <p14:creationId xmlns:p14="http://schemas.microsoft.com/office/powerpoint/2010/main" val="60904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A2A9B8-009E-DBF6-B8F1-8D7826B9755D}"/>
              </a:ext>
            </a:extLst>
          </p:cNvPr>
          <p:cNvSpPr txBox="1"/>
          <p:nvPr/>
        </p:nvSpPr>
        <p:spPr>
          <a:xfrm>
            <a:off x="952871" y="2415932"/>
            <a:ext cx="5027720" cy="3016210"/>
          </a:xfrm>
          <a:prstGeom prst="rect">
            <a:avLst/>
          </a:prstGeom>
          <a:noFill/>
        </p:spPr>
        <p:txBody>
          <a:bodyPr wrap="square">
            <a:spAutoFit/>
          </a:bodyPr>
          <a:lstStyle/>
          <a:p>
            <a:r>
              <a:rPr lang="en-GB" sz="1600" dirty="0"/>
              <a:t>Distinguishing between </a:t>
            </a:r>
          </a:p>
          <a:p>
            <a:pPr marL="285750" indent="-285750">
              <a:buFont typeface="Arial" panose="020B0604020202020204" pitchFamily="34" charset="0"/>
              <a:buChar char="•"/>
            </a:pPr>
            <a:r>
              <a:rPr lang="en-GB" sz="1600" dirty="0"/>
              <a:t>malignant cases </a:t>
            </a:r>
          </a:p>
          <a:p>
            <a:pPr marL="285750" indent="-285750">
              <a:buFont typeface="Arial" panose="020B0604020202020204" pitchFamily="34" charset="0"/>
              <a:buChar char="•"/>
            </a:pPr>
            <a:r>
              <a:rPr lang="en-GB" sz="1600" dirty="0"/>
              <a:t>benign cases of breast cancer. </a:t>
            </a:r>
          </a:p>
          <a:p>
            <a:pPr marL="285750" indent="-285750">
              <a:buFont typeface="Arial" panose="020B0604020202020204" pitchFamily="34" charset="0"/>
              <a:buChar char="•"/>
            </a:pPr>
            <a:endParaRPr lang="en-GB" sz="1600" dirty="0"/>
          </a:p>
          <a:p>
            <a:r>
              <a:rPr lang="en-GB" sz="1600" dirty="0"/>
              <a:t>This dataset consists of :</a:t>
            </a:r>
          </a:p>
          <a:p>
            <a:pPr marL="285750" indent="-285750">
              <a:buFont typeface="Arial" panose="020B0604020202020204" pitchFamily="34" charset="0"/>
              <a:buChar char="•"/>
            </a:pPr>
            <a:r>
              <a:rPr lang="en-GB" sz="1600" b="1" dirty="0"/>
              <a:t>569 samples </a:t>
            </a:r>
          </a:p>
          <a:p>
            <a:pPr marL="285750" indent="-285750">
              <a:buFont typeface="Arial" panose="020B0604020202020204" pitchFamily="34" charset="0"/>
              <a:buChar char="•"/>
            </a:pPr>
            <a:r>
              <a:rPr lang="en-GB" sz="1600" b="1" dirty="0"/>
              <a:t>32 features</a:t>
            </a:r>
            <a:r>
              <a:rPr lang="en-GB" sz="1600" dirty="0"/>
              <a:t>.</a:t>
            </a:r>
          </a:p>
          <a:p>
            <a:endParaRPr lang="en-GB" sz="1600" dirty="0"/>
          </a:p>
          <a:p>
            <a:r>
              <a:rPr lang="en-GB" sz="1600" dirty="0"/>
              <a:t>It comprises of:</a:t>
            </a:r>
          </a:p>
          <a:p>
            <a:pPr marL="285750" indent="-285750">
              <a:buFont typeface="Arial" panose="020B0604020202020204" pitchFamily="34" charset="0"/>
              <a:buChar char="•"/>
            </a:pPr>
            <a:r>
              <a:rPr lang="en-GB" sz="1600" dirty="0"/>
              <a:t>357 benign cases </a:t>
            </a:r>
          </a:p>
          <a:p>
            <a:pPr marL="285750" indent="-285750">
              <a:buFont typeface="Arial" panose="020B0604020202020204" pitchFamily="34" charset="0"/>
              <a:buChar char="•"/>
            </a:pPr>
            <a:r>
              <a:rPr lang="en-GB" sz="1600" dirty="0"/>
              <a:t>212 malignant cases.</a:t>
            </a:r>
          </a:p>
          <a:p>
            <a:endParaRPr lang="en-GB" sz="1400" dirty="0"/>
          </a:p>
        </p:txBody>
      </p:sp>
      <p:sp>
        <p:nvSpPr>
          <p:cNvPr id="7" name="TextBox 6">
            <a:extLst>
              <a:ext uri="{FF2B5EF4-FFF2-40B4-BE49-F238E27FC236}">
                <a16:creationId xmlns:a16="http://schemas.microsoft.com/office/drawing/2014/main" id="{43CCE999-D6AE-5ECF-9A8F-9A86ADA23E1A}"/>
              </a:ext>
            </a:extLst>
          </p:cNvPr>
          <p:cNvSpPr txBox="1"/>
          <p:nvPr/>
        </p:nvSpPr>
        <p:spPr>
          <a:xfrm>
            <a:off x="6096000" y="2404021"/>
            <a:ext cx="5027720" cy="2800767"/>
          </a:xfrm>
          <a:prstGeom prst="rect">
            <a:avLst/>
          </a:prstGeom>
          <a:noFill/>
        </p:spPr>
        <p:txBody>
          <a:bodyPr wrap="square">
            <a:spAutoFit/>
          </a:bodyPr>
          <a:lstStyle/>
          <a:p>
            <a:r>
              <a:rPr lang="en-GB" sz="1600" dirty="0"/>
              <a:t>To create training and testing datasets we first separated   </a:t>
            </a:r>
            <a:endParaRPr lang="en-GB" sz="1600" b="1" dirty="0"/>
          </a:p>
          <a:p>
            <a:pPr marL="285750" indent="-285750">
              <a:buFont typeface="Arial" panose="020B0604020202020204" pitchFamily="34" charset="0"/>
              <a:buChar char="•"/>
            </a:pPr>
            <a:r>
              <a:rPr lang="en-GB" sz="1600" b="1" dirty="0"/>
              <a:t>nominal data (benign cases) </a:t>
            </a:r>
          </a:p>
          <a:p>
            <a:pPr marL="285750" indent="-285750">
              <a:buFont typeface="Arial" panose="020B0604020202020204" pitchFamily="34" charset="0"/>
              <a:buChar char="•"/>
            </a:pPr>
            <a:r>
              <a:rPr lang="en-GB" sz="1600" b="1" dirty="0"/>
              <a:t>anomaly data (malignant cases). </a:t>
            </a:r>
          </a:p>
          <a:p>
            <a:pPr marL="285750" indent="-285750">
              <a:buFont typeface="Arial" panose="020B0604020202020204" pitchFamily="34" charset="0"/>
              <a:buChar char="•"/>
            </a:pPr>
            <a:endParaRPr lang="en-GB" sz="1600" b="1" dirty="0"/>
          </a:p>
          <a:p>
            <a:r>
              <a:rPr lang="en-GB" sz="1600" b="1" u="sng" dirty="0"/>
              <a:t>Training data</a:t>
            </a:r>
            <a:r>
              <a:rPr lang="en-GB" sz="1600" dirty="0"/>
              <a:t>: Half of the nominal data (178 samples)</a:t>
            </a:r>
          </a:p>
          <a:p>
            <a:r>
              <a:rPr lang="en-GB" sz="1600" b="1" u="sng" dirty="0"/>
              <a:t>Testing data</a:t>
            </a:r>
            <a:r>
              <a:rPr lang="en-GB" sz="1600" dirty="0"/>
              <a:t>: 391 samples (179 nominal and 212 anomalies). </a:t>
            </a:r>
          </a:p>
          <a:p>
            <a:endParaRPr lang="en-GB" sz="1600" dirty="0"/>
          </a:p>
          <a:p>
            <a:r>
              <a:rPr lang="en-GB" sz="1600" dirty="0"/>
              <a:t>Various thresholds (ε) were employed as stopping criteria, and these are reported in Table 3.</a:t>
            </a:r>
            <a:endParaRPr lang="en-US" sz="1600" dirty="0"/>
          </a:p>
        </p:txBody>
      </p:sp>
      <p:sp>
        <p:nvSpPr>
          <p:cNvPr id="9" name="TextBox 8">
            <a:extLst>
              <a:ext uri="{FF2B5EF4-FFF2-40B4-BE49-F238E27FC236}">
                <a16:creationId xmlns:a16="http://schemas.microsoft.com/office/drawing/2014/main" id="{62998EA9-BCC6-071A-D21E-74672C661926}"/>
              </a:ext>
            </a:extLst>
          </p:cNvPr>
          <p:cNvSpPr txBox="1"/>
          <p:nvPr/>
        </p:nvSpPr>
        <p:spPr>
          <a:xfrm>
            <a:off x="952871" y="1674344"/>
            <a:ext cx="10031766" cy="584775"/>
          </a:xfrm>
          <a:prstGeom prst="rect">
            <a:avLst/>
          </a:prstGeom>
          <a:noFill/>
        </p:spPr>
        <p:txBody>
          <a:bodyPr wrap="square">
            <a:spAutoFit/>
          </a:bodyPr>
          <a:lstStyle/>
          <a:p>
            <a:r>
              <a:rPr lang="en-GB" sz="1600" dirty="0"/>
              <a:t>The “Breast Cancer Wisconsin (Diagnostic)”, sourced from Kaggle, provides a comprehensive collection of information derived from digitized images of fine needle aspirates (FNA) of breast masses. </a:t>
            </a:r>
          </a:p>
        </p:txBody>
      </p:sp>
    </p:spTree>
    <p:extLst>
      <p:ext uri="{BB962C8B-B14F-4D97-AF65-F5344CB8AC3E}">
        <p14:creationId xmlns:p14="http://schemas.microsoft.com/office/powerpoint/2010/main" val="358382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2982601550"/>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11.077378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994299" y="2634885"/>
            <a:ext cx="5101701" cy="40306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600" dirty="0"/>
              <a:t>Distinguishing between: </a:t>
            </a:r>
          </a:p>
          <a:p>
            <a:pPr>
              <a:spcBef>
                <a:spcPts val="0"/>
              </a:spcBef>
            </a:pPr>
            <a:r>
              <a:rPr lang="en-GB" sz="1600" dirty="0"/>
              <a:t>Customers who have discontinued their services.</a:t>
            </a:r>
          </a:p>
          <a:p>
            <a:pPr>
              <a:spcBef>
                <a:spcPts val="0"/>
              </a:spcBef>
            </a:pPr>
            <a:r>
              <a:rPr lang="en-GB" sz="1600" dirty="0"/>
              <a:t>Customers who have </a:t>
            </a:r>
            <a:r>
              <a:rPr lang="en-GB" sz="1600" u="sng" dirty="0"/>
              <a:t>not</a:t>
            </a:r>
            <a:r>
              <a:rPr lang="en-GB" sz="1600" dirty="0"/>
              <a:t> discontinued their services.</a:t>
            </a:r>
          </a:p>
          <a:p>
            <a:pPr marL="0" indent="0">
              <a:spcBef>
                <a:spcPts val="0"/>
              </a:spcBef>
              <a:buNone/>
            </a:pPr>
            <a:endParaRPr lang="en-GB" sz="1600" dirty="0"/>
          </a:p>
          <a:p>
            <a:pPr marL="0" indent="0">
              <a:spcBef>
                <a:spcPts val="0"/>
              </a:spcBef>
              <a:buNone/>
            </a:pPr>
            <a:r>
              <a:rPr lang="en-GB" sz="1600" dirty="0"/>
              <a:t>This dataset consists of :</a:t>
            </a:r>
          </a:p>
          <a:p>
            <a:pPr>
              <a:spcBef>
                <a:spcPts val="0"/>
              </a:spcBef>
            </a:pPr>
            <a:r>
              <a:rPr lang="en-GB" sz="1600" b="1" dirty="0"/>
              <a:t>3,150 samples</a:t>
            </a:r>
            <a:r>
              <a:rPr lang="en-GB" sz="1600" dirty="0"/>
              <a:t>, with each sample representing a unique customer</a:t>
            </a:r>
          </a:p>
          <a:p>
            <a:pPr>
              <a:spcBef>
                <a:spcPts val="0"/>
              </a:spcBef>
            </a:pPr>
            <a:r>
              <a:rPr lang="en-GB" sz="1600" b="1" dirty="0"/>
              <a:t>14 features</a:t>
            </a:r>
          </a:p>
          <a:p>
            <a:pPr>
              <a:spcBef>
                <a:spcPts val="0"/>
              </a:spcBef>
            </a:pPr>
            <a:endParaRPr lang="en-GB" sz="1600" dirty="0"/>
          </a:p>
          <a:p>
            <a:pPr marL="0" indent="0">
              <a:spcBef>
                <a:spcPts val="0"/>
              </a:spcBef>
              <a:buNone/>
            </a:pPr>
            <a:r>
              <a:rPr lang="en-GB" sz="1600" dirty="0"/>
              <a:t>It comprises of:</a:t>
            </a:r>
          </a:p>
          <a:p>
            <a:pPr>
              <a:spcBef>
                <a:spcPts val="0"/>
              </a:spcBef>
            </a:pPr>
            <a:r>
              <a:rPr lang="en-GB" sz="1600" dirty="0"/>
              <a:t>2659 cases that didn’t churn </a:t>
            </a:r>
          </a:p>
          <a:p>
            <a:pPr>
              <a:spcBef>
                <a:spcPts val="0"/>
              </a:spcBef>
            </a:pPr>
            <a:r>
              <a:rPr lang="en-GB" sz="1600" dirty="0"/>
              <a:t>491 churn cases.</a:t>
            </a:r>
          </a:p>
          <a:p>
            <a:pPr marL="0" indent="0">
              <a:buNone/>
            </a:pPr>
            <a:endParaRPr lang="en-GB" sz="1400" dirty="0"/>
          </a:p>
        </p:txBody>
      </p:sp>
      <p:sp>
        <p:nvSpPr>
          <p:cNvPr id="7" name="TextBox 6">
            <a:extLst>
              <a:ext uri="{FF2B5EF4-FFF2-40B4-BE49-F238E27FC236}">
                <a16:creationId xmlns:a16="http://schemas.microsoft.com/office/drawing/2014/main" id="{0E196E8D-D994-D2C0-7BB4-0A13A966378E}"/>
              </a:ext>
            </a:extLst>
          </p:cNvPr>
          <p:cNvSpPr txBox="1"/>
          <p:nvPr/>
        </p:nvSpPr>
        <p:spPr>
          <a:xfrm>
            <a:off x="6096000" y="2634885"/>
            <a:ext cx="5101701" cy="2554545"/>
          </a:xfrm>
          <a:prstGeom prst="rect">
            <a:avLst/>
          </a:prstGeom>
          <a:noFill/>
        </p:spPr>
        <p:txBody>
          <a:bodyPr wrap="square">
            <a:spAutoFit/>
          </a:bodyPr>
          <a:lstStyle/>
          <a:p>
            <a:r>
              <a:rPr lang="en-GB" sz="1600" dirty="0"/>
              <a:t>To create training and testing datasets, we first separated:</a:t>
            </a:r>
          </a:p>
          <a:p>
            <a:endParaRPr lang="en-GB" sz="1600" dirty="0"/>
          </a:p>
          <a:p>
            <a:pPr marL="285750" indent="-285750">
              <a:buFont typeface="Arial" panose="020B0604020202020204" pitchFamily="34" charset="0"/>
              <a:buChar char="•"/>
            </a:pPr>
            <a:r>
              <a:rPr lang="en-GB" sz="1600" b="1" dirty="0"/>
              <a:t>nominal data (no churn) </a:t>
            </a:r>
          </a:p>
          <a:p>
            <a:pPr marL="285750" indent="-285750">
              <a:buFont typeface="Arial" panose="020B0604020202020204" pitchFamily="34" charset="0"/>
              <a:buChar char="•"/>
            </a:pPr>
            <a:r>
              <a:rPr lang="en-GB" sz="1600" b="1" dirty="0"/>
              <a:t>anomaly data (churn). </a:t>
            </a:r>
          </a:p>
          <a:p>
            <a:pPr marL="285750" indent="-285750">
              <a:buFont typeface="Arial" panose="020B0604020202020204" pitchFamily="34" charset="0"/>
              <a:buChar char="•"/>
            </a:pPr>
            <a:endParaRPr lang="en-GB" sz="1600" b="1" dirty="0"/>
          </a:p>
          <a:p>
            <a:r>
              <a:rPr lang="en-GB" sz="1600" b="1" dirty="0"/>
              <a:t>Training data</a:t>
            </a:r>
            <a:r>
              <a:rPr lang="en-GB" sz="1600" dirty="0"/>
              <a:t>: Half of the nominal data (1327 samples) the</a:t>
            </a:r>
          </a:p>
          <a:p>
            <a:r>
              <a:rPr lang="en-GB" sz="1600" b="1" dirty="0"/>
              <a:t>Testing data</a:t>
            </a:r>
            <a:r>
              <a:rPr lang="en-GB" sz="1600" dirty="0"/>
              <a:t>: 1823 samples (1327 nominal and 495 anomalies).</a:t>
            </a:r>
            <a:endParaRPr lang="en-US" sz="1600" dirty="0"/>
          </a:p>
        </p:txBody>
      </p:sp>
      <p:sp>
        <p:nvSpPr>
          <p:cNvPr id="3" name="TextBox 2">
            <a:extLst>
              <a:ext uri="{FF2B5EF4-FFF2-40B4-BE49-F238E27FC236}">
                <a16:creationId xmlns:a16="http://schemas.microsoft.com/office/drawing/2014/main" id="{4BA9BFF9-AF59-4D11-7EAC-75B7806982A6}"/>
              </a:ext>
            </a:extLst>
          </p:cNvPr>
          <p:cNvSpPr txBox="1"/>
          <p:nvPr/>
        </p:nvSpPr>
        <p:spPr>
          <a:xfrm>
            <a:off x="994299" y="1690688"/>
            <a:ext cx="9942990" cy="584775"/>
          </a:xfrm>
          <a:prstGeom prst="rect">
            <a:avLst/>
          </a:prstGeom>
          <a:noFill/>
        </p:spPr>
        <p:txBody>
          <a:bodyPr wrap="square">
            <a:spAutoFit/>
          </a:bodyPr>
          <a:lstStyle/>
          <a:p>
            <a:r>
              <a:rPr lang="en-GB" sz="1600" dirty="0"/>
              <a:t>The "Iranian Churn Dataset" from the UCI Machine Learning Repository is a collection of data randomly gathered from a telecommunications company in Iran, spanning a period of 12 months. </a:t>
            </a:r>
          </a:p>
        </p:txBody>
      </p:sp>
    </p:spTree>
    <p:extLst>
      <p:ext uri="{BB962C8B-B14F-4D97-AF65-F5344CB8AC3E}">
        <p14:creationId xmlns:p14="http://schemas.microsoft.com/office/powerpoint/2010/main" val="385219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963041"/>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167953"/>
            <a:ext cx="5111750" cy="3753452"/>
          </a:xfrm>
        </p:spPr>
        <p:txBody>
          <a:bodyPr vert="horz" lIns="91440" tIns="45720" rIns="91440" bIns="45720" rtlCol="0" anchor="b">
            <a:normAutofit fontScale="92500" lnSpcReduction="10000"/>
          </a:bodyPr>
          <a:lstStyle/>
          <a:p>
            <a:r>
              <a:rPr lang="en-GB" dirty="0"/>
              <a:t>We implemented three adaptations of the Frank Wolfe algorithm: </a:t>
            </a:r>
          </a:p>
          <a:p>
            <a:r>
              <a:rPr lang="en-GB" dirty="0"/>
              <a:t>BPCG, Away-steps Frank Wolfe, and (1+ε)-approximation to MEB. </a:t>
            </a:r>
          </a:p>
          <a:p>
            <a:r>
              <a:rPr lang="en-GB" dirty="0"/>
              <a:t>BPCG consistently outperformed the others in terms of metrics such as iterations, CPU time, and active set size, displaying a superior convergence rate. </a:t>
            </a:r>
          </a:p>
          <a:p>
            <a:r>
              <a:rPr lang="en-GB" dirty="0"/>
              <a:t>Away-steps FW also yielded satisfactory results, highlighting its improvement over the vanilla FW algorithm. </a:t>
            </a:r>
          </a:p>
          <a:p>
            <a:r>
              <a:rPr lang="en-GB" dirty="0"/>
              <a:t>(1+ε)-approximation to MEB initially underperformed with a strict stopping criterion but showed significant improvement with a larger ε value. </a:t>
            </a:r>
          </a:p>
          <a:p>
            <a:r>
              <a:rPr lang="en-GB" dirty="0"/>
              <a:t>Ultimately, our evaluation on different datasets emphasized the importance of selecting optimization algorithms based on the dataset's characteristics, as algorithm performance is highly dependent on data structure.</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6" name="Picture 25">
            <a:extLst>
              <a:ext uri="{FF2B5EF4-FFF2-40B4-BE49-F238E27FC236}">
                <a16:creationId xmlns:a16="http://schemas.microsoft.com/office/drawing/2014/main" id="{A8F5D159-C435-394A-86D1-0000757C2AC3}"/>
              </a:ext>
            </a:extLst>
          </p:cNvPr>
          <p:cNvPicPr>
            <a:picLocks noChangeAspect="1"/>
          </p:cNvPicPr>
          <p:nvPr/>
        </p:nvPicPr>
        <p:blipFill>
          <a:blip r:embed="rId2"/>
          <a:stretch>
            <a:fillRect/>
          </a:stretch>
        </p:blipFill>
        <p:spPr>
          <a:xfrm>
            <a:off x="8584621" y="1372885"/>
            <a:ext cx="2639797" cy="1956986"/>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0FB3F66-6B92-2528-4DD6-6E140FB98079}"/>
                  </a:ext>
                </a:extLst>
              </p:cNvPr>
              <p:cNvSpPr txBox="1"/>
              <p:nvPr/>
            </p:nvSpPr>
            <p:spPr>
              <a:xfrm>
                <a:off x="3784932" y="1372885"/>
                <a:ext cx="4693242" cy="2000548"/>
              </a:xfrm>
              <a:prstGeom prst="rect">
                <a:avLst/>
              </a:prstGeom>
              <a:noFill/>
            </p:spPr>
            <p:txBody>
              <a:bodyPr wrap="square" rtlCol="0">
                <a:spAutoFit/>
              </a:bodyPr>
              <a:lstStyle/>
              <a:p>
                <a:r>
                  <a:rPr lang="en-US" sz="1200" b="0" i="0" u="none" strike="noStrike" baseline="0" dirty="0">
                    <a:solidFill>
                      <a:srgbClr val="000000"/>
                    </a:solidFill>
                    <a:latin typeface="Arial" panose="020B0604020202020204" pitchFamily="34" charset="0"/>
                  </a:rPr>
                  <a:t>In the minimum enclosing ball problem, given a finite set of vectors  </a:t>
                </a:r>
              </a:p>
              <a:p>
                <a:r>
                  <a:rPr lang="en-US" sz="1600" b="0" i="0" u="none" strike="noStrike" baseline="0" dirty="0">
                    <a:solidFill>
                      <a:srgbClr val="000000"/>
                    </a:solidFill>
                    <a:latin typeface="Cambria Math" panose="02040503050406030204" pitchFamily="18" charset="0"/>
                  </a:rPr>
                  <a:t>𝓐={𝑎</a:t>
                </a:r>
                <a:r>
                  <a:rPr lang="en-US" sz="1100" b="0" i="0" u="none" strike="noStrike" baseline="0" dirty="0">
                    <a:solidFill>
                      <a:srgbClr val="000000"/>
                    </a:solidFill>
                    <a:latin typeface="Cambria Math" panose="02040503050406030204" pitchFamily="18" charset="0"/>
                  </a:rPr>
                  <a:t>1</a:t>
                </a:r>
                <a:r>
                  <a:rPr lang="en-US" sz="1600" b="0" i="0" u="none" strike="noStrike" baseline="0" dirty="0">
                    <a:solidFill>
                      <a:srgbClr val="000000"/>
                    </a:solidFill>
                    <a:latin typeface="Cambria Math" panose="02040503050406030204" pitchFamily="18" charset="0"/>
                  </a:rPr>
                  <a:t>,...,𝑎</a:t>
                </a:r>
                <a:r>
                  <a:rPr lang="en-US" sz="1200" b="0" i="0" u="none" strike="noStrike" baseline="0" dirty="0">
                    <a:solidFill>
                      <a:srgbClr val="000000"/>
                    </a:solidFill>
                    <a:latin typeface="Cambria Math" panose="02040503050406030204" pitchFamily="18" charset="0"/>
                  </a:rPr>
                  <a:t>𝑚</a:t>
                </a:r>
                <a:r>
                  <a:rPr lang="en-US" sz="1600" b="0" i="0" u="none" strike="noStrike" baseline="0" dirty="0">
                    <a:solidFill>
                      <a:srgbClr val="000000"/>
                    </a:solidFill>
                    <a:latin typeface="Cambria Math" panose="02040503050406030204" pitchFamily="18" charset="0"/>
                  </a:rPr>
                  <a:t>}⊂ℝ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Arial" panose="020B0604020202020204" pitchFamily="34" charset="0"/>
                  </a:rPr>
                  <a:t>, </a:t>
                </a:r>
              </a:p>
              <a:p>
                <a:endParaRPr lang="en-US" sz="1600" b="0" i="0" u="none" strike="noStrike" baseline="0" dirty="0">
                  <a:solidFill>
                    <a:srgbClr val="000000"/>
                  </a:solidFill>
                  <a:latin typeface="Arial" panose="020B0604020202020204" pitchFamily="34" charset="0"/>
                </a:endParaRPr>
              </a:p>
              <a:p>
                <a:r>
                  <a:rPr lang="en-US" sz="1200" b="0" i="0" u="none" strike="noStrike" baseline="0" dirty="0">
                    <a:solidFill>
                      <a:srgbClr val="000000"/>
                    </a:solidFill>
                    <a:latin typeface="Arial" panose="020B0604020202020204" pitchFamily="34" charset="0"/>
                  </a:rPr>
                  <a:t>the objective is to determine the smallest n-dimensional ball that contains all the points in </a:t>
                </a:r>
                <a:r>
                  <a:rPr lang="en-US" sz="1200" b="0" i="0" u="none" strike="noStrike" baseline="0" dirty="0">
                    <a:solidFill>
                      <a:srgbClr val="000000"/>
                    </a:solidFill>
                    <a:latin typeface="Cambria Math" panose="02040503050406030204" pitchFamily="18" charset="0"/>
                  </a:rPr>
                  <a:t>𝓐 </a:t>
                </a:r>
                <a:r>
                  <a:rPr lang="en-US" sz="1200" b="0" i="0" u="none" strike="noStrike" baseline="0" dirty="0">
                    <a:solidFill>
                      <a:srgbClr val="000000"/>
                    </a:solidFill>
                    <a:latin typeface="Arial" panose="020B0604020202020204" pitchFamily="34" charset="0"/>
                  </a:rPr>
                  <a:t>: </a:t>
                </a:r>
              </a:p>
              <a:p>
                <a:endParaRPr lang="en-US" sz="1200" b="0" i="0" u="none" strike="noStrike" baseline="0" dirty="0">
                  <a:solidFill>
                    <a:srgbClr val="000000"/>
                  </a:solidFill>
                  <a:latin typeface="Arial" panose="020B0604020202020204" pitchFamily="34" charset="0"/>
                </a:endParaRPr>
              </a:p>
              <a:p>
                <a:r>
                  <a:rPr lang="en-US" sz="1600" b="0" i="0" u="none" strike="noStrike" baseline="0" dirty="0">
                    <a:solidFill>
                      <a:srgbClr val="111727"/>
                    </a:solidFill>
                    <a:latin typeface="Cambria Math" panose="02040503050406030204" pitchFamily="18" charset="0"/>
                  </a:rPr>
                  <a:t>𝓑</a:t>
                </a:r>
                <a:r>
                  <a:rPr lang="en-US" sz="1600" b="0" i="0" u="none" strike="noStrike" baseline="0" dirty="0">
                    <a:solidFill>
                      <a:srgbClr val="000000"/>
                    </a:solidFill>
                    <a:latin typeface="Cambria Math" panose="02040503050406030204" pitchFamily="18" charset="0"/>
                  </a:rPr>
                  <a:t>𝒄,𝑟= {𝒂 ∈ 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Cambria Math" panose="02040503050406030204" pitchFamily="18" charset="0"/>
                  </a:rPr>
                  <a:t> | ‖𝒂−𝒄‖≤𝑟} </a:t>
                </a:r>
              </a:p>
              <a:p>
                <a:endParaRPr lang="en-US" sz="1600" dirty="0">
                  <a:solidFill>
                    <a:srgbClr val="000000"/>
                  </a:solidFill>
                  <a:latin typeface="Cambria Math" panose="02040503050406030204" pitchFamily="18" charset="0"/>
                </a:endParaRPr>
              </a:p>
              <a:p>
                <a:r>
                  <a:rPr lang="en-US" sz="1200" dirty="0">
                    <a:latin typeface="Arial" panose="020B0604020202020204" pitchFamily="34" charset="0"/>
                    <a:ea typeface="Calibri" panose="020F0502020204030204" pitchFamily="34" charset="0"/>
                  </a:rPr>
                  <a:t>D</a:t>
                </a:r>
                <a:r>
                  <a:rPr lang="en-US" sz="1200" dirty="0">
                    <a:effectLst/>
                    <a:latin typeface="Arial" panose="020B0604020202020204" pitchFamily="34" charset="0"/>
                    <a:ea typeface="Calibri" panose="020F0502020204030204" pitchFamily="34" charset="0"/>
                  </a:rPr>
                  <a:t>etermine the optimal choices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𝑐</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and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𝑟</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endParaRPr lang="en-US" sz="1100" dirty="0"/>
              </a:p>
            </p:txBody>
          </p:sp>
        </mc:Choice>
        <mc:Fallback xmlns="">
          <p:sp>
            <p:nvSpPr>
              <p:cNvPr id="27" name="TextBox 26">
                <a:extLst>
                  <a:ext uri="{FF2B5EF4-FFF2-40B4-BE49-F238E27FC236}">
                    <a16:creationId xmlns:a16="http://schemas.microsoft.com/office/drawing/2014/main" id="{80FB3F66-6B92-2528-4DD6-6E140FB98079}"/>
                  </a:ext>
                </a:extLst>
              </p:cNvPr>
              <p:cNvSpPr txBox="1">
                <a:spLocks noRot="1" noChangeAspect="1" noMove="1" noResize="1" noEditPoints="1" noAdjustHandles="1" noChangeArrowheads="1" noChangeShapeType="1" noTextEdit="1"/>
              </p:cNvSpPr>
              <p:nvPr/>
            </p:nvSpPr>
            <p:spPr>
              <a:xfrm>
                <a:off x="3784932" y="1372885"/>
                <a:ext cx="4693242" cy="2000548"/>
              </a:xfrm>
              <a:prstGeom prst="rect">
                <a:avLst/>
              </a:prstGeom>
              <a:blipFill>
                <a:blip r:embed="rId3"/>
                <a:stretch>
                  <a:fillRect l="-779" t="-305" r="-1169" b="-1220"/>
                </a:stretch>
              </a:blipFill>
            </p:spPr>
            <p:txBody>
              <a:bodyPr/>
              <a:lstStyle/>
              <a:p>
                <a:r>
                  <a:rPr lang="it-IT">
                    <a:noFill/>
                  </a:rPr>
                  <a:t> </a:t>
                </a:r>
              </a:p>
            </p:txBody>
          </p:sp>
        </mc:Fallback>
      </mc:AlternateContent>
      <p:pic>
        <p:nvPicPr>
          <p:cNvPr id="29" name="Picture 28">
            <a:extLst>
              <a:ext uri="{FF2B5EF4-FFF2-40B4-BE49-F238E27FC236}">
                <a16:creationId xmlns:a16="http://schemas.microsoft.com/office/drawing/2014/main" id="{06920A17-6D10-3F4B-56F4-E93A76CA6A16}"/>
              </a:ext>
            </a:extLst>
          </p:cNvPr>
          <p:cNvPicPr>
            <a:picLocks noChangeAspect="1"/>
          </p:cNvPicPr>
          <p:nvPr/>
        </p:nvPicPr>
        <p:blipFill>
          <a:blip r:embed="rId4"/>
          <a:stretch>
            <a:fillRect/>
          </a:stretch>
        </p:blipFill>
        <p:spPr>
          <a:xfrm>
            <a:off x="3784932" y="3356229"/>
            <a:ext cx="4551848" cy="456097"/>
          </a:xfrm>
          <a:prstGeom prst="rect">
            <a:avLst/>
          </a:prstGeom>
        </p:spPr>
      </p:pic>
      <p:pic>
        <p:nvPicPr>
          <p:cNvPr id="31" name="Picture 30">
            <a:extLst>
              <a:ext uri="{FF2B5EF4-FFF2-40B4-BE49-F238E27FC236}">
                <a16:creationId xmlns:a16="http://schemas.microsoft.com/office/drawing/2014/main" id="{0F3A52DE-20BB-F115-5D34-7D915D03CCE4}"/>
              </a:ext>
            </a:extLst>
          </p:cNvPr>
          <p:cNvPicPr>
            <a:picLocks noChangeAspect="1"/>
          </p:cNvPicPr>
          <p:nvPr/>
        </p:nvPicPr>
        <p:blipFill>
          <a:blip r:embed="rId5"/>
          <a:stretch>
            <a:fillRect/>
          </a:stretch>
        </p:blipFill>
        <p:spPr>
          <a:xfrm>
            <a:off x="4149615" y="3975763"/>
            <a:ext cx="6480512" cy="730373"/>
          </a:xfrm>
          <a:prstGeom prst="rect">
            <a:avLst/>
          </a:prstGeom>
        </p:spPr>
      </p:pic>
      <p:sp>
        <p:nvSpPr>
          <p:cNvPr id="3" name="Rectangle 2">
            <a:extLst>
              <a:ext uri="{FF2B5EF4-FFF2-40B4-BE49-F238E27FC236}">
                <a16:creationId xmlns:a16="http://schemas.microsoft.com/office/drawing/2014/main" id="{B2DB2664-6386-D120-5D1D-BAC3A5A06D62}"/>
              </a:ext>
            </a:extLst>
          </p:cNvPr>
          <p:cNvSpPr/>
          <p:nvPr/>
        </p:nvSpPr>
        <p:spPr>
          <a:xfrm>
            <a:off x="4149615" y="3862034"/>
            <a:ext cx="6788373" cy="9571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DUAL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7" name="TextBox 6">
            <a:extLst>
              <a:ext uri="{FF2B5EF4-FFF2-40B4-BE49-F238E27FC236}">
                <a16:creationId xmlns:a16="http://schemas.microsoft.com/office/drawing/2014/main" id="{3554DC00-94DE-13F9-D960-060509FF1005}"/>
              </a:ext>
            </a:extLst>
          </p:cNvPr>
          <p:cNvSpPr txBox="1"/>
          <p:nvPr/>
        </p:nvSpPr>
        <p:spPr>
          <a:xfrm>
            <a:off x="5566299" y="2585528"/>
            <a:ext cx="3655168" cy="276999"/>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we can write our </a:t>
            </a:r>
            <a:r>
              <a:rPr lang="en-US" sz="1200" dirty="0" err="1">
                <a:effectLst/>
                <a:latin typeface="Arial" panose="020B0604020202020204" pitchFamily="34" charset="0"/>
                <a:ea typeface="Calibri" panose="020F0502020204030204" pitchFamily="34" charset="0"/>
              </a:rPr>
              <a:t>Lagrangian</a:t>
            </a:r>
            <a:r>
              <a:rPr lang="en-US" sz="1200" dirty="0">
                <a:effectLst/>
                <a:latin typeface="Arial" panose="020B0604020202020204" pitchFamily="34" charset="0"/>
                <a:ea typeface="Calibri" panose="020F0502020204030204" pitchFamily="34" charset="0"/>
              </a:rPr>
              <a:t> even more compactly </a:t>
            </a:r>
            <a:endParaRPr lang="en-US" sz="1200" dirty="0"/>
          </a:p>
        </p:txBody>
      </p:sp>
      <p:pic>
        <p:nvPicPr>
          <p:cNvPr id="9" name="Picture 8">
            <a:extLst>
              <a:ext uri="{FF2B5EF4-FFF2-40B4-BE49-F238E27FC236}">
                <a16:creationId xmlns:a16="http://schemas.microsoft.com/office/drawing/2014/main" id="{0B501405-A79A-F593-FFAC-9229F4562B7A}"/>
              </a:ext>
            </a:extLst>
          </p:cNvPr>
          <p:cNvPicPr>
            <a:picLocks noChangeAspect="1"/>
          </p:cNvPicPr>
          <p:nvPr/>
        </p:nvPicPr>
        <p:blipFill>
          <a:blip r:embed="rId2"/>
          <a:stretch>
            <a:fillRect/>
          </a:stretch>
        </p:blipFill>
        <p:spPr>
          <a:xfrm>
            <a:off x="5566263" y="2862527"/>
            <a:ext cx="3355795" cy="553321"/>
          </a:xfrm>
          <a:prstGeom prst="rect">
            <a:avLst/>
          </a:prstGeom>
        </p:spPr>
      </p:pic>
      <p:pic>
        <p:nvPicPr>
          <p:cNvPr id="13" name="Picture 12">
            <a:extLst>
              <a:ext uri="{FF2B5EF4-FFF2-40B4-BE49-F238E27FC236}">
                <a16:creationId xmlns:a16="http://schemas.microsoft.com/office/drawing/2014/main" id="{F304BABB-ADD5-21AF-4C50-BEE2BC190F77}"/>
              </a:ext>
            </a:extLst>
          </p:cNvPr>
          <p:cNvPicPr>
            <a:picLocks noChangeAspect="1"/>
          </p:cNvPicPr>
          <p:nvPr/>
        </p:nvPicPr>
        <p:blipFill>
          <a:blip r:embed="rId3"/>
          <a:stretch>
            <a:fillRect/>
          </a:stretch>
        </p:blipFill>
        <p:spPr>
          <a:xfrm>
            <a:off x="5566263" y="3786847"/>
            <a:ext cx="3862625" cy="1113246"/>
          </a:xfrm>
          <a:prstGeom prst="rect">
            <a:avLst/>
          </a:prstGeom>
        </p:spPr>
      </p:pic>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4"/>
          <a:stretch>
            <a:fillRect/>
          </a:stretch>
        </p:blipFill>
        <p:spPr>
          <a:xfrm>
            <a:off x="5487597" y="5116724"/>
            <a:ext cx="4991797" cy="428685"/>
          </a:xfrm>
          <a:prstGeom prst="rect">
            <a:avLst/>
          </a:prstGeom>
        </p:spPr>
      </p:pic>
      <p:pic>
        <p:nvPicPr>
          <p:cNvPr id="17" name="Picture 16">
            <a:extLst>
              <a:ext uri="{FF2B5EF4-FFF2-40B4-BE49-F238E27FC236}">
                <a16:creationId xmlns:a16="http://schemas.microsoft.com/office/drawing/2014/main" id="{4584E0CB-A819-E42C-B893-6E44701809B0}"/>
              </a:ext>
            </a:extLst>
          </p:cNvPr>
          <p:cNvPicPr>
            <a:picLocks noChangeAspect="1"/>
          </p:cNvPicPr>
          <p:nvPr/>
        </p:nvPicPr>
        <p:blipFill>
          <a:blip r:embed="rId5"/>
          <a:stretch>
            <a:fillRect/>
          </a:stretch>
        </p:blipFill>
        <p:spPr>
          <a:xfrm>
            <a:off x="5566263" y="5696178"/>
            <a:ext cx="5213059" cy="402412"/>
          </a:xfrm>
          <a:prstGeom prst="rect">
            <a:avLst/>
          </a:prstGeom>
        </p:spPr>
      </p:pic>
      <p:sp>
        <p:nvSpPr>
          <p:cNvPr id="3" name="Rectangle 2">
            <a:extLst>
              <a:ext uri="{FF2B5EF4-FFF2-40B4-BE49-F238E27FC236}">
                <a16:creationId xmlns:a16="http://schemas.microsoft.com/office/drawing/2014/main" id="{F1FDC7A8-BD60-FD04-7EF3-F584F39BD9DF}"/>
              </a:ext>
            </a:extLst>
          </p:cNvPr>
          <p:cNvSpPr/>
          <p:nvPr/>
        </p:nvSpPr>
        <p:spPr>
          <a:xfrm>
            <a:off x="5362113" y="5116724"/>
            <a:ext cx="5637320" cy="11453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FE7F7E1-EF5B-FECF-A928-F8401BF0D3EF}"/>
              </a:ext>
            </a:extLst>
          </p:cNvPr>
          <p:cNvGrpSpPr/>
          <p:nvPr/>
        </p:nvGrpSpPr>
        <p:grpSpPr>
          <a:xfrm>
            <a:off x="5487598" y="595976"/>
            <a:ext cx="4991797" cy="1918555"/>
            <a:chOff x="5487598" y="595976"/>
            <a:chExt cx="4991797" cy="1918555"/>
          </a:xfrm>
        </p:grpSpPr>
        <p:pic>
          <p:nvPicPr>
            <p:cNvPr id="6" name="Picture 5">
              <a:extLst>
                <a:ext uri="{FF2B5EF4-FFF2-40B4-BE49-F238E27FC236}">
                  <a16:creationId xmlns:a16="http://schemas.microsoft.com/office/drawing/2014/main" id="{BCD1863E-8012-1445-9099-47BB767F8123}"/>
                </a:ext>
              </a:extLst>
            </p:cNvPr>
            <p:cNvPicPr>
              <a:picLocks noChangeAspect="1"/>
            </p:cNvPicPr>
            <p:nvPr/>
          </p:nvPicPr>
          <p:blipFill>
            <a:blip r:embed="rId6"/>
            <a:stretch>
              <a:fillRect/>
            </a:stretch>
          </p:blipFill>
          <p:spPr>
            <a:xfrm>
              <a:off x="5487598" y="595976"/>
              <a:ext cx="4991797" cy="1918555"/>
            </a:xfrm>
            <a:prstGeom prst="rect">
              <a:avLst/>
            </a:prstGeom>
          </p:spPr>
        </p:pic>
        <p:sp>
          <p:nvSpPr>
            <p:cNvPr id="4" name="TextBox 3">
              <a:extLst>
                <a:ext uri="{FF2B5EF4-FFF2-40B4-BE49-F238E27FC236}">
                  <a16:creationId xmlns:a16="http://schemas.microsoft.com/office/drawing/2014/main" id="{A380F067-9810-A7FA-44C8-C641C460169B}"/>
                </a:ext>
              </a:extLst>
            </p:cNvPr>
            <p:cNvSpPr txBox="1"/>
            <p:nvPr/>
          </p:nvSpPr>
          <p:spPr>
            <a:xfrm>
              <a:off x="7652552" y="1050981"/>
              <a:ext cx="235962"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30569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6342" y="4156405"/>
            <a:ext cx="3511858" cy="1720612"/>
          </a:xfrm>
        </p:spPr>
        <p:txBody>
          <a:bodyPr>
            <a:normAutofit/>
          </a:bodyPr>
          <a:lstStyle/>
          <a:p>
            <a:r>
              <a:rPr lang="en-GB" dirty="0"/>
              <a:t>From Lagrange multipliers to MEB parameters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4DC00-94DE-13F9-D960-060509FF1005}"/>
                  </a:ext>
                </a:extLst>
              </p:cNvPr>
              <p:cNvSpPr txBox="1"/>
              <p:nvPr/>
            </p:nvSpPr>
            <p:spPr>
              <a:xfrm>
                <a:off x="5566299" y="1287225"/>
                <a:ext cx="4922694" cy="1538883"/>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If we could solve this dual problem , </a:t>
                </a:r>
              </a:p>
              <a:p>
                <a:r>
                  <a:rPr lang="en-US" sz="1200" dirty="0">
                    <a:effectLst/>
                    <a:latin typeface="Arial" panose="020B0604020202020204" pitchFamily="34" charset="0"/>
                    <a:ea typeface="Calibri" panose="020F0502020204030204" pitchFamily="34" charset="0"/>
                  </a:rPr>
                  <a:t>we would obtain an optimal Lagrange multiplier vector, denoted as </a:t>
                </a:r>
                <a14:m>
                  <m:oMath xmlns:m="http://schemas.openxmlformats.org/officeDocument/2006/math">
                    <m:sSup>
                      <m:sSupPr>
                        <m:ctrlPr>
                          <a:rPr lang="en-US" sz="1200" b="1" i="1">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b="1" dirty="0">
                    <a:effectLst/>
                    <a:latin typeface="Arial" panose="020B0604020202020204" pitchFamily="34" charset="0"/>
                    <a:ea typeface="Times New Roman" panose="02020603050405020304" pitchFamily="18" charset="0"/>
                  </a:rPr>
                  <a:t> </a:t>
                </a:r>
              </a:p>
              <a:p>
                <a:r>
                  <a:rPr lang="en-US" sz="1200" dirty="0">
                    <a:effectLst/>
                    <a:latin typeface="Arial" panose="020B0604020202020204" pitchFamily="34" charset="0"/>
                    <a:ea typeface="Times New Roman" panose="02020603050405020304" pitchFamily="18" charset="0"/>
                  </a:rPr>
                  <a:t>and could compute the center </a:t>
                </a:r>
                <a14:m>
                  <m:oMath xmlns:m="http://schemas.openxmlformats.org/officeDocument/2006/math">
                    <m:sSup>
                      <m:sSupPr>
                        <m:ctrlPr>
                          <a:rPr lang="en-US" sz="1200" b="1" i="1" smtClean="0">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p>
              <a:p>
                <a:endParaRPr lang="en-US" sz="1200" dirty="0">
                  <a:effectLst/>
                  <a:latin typeface="Arial" panose="020B0604020202020204" pitchFamily="34" charset="0"/>
                  <a:ea typeface="Calibri" panose="020F0502020204030204" pitchFamily="34" charset="0"/>
                </a:endParaRPr>
              </a:p>
              <a:p>
                <a:r>
                  <a:rPr lang="en-US" sz="1600" b="1" dirty="0">
                    <a:effectLst/>
                    <a:cs typeface="Arial" panose="020B0604020202020204" pitchFamily="34" charset="0"/>
                  </a:rPr>
                  <a:t> </a:t>
                </a:r>
                <a14:m>
                  <m:oMath xmlns:m="http://schemas.openxmlformats.org/officeDocument/2006/math">
                    <m:sSup>
                      <m:sSupPr>
                        <m:ctrlPr>
                          <a:rPr lang="en-US" sz="1600" b="1" i="1" smtClean="0">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600" b="1" i="1">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oMath>
                </a14:m>
                <a:endParaRPr lang="en-US" sz="900" i="1" dirty="0"/>
              </a:p>
              <a:p>
                <a:endParaRPr lang="en-US" sz="900" i="1" dirty="0"/>
              </a:p>
              <a:p>
                <a:endParaRPr lang="en-US" sz="900" i="1" dirty="0"/>
              </a:p>
              <a:p>
                <a:r>
                  <a:rPr lang="en-US" sz="1200" dirty="0">
                    <a:latin typeface="Arial" panose="020B0604020202020204" pitchFamily="34" charset="0"/>
                    <a:cs typeface="Arial" panose="020B0604020202020204" pitchFamily="34" charset="0"/>
                  </a:rPr>
                  <a:t>For the radius </a:t>
                </a:r>
                <a:r>
                  <a:rPr lang="en-US" sz="1200" b="1" i="1" dirty="0">
                    <a:latin typeface="Arial" panose="020B0604020202020204" pitchFamily="34" charset="0"/>
                    <a:cs typeface="Arial" panose="020B0604020202020204" pitchFamily="34" charset="0"/>
                  </a:rPr>
                  <a:t>r*</a:t>
                </a:r>
              </a:p>
            </p:txBody>
          </p:sp>
        </mc:Choice>
        <mc:Fallback xmlns="">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566299" y="1287225"/>
                <a:ext cx="4922694" cy="1538883"/>
              </a:xfrm>
              <a:prstGeom prst="rect">
                <a:avLst/>
              </a:prstGeom>
              <a:blipFill>
                <a:blip r:embed="rId2"/>
                <a:stretch>
                  <a:fillRect t="-395" b="-1581"/>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3"/>
          <a:stretch>
            <a:fillRect/>
          </a:stretch>
        </p:blipFill>
        <p:spPr>
          <a:xfrm>
            <a:off x="5566299" y="858540"/>
            <a:ext cx="4991797" cy="428685"/>
          </a:xfrm>
          <a:prstGeom prst="rect">
            <a:avLst/>
          </a:prstGeom>
        </p:spPr>
      </p:pic>
      <p:pic>
        <p:nvPicPr>
          <p:cNvPr id="4" name="Picture 3">
            <a:extLst>
              <a:ext uri="{FF2B5EF4-FFF2-40B4-BE49-F238E27FC236}">
                <a16:creationId xmlns:a16="http://schemas.microsoft.com/office/drawing/2014/main" id="{3C18230A-A7C9-781F-3867-D853D33BFF57}"/>
              </a:ext>
            </a:extLst>
          </p:cNvPr>
          <p:cNvPicPr>
            <a:picLocks noChangeAspect="1"/>
          </p:cNvPicPr>
          <p:nvPr/>
        </p:nvPicPr>
        <p:blipFill>
          <a:blip r:embed="rId4"/>
          <a:stretch>
            <a:fillRect/>
          </a:stretch>
        </p:blipFill>
        <p:spPr>
          <a:xfrm>
            <a:off x="5566299" y="2985642"/>
            <a:ext cx="4815373" cy="439794"/>
          </a:xfrm>
          <a:prstGeom prst="rect">
            <a:avLst/>
          </a:prstGeom>
        </p:spPr>
      </p:pic>
      <p:pic>
        <p:nvPicPr>
          <p:cNvPr id="8" name="Picture 7">
            <a:extLst>
              <a:ext uri="{FF2B5EF4-FFF2-40B4-BE49-F238E27FC236}">
                <a16:creationId xmlns:a16="http://schemas.microsoft.com/office/drawing/2014/main" id="{6E744894-C425-4F0B-451C-D1790F6DDBFA}"/>
              </a:ext>
            </a:extLst>
          </p:cNvPr>
          <p:cNvPicPr>
            <a:picLocks noChangeAspect="1"/>
          </p:cNvPicPr>
          <p:nvPr/>
        </p:nvPicPr>
        <p:blipFill>
          <a:blip r:embed="rId5"/>
          <a:stretch>
            <a:fillRect/>
          </a:stretch>
        </p:blipFill>
        <p:spPr>
          <a:xfrm>
            <a:off x="5566299" y="3586843"/>
            <a:ext cx="2698932" cy="588158"/>
          </a:xfrm>
          <a:prstGeom prst="rect">
            <a:avLst/>
          </a:prstGeom>
        </p:spPr>
      </p:pic>
      <p:pic>
        <p:nvPicPr>
          <p:cNvPr id="11" name="Picture 10">
            <a:extLst>
              <a:ext uri="{FF2B5EF4-FFF2-40B4-BE49-F238E27FC236}">
                <a16:creationId xmlns:a16="http://schemas.microsoft.com/office/drawing/2014/main" id="{69C2D5BE-9373-A16A-51EA-011324D4038A}"/>
              </a:ext>
            </a:extLst>
          </p:cNvPr>
          <p:cNvPicPr>
            <a:picLocks noChangeAspect="1"/>
          </p:cNvPicPr>
          <p:nvPr/>
        </p:nvPicPr>
        <p:blipFill>
          <a:blip r:embed="rId6"/>
          <a:stretch>
            <a:fillRect/>
          </a:stretch>
        </p:blipFill>
        <p:spPr>
          <a:xfrm>
            <a:off x="5484459" y="4366664"/>
            <a:ext cx="2577738" cy="437579"/>
          </a:xfrm>
          <a:prstGeom prst="rect">
            <a:avLst/>
          </a:prstGeom>
        </p:spPr>
      </p:pic>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7"/>
          <a:stretch>
            <a:fillRect/>
          </a:stretch>
        </p:blipFill>
        <p:spPr>
          <a:xfrm>
            <a:off x="5523191" y="4995906"/>
            <a:ext cx="1748901" cy="559333"/>
          </a:xfrm>
          <a:prstGeom prst="rect">
            <a:avLst/>
          </a:prstGeom>
        </p:spPr>
      </p:pic>
      <p:sp>
        <p:nvSpPr>
          <p:cNvPr id="3" name="Rectangle 2">
            <a:extLst>
              <a:ext uri="{FF2B5EF4-FFF2-40B4-BE49-F238E27FC236}">
                <a16:creationId xmlns:a16="http://schemas.microsoft.com/office/drawing/2014/main" id="{7C9AAC27-AB57-7FD2-3575-0A354DEC154F}"/>
              </a:ext>
            </a:extLst>
          </p:cNvPr>
          <p:cNvSpPr/>
          <p:nvPr/>
        </p:nvSpPr>
        <p:spPr>
          <a:xfrm>
            <a:off x="5523191" y="1941801"/>
            <a:ext cx="1179450" cy="5471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5C2A44-6600-3B93-1156-F0A0F73DBBCA}"/>
              </a:ext>
            </a:extLst>
          </p:cNvPr>
          <p:cNvSpPr/>
          <p:nvPr/>
        </p:nvSpPr>
        <p:spPr>
          <a:xfrm>
            <a:off x="5484459" y="4995906"/>
            <a:ext cx="1910640" cy="5748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46087" y="4115650"/>
            <a:ext cx="3992468" cy="1720612"/>
          </a:xfrm>
        </p:spPr>
        <p:txBody>
          <a:bodyPr>
            <a:normAutofit/>
          </a:bodyPr>
          <a:lstStyle/>
          <a:p>
            <a:r>
              <a:rPr lang="en-GB" sz="2000" b="1" dirty="0"/>
              <a:t>From Lagrange multipliers to MEB parameters</a:t>
            </a:r>
            <a:endParaRPr lang="en-US" sz="2000" b="1"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554DC00-94DE-13F9-D960-060509FF1005}"/>
                  </a:ext>
                </a:extLst>
              </p:cNvPr>
              <p:cNvSpPr txBox="1"/>
              <p:nvPr/>
            </p:nvSpPr>
            <p:spPr>
              <a:xfrm>
                <a:off x="5805933" y="4975102"/>
                <a:ext cx="1439112" cy="923330"/>
              </a:xfrm>
              <a:prstGeom prst="rect">
                <a:avLst/>
              </a:prstGeom>
              <a:noFill/>
            </p:spPr>
            <p:txBody>
              <a:bodyPr wrap="none" rtlCol="0">
                <a:spAutoFit/>
              </a:bodyPr>
              <a:lstStyle/>
              <a:p>
                <a:endParaRPr lang="en-US" sz="1200" dirty="0">
                  <a:effectLst/>
                  <a:latin typeface="Arial" panose="020B0604020202020204" pitchFamily="34" charset="0"/>
                  <a:ea typeface="Calibri" panose="020F0502020204030204" pitchFamily="34" charset="0"/>
                </a:endParaRPr>
              </a:p>
              <a:p>
                <a:r>
                  <a:rPr lang="en-US" sz="1600" b="1" dirty="0">
                    <a:effectLst/>
                    <a:cs typeface="Arial" panose="020B0604020202020204" pitchFamily="34" charset="0"/>
                  </a:rPr>
                  <a:t> </a:t>
                </a:r>
                <a14:m>
                  <m:oMath xmlns:m="http://schemas.openxmlformats.org/officeDocument/2006/math">
                    <m:sSup>
                      <m:sSupPr>
                        <m:ctrlPr>
                          <a:rPr lang="en-US" sz="2400" b="1" i="1" smtClean="0">
                            <a:effectLst/>
                            <a:latin typeface="Cambria Math" panose="02040503050406030204" pitchFamily="18" charset="0"/>
                            <a:cs typeface="Arial" panose="020B0604020202020204" pitchFamily="34" charset="0"/>
                          </a:rPr>
                        </m:ctrlPr>
                      </m:sSupPr>
                      <m:e>
                        <m:r>
                          <a:rPr lang="en-US" sz="24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2400" b="1" i="1">
                            <a:effectLst/>
                            <a:latin typeface="Cambria Math" panose="02040503050406030204" pitchFamily="18" charset="0"/>
                            <a:ea typeface="Calibri" panose="020F0502020204030204" pitchFamily="34" charset="0"/>
                            <a:cs typeface="Arial" panose="020B0604020202020204" pitchFamily="34" charset="0"/>
                          </a:rPr>
                          <m:t>∗</m:t>
                        </m:r>
                      </m:sup>
                    </m:sSup>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2400" b="1" i="1">
                            <a:effectLst/>
                            <a:latin typeface="Cambria Math" panose="02040503050406030204" pitchFamily="18" charset="0"/>
                            <a:cs typeface="Arial" panose="020B0604020202020204" pitchFamily="34" charset="0"/>
                          </a:rPr>
                        </m:ctrlPr>
                      </m:sSupPr>
                      <m:e>
                        <m:r>
                          <a:rPr lang="en-US" sz="24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2400" b="1" i="1">
                            <a:effectLst/>
                            <a:latin typeface="Cambria Math" panose="02040503050406030204" pitchFamily="18" charset="0"/>
                            <a:ea typeface="Calibri" panose="020F0502020204030204" pitchFamily="34" charset="0"/>
                            <a:cs typeface="Arial" panose="020B0604020202020204" pitchFamily="34" charset="0"/>
                          </a:rPr>
                          <m:t>∗</m:t>
                        </m:r>
                      </m:sup>
                    </m:sSup>
                  </m:oMath>
                </a14:m>
                <a:endParaRPr lang="en-US" sz="900" i="1" dirty="0"/>
              </a:p>
              <a:p>
                <a:endParaRPr lang="en-US" sz="900" i="1" dirty="0"/>
              </a:p>
              <a:p>
                <a:endParaRPr lang="en-US" sz="900" i="1" dirty="0"/>
              </a:p>
            </p:txBody>
          </p:sp>
        </mc:Choice>
        <mc:Fallback>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805933" y="4975102"/>
                <a:ext cx="1439112" cy="923330"/>
              </a:xfrm>
              <a:prstGeom prst="rect">
                <a:avLst/>
              </a:prstGeom>
              <a:blipFill>
                <a:blip r:embed="rId2"/>
                <a:stretch>
                  <a:fillRect/>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3"/>
          <a:stretch>
            <a:fillRect/>
          </a:stretch>
        </p:blipFill>
        <p:spPr>
          <a:xfrm>
            <a:off x="7543802" y="4968203"/>
            <a:ext cx="2714214" cy="868059"/>
          </a:xfrm>
          <a:prstGeom prst="rect">
            <a:avLst/>
          </a:prstGeom>
        </p:spPr>
      </p:pic>
      <p:sp>
        <p:nvSpPr>
          <p:cNvPr id="9" name="TextBox 8">
            <a:extLst>
              <a:ext uri="{FF2B5EF4-FFF2-40B4-BE49-F238E27FC236}">
                <a16:creationId xmlns:a16="http://schemas.microsoft.com/office/drawing/2014/main" id="{A492F658-67F3-8945-A91A-3BB32E18B6DF}"/>
              </a:ext>
            </a:extLst>
          </p:cNvPr>
          <p:cNvSpPr txBox="1"/>
          <p:nvPr/>
        </p:nvSpPr>
        <p:spPr>
          <a:xfrm>
            <a:off x="1146087" y="3266466"/>
            <a:ext cx="6098958" cy="400110"/>
          </a:xfrm>
          <a:prstGeom prst="rect">
            <a:avLst/>
          </a:prstGeom>
          <a:noFill/>
        </p:spPr>
        <p:txBody>
          <a:bodyPr wrap="square">
            <a:spAutoFit/>
          </a:bodyPr>
          <a:lstStyle/>
          <a:p>
            <a:r>
              <a:rPr lang="en-US" sz="2000" b="1" dirty="0">
                <a:latin typeface="+mj-lt"/>
              </a:rPr>
              <a:t>THE DUAL MEB PROBLEM</a:t>
            </a:r>
          </a:p>
        </p:txBody>
      </p:sp>
      <p:sp>
        <p:nvSpPr>
          <p:cNvPr id="12" name="TextBox 11">
            <a:extLst>
              <a:ext uri="{FF2B5EF4-FFF2-40B4-BE49-F238E27FC236}">
                <a16:creationId xmlns:a16="http://schemas.microsoft.com/office/drawing/2014/main" id="{3B6BB658-2628-0EA5-CB92-3275F4F25DB2}"/>
              </a:ext>
            </a:extLst>
          </p:cNvPr>
          <p:cNvSpPr txBox="1"/>
          <p:nvPr/>
        </p:nvSpPr>
        <p:spPr>
          <a:xfrm>
            <a:off x="1146087" y="1671341"/>
            <a:ext cx="6098958" cy="400110"/>
          </a:xfrm>
          <a:prstGeom prst="rect">
            <a:avLst/>
          </a:prstGeom>
          <a:noFill/>
        </p:spPr>
        <p:txBody>
          <a:bodyPr wrap="square">
            <a:spAutoFit/>
          </a:bodyPr>
          <a:lstStyle/>
          <a:p>
            <a:r>
              <a:rPr lang="en-US" sz="2000" b="1" dirty="0">
                <a:latin typeface="+mj-lt"/>
              </a:rPr>
              <a:t>THE PRIMAL MEB PROBLEM</a:t>
            </a:r>
          </a:p>
        </p:txBody>
      </p:sp>
      <p:pic>
        <p:nvPicPr>
          <p:cNvPr id="17" name="Picture 16">
            <a:extLst>
              <a:ext uri="{FF2B5EF4-FFF2-40B4-BE49-F238E27FC236}">
                <a16:creationId xmlns:a16="http://schemas.microsoft.com/office/drawing/2014/main" id="{D9C2EABA-D194-E501-04B5-388AE6B5845F}"/>
              </a:ext>
            </a:extLst>
          </p:cNvPr>
          <p:cNvPicPr>
            <a:picLocks noChangeAspect="1"/>
          </p:cNvPicPr>
          <p:nvPr/>
        </p:nvPicPr>
        <p:blipFill>
          <a:blip r:embed="rId4"/>
          <a:stretch>
            <a:fillRect/>
          </a:stretch>
        </p:blipFill>
        <p:spPr>
          <a:xfrm>
            <a:off x="5145757" y="3000315"/>
            <a:ext cx="5554899" cy="477043"/>
          </a:xfrm>
          <a:prstGeom prst="rect">
            <a:avLst/>
          </a:prstGeom>
        </p:spPr>
      </p:pic>
      <p:pic>
        <p:nvPicPr>
          <p:cNvPr id="18" name="Picture 17">
            <a:extLst>
              <a:ext uri="{FF2B5EF4-FFF2-40B4-BE49-F238E27FC236}">
                <a16:creationId xmlns:a16="http://schemas.microsoft.com/office/drawing/2014/main" id="{6DAFB731-F4FE-6748-C90D-CA2CAFA7FA7B}"/>
              </a:ext>
            </a:extLst>
          </p:cNvPr>
          <p:cNvPicPr>
            <a:picLocks noChangeAspect="1"/>
          </p:cNvPicPr>
          <p:nvPr/>
        </p:nvPicPr>
        <p:blipFill>
          <a:blip r:embed="rId5"/>
          <a:stretch>
            <a:fillRect/>
          </a:stretch>
        </p:blipFill>
        <p:spPr>
          <a:xfrm>
            <a:off x="5138555" y="3591534"/>
            <a:ext cx="5801117" cy="447806"/>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77DF55A-8F8C-28BE-E3EA-51D714B089DA}"/>
                  </a:ext>
                </a:extLst>
              </p:cNvPr>
              <p:cNvSpPr txBox="1"/>
              <p:nvPr/>
            </p:nvSpPr>
            <p:spPr>
              <a:xfrm>
                <a:off x="5033638" y="1655889"/>
                <a:ext cx="5985228" cy="83112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cs typeface="Arial" panose="020B0604020202020204" pitchFamily="34" charset="0"/>
                            </a:rPr>
                          </m:ctrlPr>
                        </m:sSupPr>
                        <m:e>
                          <m:r>
                            <a:rPr lang="en-US" sz="18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1" i="1">
                          <a:effectLst/>
                          <a:latin typeface="Cambria Math" panose="02040503050406030204" pitchFamily="18" charset="0"/>
                          <a:ea typeface="Calibri" panose="020F0502020204030204" pitchFamily="34" charset="0"/>
                          <a:cs typeface="Arial" panose="020B0604020202020204" pitchFamily="34" charset="0"/>
                        </a:rPr>
                        <m:t> </m:t>
                      </m:r>
                      <m:sSup>
                        <m:sSupPr>
                          <m:ctrlPr>
                            <a:rPr lang="en-US" sz="1800" b="1" i="1">
                              <a:effectLst/>
                              <a:latin typeface="Cambria Math" panose="02040503050406030204" pitchFamily="18"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p>
                          <m:r>
                            <a:rPr lang="en-US" sz="18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effectLst/>
                          <a:latin typeface="Cambria Math" panose="02040503050406030204" pitchFamily="18" charset="0"/>
                          <a:ea typeface="Calibri" panose="020F0502020204030204" pitchFamily="34" charset="0"/>
                          <a:cs typeface="Arial" panose="020B0604020202020204" pitchFamily="34" charset="0"/>
                        </a:rPr>
                        <m:t>=</m:t>
                      </m:r>
                      <m:func>
                        <m:funcPr>
                          <m:ctrlPr>
                            <a:rPr lang="en-US" sz="1800" i="1">
                              <a:effectLst/>
                              <a:latin typeface="Cambria Math" panose="02040503050406030204" pitchFamily="18" charset="0"/>
                              <a:cs typeface="Arial" panose="020B0604020202020204" pitchFamily="34" charset="0"/>
                            </a:rPr>
                          </m:ctrlPr>
                        </m:funcPr>
                        <m:fName>
                          <m:limLow>
                            <m:limLowPr>
                              <m:ctrlPr>
                                <a:rPr lang="en-US" sz="1800" i="1">
                                  <a:effectLst/>
                                  <a:latin typeface="Cambria Math" panose="02040503050406030204" pitchFamily="18" charset="0"/>
                                  <a:cs typeface="Arial" panose="020B0604020202020204" pitchFamily="34" charset="0"/>
                                </a:rPr>
                              </m:ctrlPr>
                            </m:limLow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argmin</m:t>
                              </m:r>
                            </m:e>
                            <m:lim>
                              <m:r>
                                <a:rPr lang="en-US" sz="1800" b="1" i="1">
                                  <a:effectLst/>
                                  <a:latin typeface="Cambria Math" panose="02040503050406030204" pitchFamily="18" charset="0"/>
                                  <a:ea typeface="Calibri" panose="020F0502020204030204" pitchFamily="34" charset="0"/>
                                  <a:cs typeface="Arial" panose="020B0604020202020204" pitchFamily="34" charset="0"/>
                                </a:rPr>
                                <m:t>𝒄</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𝛾</m:t>
                              </m:r>
                            </m:lim>
                          </m:limLow>
                        </m:fName>
                        <m:e>
                          <m:r>
                            <a:rPr lang="en-US" sz="1800" i="1">
                              <a:effectLst/>
                              <a:latin typeface="Cambria Math" panose="02040503050406030204" pitchFamily="18" charset="0"/>
                              <a:ea typeface="Calibri" panose="020F0502020204030204" pitchFamily="34" charset="0"/>
                              <a:cs typeface="Arial" panose="020B0604020202020204" pitchFamily="34" charset="0"/>
                            </a:rPr>
                            <m:t>𝛾</m:t>
                          </m:r>
                        </m:e>
                      </m:func>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m:t>
                      </m:r>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    </m:t>
                      </m:r>
                      <m:sSubSup>
                        <m:sSubSupPr>
                          <m:ctrlPr>
                            <a:rPr lang="en-US" sz="1800" b="1" i="1">
                              <a:effectLst/>
                              <a:latin typeface="Cambria Math" panose="02040503050406030204" pitchFamily="18" charset="0"/>
                              <a:cs typeface="Arial" panose="020B0604020202020204" pitchFamily="34" charset="0"/>
                            </a:rPr>
                          </m:ctrlPr>
                        </m:sSubSupPr>
                        <m:e>
                          <m:r>
                            <a:rPr lang="en-US" sz="1800" b="1" i="1">
                              <a:effectLst/>
                              <a:latin typeface="Cambria Math" panose="02040503050406030204" pitchFamily="18" charset="0"/>
                              <a:ea typeface="Calibri" panose="020F0502020204030204" pitchFamily="34" charset="0"/>
                              <a:cs typeface="Arial" panose="020B0604020202020204" pitchFamily="34" charset="0"/>
                            </a:rPr>
                            <m:t>𝒂</m:t>
                          </m:r>
                        </m:e>
                        <m:sub>
                          <m:r>
                            <a:rPr lang="en-US" sz="1800" b="1" i="1">
                              <a:effectLst/>
                              <a:latin typeface="Cambria Math" panose="02040503050406030204" pitchFamily="18" charset="0"/>
                              <a:ea typeface="Calibri" panose="020F0502020204030204" pitchFamily="34" charset="0"/>
                              <a:cs typeface="Arial" panose="020B0604020202020204" pitchFamily="34" charset="0"/>
                            </a:rPr>
                            <m:t>𝒊</m:t>
                          </m:r>
                        </m:sub>
                        <m:sup>
                          <m:r>
                            <a:rPr lang="en-US" sz="1800" b="1" i="1">
                              <a:effectLst/>
                              <a:latin typeface="Cambria Math" panose="02040503050406030204" pitchFamily="18" charset="0"/>
                              <a:ea typeface="Calibri" panose="020F0502020204030204" pitchFamily="34" charset="0"/>
                              <a:cs typeface="Arial" panose="020B0604020202020204" pitchFamily="34" charset="0"/>
                            </a:rPr>
                            <m:t>𝑻</m:t>
                          </m:r>
                        </m:sup>
                      </m:sSubSup>
                      <m:sSub>
                        <m:sSubPr>
                          <m:ctrlPr>
                            <a:rPr lang="en-US" sz="1800" b="1" i="1">
                              <a:effectLst/>
                              <a:latin typeface="Cambria Math" panose="02040503050406030204" pitchFamily="18" charset="0"/>
                              <a:cs typeface="Arial" panose="020B0604020202020204" pitchFamily="34" charset="0"/>
                            </a:rPr>
                          </m:ctrlPr>
                        </m:sSubPr>
                        <m:e>
                          <m:r>
                            <a:rPr lang="en-US" sz="1800" b="1" i="1">
                              <a:effectLst/>
                              <a:latin typeface="Cambria Math" panose="02040503050406030204" pitchFamily="18" charset="0"/>
                              <a:ea typeface="Calibri" panose="020F0502020204030204" pitchFamily="34" charset="0"/>
                              <a:cs typeface="Arial" panose="020B0604020202020204" pitchFamily="34" charset="0"/>
                            </a:rPr>
                            <m:t>𝒂</m:t>
                          </m:r>
                        </m:e>
                        <m:sub>
                          <m:r>
                            <a:rPr lang="en-US" sz="1800" b="1" i="1">
                              <a:effectLst/>
                              <a:latin typeface="Cambria Math" panose="02040503050406030204" pitchFamily="18" charset="0"/>
                              <a:ea typeface="Calibri" panose="020F0502020204030204" pitchFamily="34" charset="0"/>
                              <a:cs typeface="Arial" panose="020B0604020202020204" pitchFamily="34" charset="0"/>
                            </a:rPr>
                            <m:t>𝒊</m:t>
                          </m:r>
                        </m:sub>
                      </m:sSub>
                      <m:r>
                        <a:rPr lang="en-US" sz="1800" i="1">
                          <a:effectLst/>
                          <a:latin typeface="Cambria Math" panose="02040503050406030204" pitchFamily="18" charset="0"/>
                          <a:ea typeface="Calibri" panose="020F0502020204030204" pitchFamily="34" charset="0"/>
                          <a:cs typeface="Arial" panose="020B0604020202020204" pitchFamily="34" charset="0"/>
                        </a:rPr>
                        <m:t>−2</m:t>
                      </m:r>
                      <m:sSubSup>
                        <m:sSubSupPr>
                          <m:ctrlPr>
                            <a:rPr lang="en-US" sz="1800" b="1" i="1">
                              <a:effectLst/>
                              <a:latin typeface="Cambria Math" panose="02040503050406030204" pitchFamily="18" charset="0"/>
                              <a:cs typeface="Arial" panose="020B0604020202020204" pitchFamily="34" charset="0"/>
                            </a:rPr>
                          </m:ctrlPr>
                        </m:sSubSupPr>
                        <m:e>
                          <m:r>
                            <a:rPr lang="en-US" sz="1800" b="1" i="1">
                              <a:effectLst/>
                              <a:latin typeface="Cambria Math" panose="02040503050406030204" pitchFamily="18" charset="0"/>
                              <a:ea typeface="Calibri" panose="020F0502020204030204" pitchFamily="34" charset="0"/>
                              <a:cs typeface="Arial" panose="020B0604020202020204" pitchFamily="34" charset="0"/>
                            </a:rPr>
                            <m:t>𝒂</m:t>
                          </m:r>
                        </m:e>
                        <m:sub>
                          <m:r>
                            <a:rPr lang="en-US" sz="1800" b="1" i="1">
                              <a:effectLst/>
                              <a:latin typeface="Cambria Math" panose="02040503050406030204" pitchFamily="18" charset="0"/>
                              <a:ea typeface="Calibri" panose="020F0502020204030204" pitchFamily="34" charset="0"/>
                              <a:cs typeface="Arial" panose="020B0604020202020204" pitchFamily="34" charset="0"/>
                            </a:rPr>
                            <m:t>𝒊</m:t>
                          </m:r>
                        </m:sub>
                        <m:sup>
                          <m:r>
                            <a:rPr lang="en-US" sz="1800" b="1" i="1">
                              <a:effectLst/>
                              <a:latin typeface="Cambria Math" panose="02040503050406030204" pitchFamily="18" charset="0"/>
                              <a:ea typeface="Calibri" panose="020F0502020204030204" pitchFamily="34" charset="0"/>
                              <a:cs typeface="Arial" panose="020B0604020202020204" pitchFamily="34" charset="0"/>
                            </a:rPr>
                            <m:t>𝑻</m:t>
                          </m:r>
                        </m:sup>
                      </m:sSubSup>
                      <m:r>
                        <a:rPr lang="en-US" sz="1800" b="1" i="1">
                          <a:effectLst/>
                          <a:latin typeface="Cambria Math" panose="02040503050406030204" pitchFamily="18" charset="0"/>
                          <a:ea typeface="Calibri" panose="020F0502020204030204" pitchFamily="34" charset="0"/>
                          <a:cs typeface="Arial" panose="020B0604020202020204" pitchFamily="34" charset="0"/>
                        </a:rPr>
                        <m:t>𝒄</m:t>
                      </m:r>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800" b="1" i="1">
                              <a:effectLst/>
                              <a:latin typeface="Cambria Math" panose="02040503050406030204" pitchFamily="18" charset="0"/>
                              <a:cs typeface="Arial" panose="020B0604020202020204" pitchFamily="34" charset="0"/>
                            </a:rPr>
                          </m:ctrlPr>
                        </m:sSupPr>
                        <m:e>
                          <m:r>
                            <a:rPr lang="en-US" sz="18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800" b="1" i="1">
                              <a:effectLst/>
                              <a:latin typeface="Cambria Math" panose="02040503050406030204" pitchFamily="18" charset="0"/>
                              <a:ea typeface="Calibri" panose="020F0502020204030204" pitchFamily="34" charset="0"/>
                              <a:cs typeface="Arial" panose="020B0604020202020204" pitchFamily="34" charset="0"/>
                            </a:rPr>
                            <m:t>𝑻</m:t>
                          </m:r>
                        </m:sup>
                      </m:sSup>
                      <m:r>
                        <a:rPr lang="en-US" sz="1800" b="1" i="1">
                          <a:effectLst/>
                          <a:latin typeface="Cambria Math" panose="02040503050406030204" pitchFamily="18" charset="0"/>
                          <a:ea typeface="Calibri" panose="020F0502020204030204" pitchFamily="34" charset="0"/>
                          <a:cs typeface="Arial" panose="020B0604020202020204" pitchFamily="34" charset="0"/>
                        </a:rPr>
                        <m:t>𝒄</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𝛾</m:t>
                      </m:r>
                      <m:r>
                        <a:rPr lang="en-US" sz="1800" i="1">
                          <a:effectLst/>
                          <a:latin typeface="Cambria Math" panose="02040503050406030204" pitchFamily="18" charset="0"/>
                          <a:ea typeface="Calibri" panose="020F0502020204030204" pitchFamily="34" charset="0"/>
                          <a:cs typeface="Arial" panose="020B0604020202020204" pitchFamily="34" charset="0"/>
                        </a:rPr>
                        <m:t>≤0 ,  </m:t>
                      </m:r>
                    </m:oMath>
                  </m:oMathPara>
                </a14:m>
                <a:endParaRPr lang="en-US" sz="1800" i="1" dirty="0">
                  <a:effectLst/>
                  <a:latin typeface="Cambria Math" panose="02040503050406030204" pitchFamily="18" charset="0"/>
                  <a:ea typeface="Calibri" panose="020F050202020403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 </m:t>
                      </m:r>
                      <m:r>
                        <a:rPr lang="en-US" sz="1800" i="1">
                          <a:effectLst/>
                          <a:latin typeface="Cambria Math" panose="02040503050406030204" pitchFamily="18" charset="0"/>
                          <a:ea typeface="Calibri" panose="020F0502020204030204" pitchFamily="34" charset="0"/>
                          <a:cs typeface="Arial" panose="020B0604020202020204" pitchFamily="34" charset="0"/>
                        </a:rPr>
                        <m:t>𝑚</m:t>
                      </m:r>
                    </m:oMath>
                  </m:oMathPara>
                </a14:m>
                <a:endParaRPr lang="en-US" dirty="0"/>
              </a:p>
            </p:txBody>
          </p:sp>
        </mc:Choice>
        <mc:Fallback>
          <p:sp>
            <p:nvSpPr>
              <p:cNvPr id="20" name="TextBox 19">
                <a:extLst>
                  <a:ext uri="{FF2B5EF4-FFF2-40B4-BE49-F238E27FC236}">
                    <a16:creationId xmlns:a16="http://schemas.microsoft.com/office/drawing/2014/main" id="{977DF55A-8F8C-28BE-E3EA-51D714B089DA}"/>
                  </a:ext>
                </a:extLst>
              </p:cNvPr>
              <p:cNvSpPr txBox="1">
                <a:spLocks noRot="1" noChangeAspect="1" noMove="1" noResize="1" noEditPoints="1" noAdjustHandles="1" noChangeArrowheads="1" noChangeShapeType="1" noTextEdit="1"/>
              </p:cNvSpPr>
              <p:nvPr/>
            </p:nvSpPr>
            <p:spPr>
              <a:xfrm>
                <a:off x="5033638" y="1655889"/>
                <a:ext cx="5985228" cy="83112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919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491366" cy="1010842"/>
          </a:xfrm>
        </p:spPr>
        <p:txBody>
          <a:bodyPr/>
          <a:lstStyle/>
          <a:p>
            <a:r>
              <a:rPr lang="en-GB" dirty="0"/>
              <a:t>Frank Wolfe algorithm provides a straightforward approach for solving a convex minimization problem over a compact convex set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7" y="2673328"/>
            <a:ext cx="6004527" cy="1010842"/>
          </a:xfrm>
        </p:spPr>
        <p:txBody>
          <a:bodyPr/>
          <a:lstStyle/>
          <a:p>
            <a:r>
              <a:rPr lang="en-GB" dirty="0"/>
              <a:t>A simple improvement over the zig zagging problem of FW algorithm with introducing the possibility of taking ‘away steps’ during optimization.</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901890" cy="1010842"/>
          </a:xfrm>
        </p:spPr>
        <p:txBody>
          <a:bodyPr/>
          <a:lstStyle/>
          <a:p>
            <a:r>
              <a:rPr lang="en-US" dirty="0"/>
              <a:t>Combination of the Pairwise Conditional Gradient with </a:t>
            </a:r>
            <a:r>
              <a:rPr lang="en-GB" dirty="0"/>
              <a:t>the blending criterion from the Blended Conditional Gradients Algorithm that eliminates the occurrence of swap steps.</a:t>
            </a:r>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It exploits the special structure of the MEB dual formulation  and can geometrically be viewed as generating a sequence of trial balls until a ball with desired properties is computed.</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831</TotalTime>
  <Words>1636</Words>
  <Application>Microsoft Office PowerPoint</Application>
  <PresentationFormat>Widescreen</PresentationFormat>
  <Paragraphs>442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Poppins</vt:lpstr>
      <vt:lpstr>Tenorite</vt:lpstr>
      <vt:lpstr>Times New Roman</vt:lpstr>
      <vt:lpstr>Monoline</vt:lpstr>
      <vt:lpstr>Minimum Enclosing Ball  for Anomaly Detection using Frank Wolfe Variants </vt:lpstr>
      <vt:lpstr>introduction</vt:lpstr>
      <vt:lpstr>The primal meb problem</vt:lpstr>
      <vt:lpstr>The DUAL meb problem</vt:lpstr>
      <vt:lpstr>From Lagrange multipliers to MEB parameters</vt:lpstr>
      <vt:lpstr>From Lagrange multipliers to MEB parameters</vt:lpstr>
      <vt:lpstr>algorithms</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Marija Cveevska</cp:lastModifiedBy>
  <cp:revision>14</cp:revision>
  <dcterms:created xsi:type="dcterms:W3CDTF">2023-09-09T13:07:29Z</dcterms:created>
  <dcterms:modified xsi:type="dcterms:W3CDTF">2023-09-23T15:13:23Z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