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6" r:id="rId5"/>
    <p:sldId id="267" r:id="rId6"/>
    <p:sldId id="268" r:id="rId7"/>
    <p:sldId id="285" r:id="rId8"/>
    <p:sldId id="264" r:id="rId9"/>
    <p:sldId id="259" r:id="rId10"/>
    <p:sldId id="258" r:id="rId11"/>
    <p:sldId id="260" r:id="rId12"/>
    <p:sldId id="262" r:id="rId13"/>
    <p:sldId id="261" r:id="rId14"/>
    <p:sldId id="284" r:id="rId15"/>
    <p:sldId id="273" r:id="rId16"/>
    <p:sldId id="275" r:id="rId17"/>
    <p:sldId id="272" r:id="rId18"/>
    <p:sldId id="276" r:id="rId19"/>
    <p:sldId id="282" r:id="rId20"/>
    <p:sldId id="287" r:id="rId21"/>
    <p:sldId id="278" r:id="rId22"/>
    <p:sldId id="280" r:id="rId23"/>
    <p:sldId id="279" r:id="rId24"/>
    <p:sldId id="286" r:id="rId25"/>
    <p:sldId id="269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FFD4-B1F6-4739-C01A-12E1575D2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A70FF-8158-F4F9-3E4C-191CB875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47503-D045-FF93-7BE7-78DAA37A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8B56-7E93-4C41-B6DB-B6741EEA0B9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73DD-DEF9-B81C-8192-08D41086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A2971-D368-8640-CA4E-8BB48371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9269-B27B-485B-A315-BEE39075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7324-90E9-DD00-FAE3-6EEBBECC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7B522-CB29-8493-2007-BE0830E55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DC27-3D47-344D-1786-0ABA8A34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8B56-7E93-4C41-B6DB-B6741EEA0B9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674A-06BB-4C2E-CEA3-F09153DB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E5808-5926-997A-4285-5CFC45F1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9269-B27B-485B-A315-BEE39075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4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B071A-AD9D-0176-B052-271C54F59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AE3F7-22E7-9BD5-F966-4A0C11841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A086-9C32-67A4-C3F6-EB14BDB3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8B56-7E93-4C41-B6DB-B6741EEA0B9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D83E-A06A-7105-EB72-EA301796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8767-7DA9-DA0F-E1EC-34EDEBE8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9269-B27B-485B-A315-BEE39075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8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5E7F-46D3-6F25-2F67-9183469B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846D-05E3-8D81-BA6B-F9B5A0A5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2B81-F79F-58D5-F081-A6F4D776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8B56-7E93-4C41-B6DB-B6741EEA0B9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CBB8F-C797-AEDF-4360-B17E3DED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9DA8-5C91-6B09-053D-18E6026B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9269-B27B-485B-A315-BEE39075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4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B4E9-DBB3-854F-F3D3-2B692471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FC63D-C23B-3E87-02D6-414956151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F7E5-5AA1-3E12-CAFD-33193A6F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8B56-7E93-4C41-B6DB-B6741EEA0B9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642EC-ECD4-D866-F3FE-2DE7902A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6C66-DE67-54EC-A2FB-F077AF0A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9269-B27B-485B-A315-BEE39075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1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6FBB-91AA-42CC-E78D-4728DB78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23D6-2513-5475-894A-4A129582A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F3A8-8CC5-3DB9-99A9-0F8AB499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49633-AF5D-CBCC-086A-744B3B3B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8B56-7E93-4C41-B6DB-B6741EEA0B9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588CF-1BDE-F561-DBBE-32D378C6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A078-B537-2DB4-B821-E68773ED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9269-B27B-485B-A315-BEE39075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D8C6-4628-8135-5C5E-93227A48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2EA79-FEAF-3E10-D588-42FB1A5AA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11CDC-E11B-E00F-1117-DF5B479A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41EC9-FD67-6FE3-C311-98583ADF2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70A47-E6C3-47E5-45A9-DCF5127BA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E97F4-6903-41E3-B649-042678E0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8B56-7E93-4C41-B6DB-B6741EEA0B9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A847B-653C-29B5-0889-3368345E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2F550-14B2-2953-A836-6428E7DE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9269-B27B-485B-A315-BEE39075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4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E076-2ED7-72CF-EF54-6F01C37E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3F460-E760-253F-032B-B1BE0F24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8B56-7E93-4C41-B6DB-B6741EEA0B9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3D54A-EE2A-2B66-414E-F1F6C09A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CDDE-C78A-5642-493D-A7079438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9269-B27B-485B-A315-BEE39075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8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D1DDC-D52E-6298-42E2-69D441E0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8B56-7E93-4C41-B6DB-B6741EEA0B9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202CB-6742-3C43-3D11-71E22206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EFCC6-3B61-F604-8D31-B345C581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9269-B27B-485B-A315-BEE39075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6F26-D259-69DD-E662-B6A0DCBC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80C0-BC6C-AC51-AA7C-DA185CD24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01F72-9E89-CD9C-F2D9-18428B67B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1316D-31B8-F57B-43A6-55D3AEAA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8B56-7E93-4C41-B6DB-B6741EEA0B9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CBBF7-B17C-20D8-669E-15EF66D2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CD9BC-161A-8FEC-83D5-EB1328D8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9269-B27B-485B-A315-BEE39075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4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C392-ADB4-7EB5-7A2B-456E7EB9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C9C20-72BE-C525-C9A9-9D3B805F3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49973-700A-F797-4747-D485C8F3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2F07D-ADDC-1535-6204-105F8DF6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8B56-7E93-4C41-B6DB-B6741EEA0B9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A68E2-0080-04C3-038D-4D61BBF1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233F5-44E3-9F1A-445D-DD34986F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9269-B27B-485B-A315-BEE39075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02F31-E682-8CA6-8689-2AAA83C0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DA05C-80B7-6D3A-E75B-52FFE7EB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37F9D-E10A-EC75-AB2D-48664DC97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8B56-7E93-4C41-B6DB-B6741EEA0B9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EF9FD-0C06-8D13-B606-053459EA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0914-2EE3-4781-B1A4-DF4A9A854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9269-B27B-485B-A315-BEE39075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90D30-CB91-95C4-3090-C64C0F75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Unbounded Frank-Wolfe Algorithms Applied to the Generalized LASSO Problem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10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38AB4A-11D3-9719-A807-5AE515581E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8675" y="494414"/>
                <a:ext cx="10534650" cy="81740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algn="ctr"/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Computing Projections onto 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𝑇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38AB4A-11D3-9719-A807-5AE515581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8675" y="494414"/>
                <a:ext cx="10534650" cy="817403"/>
              </a:xfrm>
              <a:blipFill>
                <a:blip r:embed="rId2"/>
                <a:stretch>
                  <a:fillRect b="-29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BDE02-4552-C789-316F-6BE27BFEE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900" y="2528628"/>
            <a:ext cx="10744200" cy="35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4A6A-6463-E203-8F98-FD9E75EE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24061" cy="949606"/>
          </a:xfrm>
        </p:spPr>
        <p:txBody>
          <a:bodyPr>
            <a:normAutofit/>
          </a:bodyPr>
          <a:lstStyle/>
          <a:p>
            <a:r>
              <a:rPr lang="en-US" dirty="0"/>
              <a:t>Solving the Linear Subproblem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C2C106E-0A9A-4090-95B9-B7070646D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92E154-4CAF-80D1-8590-AC48C5CDC1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t="27586"/>
          <a:stretch/>
        </p:blipFill>
        <p:spPr>
          <a:xfrm>
            <a:off x="3691975" y="4185403"/>
            <a:ext cx="3869161" cy="293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36464F-6A21-F963-0CA1-99452261A8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t="16000"/>
          <a:stretch/>
        </p:blipFill>
        <p:spPr>
          <a:xfrm>
            <a:off x="7653546" y="4185403"/>
            <a:ext cx="824117" cy="2933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FF0CCB-FF41-7F44-6CB2-9FFE11DEF0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805" y="4662658"/>
            <a:ext cx="2475155" cy="268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97B940-51B6-E27F-491A-AB817E228E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183" y="5115312"/>
            <a:ext cx="5873633" cy="26872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4DA87D-8271-1C06-F3B5-11481D06D16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159183" y="1874612"/>
            <a:ext cx="5873633" cy="2105388"/>
          </a:xfrm>
        </p:spPr>
      </p:pic>
    </p:spTree>
    <p:extLst>
      <p:ext uri="{BB962C8B-B14F-4D97-AF65-F5344CB8AC3E}">
        <p14:creationId xmlns:p14="http://schemas.microsoft.com/office/powerpoint/2010/main" val="342796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5249E-CE92-62C4-2DC1-FF07B05B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Solving the Linear Subproblem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5C5D5-10D6-639E-3EB8-46A711CE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48" y="2354239"/>
            <a:ext cx="849050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1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93829-EAEB-A3F5-1B99-35923F93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Frank Wolfe Step Size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D7AE80-B294-2D1A-FF93-DD78A4F40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592099"/>
            <a:ext cx="10744200" cy="347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4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90D30-CB91-95C4-3090-C64C0F75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Unbounded Frank-Wolfe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AEA56-9535-4C4E-7F51-E3BB17AE1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3132990"/>
            <a:ext cx="10744200" cy="23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9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6E1A6-0908-F499-EA9D-5B671549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with FW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81456D-3FDE-0B30-FFC5-1C256FF60A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46301"/>
          <a:stretch/>
        </p:blipFill>
        <p:spPr>
          <a:xfrm>
            <a:off x="1932816" y="2859246"/>
            <a:ext cx="2660640" cy="181150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5F3C82-9F06-46E4-B13D-598E3EFBA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6304" y="2011363"/>
            <a:ext cx="4954750" cy="4160837"/>
          </a:xfrm>
        </p:spPr>
        <p:txBody>
          <a:bodyPr/>
          <a:lstStyle/>
          <a:p>
            <a:pPr marL="217170" indent="-217170" defTabSz="868680">
              <a:spcBef>
                <a:spcPts val="950"/>
              </a:spcBef>
            </a:pPr>
            <a:r>
              <a:rPr lang="en-US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FW convergence: sublinear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5497-CF97-BC85-229D-37AEC0F6D2E3}"/>
              </a:ext>
            </a:extLst>
          </p:cNvPr>
          <p:cNvSpPr txBox="1"/>
          <p:nvPr/>
        </p:nvSpPr>
        <p:spPr>
          <a:xfrm>
            <a:off x="1360946" y="5185086"/>
            <a:ext cx="4840044" cy="353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Zig-</a:t>
            </a:r>
            <a:r>
              <a:rPr lang="en-US" sz="171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zaging</a:t>
            </a: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FW when the solution lays on the edge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38E24-CD1D-51B2-867A-4059164B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Improvement: Away-Step FW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B7F15-2D58-F235-FFD7-A0984180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2170" y="2007704"/>
            <a:ext cx="5057408" cy="4247046"/>
          </a:xfrm>
        </p:spPr>
        <p:txBody>
          <a:bodyPr/>
          <a:lstStyle/>
          <a:p>
            <a:pPr marL="221742" indent="-221742" defTabSz="886968">
              <a:spcBef>
                <a:spcPts val="970"/>
              </a:spcBef>
            </a:pPr>
            <a:r>
              <a:rPr lang="en-US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with an away step, which achieves a linear convergence rate, also in the unbounded case</a:t>
            </a:r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730877FE-4E7A-9E04-C949-E8F58D5B71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2807"/>
          <a:stretch/>
        </p:blipFill>
        <p:spPr>
          <a:xfrm>
            <a:off x="1353021" y="2837094"/>
            <a:ext cx="2386718" cy="18490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80439-E170-AB91-CE37-D8CF62D26269}"/>
              </a:ext>
            </a:extLst>
          </p:cNvPr>
          <p:cNvSpPr txBox="1"/>
          <p:nvPr/>
        </p:nvSpPr>
        <p:spPr>
          <a:xfrm>
            <a:off x="1607824" y="5067480"/>
            <a:ext cx="2395188" cy="360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Away step implemented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6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BD2D6-C1C6-37DB-3DA6-B891A74F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Unbounded Away-Step Frank Wolfe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401E42C-67A9-1C15-485D-2E0E2E5FE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4" y="2198362"/>
                <a:ext cx="4958966" cy="391777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Second linear oracle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r>
                  <a:rPr lang="en-US" sz="2000" dirty="0"/>
                  <a:t>Choose the direction whose projection onto the gradient is the smallest</a:t>
                </a:r>
              </a:p>
              <a:p>
                <a:r>
                  <a:rPr lang="en-US" sz="2000" dirty="0"/>
                  <a:t>Keep track of vertices and weights, updating them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401E42C-67A9-1C15-485D-2E0E2E5FE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4" y="2198362"/>
                <a:ext cx="4958966" cy="3917773"/>
              </a:xfrm>
              <a:blipFill>
                <a:blip r:embed="rId2"/>
                <a:stretch>
                  <a:fillRect l="-1107" t="-1558" r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9C63ABA-BCB7-7833-EA0D-3F62D4A1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4" y="3316596"/>
            <a:ext cx="6628930" cy="253556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56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9F346-9E96-903B-A596-5A3BB642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 of the vertices and weights in uAFW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5E6C0-9C9E-509A-7199-3744744BB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48" y="2072640"/>
            <a:ext cx="9072828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88945A16-705F-88B3-6B6A-ED5412BFF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D9C9E0-AEA4-22E3-0EA9-B976FBA3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70" y="381663"/>
            <a:ext cx="6592960" cy="8269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5745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073D-EEB5-DF8F-5915-E59D2F4B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Contents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5599B257-5C40-FC85-0C9E-95492024C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9F84-9093-C4EB-36F4-D28C4D0F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Introduction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Generalized lasso problem</a:t>
            </a:r>
          </a:p>
          <a:p>
            <a:r>
              <a:rPr lang="en-US" sz="1500" dirty="0">
                <a:solidFill>
                  <a:schemeClr val="tx2"/>
                </a:solidFill>
              </a:rPr>
              <a:t>Data generation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Generalized lasso in UFW</a:t>
            </a:r>
          </a:p>
          <a:p>
            <a:r>
              <a:rPr lang="en-US" sz="1500" dirty="0">
                <a:solidFill>
                  <a:schemeClr val="tx2"/>
                </a:solidFill>
              </a:rPr>
              <a:t>Gradient step size</a:t>
            </a:r>
          </a:p>
          <a:p>
            <a:r>
              <a:rPr lang="en-US" sz="1500" dirty="0">
                <a:solidFill>
                  <a:schemeClr val="tx2"/>
                </a:solidFill>
              </a:rPr>
              <a:t>Computing projections</a:t>
            </a:r>
          </a:p>
          <a:p>
            <a:r>
              <a:rPr lang="en-US" sz="1500" dirty="0">
                <a:solidFill>
                  <a:schemeClr val="tx2"/>
                </a:solidFill>
              </a:rPr>
              <a:t>LMO</a:t>
            </a:r>
          </a:p>
          <a:p>
            <a:r>
              <a:rPr lang="en-US" sz="1500" dirty="0">
                <a:solidFill>
                  <a:schemeClr val="tx2"/>
                </a:solidFill>
              </a:rPr>
              <a:t>FW step size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FW away step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Results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Conclusions</a:t>
            </a:r>
          </a:p>
          <a:p>
            <a:pPr lvl="1"/>
            <a:endParaRPr lang="en-US" sz="1500" dirty="0">
              <a:solidFill>
                <a:schemeClr val="tx2"/>
              </a:solidFill>
            </a:endParaRPr>
          </a:p>
          <a:p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388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CA379-5AF0-69C5-574B-C127C767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C32EB55-3EA5-55DC-3AD0-00F2EFDD75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Optimal solution gap: objective value – MOSEK optimal solution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: primal dual gap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: norm of the projection onto T of the gradient</a:t>
                </a:r>
              </a:p>
              <a:p>
                <a:pPr lvl="1"/>
                <a:r>
                  <a:rPr lang="en-US" dirty="0"/>
                  <a:t>Possible termination: when both values are small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C32EB55-3EA5-55DC-3AD0-00F2EFDD7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F0E6964-D6B6-1705-1398-06835304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80" y="4001294"/>
            <a:ext cx="6850693" cy="69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B92A34-BF46-3B1F-2FB7-5B5952DB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repetition #1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DA342D-3C8F-B572-822E-D85D8A24C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6" y="1311817"/>
            <a:ext cx="8361679" cy="53096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9CC79A-A453-2E0E-75B5-609735C2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90" y="322571"/>
            <a:ext cx="2599347" cy="11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6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0B903-8820-173D-C9B4-A222840F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repetition 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7E69F-86DF-3346-995B-28167B396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192" y="1311817"/>
            <a:ext cx="7999615" cy="53397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6DC4F6-7831-6B67-5789-A2924DD2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0" y="438401"/>
            <a:ext cx="2164888" cy="92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49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3B14F-001A-2ECD-6D34-7B722D33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Average: 10 repetitions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A8959-D0E1-E8D1-8B6D-6C0892C7C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473" y="1405526"/>
            <a:ext cx="8329053" cy="5226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307EDF-949A-F0E5-2F87-87024F570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1" y="494414"/>
            <a:ext cx="2122223" cy="9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87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3B14F-001A-2ECD-6D34-7B722D33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Running time comparison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1078A14-D97D-C404-2C6C-32420AB0D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412" y="2083506"/>
            <a:ext cx="6261176" cy="36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9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93829-EAEB-A3F5-1B99-35923F93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47725" y="20896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r=1</a:t>
            </a:r>
          </a:p>
          <a:p>
            <a:r>
              <a:rPr lang="en-US" sz="2000" dirty="0"/>
              <a:t>r=2</a:t>
            </a:r>
          </a:p>
          <a:p>
            <a:r>
              <a:rPr lang="en-US" sz="2000" dirty="0"/>
              <a:t>Gradient step size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16" y="2518323"/>
            <a:ext cx="14097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16" y="3085040"/>
            <a:ext cx="1352550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16" y="2018281"/>
            <a:ext cx="2381250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16" y="3680332"/>
            <a:ext cx="1590675" cy="36195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B4E8BE4-7C84-5AFD-4687-4FB8994DD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473" y="1795869"/>
            <a:ext cx="7088072" cy="44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4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B8DDA-A6CF-F0FC-D001-1F15810B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1376678-0C1E-C353-E527-914547CF9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72" y="2683004"/>
            <a:ext cx="10768181" cy="2907407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8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D4393-D4C3-2531-1803-B489936F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Introduction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1926A-312D-EEF9-A034-1CCB45C482E4}"/>
              </a:ext>
            </a:extLst>
          </p:cNvPr>
          <p:cNvSpPr/>
          <p:nvPr/>
        </p:nvSpPr>
        <p:spPr>
          <a:xfrm>
            <a:off x="10515600" y="3098800"/>
            <a:ext cx="58928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8675" y="2241167"/>
            <a:ext cx="10534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Generalized Least Absolute Shrinkage and Selection </a:t>
            </a:r>
            <a:r>
              <a:rPr lang="en-US" dirty="0"/>
              <a:t>Operator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Unbounded Frank-Wolfe Algorithm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2577920"/>
            <a:ext cx="4061761" cy="965501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03E1F8DF-5815-9C1F-0191-663035C7C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357967" cy="135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FFC31-35F4-F559-0D1A-93F357B94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07" t="10214" r="2262" b="1853"/>
          <a:stretch/>
        </p:blipFill>
        <p:spPr>
          <a:xfrm>
            <a:off x="5820711" y="2865120"/>
            <a:ext cx="3120090" cy="4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2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93829-EAEB-A3F5-1B99-35923F93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Data Generation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2225073"/>
            <a:ext cx="10515600" cy="4351338"/>
          </a:xfrm>
        </p:spPr>
        <p:txBody>
          <a:bodyPr/>
          <a:lstStyle/>
          <a:p>
            <a:r>
              <a:rPr lang="en-US" dirty="0"/>
              <a:t>Synthetic Data Generation</a:t>
            </a:r>
          </a:p>
          <a:p>
            <a:r>
              <a:rPr lang="en-US" sz="2000" dirty="0"/>
              <a:t>N=1000</a:t>
            </a:r>
          </a:p>
          <a:p>
            <a:r>
              <a:rPr lang="en-US" sz="2000" dirty="0"/>
              <a:t>n=500</a:t>
            </a:r>
          </a:p>
          <a:p>
            <a:r>
              <a:rPr lang="en-US" sz="2000" dirty="0"/>
              <a:t>Signal-to-noise Ratio=1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93829-EAEB-A3F5-1B99-35923F93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3" y="2194575"/>
            <a:ext cx="10515600" cy="439309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r=1                             r=2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Response vectors calculated with using:</a:t>
            </a:r>
          </a:p>
          <a:p>
            <a:r>
              <a:rPr lang="en-US" sz="2000" dirty="0"/>
              <a:t>Vector of regression coefficients</a:t>
            </a:r>
          </a:p>
          <a:p>
            <a:r>
              <a:rPr lang="en-US" sz="2000" dirty="0"/>
              <a:t>Underlying model coefficient</a:t>
            </a:r>
          </a:p>
          <a:p>
            <a:r>
              <a:rPr lang="en-US" sz="2000" dirty="0"/>
              <a:t>Noise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4" y="3987393"/>
            <a:ext cx="2228850" cy="523875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54" y="1594119"/>
            <a:ext cx="4092211" cy="17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93829-EAEB-A3F5-1B99-35923F93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Generation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51" y="2083506"/>
            <a:ext cx="7512697" cy="32997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28675" y="2295084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                       r=1                                                            r=2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SNR=1 case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4" y="5797800"/>
            <a:ext cx="36385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7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073D-EEB5-DF8F-5915-E59D2F4B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905" y="2728471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Unbounded Frank-Wolfe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5599B257-5C40-FC85-0C9E-95492024C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427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D4393-D4C3-2531-1803-B489936F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Generalized Lasso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719E7-E8BE-2348-70ED-70BC3411CE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/>
          <a:srcRect t="3981"/>
          <a:stretch/>
        </p:blipFill>
        <p:spPr>
          <a:xfrm>
            <a:off x="723900" y="2445523"/>
            <a:ext cx="10744200" cy="3765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01926A-312D-EEF9-A034-1CCB45C482E4}"/>
              </a:ext>
            </a:extLst>
          </p:cNvPr>
          <p:cNvSpPr/>
          <p:nvPr/>
        </p:nvSpPr>
        <p:spPr>
          <a:xfrm>
            <a:off x="10515600" y="3098800"/>
            <a:ext cx="58928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22DF23-2221-B851-9C83-BE6C7B56B2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87120" y="3688079"/>
            <a:ext cx="9916160" cy="394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67790-99D5-89C9-5E61-75B483BC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Step Size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D1CFA2-D2BF-3C05-444F-E457A1E6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Author’s Suggestion = </a:t>
            </a:r>
          </a:p>
          <a:p>
            <a:endParaRPr lang="en-US" dirty="0"/>
          </a:p>
          <a:p>
            <a:r>
              <a:rPr lang="en-US" dirty="0"/>
              <a:t>Alternative Method =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21E8A-BB80-D3A2-FCA5-DBD9D4AC1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1"/>
          <a:stretch/>
        </p:blipFill>
        <p:spPr>
          <a:xfrm>
            <a:off x="4478583" y="3878774"/>
            <a:ext cx="1397018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A1C8D3-794C-6324-4D67-DE2DD0BF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82" y="2890147"/>
            <a:ext cx="6259413" cy="30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6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274</Words>
  <Application>Microsoft Office PowerPoint</Application>
  <PresentationFormat>Widescreen</PresentationFormat>
  <Paragraphs>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Unbounded Frank-Wolfe Algorithms Applied to the Generalized LASSO Problem</vt:lpstr>
      <vt:lpstr>Contents</vt:lpstr>
      <vt:lpstr>Introduction</vt:lpstr>
      <vt:lpstr>Data Generation</vt:lpstr>
      <vt:lpstr>Data Generation</vt:lpstr>
      <vt:lpstr>Data Generation</vt:lpstr>
      <vt:lpstr>Unbounded Frank-Wolfe</vt:lpstr>
      <vt:lpstr>Generalized Lasso Problem</vt:lpstr>
      <vt:lpstr>Gradient Step Size</vt:lpstr>
      <vt:lpstr>Computing Projections onto T and T^⊥ </vt:lpstr>
      <vt:lpstr>Solving the Linear Subproblem</vt:lpstr>
      <vt:lpstr>Solving the Linear Subproblem</vt:lpstr>
      <vt:lpstr>Frank Wolfe Step Size</vt:lpstr>
      <vt:lpstr>Unbounded Frank-Wolfe Algorithm</vt:lpstr>
      <vt:lpstr>Problem with FW</vt:lpstr>
      <vt:lpstr>Improvement: Away-Step FW</vt:lpstr>
      <vt:lpstr>Unbounded Away-Step Frank Wolfe</vt:lpstr>
      <vt:lpstr>Update of the vertices and weights in uAFW</vt:lpstr>
      <vt:lpstr>Results</vt:lpstr>
      <vt:lpstr>Metrics</vt:lpstr>
      <vt:lpstr>Single repetition #1</vt:lpstr>
      <vt:lpstr>Single repetition #2</vt:lpstr>
      <vt:lpstr>Average: 10 repetitions</vt:lpstr>
      <vt:lpstr>Running time comparison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Unbounded Frank-Wolfe</dc:title>
  <dc:creator>Kaan Daibaşoğlu</dc:creator>
  <cp:lastModifiedBy>Esteban Ortega Domínguez</cp:lastModifiedBy>
  <cp:revision>16</cp:revision>
  <dcterms:created xsi:type="dcterms:W3CDTF">2023-07-11T08:50:28Z</dcterms:created>
  <dcterms:modified xsi:type="dcterms:W3CDTF">2023-07-12T10:21:14Z</dcterms:modified>
</cp:coreProperties>
</file>