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6"/>
  </p:notesMasterIdLst>
  <p:handoutMasterIdLst>
    <p:handoutMasterId r:id="rId27"/>
  </p:handoutMasterIdLst>
  <p:sldIdLst>
    <p:sldId id="256" r:id="rId5"/>
    <p:sldId id="314" r:id="rId6"/>
    <p:sldId id="313" r:id="rId7"/>
    <p:sldId id="261" r:id="rId8"/>
    <p:sldId id="294" r:id="rId9"/>
    <p:sldId id="295" r:id="rId10"/>
    <p:sldId id="296" r:id="rId11"/>
    <p:sldId id="300" r:id="rId12"/>
    <p:sldId id="298" r:id="rId13"/>
    <p:sldId id="307" r:id="rId14"/>
    <p:sldId id="304" r:id="rId15"/>
    <p:sldId id="308" r:id="rId16"/>
    <p:sldId id="299" r:id="rId17"/>
    <p:sldId id="302" r:id="rId18"/>
    <p:sldId id="309" r:id="rId19"/>
    <p:sldId id="305" r:id="rId20"/>
    <p:sldId id="318" r:id="rId21"/>
    <p:sldId id="310" r:id="rId22"/>
    <p:sldId id="306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9/23/2023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9/23/2023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8363"/>
            <a:ext cx="10515600" cy="369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uciml/breast-cancer-wisconsin-data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563/iranian+churn+dataset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0666" y="1529368"/>
            <a:ext cx="4303059" cy="3799263"/>
          </a:xfrm>
        </p:spPr>
        <p:txBody>
          <a:bodyPr/>
          <a:lstStyle/>
          <a:p>
            <a:r>
              <a:rPr lang="en-GB" sz="3600" dirty="0">
                <a:cs typeface="Poppins" panose="00000500000000000000" pitchFamily="2" charset="0"/>
              </a:rPr>
              <a:t>Minimum Enclosing Ball </a:t>
            </a:r>
            <a:br>
              <a:rPr lang="en-GB" sz="3600" dirty="0">
                <a:cs typeface="Poppins" panose="00000500000000000000" pitchFamily="2" charset="0"/>
              </a:rPr>
            </a:br>
            <a:r>
              <a:rPr lang="en-GB" sz="3600" dirty="0">
                <a:cs typeface="Poppins" panose="00000500000000000000" pitchFamily="2" charset="0"/>
              </a:rPr>
              <a:t>for Anomaly Detection using Frank-Wolfe Variants</a:t>
            </a:r>
            <a:br>
              <a:rPr lang="en-GB" sz="3600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D1DD33-63C6-566F-1D75-E320BAB02A4F}"/>
              </a:ext>
            </a:extLst>
          </p:cNvPr>
          <p:cNvSpPr txBox="1"/>
          <p:nvPr/>
        </p:nvSpPr>
        <p:spPr>
          <a:xfrm>
            <a:off x="825624" y="5175682"/>
            <a:ext cx="21621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j-lt"/>
                <a:cs typeface="Poppins" panose="00000500000000000000" pitchFamily="2" charset="0"/>
              </a:rPr>
              <a:t>Project by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j-lt"/>
                <a:cs typeface="Poppins" panose="00000500000000000000" pitchFamily="2" charset="0"/>
              </a:rPr>
              <a:t>Dejan</a:t>
            </a:r>
            <a:r>
              <a:rPr lang="en-US" sz="1800" dirty="0">
                <a:latin typeface="+mj-lt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+mj-lt"/>
                <a:cs typeface="Poppins" panose="00000500000000000000" pitchFamily="2" charset="0"/>
              </a:rPr>
              <a:t>Dichoski</a:t>
            </a:r>
            <a:endParaRPr lang="en-US" sz="1800" dirty="0">
              <a:latin typeface="+mj-lt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  <a:cs typeface="Poppins" panose="00000500000000000000" pitchFamily="2" charset="0"/>
              </a:rPr>
              <a:t>Marija Cveevska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Poppins" panose="00000500000000000000" pitchFamily="2" charset="0"/>
              </a:rPr>
              <a:t>Suleyman </a:t>
            </a:r>
            <a:r>
              <a:rPr lang="en-US" dirty="0" err="1">
                <a:latin typeface="+mj-lt"/>
                <a:cs typeface="Poppins" panose="00000500000000000000" pitchFamily="2" charset="0"/>
              </a:rPr>
              <a:t>Erim</a:t>
            </a:r>
            <a:endParaRPr lang="en-GB" sz="1800" dirty="0">
              <a:latin typeface="+mj-lt"/>
              <a:cs typeface="Poppins" panose="00000500000000000000" pitchFamily="2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7CE68-EEBA-508B-EA41-470F6BA4AF4C}"/>
              </a:ext>
            </a:extLst>
          </p:cNvPr>
          <p:cNvSpPr txBox="1"/>
          <p:nvPr/>
        </p:nvSpPr>
        <p:spPr>
          <a:xfrm>
            <a:off x="3654782" y="5175682"/>
            <a:ext cx="1948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+mj-lt"/>
                <a:cs typeface="Poppins" panose="00000500000000000000" pitchFamily="2" charset="0"/>
              </a:rPr>
              <a:t>Mentor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>
                <a:latin typeface="+mj-lt"/>
                <a:cs typeface="Poppins" panose="00000500000000000000" pitchFamily="2" charset="0"/>
              </a:rPr>
              <a:t>Prof. F. Rinaldi</a:t>
            </a:r>
            <a:endParaRPr lang="en-US" dirty="0">
              <a:latin typeface="+mj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6169AF-8DAB-E641-E67D-26F7F06A696A}"/>
              </a:ext>
            </a:extLst>
          </p:cNvPr>
          <p:cNvGrpSpPr/>
          <p:nvPr/>
        </p:nvGrpSpPr>
        <p:grpSpPr>
          <a:xfrm>
            <a:off x="3654782" y="6006679"/>
            <a:ext cx="2946410" cy="369332"/>
            <a:chOff x="4412202" y="6046611"/>
            <a:chExt cx="2946410" cy="3693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352B14-663C-565A-74A1-A5306D203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12202" y="6055030"/>
              <a:ext cx="719390" cy="32311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246B14-9587-B137-E919-44ADB9991286}"/>
                </a:ext>
              </a:extLst>
            </p:cNvPr>
            <p:cNvSpPr txBox="1"/>
            <p:nvPr/>
          </p:nvSpPr>
          <p:spPr>
            <a:xfrm>
              <a:off x="5131592" y="6046611"/>
              <a:ext cx="222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j-lt"/>
                  <a:cs typeface="Poppins" panose="00000500000000000000" pitchFamily="2" charset="0"/>
                </a:rPr>
                <a:t>University of Padova</a:t>
              </a:r>
              <a:endParaRPr lang="en-GB" sz="1800" dirty="0">
                <a:latin typeface="+mj-lt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120" y="209582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EXPERIMENT: UNIFORM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CD227AD3-0512-4367-9783-E5F086A86CF5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3178805652"/>
              </p:ext>
            </p:extLst>
          </p:nvPr>
        </p:nvGraphicFramePr>
        <p:xfrm>
          <a:off x="553728" y="1474775"/>
          <a:ext cx="11084544" cy="236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093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694619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1693413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1438182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464816">
                  <a:extLst>
                    <a:ext uri="{9D8B030D-6E8A-4147-A177-3AD203B41FA5}">
                      <a16:colId xmlns:a16="http://schemas.microsoft.com/office/drawing/2014/main" val="577348471"/>
                    </a:ext>
                  </a:extLst>
                </a:gridCol>
                <a:gridCol w="1438182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  <a:gridCol w="1597239">
                  <a:extLst>
                    <a:ext uri="{9D8B030D-6E8A-4147-A177-3AD203B41FA5}">
                      <a16:colId xmlns:a16="http://schemas.microsoft.com/office/drawing/2014/main" val="1821726032"/>
                    </a:ext>
                  </a:extLst>
                </a:gridCol>
              </a:tblGrid>
              <a:tr h="293509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TRAIN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TEST</a:t>
                      </a: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431845"/>
                  </a:ext>
                </a:extLst>
              </a:tr>
              <a:tr h="8382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ALGORITHM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ITTERATIONS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CPU TIME (S)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RADIUS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ACTIVE SET SIZE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RECALL (%)</a:t>
                      </a: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F1 SCORE (%)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ASFW</a:t>
                      </a:r>
                      <a:endParaRPr lang="en-US" sz="20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019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23.632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1.019375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190017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BPCD</a:t>
                      </a:r>
                    </a:p>
                  </a:txBody>
                  <a:tcPr marL="24019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16.606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1.019365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413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APPFW</a:t>
                      </a:r>
                    </a:p>
                  </a:txBody>
                  <a:tcPr marL="24019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22.108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1.019697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12276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3BF04EB-9554-6911-92F7-F8F313811D1F}"/>
              </a:ext>
            </a:extLst>
          </p:cNvPr>
          <p:cNvSpPr txBox="1"/>
          <p:nvPr/>
        </p:nvSpPr>
        <p:spPr>
          <a:xfrm>
            <a:off x="4290961" y="4086894"/>
            <a:ext cx="68745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 created two closely spaced yet separable clusters: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Train (nominal data): 8000 data points ~ U[0.0, 0.7);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est (anomaly data): 2000 points 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~ 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U[0.7, 1.0).</a:t>
            </a:r>
          </a:p>
          <a:p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58B2D4-48DC-B85B-00BB-C319BFCAD1DB}"/>
              </a:ext>
            </a:extLst>
          </p:cNvPr>
          <p:cNvSpPr txBox="1"/>
          <p:nvPr/>
        </p:nvSpPr>
        <p:spPr>
          <a:xfrm>
            <a:off x="3812064" y="5541081"/>
            <a:ext cx="57105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B</a:t>
            </a:r>
            <a:r>
              <a:rPr lang="en-GB" sz="1800" i="1" dirty="0"/>
              <a:t>lue cluster = training data.</a:t>
            </a:r>
            <a:endParaRPr lang="en-GB" i="1" dirty="0"/>
          </a:p>
          <a:p>
            <a:r>
              <a:rPr lang="en-GB" sz="1800" i="1" dirty="0"/>
              <a:t>Red cluster = test points. </a:t>
            </a:r>
          </a:p>
          <a:p>
            <a:r>
              <a:rPr lang="en-GB" sz="1800" i="1" dirty="0"/>
              <a:t>The circle shows the MEB constructed by Algorithm 2.</a:t>
            </a:r>
            <a:endParaRPr lang="en-US" sz="1800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29A8EC-C06F-A38C-89C6-4710ECF8A9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1"/>
          <a:stretch/>
        </p:blipFill>
        <p:spPr bwMode="auto">
          <a:xfrm>
            <a:off x="580642" y="3921273"/>
            <a:ext cx="3231422" cy="2627136"/>
          </a:xfrm>
          <a:prstGeom prst="rect">
            <a:avLst/>
          </a:prstGeom>
          <a:ln w="9525" cap="flat" cmpd="sng" algn="ctr">
            <a:solidFill>
              <a:sysClr val="window" lastClr="FFFFFF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91691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1322"/>
          </a:xfrm>
        </p:spPr>
        <p:txBody>
          <a:bodyPr lIns="0"/>
          <a:lstStyle/>
          <a:p>
            <a:pPr algn="ctr"/>
            <a:r>
              <a:rPr lang="en-US" dirty="0"/>
              <a:t>Training results - uniform 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E532584-FEC8-7495-4576-C68ED555F306}"/>
              </a:ext>
            </a:extLst>
          </p:cNvPr>
          <p:cNvSpPr txBox="1">
            <a:spLocks/>
          </p:cNvSpPr>
          <p:nvPr/>
        </p:nvSpPr>
        <p:spPr>
          <a:xfrm>
            <a:off x="1352593" y="1615503"/>
            <a:ext cx="9486814" cy="10573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2A963-F319-BD1C-04C2-B29BF2106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57" y="1690688"/>
            <a:ext cx="3066081" cy="23042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EB4E06-8E3C-54F7-A821-8B88EECF2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959" y="1690688"/>
            <a:ext cx="3066081" cy="23042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934BC3-F18D-8B77-B3F1-08A29AB22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361" y="1690688"/>
            <a:ext cx="3075487" cy="23042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2ED1F5-1A2F-72C0-30BF-C925A2DDE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557" y="4070136"/>
            <a:ext cx="3066081" cy="22972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1FCBA1-0DDB-2B54-FAE9-AC6B838ED2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2959" y="4070136"/>
            <a:ext cx="3066080" cy="23042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2C3D47-5B28-D90B-FCEF-A9D31E2B5C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6360" y="4070136"/>
            <a:ext cx="3066080" cy="230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79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EXPERIMENT: GAUSSIAN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CD227AD3-0512-4367-9783-E5F086A86CF5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860288425"/>
              </p:ext>
            </p:extLst>
          </p:nvPr>
        </p:nvGraphicFramePr>
        <p:xfrm>
          <a:off x="562046" y="1393477"/>
          <a:ext cx="11067907" cy="221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456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694619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1693413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1438182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464816">
                  <a:extLst>
                    <a:ext uri="{9D8B030D-6E8A-4147-A177-3AD203B41FA5}">
                      <a16:colId xmlns:a16="http://schemas.microsoft.com/office/drawing/2014/main" val="577348471"/>
                    </a:ext>
                  </a:extLst>
                </a:gridCol>
                <a:gridCol w="1438182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  <a:gridCol w="1597239">
                  <a:extLst>
                    <a:ext uri="{9D8B030D-6E8A-4147-A177-3AD203B41FA5}">
                      <a16:colId xmlns:a16="http://schemas.microsoft.com/office/drawing/2014/main" val="1821726032"/>
                    </a:ext>
                  </a:extLst>
                </a:gridCol>
              </a:tblGrid>
              <a:tr h="293509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TRAIN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TEST</a:t>
                      </a: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431845"/>
                  </a:ext>
                </a:extLst>
              </a:tr>
              <a:tr h="30184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ALGORITHM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ITTERATIONS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CPU TIME (S)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RADIUS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ACTIVE SET SIZE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RECALL (%)</a:t>
                      </a: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F1 SCORE (%)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ASFW</a:t>
                      </a:r>
                    </a:p>
                  </a:txBody>
                  <a:tcPr marL="24019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9.614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5.45032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99.85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8806793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BPCG</a:t>
                      </a:r>
                    </a:p>
                  </a:txBody>
                  <a:tcPr marL="24019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7.219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5.45032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99.85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146058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APPFW</a:t>
                      </a:r>
                    </a:p>
                  </a:txBody>
                  <a:tcPr marL="24019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733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21.904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5.45191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99.85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6998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A9F4227-9BF4-668A-22AE-6D01BE19C7E8}"/>
              </a:ext>
            </a:extLst>
          </p:cNvPr>
          <p:cNvSpPr txBox="1"/>
          <p:nvPr/>
        </p:nvSpPr>
        <p:spPr>
          <a:xfrm>
            <a:off x="4307416" y="3856579"/>
            <a:ext cx="704638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We created two very separable clusters: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raining (nominal data)</a:t>
            </a:r>
            <a:r>
              <a:rPr lang="en-GB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GB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8000 data points 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en-GB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0, 1);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Testing (nominal + anomaly data)</a:t>
            </a:r>
            <a:r>
              <a:rPr lang="en-GB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1000 points ~ N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0, 1), and 1000 ~ N(7, 1).</a:t>
            </a:r>
            <a:endParaRPr lang="en-US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3CA175-55AE-09FE-E975-2B12F2C250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74"/>
          <a:stretch/>
        </p:blipFill>
        <p:spPr bwMode="auto">
          <a:xfrm>
            <a:off x="681317" y="3774141"/>
            <a:ext cx="3161889" cy="25822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E2D93B-7D1D-7D3A-171A-0F6BF35ABA9C}"/>
              </a:ext>
            </a:extLst>
          </p:cNvPr>
          <p:cNvSpPr txBox="1"/>
          <p:nvPr/>
        </p:nvSpPr>
        <p:spPr>
          <a:xfrm>
            <a:off x="4105836" y="5272038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4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lue cluster = training points</a:t>
            </a:r>
            <a:r>
              <a:rPr lang="en-US" sz="1400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4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Red cluster =  test points</a:t>
            </a:r>
            <a:r>
              <a:rPr lang="en-US" sz="1400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400" i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nominal: </a:t>
            </a:r>
            <a:r>
              <a:rPr lang="en-US" sz="14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around the center of the MEB</a:t>
            </a:r>
          </a:p>
          <a:p>
            <a:r>
              <a:rPr lang="en-US" sz="14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anomaly:  the red cluster on the top right.</a:t>
            </a:r>
          </a:p>
          <a:p>
            <a:r>
              <a:rPr lang="en-US" sz="14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circle shows the MEB constructed by Algorithm 2. </a:t>
            </a:r>
          </a:p>
        </p:txBody>
      </p:sp>
    </p:spTree>
    <p:extLst>
      <p:ext uri="{BB962C8B-B14F-4D97-AF65-F5344CB8AC3E}">
        <p14:creationId xmlns:p14="http://schemas.microsoft.com/office/powerpoint/2010/main" val="60904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/>
          <a:lstStyle/>
          <a:p>
            <a:pPr algn="ctr"/>
            <a:r>
              <a:rPr lang="en-US" dirty="0"/>
              <a:t>Training results: gaussian 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9525C1E-4962-0820-8334-2B2411228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30" y="1692842"/>
            <a:ext cx="3067746" cy="2298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C90FF3-4F4F-C5B0-6B4D-9709E2AFB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127" y="1701005"/>
            <a:ext cx="3067746" cy="22984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CB058A-76F7-8492-4B43-37BD15A8D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724" y="1709168"/>
            <a:ext cx="3056851" cy="229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CD07A3-498D-9A7F-E8A1-56F9D7FD3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530" y="4054953"/>
            <a:ext cx="3067746" cy="22984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F6086A-D284-4734-A95F-4BE7B734E2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2127" y="4054953"/>
            <a:ext cx="3067746" cy="22984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913F8C-FEEE-BFD3-D7B7-8D6F5FD8D5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9724" y="4066050"/>
            <a:ext cx="3056851" cy="229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12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/>
          <a:lstStyle/>
          <a:p>
            <a:pPr algn="ctr"/>
            <a:r>
              <a:rPr lang="en-US" dirty="0"/>
              <a:t>Experiment: breast cancer Wisconsin 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AA2A9B8-009E-DBF6-B8F1-8D7826B9755D}"/>
              </a:ext>
            </a:extLst>
          </p:cNvPr>
          <p:cNvSpPr txBox="1"/>
          <p:nvPr/>
        </p:nvSpPr>
        <p:spPr>
          <a:xfrm>
            <a:off x="772270" y="1533465"/>
            <a:ext cx="1064745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The </a:t>
            </a:r>
            <a:r>
              <a:rPr lang="en-GB" sz="2400" dirty="0">
                <a:hlinkClick r:id="rId2"/>
              </a:rPr>
              <a:t>Breast Cancer Wisconsin</a:t>
            </a:r>
            <a:r>
              <a:rPr lang="en-GB" sz="2400" dirty="0"/>
              <a:t> dataset consists of: </a:t>
            </a:r>
            <a:r>
              <a:rPr lang="en-GB" sz="2400" b="1" dirty="0"/>
              <a:t>569 samples </a:t>
            </a:r>
            <a:r>
              <a:rPr lang="en-GB" sz="2400" dirty="0"/>
              <a:t>and</a:t>
            </a:r>
            <a:r>
              <a:rPr lang="en-GB" sz="2400" b="1" dirty="0"/>
              <a:t> 32 features.</a:t>
            </a:r>
          </a:p>
          <a:p>
            <a:endParaRPr lang="en-GB" sz="2400" dirty="0"/>
          </a:p>
          <a:p>
            <a:r>
              <a:rPr lang="en-GB" sz="2400" dirty="0"/>
              <a:t>To create training and testing datasets, we first separated the two classes: </a:t>
            </a:r>
            <a:endParaRPr lang="en-GB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b="1" dirty="0"/>
              <a:t>nominal data = 357</a:t>
            </a:r>
            <a:r>
              <a:rPr lang="en-GB" sz="2400" dirty="0"/>
              <a:t> </a:t>
            </a:r>
            <a:r>
              <a:rPr lang="en-GB" sz="2400" b="1" dirty="0"/>
              <a:t>benign cases;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b="1" dirty="0"/>
              <a:t>anomaly data = 212 malignant cases.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b="1" u="sng" dirty="0"/>
              <a:t>Training data</a:t>
            </a:r>
            <a:r>
              <a:rPr lang="en-GB" sz="2400" dirty="0"/>
              <a:t>: Half of the nominal cases (178 samples).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b="1" u="sng" dirty="0"/>
              <a:t>Testing data</a:t>
            </a:r>
            <a:r>
              <a:rPr lang="en-GB" sz="2400" dirty="0"/>
              <a:t>: Nominal (179) + anomaly (212) samples = 391 samples.</a:t>
            </a:r>
          </a:p>
          <a:p>
            <a:endParaRPr lang="en-GB" sz="2400" dirty="0"/>
          </a:p>
          <a:p>
            <a:r>
              <a:rPr lang="en-GB" sz="2400" dirty="0"/>
              <a:t>Various thresholds (ε) were employed as stopping criteria (next slide).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83823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76623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EXPERIMENT: BREAST CANCER Wisconsin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CD227AD3-0512-4367-9783-E5F086A86CF5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3593939943"/>
              </p:ext>
            </p:extLst>
          </p:nvPr>
        </p:nvGraphicFramePr>
        <p:xfrm>
          <a:off x="1036923" y="2076171"/>
          <a:ext cx="10118153" cy="373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724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3945900555"/>
                    </a:ext>
                  </a:extLst>
                </a:gridCol>
                <a:gridCol w="1479176">
                  <a:extLst>
                    <a:ext uri="{9D8B030D-6E8A-4147-A177-3AD203B41FA5}">
                      <a16:colId xmlns:a16="http://schemas.microsoft.com/office/drawing/2014/main" val="528647289"/>
                    </a:ext>
                  </a:extLst>
                </a:gridCol>
                <a:gridCol w="1210236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1326776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093694">
                  <a:extLst>
                    <a:ext uri="{9D8B030D-6E8A-4147-A177-3AD203B41FA5}">
                      <a16:colId xmlns:a16="http://schemas.microsoft.com/office/drawing/2014/main" val="577348471"/>
                    </a:ext>
                  </a:extLst>
                </a:gridCol>
                <a:gridCol w="1272989">
                  <a:extLst>
                    <a:ext uri="{9D8B030D-6E8A-4147-A177-3AD203B41FA5}">
                      <a16:colId xmlns:a16="http://schemas.microsoft.com/office/drawing/2014/main" val="1821726032"/>
                    </a:ext>
                  </a:extLst>
                </a:gridCol>
                <a:gridCol w="1571805">
                  <a:extLst>
                    <a:ext uri="{9D8B030D-6E8A-4147-A177-3AD203B41FA5}">
                      <a16:colId xmlns:a16="http://schemas.microsoft.com/office/drawing/2014/main" val="2836348838"/>
                    </a:ext>
                  </a:extLst>
                </a:gridCol>
              </a:tblGrid>
              <a:tr h="301841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TRAIN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TEST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178750"/>
                  </a:ext>
                </a:extLst>
              </a:tr>
              <a:tr h="3018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ALGORITHM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dirty="0">
                          <a:solidFill>
                            <a:schemeClr val="bg1"/>
                          </a:solidFill>
                        </a:rPr>
                        <a:t>ε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ITTERATIONS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CPU TIME (</a:t>
                      </a:r>
                      <a:r>
                        <a:rPr lang="en-US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ms</a:t>
                      </a: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RADIUS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ACTIVE SET SIZE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RECALL (%)</a:t>
                      </a: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F1 SCORE (%)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ASFW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26.38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11.077366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76.415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85.488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847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ASFW</a:t>
                      </a:r>
                      <a:endParaRPr lang="en-US" sz="20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36.97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11.077386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76.415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85.488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309984"/>
                  </a:ext>
                </a:extLst>
              </a:tr>
              <a:tr h="2847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ASFW</a:t>
                      </a:r>
                      <a:endParaRPr lang="en-US" sz="20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98.634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11.077386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76.415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85.488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126015"/>
                  </a:ext>
                </a:extLst>
              </a:tr>
              <a:tr h="28470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BPFW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18.165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11.077378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76.415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85.488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84706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BPFW</a:t>
                      </a:r>
                      <a:endParaRPr lang="en-US" sz="20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24.112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11.077386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76.415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85.488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919171"/>
                  </a:ext>
                </a:extLst>
              </a:tr>
              <a:tr h="284706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BPFW</a:t>
                      </a:r>
                      <a:endParaRPr lang="en-US" sz="20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31.402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11.077386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76.415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85.488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197193"/>
                  </a:ext>
                </a:extLst>
              </a:tr>
              <a:tr h="28470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APPFW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2.004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11.758557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72.17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83.152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84706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APPFW</a:t>
                      </a:r>
                      <a:endParaRPr lang="en-US" sz="20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11.130932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76.415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85.488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375560"/>
                  </a:ext>
                </a:extLst>
              </a:tr>
              <a:tr h="284706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APPFW</a:t>
                      </a:r>
                      <a:endParaRPr lang="en-US" sz="20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146.278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11.080393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76.415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85.488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815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031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/>
          <a:lstStyle/>
          <a:p>
            <a:pPr algn="ctr"/>
            <a:r>
              <a:rPr lang="en-US" dirty="0"/>
              <a:t>Training results: breast cancer 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E532584-FEC8-7495-4576-C68ED555F306}"/>
              </a:ext>
            </a:extLst>
          </p:cNvPr>
          <p:cNvSpPr txBox="1">
            <a:spLocks/>
          </p:cNvSpPr>
          <p:nvPr/>
        </p:nvSpPr>
        <p:spPr>
          <a:xfrm>
            <a:off x="1352593" y="1615503"/>
            <a:ext cx="9486814" cy="10573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DC2883-E1FC-E301-3D82-EF95CAE63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94" y="1688479"/>
            <a:ext cx="3067650" cy="22983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90B312-9266-592E-0CCF-AA86D1EFB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773" y="1688479"/>
            <a:ext cx="3054454" cy="22885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E90886-0B3C-FAD9-462F-B62F9EF5A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856" y="1688479"/>
            <a:ext cx="3054454" cy="22885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1745D3-CB56-CE64-C940-2C51B535B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494" y="4060168"/>
            <a:ext cx="3067650" cy="2298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05B62D-6108-DA26-3D9D-3B4F0B63A7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8773" y="4060168"/>
            <a:ext cx="3054454" cy="22885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398D5B-438E-0D71-F92E-103AD7DE3E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6856" y="4060168"/>
            <a:ext cx="3054454" cy="228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69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/>
          <a:lstStyle/>
          <a:p>
            <a:pPr algn="ctr"/>
            <a:r>
              <a:rPr lang="en-US" dirty="0"/>
              <a:t>Experiment: customer churn 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BA9BFF9-AF59-4D11-7EAC-75B7806982A6}"/>
              </a:ext>
            </a:extLst>
          </p:cNvPr>
          <p:cNvSpPr txBox="1"/>
          <p:nvPr/>
        </p:nvSpPr>
        <p:spPr>
          <a:xfrm>
            <a:off x="994298" y="1690688"/>
            <a:ext cx="1035950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The </a:t>
            </a:r>
            <a:r>
              <a:rPr lang="en-GB" sz="2400" dirty="0">
                <a:hlinkClick r:id="rId2"/>
              </a:rPr>
              <a:t>Iranian Churn Dataset</a:t>
            </a:r>
            <a:r>
              <a:rPr lang="en-GB" sz="2400" dirty="0"/>
              <a:t> consists of </a:t>
            </a:r>
            <a:r>
              <a:rPr lang="en-GB" sz="2400" b="1" dirty="0"/>
              <a:t>3,150 samples </a:t>
            </a:r>
            <a:r>
              <a:rPr lang="en-GB" sz="2400" dirty="0"/>
              <a:t>and</a:t>
            </a:r>
            <a:r>
              <a:rPr lang="en-GB" sz="2400" b="1" dirty="0"/>
              <a:t> 14 features:</a:t>
            </a:r>
          </a:p>
          <a:p>
            <a:pPr>
              <a:spcBef>
                <a:spcPts val="0"/>
              </a:spcBef>
            </a:pPr>
            <a:endParaRPr lang="en-GB" sz="2400" dirty="0"/>
          </a:p>
          <a:p>
            <a:r>
              <a:rPr lang="en-GB" sz="2400" dirty="0"/>
              <a:t>To create training and testing datasets, we first separated the two classes: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b="1" dirty="0"/>
              <a:t>nominal data = 2655 retention cases;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b="1" dirty="0"/>
              <a:t>anomaly data = 495 churn cases.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b="1" u="sng" dirty="0"/>
              <a:t>Training data</a:t>
            </a:r>
            <a:r>
              <a:rPr lang="en-GB" sz="2400" dirty="0"/>
              <a:t>: Half of the nominal cases (1327 samples).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b="1" u="sng" dirty="0"/>
              <a:t>Testing data</a:t>
            </a:r>
            <a:r>
              <a:rPr lang="en-GB" sz="2400" dirty="0"/>
              <a:t>: Nominal (1327) + anomaly (495) samples = 1823 samples.</a:t>
            </a:r>
          </a:p>
          <a:p>
            <a:endParaRPr lang="en-GB" sz="2400" dirty="0"/>
          </a:p>
          <a:p>
            <a:r>
              <a:rPr lang="en-GB" sz="2400" dirty="0"/>
              <a:t>Various thresholds (ε) were employed as stopping criteria (next slide).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7967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EXPERIMENT: CUSTOMER CHURN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CD227AD3-0512-4367-9783-E5F086A86CF5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3336847257"/>
              </p:ext>
            </p:extLst>
          </p:nvPr>
        </p:nvGraphicFramePr>
        <p:xfrm>
          <a:off x="838200" y="1901825"/>
          <a:ext cx="10251150" cy="3562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478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1064828">
                  <a:extLst>
                    <a:ext uri="{9D8B030D-6E8A-4147-A177-3AD203B41FA5}">
                      <a16:colId xmlns:a16="http://schemas.microsoft.com/office/drawing/2014/main" val="3945900555"/>
                    </a:ext>
                  </a:extLst>
                </a:gridCol>
                <a:gridCol w="1389375">
                  <a:extLst>
                    <a:ext uri="{9D8B030D-6E8A-4147-A177-3AD203B41FA5}">
                      <a16:colId xmlns:a16="http://schemas.microsoft.com/office/drawing/2014/main" val="528647289"/>
                    </a:ext>
                  </a:extLst>
                </a:gridCol>
                <a:gridCol w="1111778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1380565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138517">
                  <a:extLst>
                    <a:ext uri="{9D8B030D-6E8A-4147-A177-3AD203B41FA5}">
                      <a16:colId xmlns:a16="http://schemas.microsoft.com/office/drawing/2014/main" val="577348471"/>
                    </a:ext>
                  </a:extLst>
                </a:gridCol>
                <a:gridCol w="1344706">
                  <a:extLst>
                    <a:ext uri="{9D8B030D-6E8A-4147-A177-3AD203B41FA5}">
                      <a16:colId xmlns:a16="http://schemas.microsoft.com/office/drawing/2014/main" val="1821726032"/>
                    </a:ext>
                  </a:extLst>
                </a:gridCol>
                <a:gridCol w="1550903">
                  <a:extLst>
                    <a:ext uri="{9D8B030D-6E8A-4147-A177-3AD203B41FA5}">
                      <a16:colId xmlns:a16="http://schemas.microsoft.com/office/drawing/2014/main" val="2836348838"/>
                    </a:ext>
                  </a:extLst>
                </a:gridCol>
              </a:tblGrid>
              <a:tr h="301910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TRAIN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TEST</a:t>
                      </a: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429322"/>
                  </a:ext>
                </a:extLst>
              </a:tr>
              <a:tr h="761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ALGORITHM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EPSILON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ITTERATIONS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CPU TIME (</a:t>
                      </a:r>
                      <a:r>
                        <a:rPr lang="en-US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ms</a:t>
                      </a: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RADIUS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ACTIVE SET SIZE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RECALL (%)</a:t>
                      </a: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F1 SCORE (%)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6852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ASFW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131.633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6.708818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10.101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18.282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6852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ASFW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154.788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6.709065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9.697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17.615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309984"/>
                  </a:ext>
                </a:extLst>
              </a:tr>
              <a:tr h="28292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ASFW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217.184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6.709067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9.697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17.615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126015"/>
                  </a:ext>
                </a:extLst>
              </a:tr>
              <a:tr h="26852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BPFW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74.47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6.709004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9.495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17.248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68528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BPFW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97.306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6.709067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9.697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17.615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919171"/>
                  </a:ext>
                </a:extLst>
              </a:tr>
              <a:tr h="268528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BPFW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116.559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6.709067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9.697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17.615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197193"/>
                  </a:ext>
                </a:extLst>
              </a:tr>
              <a:tr h="26852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APPFW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5.293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7.184624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68528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APPFW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14.184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6.753838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8.283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15.27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375560"/>
                  </a:ext>
                </a:extLst>
              </a:tr>
              <a:tr h="268528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APPFW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178.887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6.711496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9.697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17.615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815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650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/>
          <a:lstStyle/>
          <a:p>
            <a:pPr algn="ctr"/>
            <a:r>
              <a:rPr lang="en-US" dirty="0"/>
              <a:t>Training results: customer churn 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E532584-FEC8-7495-4576-C68ED555F306}"/>
              </a:ext>
            </a:extLst>
          </p:cNvPr>
          <p:cNvSpPr txBox="1">
            <a:spLocks/>
          </p:cNvSpPr>
          <p:nvPr/>
        </p:nvSpPr>
        <p:spPr>
          <a:xfrm>
            <a:off x="1352593" y="1615503"/>
            <a:ext cx="9486814" cy="10573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B4F026-D413-D30B-7F5E-B7D9F9621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27" y="1596703"/>
            <a:ext cx="3094985" cy="2318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A8D2D6-BCCA-F1E9-355D-A65DACBF5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165" y="1615503"/>
            <a:ext cx="3107669" cy="23188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94E24B-020E-5A5E-0FE8-B762DEDF8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492" y="1606103"/>
            <a:ext cx="3120078" cy="23376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092E2F-2483-421A-73F1-81344D30F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426" y="4009560"/>
            <a:ext cx="3094985" cy="23188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51BE38-47F9-F628-25B4-F6C4397540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2165" y="4009560"/>
            <a:ext cx="3110386" cy="23188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679B10-614E-3DB3-5516-DF0716547C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6492" y="4009560"/>
            <a:ext cx="3120078" cy="233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7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98" y="672354"/>
            <a:ext cx="3171825" cy="57935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98" y="1739675"/>
            <a:ext cx="5115208" cy="4445971"/>
          </a:xfrm>
        </p:spPr>
        <p:txBody>
          <a:bodyPr>
            <a:norm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Applications of MEB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clustering, nearest neighbor search, data classification, SVM, facility location, collision detection, computer graphics, </a:t>
            </a:r>
            <a:r>
              <a:rPr lang="en-US" sz="2000" b="1" u="sng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anomaly detection</a:t>
            </a:r>
            <a:r>
              <a:rPr lang="en-US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Approach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formalize the problem in terms of constrained quadratic optimization, and solve using FW variants.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We will implement 3 algorithms with the goal of solving the MEB problem and we will test them on artificial and real-world datasets for detecting anomalies. Finally, we will compare our results.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34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847" y="622671"/>
            <a:ext cx="5111750" cy="715231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8847" y="1550893"/>
            <a:ext cx="6696635" cy="4379476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r>
              <a:rPr lang="en-GB" sz="1800" dirty="0"/>
              <a:t>We implemented 3 adaptations of the Frank-Wolfe algorithm: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dirty="0"/>
              <a:t>Away-steps FW </a:t>
            </a:r>
            <a:r>
              <a:rPr lang="en-GB" sz="1800" dirty="0"/>
              <a:t>- satisfactory results, highlighting its improvement over the vanilla FW algorithm.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dirty="0"/>
              <a:t>BPCG</a:t>
            </a:r>
            <a:r>
              <a:rPr lang="en-GB" sz="1800" dirty="0"/>
              <a:t> - consistently outperformed the others in terms of metrics such as iterations, CPU time, and active set size, displaying a superior convergence rate.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dirty="0"/>
              <a:t>(1+ε)-approx. to MEB </a:t>
            </a:r>
            <a:r>
              <a:rPr lang="en-GB" sz="1800" dirty="0"/>
              <a:t>- initially underperformed with a strict stopping criterion but showed significant improvement with a larger ε value. </a:t>
            </a:r>
          </a:p>
          <a:p>
            <a:endParaRPr lang="en-GB" sz="1800" dirty="0"/>
          </a:p>
          <a:p>
            <a:pPr algn="ctr"/>
            <a:r>
              <a:rPr lang="en-GB" sz="1800" i="1" dirty="0"/>
              <a:t>Ultimately, our evaluation on different datasets emphasized the importance of selecting optimization algorithms based on the dataset's characteristics, as the algorithm’s performance is highly dependent on data structure.</a:t>
            </a:r>
            <a:endParaRPr lang="en-US" sz="1800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2785397"/>
            <a:ext cx="4874078" cy="1089729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for your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4072603"/>
            <a:ext cx="4166586" cy="479427"/>
          </a:xfrm>
        </p:spPr>
        <p:txBody>
          <a:bodyPr>
            <a:normAutofit/>
          </a:bodyPr>
          <a:lstStyle/>
          <a:p>
            <a:r>
              <a:rPr lang="en-US" dirty="0"/>
              <a:t>You can find the project at the following </a:t>
            </a:r>
            <a:r>
              <a:rPr lang="en-US" u="sng" dirty="0">
                <a:solidFill>
                  <a:srgbClr val="0070C0"/>
                </a:solidFill>
              </a:rPr>
              <a:t>link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334" y="4827296"/>
            <a:ext cx="3992468" cy="1093932"/>
          </a:xfrm>
        </p:spPr>
        <p:txBody>
          <a:bodyPr>
            <a:normAutofit/>
          </a:bodyPr>
          <a:lstStyle/>
          <a:p>
            <a:r>
              <a:rPr lang="en-GB" sz="2000" b="1" dirty="0"/>
              <a:t>From Lagrange multipliers to MEB parameters</a:t>
            </a:r>
            <a:endParaRPr lang="en-US" sz="2000" b="1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54DC00-94DE-13F9-D960-060509FF1005}"/>
                  </a:ext>
                </a:extLst>
              </p:cNvPr>
              <p:cNvSpPr txBox="1"/>
              <p:nvPr/>
            </p:nvSpPr>
            <p:spPr>
              <a:xfrm>
                <a:off x="4688626" y="5251090"/>
                <a:ext cx="2373598" cy="3695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effectLst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𝒄</m:t>
                        </m:r>
                      </m:e>
                      <m:sup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𝑨</m:t>
                    </m:r>
                    <m:sSup>
                      <m:sSup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𝒖</m:t>
                        </m:r>
                      </m:e>
                      <m:sup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𝒊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𝒊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</m:oMath>
                </a14:m>
                <a:endParaRPr lang="en-US" sz="900" i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54DC00-94DE-13F9-D960-060509FF1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626" y="5251090"/>
                <a:ext cx="2373598" cy="369588"/>
              </a:xfrm>
              <a:prstGeom prst="rect">
                <a:avLst/>
              </a:prstGeom>
              <a:blipFill>
                <a:blip r:embed="rId2"/>
                <a:stretch>
                  <a:fillRect t="-106061" b="-16666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492F658-67F3-8945-A91A-3BB32E18B6DF}"/>
              </a:ext>
            </a:extLst>
          </p:cNvPr>
          <p:cNvSpPr txBox="1"/>
          <p:nvPr/>
        </p:nvSpPr>
        <p:spPr>
          <a:xfrm>
            <a:off x="1639147" y="2987140"/>
            <a:ext cx="60989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THE DUAL MEB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6BB658-2628-0EA5-CB92-3275F4F25DB2}"/>
              </a:ext>
            </a:extLst>
          </p:cNvPr>
          <p:cNvSpPr txBox="1"/>
          <p:nvPr/>
        </p:nvSpPr>
        <p:spPr>
          <a:xfrm>
            <a:off x="2818674" y="738661"/>
            <a:ext cx="60989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THE PRIMAL MEB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CBED49-A838-5742-4490-A2DFFDD3B418}"/>
                  </a:ext>
                </a:extLst>
              </p:cNvPr>
              <p:cNvSpPr txBox="1"/>
              <p:nvPr/>
            </p:nvSpPr>
            <p:spPr>
              <a:xfrm>
                <a:off x="3336408" y="1344501"/>
                <a:ext cx="6100482" cy="53008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𝒄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sz="1800" b="1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𝒄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, 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lim>
                          </m:limLow>
                        </m:fName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  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𝒄</m:t>
                              </m:r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 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≤0, 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=1,…,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CBED49-A838-5742-4490-A2DFFDD3B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408" y="1344501"/>
                <a:ext cx="6100482" cy="53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53A725-9AF5-7DA4-0F91-F9B21FBA0613}"/>
                  </a:ext>
                </a:extLst>
              </p:cNvPr>
              <p:cNvSpPr txBox="1"/>
              <p:nvPr/>
            </p:nvSpPr>
            <p:spPr>
              <a:xfrm>
                <a:off x="2143877" y="3508262"/>
                <a:ext cx="4893418" cy="7964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lim>
                          </m:limLow>
                        </m:fName>
                        <m:e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</m:e>
                      </m:func>
                      <m:r>
                        <a:rPr lang="en-US" b="0" i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𝑨𝒖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b="0" dirty="0"/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0">
                        <a:latin typeface="Cambria Math" panose="02040503050406030204" pitchFamily="18" charset="0"/>
                      </a:rPr>
                      <m:t>.     </m:t>
                    </m:r>
                    <m:sSup>
                      <m:sSupPr>
                        <m:ctrlPr>
                          <a:rPr lang="en-US" b="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0" i="0">
                        <a:latin typeface="Cambria Math" panose="02040503050406030204" pitchFamily="18" charset="0"/>
                      </a:rPr>
                      <m:t>1=1,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53A725-9AF5-7DA4-0F91-F9B21FBA0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877" y="3508262"/>
                <a:ext cx="4893418" cy="7964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E296CF-2AC1-7C07-D88B-343834C70C4A}"/>
                  </a:ext>
                </a:extLst>
              </p:cNvPr>
              <p:cNvSpPr txBox="1"/>
              <p:nvPr/>
            </p:nvSpPr>
            <p:spPr>
              <a:xfrm>
                <a:off x="8076071" y="5251090"/>
                <a:ext cx="1683122" cy="4277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E296CF-2AC1-7C07-D88B-343834C70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071" y="5251090"/>
                <a:ext cx="1683122" cy="4277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A2BB8041-8AA7-F877-5C46-C3399984EA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53" t="11701" r="8616"/>
          <a:stretch/>
        </p:blipFill>
        <p:spPr>
          <a:xfrm>
            <a:off x="7488048" y="2016227"/>
            <a:ext cx="3897683" cy="290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9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6620" y="487612"/>
            <a:ext cx="2674254" cy="585788"/>
          </a:xfrm>
        </p:spPr>
        <p:txBody>
          <a:bodyPr>
            <a:normAutofit/>
          </a:bodyPr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+mj-lt"/>
              </a:rPr>
              <a:t>Frank-</a:t>
            </a:r>
            <a:r>
              <a:rPr lang="en-US" dirty="0" err="1">
                <a:latin typeface="+mj-lt"/>
              </a:rPr>
              <a:t>wolfe</a:t>
            </a:r>
            <a:endParaRPr lang="en-US" dirty="0"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>
                <a:latin typeface="+mj-lt"/>
              </a:rPr>
              <a:t>Away-steps </a:t>
            </a:r>
            <a:r>
              <a:rPr lang="en-US" dirty="0" err="1">
                <a:latin typeface="+mj-lt"/>
              </a:rPr>
              <a:t>fw</a:t>
            </a:r>
            <a:endParaRPr lang="en-US" dirty="0">
              <a:latin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671" y="3491312"/>
            <a:ext cx="2870893" cy="799304"/>
          </a:xfrm>
        </p:spPr>
        <p:txBody>
          <a:bodyPr/>
          <a:lstStyle/>
          <a:p>
            <a:r>
              <a:rPr lang="en-US" dirty="0">
                <a:latin typeface="+mj-lt"/>
              </a:rPr>
              <a:t>Blended pairwise conditional gradient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5C594564-4FC6-401A-8586-44735EE819EC}"/>
                  </a:ext>
                </a:extLst>
              </p:cNvPr>
              <p:cNvSpPr>
                <a:spLocks noGrp="1"/>
              </p:cNvSpPr>
              <p:nvPr>
                <p:ph type="body" sz="quarter" idx="16"/>
              </p:nvPr>
            </p:nvSpPr>
            <p:spPr>
              <a:xfrm>
                <a:off x="621062" y="4593525"/>
                <a:ext cx="3481308" cy="799305"/>
              </a:xfrm>
            </p:spPr>
            <p:txBody>
              <a:bodyPr/>
              <a:lstStyle/>
              <a:p>
                <a:r>
                  <a:rPr lang="en-US" dirty="0">
                    <a:latin typeface="+mj-lt"/>
                  </a:rPr>
                  <a:t>(1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+mj-lt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r>
                  <a:rPr lang="en-US" dirty="0">
                    <a:latin typeface="+mj-lt"/>
                    <a:cs typeface="Arial" panose="020B0604020202020204" pitchFamily="34" charset="0"/>
                  </a:rPr>
                  <a:t>)</a:t>
                </a:r>
                <a:r>
                  <a:rPr lang="en-US" dirty="0">
                    <a:latin typeface="+mj-lt"/>
                  </a:rPr>
                  <a:t>-approximation to </a:t>
                </a:r>
                <a:r>
                  <a:rPr lang="en-US" dirty="0" err="1">
                    <a:latin typeface="+mj-lt"/>
                  </a:rPr>
                  <a:t>meb</a:t>
                </a:r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5C594564-4FC6-401A-8586-44735EE819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xfrm>
                <a:off x="621062" y="4593525"/>
                <a:ext cx="3481308" cy="799305"/>
              </a:xfrm>
              <a:blipFill>
                <a:blip r:embed="rId2"/>
                <a:stretch>
                  <a:fillRect l="-701" r="-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19508" y="1401947"/>
            <a:ext cx="6491366" cy="686829"/>
          </a:xfrm>
        </p:spPr>
        <p:txBody>
          <a:bodyPr>
            <a:normAutofit/>
          </a:bodyPr>
          <a:lstStyle/>
          <a:p>
            <a:r>
              <a:rPr lang="en-GB" sz="1600" dirty="0"/>
              <a:t>Frank Wolfe algorithm provides a straightforward approach for solving a convex minimization problem over a compact convex set.</a:t>
            </a:r>
            <a:endParaRPr lang="en-US" sz="1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96380" y="2550344"/>
            <a:ext cx="6883244" cy="1010842"/>
          </a:xfrm>
        </p:spPr>
        <p:txBody>
          <a:bodyPr>
            <a:normAutofit/>
          </a:bodyPr>
          <a:lstStyle/>
          <a:p>
            <a:r>
              <a:rPr lang="en-GB" sz="1600" dirty="0"/>
              <a:t>A simple improvement over the standard FW that deals with the zig-zagging problem by introducing the possibility of taking “away steps”.</a:t>
            </a:r>
            <a:endParaRPr lang="en-US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69361" y="3576843"/>
            <a:ext cx="6310263" cy="636569"/>
          </a:xfrm>
        </p:spPr>
        <p:txBody>
          <a:bodyPr>
            <a:normAutofit/>
          </a:bodyPr>
          <a:lstStyle/>
          <a:p>
            <a:r>
              <a:rPr lang="en-US" sz="1600" dirty="0"/>
              <a:t>Combination of the Pairwise CG with </a:t>
            </a:r>
            <a:r>
              <a:rPr lang="en-GB" sz="1600" dirty="0"/>
              <a:t>the blending criterion from the Blended CG that eliminates the occurrence of swap steps.</a:t>
            </a:r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31843" y="4604344"/>
            <a:ext cx="5539095" cy="1010842"/>
          </a:xfrm>
        </p:spPr>
        <p:txBody>
          <a:bodyPr>
            <a:normAutofit/>
          </a:bodyPr>
          <a:lstStyle/>
          <a:p>
            <a:r>
              <a:rPr lang="en-US" sz="1600" dirty="0"/>
              <a:t>Adaptation of the standard FW to the MEB problem. It generates a sequence of increasing balls until a ball with desired properties is computed.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97985"/>
            <a:ext cx="8421688" cy="881220"/>
          </a:xfrm>
        </p:spPr>
        <p:txBody>
          <a:bodyPr/>
          <a:lstStyle/>
          <a:p>
            <a:r>
              <a:rPr lang="en-US" dirty="0"/>
              <a:t>Away-steps frank-</a:t>
            </a:r>
            <a:r>
              <a:rPr lang="en-US" dirty="0" err="1"/>
              <a:t>wolfe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6E16BA-E4AA-CBFF-2618-38EEBC71E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625" y="1831891"/>
            <a:ext cx="9060750" cy="426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0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02424"/>
            <a:ext cx="8421688" cy="1325563"/>
          </a:xfrm>
        </p:spPr>
        <p:txBody>
          <a:bodyPr/>
          <a:lstStyle/>
          <a:p>
            <a:r>
              <a:rPr lang="en-US" dirty="0"/>
              <a:t>Blended pairwise conditional gradient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28440B-A280-1841-FAA6-CEC88AD78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825" y="1527801"/>
            <a:ext cx="7296350" cy="4928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34C8EC-1449-FA73-9A1D-9AF051842303}"/>
              </a:ext>
            </a:extLst>
          </p:cNvPr>
          <p:cNvSpPr txBox="1"/>
          <p:nvPr/>
        </p:nvSpPr>
        <p:spPr>
          <a:xfrm>
            <a:off x="4858870" y="3244334"/>
            <a:ext cx="3523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local pairwise gap &gt;= FW gap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5A46042-D342-75C8-0406-E52F0216E2DB}"/>
              </a:ext>
            </a:extLst>
          </p:cNvPr>
          <p:cNvSpPr/>
          <p:nvPr/>
        </p:nvSpPr>
        <p:spPr>
          <a:xfrm>
            <a:off x="4482353" y="3962400"/>
            <a:ext cx="385482" cy="977153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2157805-B19C-7678-C92A-5447A2172181}"/>
              </a:ext>
            </a:extLst>
          </p:cNvPr>
          <p:cNvSpPr/>
          <p:nvPr/>
        </p:nvSpPr>
        <p:spPr>
          <a:xfrm>
            <a:off x="5957047" y="5091953"/>
            <a:ext cx="385482" cy="1102659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D757F-04F9-8AF0-2CFC-A9117522F59B}"/>
              </a:ext>
            </a:extLst>
          </p:cNvPr>
          <p:cNvSpPr txBox="1"/>
          <p:nvPr/>
        </p:nvSpPr>
        <p:spPr>
          <a:xfrm>
            <a:off x="6326881" y="5100934"/>
            <a:ext cx="25374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local pairwise gap is smaller than the FW gap =&gt; Take a FW step.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E780C6-D9C3-EA1A-900B-D407F1D57EE5}"/>
              </a:ext>
            </a:extLst>
          </p:cNvPr>
          <p:cNvSpPr txBox="1"/>
          <p:nvPr/>
        </p:nvSpPr>
        <p:spPr>
          <a:xfrm>
            <a:off x="4858870" y="3962400"/>
            <a:ext cx="39982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weights of the active atoms in St are optimized by the PCG locally.</a:t>
            </a:r>
          </a:p>
          <a:p>
            <a:r>
              <a:rPr lang="en-US" dirty="0">
                <a:solidFill>
                  <a:srgbClr val="C00000"/>
                </a:solidFill>
              </a:rPr>
              <a:t>Take a pairwise step = drop / descent.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06F9C59A-9D14-1FF5-43D9-68FF57AA733B}"/>
              </a:ext>
            </a:extLst>
          </p:cNvPr>
          <p:cNvSpPr/>
          <p:nvPr/>
        </p:nvSpPr>
        <p:spPr>
          <a:xfrm>
            <a:off x="4858870" y="2267181"/>
            <a:ext cx="385482" cy="761949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9BA96A-7CD2-A326-06E8-AEC8563017CC}"/>
              </a:ext>
            </a:extLst>
          </p:cNvPr>
          <p:cNvSpPr txBox="1"/>
          <p:nvPr/>
        </p:nvSpPr>
        <p:spPr>
          <a:xfrm>
            <a:off x="5266764" y="2339394"/>
            <a:ext cx="9233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Indices to find.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98588E-F732-FCA5-07DE-9B2D5CC20705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6190129" y="2662560"/>
            <a:ext cx="266700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FD527D-60F4-D90B-E503-4B7EC7817F7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6190129" y="2662560"/>
            <a:ext cx="2548945" cy="3088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CC96A4D-7C65-8B2A-19E8-08BD864CA63B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6190129" y="2391593"/>
            <a:ext cx="2505636" cy="2709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96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E54ABB-4929-4810-950B-2DAEA0A5BA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64450" y="271275"/>
                <a:ext cx="8421688" cy="1325563"/>
              </a:xfrm>
            </p:spPr>
            <p:txBody>
              <a:bodyPr/>
              <a:lstStyle/>
              <a:p>
                <a:r>
                  <a:rPr lang="en-US" dirty="0"/>
                  <a:t>(1+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r>
                  <a:rPr lang="en-US" dirty="0"/>
                  <a:t>)-approximation to </a:t>
                </a:r>
                <a:r>
                  <a:rPr lang="en-US" dirty="0" err="1"/>
                  <a:t>meb</a:t>
                </a:r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E54ABB-4929-4810-950B-2DAEA0A5B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64450" y="271275"/>
                <a:ext cx="8421688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7639690-F68F-3971-BF51-4CE270A4B188}"/>
              </a:ext>
            </a:extLst>
          </p:cNvPr>
          <p:cNvGrpSpPr/>
          <p:nvPr/>
        </p:nvGrpSpPr>
        <p:grpSpPr>
          <a:xfrm>
            <a:off x="2440946" y="1596838"/>
            <a:ext cx="7310108" cy="4689331"/>
            <a:chOff x="2471201" y="1631928"/>
            <a:chExt cx="7310108" cy="468933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15C0242-FF5E-7963-5E02-D5AACD316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1201" y="1631928"/>
              <a:ext cx="7249598" cy="468933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704434-C29C-7E42-BA3A-B539E99F24BC}"/>
                </a:ext>
              </a:extLst>
            </p:cNvPr>
            <p:cNvSpPr txBox="1"/>
            <p:nvPr/>
          </p:nvSpPr>
          <p:spPr>
            <a:xfrm>
              <a:off x="7419107" y="2713440"/>
              <a:ext cx="1614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Assign core set</a:t>
              </a:r>
              <a:endParaRPr lang="it-IT" sz="12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6C69535-8890-2123-4A51-3A1887913C8D}"/>
                </a:ext>
              </a:extLst>
            </p:cNvPr>
            <p:cNvSpPr txBox="1"/>
            <p:nvPr/>
          </p:nvSpPr>
          <p:spPr>
            <a:xfrm>
              <a:off x="7419106" y="2925227"/>
              <a:ext cx="1614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Assign center</a:t>
              </a:r>
              <a:endParaRPr lang="it-IT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8E23EE-97B5-31AE-CF6E-CB58C1E471A0}"/>
                </a:ext>
              </a:extLst>
            </p:cNvPr>
            <p:cNvSpPr txBox="1"/>
            <p:nvPr/>
          </p:nvSpPr>
          <p:spPr>
            <a:xfrm>
              <a:off x="7419108" y="3138810"/>
              <a:ext cx="1614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Assign r</a:t>
              </a:r>
              <a:r>
                <a:rPr lang="en-US" sz="1200" baseline="30000" dirty="0"/>
                <a:t>2</a:t>
              </a:r>
              <a:endParaRPr lang="it-IT" sz="1200" baseline="30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A97AE7-A239-689C-531C-5F0556116A12}"/>
                </a:ext>
              </a:extLst>
            </p:cNvPr>
            <p:cNvSpPr txBox="1"/>
            <p:nvPr/>
          </p:nvSpPr>
          <p:spPr>
            <a:xfrm>
              <a:off x="7419106" y="3305519"/>
              <a:ext cx="1967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Find furthest point index</a:t>
              </a:r>
              <a:endParaRPr lang="it-IT" sz="1200" baseline="30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6C5DEC-3729-DE05-CCA1-635C9B9271B7}"/>
                </a:ext>
              </a:extLst>
            </p:cNvPr>
            <p:cNvSpPr txBox="1"/>
            <p:nvPr/>
          </p:nvSpPr>
          <p:spPr>
            <a:xfrm>
              <a:off x="7419103" y="2528840"/>
              <a:ext cx="1614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Feasible solution</a:t>
              </a:r>
              <a:endParaRPr lang="it-IT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687E54-10DE-7899-448C-6BB89C7713F3}"/>
                </a:ext>
              </a:extLst>
            </p:cNvPr>
            <p:cNvSpPr txBox="1"/>
            <p:nvPr/>
          </p:nvSpPr>
          <p:spPr>
            <a:xfrm>
              <a:off x="7419106" y="3555582"/>
              <a:ext cx="1967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Find error bound</a:t>
              </a:r>
              <a:endParaRPr lang="it-IT" sz="1200" baseline="30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98CF31-B168-3F7E-555C-A3748F4DCBA5}"/>
                </a:ext>
              </a:extLst>
            </p:cNvPr>
            <p:cNvSpPr txBox="1"/>
            <p:nvPr/>
          </p:nvSpPr>
          <p:spPr>
            <a:xfrm>
              <a:off x="7419106" y="4310303"/>
              <a:ext cx="1967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Update learning rate</a:t>
              </a:r>
              <a:endParaRPr lang="it-IT" sz="1200" baseline="30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D930B4-61EE-12E5-458B-367BE9B56188}"/>
                </a:ext>
              </a:extLst>
            </p:cNvPr>
            <p:cNvSpPr txBox="1"/>
            <p:nvPr/>
          </p:nvSpPr>
          <p:spPr>
            <a:xfrm>
              <a:off x="7419105" y="4735238"/>
              <a:ext cx="2362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Update </a:t>
              </a:r>
              <a:r>
                <a:rPr lang="en-US" sz="1200" dirty="0" err="1"/>
                <a:t>Lagrangian</a:t>
              </a:r>
              <a:r>
                <a:rPr lang="en-US" sz="1200" dirty="0"/>
                <a:t> Multipliers</a:t>
              </a:r>
              <a:endParaRPr lang="it-IT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FBA349-AF72-2F3F-5F9F-D71DAE1AF226}"/>
                </a:ext>
              </a:extLst>
            </p:cNvPr>
            <p:cNvSpPr txBox="1"/>
            <p:nvPr/>
          </p:nvSpPr>
          <p:spPr>
            <a:xfrm>
              <a:off x="7419105" y="4947025"/>
              <a:ext cx="1614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Update center</a:t>
              </a:r>
              <a:endParaRPr lang="it-IT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D18B71-D570-06DE-3C78-96850DB8DB76}"/>
                </a:ext>
              </a:extLst>
            </p:cNvPr>
            <p:cNvSpPr txBox="1"/>
            <p:nvPr/>
          </p:nvSpPr>
          <p:spPr>
            <a:xfrm>
              <a:off x="7419105" y="5145356"/>
              <a:ext cx="1614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Update core set</a:t>
              </a:r>
              <a:endParaRPr lang="it-IT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F4AAA0D-CF83-EDE0-9A3E-A1052781A855}"/>
                </a:ext>
              </a:extLst>
            </p:cNvPr>
            <p:cNvSpPr txBox="1"/>
            <p:nvPr/>
          </p:nvSpPr>
          <p:spPr>
            <a:xfrm>
              <a:off x="7419104" y="5371741"/>
              <a:ext cx="1614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Update r</a:t>
              </a:r>
              <a:r>
                <a:rPr lang="en-US" sz="1200" baseline="30000" dirty="0"/>
                <a:t>2</a:t>
              </a:r>
              <a:endParaRPr lang="it-IT" sz="1200" baseline="30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DBEEDA-33D1-3CF6-A396-F8C572EBEDD7}"/>
                </a:ext>
              </a:extLst>
            </p:cNvPr>
            <p:cNvSpPr txBox="1"/>
            <p:nvPr/>
          </p:nvSpPr>
          <p:spPr>
            <a:xfrm>
              <a:off x="7419104" y="5569611"/>
              <a:ext cx="1967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Find furthest point index</a:t>
              </a:r>
              <a:endParaRPr lang="it-IT" sz="1200" baseline="30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E8CBA8A-5122-3201-B81A-8DC1F7D5C045}"/>
                </a:ext>
              </a:extLst>
            </p:cNvPr>
            <p:cNvSpPr txBox="1"/>
            <p:nvPr/>
          </p:nvSpPr>
          <p:spPr>
            <a:xfrm>
              <a:off x="7419104" y="5786546"/>
              <a:ext cx="1967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Find error bound</a:t>
              </a:r>
              <a:endParaRPr lang="it-IT" sz="1200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5776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082" y="487612"/>
            <a:ext cx="4576716" cy="585788"/>
          </a:xfrm>
        </p:spPr>
        <p:txBody>
          <a:bodyPr>
            <a:normAutofit fontScale="90000"/>
          </a:bodyPr>
          <a:lstStyle/>
          <a:p>
            <a:r>
              <a:rPr lang="en-US" dirty="0"/>
              <a:t>Line search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9952" y="1526486"/>
            <a:ext cx="1832882" cy="51435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dirty="0"/>
              <a:t>Inverse time decay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8516" y="2620460"/>
            <a:ext cx="2141764" cy="514350"/>
          </a:xfrm>
        </p:spPr>
        <p:txBody>
          <a:bodyPr/>
          <a:lstStyle/>
          <a:p>
            <a:r>
              <a:rPr lang="en-US" dirty="0"/>
              <a:t>Golden section search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8516" y="3670773"/>
            <a:ext cx="2624364" cy="514350"/>
          </a:xfrm>
        </p:spPr>
        <p:txBody>
          <a:bodyPr/>
          <a:lstStyle/>
          <a:p>
            <a:r>
              <a:rPr lang="en-US" dirty="0"/>
              <a:t>Armijo’s rule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6129" y="4766236"/>
            <a:ext cx="3208564" cy="514350"/>
          </a:xfrm>
        </p:spPr>
        <p:txBody>
          <a:bodyPr/>
          <a:lstStyle/>
          <a:p>
            <a:r>
              <a:rPr lang="en-US" b="1" u="sng" dirty="0"/>
              <a:t>Exact line search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36279" y="1460646"/>
            <a:ext cx="5288844" cy="784738"/>
          </a:xfrm>
        </p:spPr>
        <p:txBody>
          <a:bodyPr>
            <a:normAutofit/>
          </a:bodyPr>
          <a:lstStyle/>
          <a:p>
            <a:r>
              <a:rPr lang="en-US" sz="1600" dirty="0"/>
              <a:t>Initial strategy, satisfactory radius and center parameters, but didn’t converge.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6728346" cy="429278"/>
          </a:xfrm>
        </p:spPr>
        <p:txBody>
          <a:bodyPr>
            <a:normAutofit/>
          </a:bodyPr>
          <a:lstStyle/>
          <a:p>
            <a:r>
              <a:rPr lang="en-US" sz="1600" dirty="0"/>
              <a:t>Good results with Algorithm 1 but didn’t converge with Algorithm 2.</a:t>
            </a:r>
          </a:p>
          <a:p>
            <a:endParaRPr lang="en-US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69361" y="3529733"/>
            <a:ext cx="6137437" cy="1010842"/>
          </a:xfrm>
        </p:spPr>
        <p:txBody>
          <a:bodyPr>
            <a:normAutofit/>
          </a:bodyPr>
          <a:lstStyle/>
          <a:p>
            <a:r>
              <a:rPr lang="en-GB" sz="1600" dirty="0"/>
              <a:t>Even though the obtained results for the </a:t>
            </a:r>
            <a:r>
              <a:rPr lang="en-US" sz="1600" dirty="0"/>
              <a:t>center</a:t>
            </a:r>
            <a:r>
              <a:rPr lang="en-GB" sz="1600" dirty="0"/>
              <a:t> and radius were close to the optimal ones, it was evident that this line search strategy is very slow, and often failed to converge. </a:t>
            </a:r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429278"/>
          </a:xfrm>
        </p:spPr>
        <p:txBody>
          <a:bodyPr/>
          <a:lstStyle/>
          <a:p>
            <a:r>
              <a:rPr lang="en-US" sz="1600" b="1" dirty="0"/>
              <a:t>Best results, fast convergence for both algorithms.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Placeholder 6">
                <a:extLst>
                  <a:ext uri="{FF2B5EF4-FFF2-40B4-BE49-F238E27FC236}">
                    <a16:creationId xmlns:a16="http://schemas.microsoft.com/office/drawing/2014/main" id="{1F9D80C2-3AC7-F9A6-A878-54311FE478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42585" y="1487511"/>
                <a:ext cx="1209344" cy="59230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4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Text Placeholder 6">
                <a:extLst>
                  <a:ext uri="{FF2B5EF4-FFF2-40B4-BE49-F238E27FC236}">
                    <a16:creationId xmlns:a16="http://schemas.microsoft.com/office/drawing/2014/main" id="{1F9D80C2-3AC7-F9A6-A878-54311FE47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585" y="1487511"/>
                <a:ext cx="1209344" cy="5923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125CB5-FB22-89F0-26A2-E628839106C3}"/>
                  </a:ext>
                </a:extLst>
              </p:cNvPr>
              <p:cNvSpPr txBox="1"/>
              <p:nvPr/>
            </p:nvSpPr>
            <p:spPr>
              <a:xfrm>
                <a:off x="7429059" y="5308081"/>
                <a:ext cx="2218040" cy="69672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∇Φ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𝒖</m:t>
                                      </m:r>
                                    </m:e>
                                    <m:sup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𝒕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𝒅</m:t>
                                  </m:r>
                                </m:e>
                                <m:sup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𝑨</m:t>
                          </m:r>
                          <m:sSup>
                            <m:sSupPr>
                              <m:ctrlP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𝒕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125CB5-FB22-89F0-26A2-E62883910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059" y="5308081"/>
                <a:ext cx="2218040" cy="6967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19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707" y="736466"/>
            <a:ext cx="8421688" cy="608149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596D7B2A-4B67-E960-9D50-041DC714C3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44340" y="4092680"/>
            <a:ext cx="2715914" cy="1382935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SYNTHETIC DATA</a:t>
            </a:r>
            <a:r>
              <a:rPr lang="en-US" dirty="0"/>
              <a:t>:</a:t>
            </a:r>
          </a:p>
          <a:p>
            <a:pPr marL="342900" indent="-342900" algn="r">
              <a:buFont typeface="Wingdings" panose="05000000000000000000" pitchFamily="2" charset="2"/>
              <a:buChar char="§"/>
            </a:pPr>
            <a:r>
              <a:rPr lang="en-US" sz="2000" dirty="0"/>
              <a:t>Uniform </a:t>
            </a:r>
            <a:r>
              <a:rPr lang="en-US" dirty="0"/>
              <a:t>d</a:t>
            </a:r>
            <a:r>
              <a:rPr lang="en-US" sz="2000" dirty="0"/>
              <a:t>ata</a:t>
            </a:r>
          </a:p>
          <a:p>
            <a:pPr marL="342900" indent="-342900" algn="r">
              <a:buFont typeface="Wingdings" panose="05000000000000000000" pitchFamily="2" charset="2"/>
              <a:buChar char="§"/>
            </a:pPr>
            <a:r>
              <a:rPr lang="en-US" dirty="0"/>
              <a:t>Gaussian</a:t>
            </a:r>
            <a:r>
              <a:rPr lang="en-US" sz="2000" dirty="0"/>
              <a:t> data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F892AC85-11EF-96B0-9BA6-F721C38BF5CF}"/>
              </a:ext>
            </a:extLst>
          </p:cNvPr>
          <p:cNvSpPr txBox="1">
            <a:spLocks/>
          </p:cNvSpPr>
          <p:nvPr/>
        </p:nvSpPr>
        <p:spPr>
          <a:xfrm>
            <a:off x="6537735" y="4092680"/>
            <a:ext cx="4818823" cy="14410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REAL-WORLD DATA: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Breast Cancer Wisconsin dataset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Customer Churn dataset</a:t>
            </a:r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5638650-A4E5-F983-6D7A-215CA9042799}"/>
              </a:ext>
            </a:extLst>
          </p:cNvPr>
          <p:cNvSpPr txBox="1">
            <a:spLocks/>
          </p:cNvSpPr>
          <p:nvPr/>
        </p:nvSpPr>
        <p:spPr>
          <a:xfrm>
            <a:off x="4257703" y="4464134"/>
            <a:ext cx="1982583" cy="608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datasets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D4EEE8DE-A488-927D-4CD2-39343F899401}"/>
              </a:ext>
            </a:extLst>
          </p:cNvPr>
          <p:cNvSpPr txBox="1">
            <a:spLocks/>
          </p:cNvSpPr>
          <p:nvPr/>
        </p:nvSpPr>
        <p:spPr>
          <a:xfrm>
            <a:off x="1244340" y="1586813"/>
            <a:ext cx="9406421" cy="2263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400" b="1" dirty="0">
                <a:effectLst/>
                <a:ea typeface="Calibri" panose="020F0502020204030204" pitchFamily="34" charset="0"/>
              </a:rPr>
              <a:t> Goal</a:t>
            </a:r>
            <a:r>
              <a:rPr lang="en-US" sz="2400" dirty="0">
                <a:effectLst/>
                <a:ea typeface="Calibri" panose="020F0502020204030204" pitchFamily="34" charset="0"/>
              </a:rPr>
              <a:t>: Assess the quality of the </a:t>
            </a:r>
            <a:r>
              <a:rPr lang="en-US" sz="2400" dirty="0">
                <a:ea typeface="Calibri" panose="020F0502020204030204" pitchFamily="34" charset="0"/>
              </a:rPr>
              <a:t>three </a:t>
            </a:r>
            <a:r>
              <a:rPr lang="en-US" sz="2400" dirty="0">
                <a:effectLst/>
                <a:ea typeface="Calibri" panose="020F0502020204030204" pitchFamily="34" charset="0"/>
              </a:rPr>
              <a:t>algorithms.</a:t>
            </a:r>
          </a:p>
          <a:p>
            <a:pPr algn="l"/>
            <a:r>
              <a:rPr lang="en-US" sz="2400" dirty="0">
                <a:effectLst/>
                <a:ea typeface="Calibri" panose="020F0502020204030204" pitchFamily="34" charset="0"/>
              </a:rPr>
              <a:t>Hyperparameter: epsilon (ε) – stopping criteria</a:t>
            </a:r>
          </a:p>
          <a:p>
            <a:pPr algn="l"/>
            <a:endParaRPr lang="en-US" sz="2400" dirty="0">
              <a:effectLst/>
              <a:ea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ea typeface="Calibri" panose="020F0502020204030204" pitchFamily="34" charset="0"/>
              </a:rPr>
              <a:t> Methodology: Training and testing the algorithms on:</a:t>
            </a:r>
          </a:p>
        </p:txBody>
      </p:sp>
    </p:spTree>
    <p:extLst>
      <p:ext uri="{BB962C8B-B14F-4D97-AF65-F5344CB8AC3E}">
        <p14:creationId xmlns:p14="http://schemas.microsoft.com/office/powerpoint/2010/main" val="346560617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982</TotalTime>
  <Words>1293</Words>
  <Application>Microsoft Office PowerPoint</Application>
  <PresentationFormat>Widescreen</PresentationFormat>
  <Paragraphs>363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Poppins</vt:lpstr>
      <vt:lpstr>Tenorite</vt:lpstr>
      <vt:lpstr>Wingdings</vt:lpstr>
      <vt:lpstr>Monoline</vt:lpstr>
      <vt:lpstr>Minimum Enclosing Ball  for Anomaly Detection using Frank-Wolfe Variants </vt:lpstr>
      <vt:lpstr>introduction</vt:lpstr>
      <vt:lpstr>From Lagrange multipliers to MEB parameters</vt:lpstr>
      <vt:lpstr>algorithms</vt:lpstr>
      <vt:lpstr>Away-steps frank-wolfe</vt:lpstr>
      <vt:lpstr>Blended pairwise conditional gradient</vt:lpstr>
      <vt:lpstr>(1+ ε)-approximation to meb</vt:lpstr>
      <vt:lpstr>Line search strategies</vt:lpstr>
      <vt:lpstr>EXPERIMENTS</vt:lpstr>
      <vt:lpstr>EXPERIMENT: UNIFORM DATASET</vt:lpstr>
      <vt:lpstr>Training results - uniform dataset</vt:lpstr>
      <vt:lpstr>EXPERIMENT: GAUSSIAN DATASET</vt:lpstr>
      <vt:lpstr>Training results: gaussian dataset</vt:lpstr>
      <vt:lpstr>Experiment: breast cancer Wisconsin Dataset</vt:lpstr>
      <vt:lpstr>EXPERIMENT: BREAST CANCER Wisconsin</vt:lpstr>
      <vt:lpstr>Training results: breast cancer dataset</vt:lpstr>
      <vt:lpstr>Experiment: customer churn dataset</vt:lpstr>
      <vt:lpstr>EXPERIMENT: CUSTOMER CHURN DATASET</vt:lpstr>
      <vt:lpstr>Training results: customer churn dataset</vt:lpstr>
      <vt:lpstr>conclusion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Enclosing Ball  for Anomaly Detection using Frank Wolfe Variants </dc:title>
  <dc:creator>Marija Cveevska</dc:creator>
  <cp:lastModifiedBy>Dejan Dichoski</cp:lastModifiedBy>
  <cp:revision>41</cp:revision>
  <dcterms:created xsi:type="dcterms:W3CDTF">2023-09-09T13:07:29Z</dcterms:created>
  <dcterms:modified xsi:type="dcterms:W3CDTF">2023-09-23T18:40:44Z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