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4" r:id="rId6"/>
    <p:sldId id="313" r:id="rId7"/>
    <p:sldId id="261" r:id="rId8"/>
    <p:sldId id="294" r:id="rId9"/>
    <p:sldId id="295" r:id="rId10"/>
    <p:sldId id="296" r:id="rId11"/>
    <p:sldId id="300" r:id="rId12"/>
    <p:sldId id="298" r:id="rId13"/>
    <p:sldId id="307" r:id="rId14"/>
    <p:sldId id="304" r:id="rId15"/>
    <p:sldId id="308" r:id="rId16"/>
    <p:sldId id="299" r:id="rId17"/>
    <p:sldId id="302" r:id="rId18"/>
    <p:sldId id="309" r:id="rId19"/>
    <p:sldId id="305" r:id="rId20"/>
    <p:sldId id="318" r:id="rId21"/>
    <p:sldId id="310" r:id="rId22"/>
    <p:sldId id="306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24-Sep-23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24-Sep-23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63/iranian+churn+dataset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0666" y="1529368"/>
            <a:ext cx="4303059" cy="3799263"/>
          </a:xfrm>
        </p:spPr>
        <p:txBody>
          <a:bodyPr/>
          <a:lstStyle/>
          <a:p>
            <a:r>
              <a:rPr lang="en-GB" sz="3600" dirty="0">
                <a:cs typeface="Poppins" panose="00000500000000000000" pitchFamily="2" charset="0"/>
              </a:rPr>
              <a:t>Minimum Enclosing Ball </a:t>
            </a:r>
            <a:br>
              <a:rPr lang="en-GB" sz="3600" dirty="0">
                <a:cs typeface="Poppins" panose="00000500000000000000" pitchFamily="2" charset="0"/>
              </a:rPr>
            </a:br>
            <a:r>
              <a:rPr lang="en-GB" sz="3600" dirty="0">
                <a:cs typeface="Poppins" panose="00000500000000000000" pitchFamily="2" charset="0"/>
              </a:rPr>
              <a:t>for Anomaly Detection using Frank-Wolfe Variants</a:t>
            </a:r>
            <a:br>
              <a:rPr lang="en-GB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1DD33-63C6-566F-1D75-E320BAB02A4F}"/>
              </a:ext>
            </a:extLst>
          </p:cNvPr>
          <p:cNvSpPr txBox="1"/>
          <p:nvPr/>
        </p:nvSpPr>
        <p:spPr>
          <a:xfrm>
            <a:off x="825624" y="5175682"/>
            <a:ext cx="216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  <a:cs typeface="Poppins" panose="00000500000000000000" pitchFamily="2" charset="0"/>
              </a:rPr>
              <a:t>Project by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  <a:cs typeface="Poppins" panose="00000500000000000000" pitchFamily="2" charset="0"/>
              </a:rPr>
              <a:t>Dejan</a:t>
            </a:r>
            <a:r>
              <a:rPr lang="en-US" sz="1800" dirty="0">
                <a:latin typeface="+mj-lt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+mj-lt"/>
                <a:cs typeface="Poppins" panose="00000500000000000000" pitchFamily="2" charset="0"/>
              </a:rPr>
              <a:t>Dichoski</a:t>
            </a:r>
            <a:endParaRPr lang="en-US" sz="1800" dirty="0">
              <a:latin typeface="+mj-lt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Poppins" panose="00000500000000000000" pitchFamily="2" charset="0"/>
              </a:rPr>
              <a:t>Marija Cveevska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Poppins" panose="00000500000000000000" pitchFamily="2" charset="0"/>
              </a:rPr>
              <a:t>Suleyman </a:t>
            </a:r>
            <a:r>
              <a:rPr lang="en-US" dirty="0" err="1">
                <a:latin typeface="+mj-lt"/>
                <a:cs typeface="Poppins" panose="00000500000000000000" pitchFamily="2" charset="0"/>
              </a:rPr>
              <a:t>Erim</a:t>
            </a:r>
            <a:endParaRPr lang="en-GB" sz="1800" dirty="0">
              <a:latin typeface="+mj-lt"/>
              <a:cs typeface="Poppins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7CE68-EEBA-508B-EA41-470F6BA4AF4C}"/>
              </a:ext>
            </a:extLst>
          </p:cNvPr>
          <p:cNvSpPr txBox="1"/>
          <p:nvPr/>
        </p:nvSpPr>
        <p:spPr>
          <a:xfrm>
            <a:off x="3654782" y="5175682"/>
            <a:ext cx="19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  <a:cs typeface="Poppins" panose="00000500000000000000" pitchFamily="2" charset="0"/>
              </a:rPr>
              <a:t>Mentor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cs typeface="Poppins" panose="00000500000000000000" pitchFamily="2" charset="0"/>
              </a:rPr>
              <a:t>Prof. F. Rinaldi</a:t>
            </a:r>
            <a:endParaRPr lang="en-US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169AF-8DAB-E641-E67D-26F7F06A696A}"/>
              </a:ext>
            </a:extLst>
          </p:cNvPr>
          <p:cNvGrpSpPr/>
          <p:nvPr/>
        </p:nvGrpSpPr>
        <p:grpSpPr>
          <a:xfrm>
            <a:off x="3654782" y="6006679"/>
            <a:ext cx="2946410" cy="369332"/>
            <a:chOff x="4412202" y="6046611"/>
            <a:chExt cx="2946410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352B14-663C-565A-74A1-A5306D20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202" y="6055030"/>
              <a:ext cx="719390" cy="3231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246B14-9587-B137-E919-44ADB9991286}"/>
                </a:ext>
              </a:extLst>
            </p:cNvPr>
            <p:cNvSpPr txBox="1"/>
            <p:nvPr/>
          </p:nvSpPr>
          <p:spPr>
            <a:xfrm>
              <a:off x="5131592" y="6046611"/>
              <a:ext cx="222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Poppins" panose="00000500000000000000" pitchFamily="2" charset="0"/>
                </a:rPr>
                <a:t>University of Padova</a:t>
              </a:r>
              <a:endParaRPr lang="en-GB" sz="1800" dirty="0">
                <a:latin typeface="+mj-lt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20" y="20958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UNIFORM DATASET-</a:t>
            </a:r>
            <a:r>
              <a:rPr lang="en-US" dirty="0">
                <a:solidFill>
                  <a:srgbClr val="FF0000"/>
                </a:solidFill>
              </a:rPr>
              <a:t>Marija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178805652"/>
              </p:ext>
            </p:extLst>
          </p:nvPr>
        </p:nvGraphicFramePr>
        <p:xfrm>
          <a:off x="553728" y="1474775"/>
          <a:ext cx="11084544" cy="23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9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8382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  <a:endParaRPr lang="en-US" sz="20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9001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BPCD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16.606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13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1.019697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27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F04EB-9554-6911-92F7-F8F313811D1F}"/>
              </a:ext>
            </a:extLst>
          </p:cNvPr>
          <p:cNvSpPr txBox="1"/>
          <p:nvPr/>
        </p:nvSpPr>
        <p:spPr>
          <a:xfrm>
            <a:off x="4290961" y="4086894"/>
            <a:ext cx="6874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created two closely spaced yet separable clusters: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(nominal data): 8000 data points ~ U[0.0, 0.7);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 (anomaly data): 2000 points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~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U[0.7, 1.0).</a:t>
            </a:r>
          </a:p>
          <a:p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B2D4-48DC-B85B-00BB-C319BFCAD1DB}"/>
              </a:ext>
            </a:extLst>
          </p:cNvPr>
          <p:cNvSpPr txBox="1"/>
          <p:nvPr/>
        </p:nvSpPr>
        <p:spPr>
          <a:xfrm>
            <a:off x="3812064" y="5541081"/>
            <a:ext cx="5710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B</a:t>
            </a:r>
            <a:r>
              <a:rPr lang="en-GB" sz="1800" i="1" dirty="0"/>
              <a:t>lue cluster = training data.</a:t>
            </a:r>
            <a:endParaRPr lang="en-GB" i="1" dirty="0"/>
          </a:p>
          <a:p>
            <a:r>
              <a:rPr lang="en-GB" sz="1800" i="1" dirty="0"/>
              <a:t>Red cluster = test points. </a:t>
            </a:r>
          </a:p>
          <a:p>
            <a:r>
              <a:rPr lang="en-GB" sz="1800" i="1" dirty="0"/>
              <a:t>The circle shows the MEB constructed by Algorithm 2.</a:t>
            </a:r>
            <a:endParaRPr lang="en-US" sz="1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9A8EC-C06F-A38C-89C6-4710ECF8A9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1"/>
          <a:stretch/>
        </p:blipFill>
        <p:spPr bwMode="auto">
          <a:xfrm>
            <a:off x="580642" y="3921273"/>
            <a:ext cx="3231422" cy="2627136"/>
          </a:xfrm>
          <a:prstGeom prst="rect">
            <a:avLst/>
          </a:prstGeom>
          <a:ln w="952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16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 lIns="0"/>
          <a:lstStyle/>
          <a:p>
            <a:pPr algn="ctr"/>
            <a:r>
              <a:rPr lang="en-US" dirty="0"/>
              <a:t>Training results - uniform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2A963-F319-BD1C-04C2-B29BF210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7" y="1690688"/>
            <a:ext cx="3066081" cy="230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B4E06-8E3C-54F7-A821-8B88EEC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59" y="1690688"/>
            <a:ext cx="3066081" cy="2304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34BC3-F18D-8B77-B3F1-08A29AB2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61" y="1690688"/>
            <a:ext cx="3075487" cy="230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ED1F5-1A2F-72C0-30BF-C925A2DD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557" y="4070136"/>
            <a:ext cx="3066081" cy="2297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FCBA1-0DDB-2B54-FAE9-AC6B838ED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959" y="4070136"/>
            <a:ext cx="3066080" cy="2304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2C3D47-5B28-D90B-FCEF-A9D31E2B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360" y="4070136"/>
            <a:ext cx="3066080" cy="23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GAUSSIAN DATASET -</a:t>
            </a:r>
            <a:r>
              <a:rPr lang="en-US" dirty="0">
                <a:solidFill>
                  <a:srgbClr val="FF0000"/>
                </a:solidFill>
              </a:rPr>
              <a:t>Marija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860288425"/>
              </p:ext>
            </p:extLst>
          </p:nvPr>
        </p:nvGraphicFramePr>
        <p:xfrm>
          <a:off x="562046" y="1393477"/>
          <a:ext cx="11067907" cy="22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5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06793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BPCG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46058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5.45191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99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9F4227-9BF4-668A-22AE-6D01BE19C7E8}"/>
              </a:ext>
            </a:extLst>
          </p:cNvPr>
          <p:cNvSpPr txBox="1"/>
          <p:nvPr/>
        </p:nvSpPr>
        <p:spPr>
          <a:xfrm>
            <a:off x="4307416" y="3856579"/>
            <a:ext cx="7046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created two very separable clusters: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raining (nominal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8000 data points 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Testing (nominal + anomaly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1000 points ~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1), and 1000 ~ N(7, 1).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CA175-55AE-09FE-E975-2B12F2C2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4"/>
          <a:stretch/>
        </p:blipFill>
        <p:spPr bwMode="auto">
          <a:xfrm>
            <a:off x="681317" y="3774141"/>
            <a:ext cx="3161889" cy="258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2D93B-7D1D-7D3A-171A-0F6BF35ABA9C}"/>
              </a:ext>
            </a:extLst>
          </p:cNvPr>
          <p:cNvSpPr txBox="1"/>
          <p:nvPr/>
        </p:nvSpPr>
        <p:spPr>
          <a:xfrm>
            <a:off x="4105836" y="527203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lue cluster = training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 cluster =  test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nominal: 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around the center of the MEB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anomaly:  the red cluster on the top right.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circle shows the MEB constructed by Algorithm 2. </a:t>
            </a:r>
          </a:p>
        </p:txBody>
      </p:sp>
    </p:spTree>
    <p:extLst>
      <p:ext uri="{BB962C8B-B14F-4D97-AF65-F5344CB8AC3E}">
        <p14:creationId xmlns:p14="http://schemas.microsoft.com/office/powerpoint/2010/main" val="60904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gaussian dataset </a:t>
            </a:r>
            <a:r>
              <a:rPr lang="en-US" dirty="0">
                <a:solidFill>
                  <a:srgbClr val="FF0000"/>
                </a:solidFill>
              </a:rPr>
              <a:t>skip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525C1E-4962-0820-8334-2B241122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0" y="1692842"/>
            <a:ext cx="3067746" cy="2298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0FF3-4F4F-C5B0-6B4D-9709E2AF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27" y="1701005"/>
            <a:ext cx="3067746" cy="229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B058A-76F7-8492-4B43-37BD15A8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24" y="1709168"/>
            <a:ext cx="3056851" cy="229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D07A3-498D-9A7F-E8A1-56F9D7FD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30" y="4054953"/>
            <a:ext cx="3067746" cy="229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6086A-D284-4734-A95F-4BE7B734E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127" y="4054953"/>
            <a:ext cx="3067746" cy="2298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13F8C-FEEE-BFD3-D7B7-8D6F5FD8D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724" y="4066050"/>
            <a:ext cx="3056851" cy="22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breast cancer Wisconsin Dataset - </a:t>
            </a:r>
            <a:r>
              <a:rPr lang="en-US" dirty="0" err="1">
                <a:solidFill>
                  <a:srgbClr val="FF0000"/>
                </a:solidFill>
              </a:rPr>
              <a:t>dejan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A2A9B8-009E-DBF6-B8F1-8D7826B9755D}"/>
              </a:ext>
            </a:extLst>
          </p:cNvPr>
          <p:cNvSpPr txBox="1"/>
          <p:nvPr/>
        </p:nvSpPr>
        <p:spPr>
          <a:xfrm>
            <a:off x="772270" y="1533465"/>
            <a:ext cx="106474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Breast Cancer Wisconsin</a:t>
            </a:r>
            <a:r>
              <a:rPr lang="en-GB" sz="2400" dirty="0"/>
              <a:t> dataset consists of: </a:t>
            </a:r>
            <a:r>
              <a:rPr lang="en-GB" sz="2400" b="1" dirty="0"/>
              <a:t>569 samples </a:t>
            </a:r>
            <a:r>
              <a:rPr lang="en-GB" sz="2400" dirty="0"/>
              <a:t>and</a:t>
            </a:r>
            <a:r>
              <a:rPr lang="en-GB" sz="2400" b="1" dirty="0"/>
              <a:t> 32 features.</a:t>
            </a:r>
          </a:p>
          <a:p>
            <a:endParaRPr lang="en-GB" sz="2400" dirty="0"/>
          </a:p>
          <a:p>
            <a:r>
              <a:rPr lang="en-GB" sz="2400" dirty="0"/>
              <a:t>To create training and testing datasets, we first separated the two classes: </a:t>
            </a: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357</a:t>
            </a:r>
            <a:r>
              <a:rPr lang="en-GB" sz="2400" dirty="0"/>
              <a:t> </a:t>
            </a:r>
            <a:r>
              <a:rPr lang="en-GB" sz="2400" b="1" dirty="0"/>
              <a:t>benign cases;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212 malignant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(178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(179) + anomaly (212) samples = 391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382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62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BREAST CANCER Wisconsin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593939943"/>
              </p:ext>
            </p:extLst>
          </p:nvPr>
        </p:nvGraphicFramePr>
        <p:xfrm>
          <a:off x="1036923" y="2076171"/>
          <a:ext cx="10118153" cy="373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7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71805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84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78750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ε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</a:t>
                      </a:r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11.077378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11.758557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83.152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11.130932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146.278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11.080393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3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breast cancer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C2883-E1FC-E301-3D82-EF95CAE6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4" y="1688479"/>
            <a:ext cx="3067650" cy="229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0B312-9266-592E-0CCF-AA86D1EF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73" y="1688479"/>
            <a:ext cx="3054454" cy="228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90886-0B3C-FAD9-462F-B62F9EF5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56" y="1688479"/>
            <a:ext cx="3054454" cy="2288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745D3-CB56-CE64-C940-2C51B535B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94" y="4060168"/>
            <a:ext cx="3067650" cy="229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5B62D-6108-DA26-3D9D-3B4F0B63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73" y="4060168"/>
            <a:ext cx="3054454" cy="2288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98D5B-438E-0D71-F92E-103AD7DE3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856" y="4060168"/>
            <a:ext cx="3054454" cy="22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customer churn dataset - </a:t>
            </a:r>
            <a:r>
              <a:rPr lang="en-US" dirty="0" err="1">
                <a:solidFill>
                  <a:srgbClr val="FF0000"/>
                </a:solidFill>
              </a:rPr>
              <a:t>suleyman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A9BFF9-AF59-4D11-7EAC-75B7806982A6}"/>
              </a:ext>
            </a:extLst>
          </p:cNvPr>
          <p:cNvSpPr txBox="1"/>
          <p:nvPr/>
        </p:nvSpPr>
        <p:spPr>
          <a:xfrm>
            <a:off x="994298" y="1690688"/>
            <a:ext cx="103595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Iranian Churn Dataset</a:t>
            </a:r>
            <a:r>
              <a:rPr lang="en-GB" sz="2400" dirty="0"/>
              <a:t> consists of </a:t>
            </a:r>
            <a:r>
              <a:rPr lang="en-GB" sz="2400" b="1" dirty="0"/>
              <a:t>3,150 samples </a:t>
            </a:r>
            <a:r>
              <a:rPr lang="en-GB" sz="2400" dirty="0"/>
              <a:t>and</a:t>
            </a:r>
            <a:r>
              <a:rPr lang="en-GB" sz="2400" b="1" dirty="0"/>
              <a:t> 14 features:</a:t>
            </a:r>
          </a:p>
          <a:p>
            <a:pPr>
              <a:spcBef>
                <a:spcPts val="0"/>
              </a:spcBef>
            </a:pPr>
            <a:endParaRPr lang="en-GB" sz="2400" dirty="0"/>
          </a:p>
          <a:p>
            <a:r>
              <a:rPr lang="en-GB" sz="2400" dirty="0"/>
              <a:t>To create training and testing datasets, we first separated the two classes: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2655 retention cases;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495 churn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(1327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(1327) + anomaly (495) samples = 1823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9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CUSTOMER CHURN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336847257"/>
              </p:ext>
            </p:extLst>
          </p:nvPr>
        </p:nvGraphicFramePr>
        <p:xfrm>
          <a:off x="838200" y="1901825"/>
          <a:ext cx="10251150" cy="356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78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064828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389375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111778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8056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50903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91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29322"/>
                  </a:ext>
                </a:extLst>
              </a:tr>
              <a:tr h="76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EPSILON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</a:t>
                      </a:r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131.633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6.708818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154.788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2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97.306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116.559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7.184624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6.753838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178.887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6.711496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5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customer churn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4F026-D413-D30B-7F5E-B7D9F962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7" y="1596703"/>
            <a:ext cx="3094985" cy="231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8D2D6-BCCA-F1E9-355D-A65DACBF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65" y="1615503"/>
            <a:ext cx="3107669" cy="2318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4E24B-020E-5A5E-0FE8-B762DEDF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92" y="1606103"/>
            <a:ext cx="3120078" cy="2337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92E2F-2483-421A-73F1-81344D30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426" y="4009560"/>
            <a:ext cx="3094985" cy="2318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1BE38-47F9-F628-25B4-F6C439754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165" y="4009560"/>
            <a:ext cx="3110386" cy="2318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679B10-614E-3DB3-5516-DF0716547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492" y="4009560"/>
            <a:ext cx="3120078" cy="2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8" y="672354"/>
            <a:ext cx="3171825" cy="5793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98" y="1739675"/>
            <a:ext cx="5115208" cy="4445971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Applications of MEB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clustering, nearest neighbor search, data classification, SVM, facility location, collision detection, computer graphics, </a:t>
            </a:r>
            <a:r>
              <a:rPr lang="en-US" sz="20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anomaly detection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formalize the problem in terms of constrained quadratic optimization, and solve using FW variants.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will implement 3 algorithms with the goal of solving the MEB problem and we will test them on artificial and real-world datasets for detecting anomalies. Finally, we will compare our results. </a:t>
            </a:r>
            <a:r>
              <a:rPr lang="en-US" sz="1800" i="1" dirty="0" err="1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Dejan</a:t>
            </a:r>
            <a:endParaRPr lang="en-US" sz="18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847" y="622671"/>
            <a:ext cx="5111750" cy="715231"/>
          </a:xfrm>
        </p:spPr>
        <p:txBody>
          <a:bodyPr>
            <a:normAutofit/>
          </a:bodyPr>
          <a:lstStyle/>
          <a:p>
            <a:r>
              <a:rPr lang="en-US" dirty="0"/>
              <a:t>Conclusion -</a:t>
            </a:r>
            <a:r>
              <a:rPr lang="en-US" dirty="0" err="1">
                <a:solidFill>
                  <a:srgbClr val="FF0000"/>
                </a:solidFill>
              </a:rPr>
              <a:t>suleyman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847" y="1550893"/>
            <a:ext cx="6696635" cy="437947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GB" sz="1800" dirty="0"/>
              <a:t>We implemented 3 adaptations of the Frank-Wolfe algorithm: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Away-steps FW </a:t>
            </a:r>
            <a:r>
              <a:rPr lang="en-GB" sz="1800" dirty="0"/>
              <a:t>- satisfactory results, highlighting its improvement over the vanilla FW algorithm.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BPCG</a:t>
            </a:r>
            <a:r>
              <a:rPr lang="en-GB" sz="1800" dirty="0"/>
              <a:t> - consistently outperformed the others in terms of metrics such as iterations, CPU time, and active set size, displaying a superior convergence rate.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(1+ε)-approx. to MEB </a:t>
            </a:r>
            <a:r>
              <a:rPr lang="en-GB" sz="1800" dirty="0"/>
              <a:t>- initially underperformed with a strict stopping criterion but showed significant improvement with a larger ε value. </a:t>
            </a:r>
          </a:p>
          <a:p>
            <a:endParaRPr lang="en-GB" sz="1800" dirty="0"/>
          </a:p>
          <a:p>
            <a:pPr algn="ctr"/>
            <a:r>
              <a:rPr lang="en-GB" sz="1800" i="1" dirty="0"/>
              <a:t>Ultimately, our evaluation on different datasets emphasized the importance of selecting optimization algorithms based on the dataset's characteristics, as the algorithm’s performance is highly dependent on data structure.</a:t>
            </a:r>
            <a:endParaRPr lang="en-US" sz="18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85397"/>
            <a:ext cx="4874078" cy="1089729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072603"/>
            <a:ext cx="4166586" cy="479427"/>
          </a:xfrm>
        </p:spPr>
        <p:txBody>
          <a:bodyPr>
            <a:normAutofit/>
          </a:bodyPr>
          <a:lstStyle/>
          <a:p>
            <a:r>
              <a:rPr lang="en-US" dirty="0"/>
              <a:t>You can find the project at the following </a:t>
            </a:r>
            <a:r>
              <a:rPr lang="en-US" u="sng" dirty="0">
                <a:solidFill>
                  <a:srgbClr val="0070C0"/>
                </a:solidFill>
              </a:rPr>
              <a:t>link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34" y="4827296"/>
            <a:ext cx="3992468" cy="1093932"/>
          </a:xfrm>
        </p:spPr>
        <p:txBody>
          <a:bodyPr>
            <a:normAutofit/>
          </a:bodyPr>
          <a:lstStyle/>
          <a:p>
            <a:r>
              <a:rPr lang="en-GB" sz="2000" b="1" dirty="0"/>
              <a:t>From Lagrange multipliers to MEB parameters  </a:t>
            </a:r>
            <a:r>
              <a:rPr lang="en-GB" sz="2000" b="1" dirty="0" err="1">
                <a:solidFill>
                  <a:srgbClr val="FF0000"/>
                </a:solidFill>
              </a:rPr>
              <a:t>Dejan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/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sz="9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blipFill>
                <a:blip r:embed="rId2"/>
                <a:stretch>
                  <a:fillRect t="-106061" b="-1666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92F658-67F3-8945-A91A-3BB32E18B6DF}"/>
              </a:ext>
            </a:extLst>
          </p:cNvPr>
          <p:cNvSpPr txBox="1"/>
          <p:nvPr/>
        </p:nvSpPr>
        <p:spPr>
          <a:xfrm>
            <a:off x="1639147" y="2987140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DUAL MEB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BB658-2628-0EA5-CB92-3275F4F25DB2}"/>
              </a:ext>
            </a:extLst>
          </p:cNvPr>
          <p:cNvSpPr txBox="1"/>
          <p:nvPr/>
        </p:nvSpPr>
        <p:spPr>
          <a:xfrm>
            <a:off x="2818674" y="738661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PRIMAL MEB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/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 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≤0,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=1,…,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/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     </m:t>
                    </m:r>
                    <m:sSup>
                      <m:sSupPr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0">
                        <a:latin typeface="Cambria Math" panose="02040503050406030204" pitchFamily="18" charset="0"/>
                      </a:rPr>
                      <m:t>1=1,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/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BB8041-8AA7-F877-5C46-C3399984E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3" t="11701" r="8616"/>
          <a:stretch/>
        </p:blipFill>
        <p:spPr>
          <a:xfrm>
            <a:off x="7488048" y="2016227"/>
            <a:ext cx="3897683" cy="2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620" y="487612"/>
            <a:ext cx="2674254" cy="585788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</a:rPr>
              <a:t>Frank-</a:t>
            </a:r>
            <a:r>
              <a:rPr lang="en-US" dirty="0" err="1">
                <a:latin typeface="+mj-lt"/>
              </a:rPr>
              <a:t>wolfe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>
                <a:latin typeface="+mj-lt"/>
              </a:rPr>
              <a:t>Away-steps </a:t>
            </a:r>
            <a:r>
              <a:rPr lang="en-US" dirty="0" err="1">
                <a:latin typeface="+mj-lt"/>
              </a:rPr>
              <a:t>fw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671" y="3491312"/>
            <a:ext cx="2870893" cy="799304"/>
          </a:xfrm>
        </p:spPr>
        <p:txBody>
          <a:bodyPr/>
          <a:lstStyle/>
          <a:p>
            <a:r>
              <a:rPr lang="en-US" dirty="0">
                <a:latin typeface="+mj-lt"/>
              </a:rPr>
              <a:t>Blended pairwise conditional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(1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+mj-lt"/>
                  </a:rPr>
                  <a:t>-approximation to </a:t>
                </a:r>
                <a:r>
                  <a:rPr lang="en-US" dirty="0" err="1">
                    <a:latin typeface="+mj-lt"/>
                  </a:rPr>
                  <a:t>meb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  <a:blipFill>
                <a:blip r:embed="rId2"/>
                <a:stretch>
                  <a:fillRect l="-701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508" y="1401947"/>
            <a:ext cx="6491366" cy="686829"/>
          </a:xfrm>
        </p:spPr>
        <p:txBody>
          <a:bodyPr>
            <a:normAutofit/>
          </a:bodyPr>
          <a:lstStyle/>
          <a:p>
            <a:r>
              <a:rPr lang="en-GB" sz="1600" dirty="0"/>
              <a:t>Frank Wolfe algorithm provides a straightforward approach for solving a convex minimization problem over a compact convex set.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6380" y="2550344"/>
            <a:ext cx="6883244" cy="1010842"/>
          </a:xfrm>
        </p:spPr>
        <p:txBody>
          <a:bodyPr>
            <a:normAutofit/>
          </a:bodyPr>
          <a:lstStyle/>
          <a:p>
            <a:r>
              <a:rPr lang="en-GB" sz="1600" dirty="0"/>
              <a:t>A simple improvement over the standard FW that deals with the zig-zagging problem by introducing the possibility of taking “away steps”.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76843"/>
            <a:ext cx="6310263" cy="636569"/>
          </a:xfrm>
        </p:spPr>
        <p:txBody>
          <a:bodyPr>
            <a:normAutofit/>
          </a:bodyPr>
          <a:lstStyle/>
          <a:p>
            <a:r>
              <a:rPr lang="en-US" sz="1600" dirty="0"/>
              <a:t>Combination of the Pairwise CG with </a:t>
            </a:r>
            <a:r>
              <a:rPr lang="en-GB" sz="1600" dirty="0"/>
              <a:t>the blending criterion from the Blended CG that eliminates the occurrence of swap steps.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31843" y="4604344"/>
            <a:ext cx="5539095" cy="1010842"/>
          </a:xfrm>
        </p:spPr>
        <p:txBody>
          <a:bodyPr>
            <a:normAutofit/>
          </a:bodyPr>
          <a:lstStyle/>
          <a:p>
            <a:r>
              <a:rPr lang="en-US" sz="1600" dirty="0"/>
              <a:t>Adaptation of the standard FW to the MEB problem. It generates a sequence of increasing balls until a ball with desired properties is computed. </a:t>
            </a:r>
            <a:r>
              <a:rPr lang="en-US" sz="1600" dirty="0">
                <a:solidFill>
                  <a:srgbClr val="FF0000"/>
                </a:solidFill>
              </a:rPr>
              <a:t>Marija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7985"/>
            <a:ext cx="8421688" cy="881220"/>
          </a:xfrm>
        </p:spPr>
        <p:txBody>
          <a:bodyPr/>
          <a:lstStyle/>
          <a:p>
            <a:r>
              <a:rPr lang="en-US" dirty="0"/>
              <a:t>Away-steps frank-</a:t>
            </a:r>
            <a:r>
              <a:rPr lang="en-US" dirty="0" err="1"/>
              <a:t>wolfe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E16BA-E4AA-CBFF-2618-38EEBC7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25" y="1831891"/>
            <a:ext cx="9060750" cy="42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424"/>
            <a:ext cx="8421688" cy="1325563"/>
          </a:xfrm>
        </p:spPr>
        <p:txBody>
          <a:bodyPr/>
          <a:lstStyle/>
          <a:p>
            <a:r>
              <a:rPr lang="en-US" dirty="0"/>
              <a:t>Blended pairwise conditional gradient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8440B-A280-1841-FAA6-CEC88AD7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5" y="1527801"/>
            <a:ext cx="7296350" cy="492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4C8EC-1449-FA73-9A1D-9AF051842303}"/>
              </a:ext>
            </a:extLst>
          </p:cNvPr>
          <p:cNvSpPr txBox="1"/>
          <p:nvPr/>
        </p:nvSpPr>
        <p:spPr>
          <a:xfrm>
            <a:off x="4858870" y="3244334"/>
            <a:ext cx="352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pairwise gap &gt;= FW gap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5A46042-D342-75C8-0406-E52F0216E2DB}"/>
              </a:ext>
            </a:extLst>
          </p:cNvPr>
          <p:cNvSpPr/>
          <p:nvPr/>
        </p:nvSpPr>
        <p:spPr>
          <a:xfrm>
            <a:off x="4482353" y="3962400"/>
            <a:ext cx="385482" cy="97715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2157805-B19C-7678-C92A-5447A2172181}"/>
              </a:ext>
            </a:extLst>
          </p:cNvPr>
          <p:cNvSpPr/>
          <p:nvPr/>
        </p:nvSpPr>
        <p:spPr>
          <a:xfrm>
            <a:off x="5957047" y="5091953"/>
            <a:ext cx="385482" cy="11026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D757F-04F9-8AF0-2CFC-A9117522F59B}"/>
              </a:ext>
            </a:extLst>
          </p:cNvPr>
          <p:cNvSpPr txBox="1"/>
          <p:nvPr/>
        </p:nvSpPr>
        <p:spPr>
          <a:xfrm>
            <a:off x="6326881" y="5100934"/>
            <a:ext cx="253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local pairwise gap is smaller than the FW gap =&gt; Take a FW step.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780C6-D9C3-EA1A-900B-D407F1D57EE5}"/>
              </a:ext>
            </a:extLst>
          </p:cNvPr>
          <p:cNvSpPr txBox="1"/>
          <p:nvPr/>
        </p:nvSpPr>
        <p:spPr>
          <a:xfrm>
            <a:off x="4858870" y="3962400"/>
            <a:ext cx="3998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weights of the active atoms in St are optimized by the PCG locally.</a:t>
            </a:r>
          </a:p>
          <a:p>
            <a:r>
              <a:rPr lang="en-US" dirty="0">
                <a:solidFill>
                  <a:srgbClr val="C00000"/>
                </a:solidFill>
              </a:rPr>
              <a:t>Take a pairwise step = drop / descent.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6F9C59A-9D14-1FF5-43D9-68FF57AA733B}"/>
              </a:ext>
            </a:extLst>
          </p:cNvPr>
          <p:cNvSpPr/>
          <p:nvPr/>
        </p:nvSpPr>
        <p:spPr>
          <a:xfrm>
            <a:off x="4858870" y="2267181"/>
            <a:ext cx="385482" cy="76194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BA96A-7CD2-A326-06E8-AEC8563017CC}"/>
              </a:ext>
            </a:extLst>
          </p:cNvPr>
          <p:cNvSpPr txBox="1"/>
          <p:nvPr/>
        </p:nvSpPr>
        <p:spPr>
          <a:xfrm>
            <a:off x="5266764" y="2339394"/>
            <a:ext cx="923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Indices to find.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8588E-F732-FCA5-07DE-9B2D5CC2070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6670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D527D-60F4-D90B-E503-4B7EC7817F7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548945" cy="308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96A4D-7C65-8B2A-19E8-08BD864CA63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190129" y="2391593"/>
            <a:ext cx="2505636" cy="270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6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</p:spPr>
            <p:txBody>
              <a:bodyPr/>
              <a:lstStyle/>
              <a:p>
                <a:r>
                  <a:rPr lang="en-US" dirty="0"/>
                  <a:t>(1+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/>
                  <a:t>)-approximation to </a:t>
                </a:r>
                <a:r>
                  <a:rPr lang="en-US" dirty="0" err="1"/>
                  <a:t>meb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39690-F68F-3971-BF51-4CE270A4B188}"/>
              </a:ext>
            </a:extLst>
          </p:cNvPr>
          <p:cNvGrpSpPr/>
          <p:nvPr/>
        </p:nvGrpSpPr>
        <p:grpSpPr>
          <a:xfrm>
            <a:off x="2440946" y="1596838"/>
            <a:ext cx="7310108" cy="4689331"/>
            <a:chOff x="2471201" y="1631928"/>
            <a:chExt cx="7310108" cy="4689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5C0242-FF5E-7963-5E02-D5AACD31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201" y="1631928"/>
              <a:ext cx="7249598" cy="46893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704434-C29C-7E42-BA3A-B539E99F24BC}"/>
                </a:ext>
              </a:extLst>
            </p:cNvPr>
            <p:cNvSpPr txBox="1"/>
            <p:nvPr/>
          </p:nvSpPr>
          <p:spPr>
            <a:xfrm>
              <a:off x="7419107" y="27134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core set</a:t>
              </a:r>
              <a:endParaRPr lang="it-IT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C69535-8890-2123-4A51-3A1887913C8D}"/>
                </a:ext>
              </a:extLst>
            </p:cNvPr>
            <p:cNvSpPr txBox="1"/>
            <p:nvPr/>
          </p:nvSpPr>
          <p:spPr>
            <a:xfrm>
              <a:off x="7419106" y="2925227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center</a:t>
              </a:r>
              <a:endParaRPr lang="it-IT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E23EE-97B5-31AE-CF6E-CB58C1E471A0}"/>
                </a:ext>
              </a:extLst>
            </p:cNvPr>
            <p:cNvSpPr txBox="1"/>
            <p:nvPr/>
          </p:nvSpPr>
          <p:spPr>
            <a:xfrm>
              <a:off x="7419108" y="313881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A97AE7-A239-689C-531C-5F0556116A12}"/>
                </a:ext>
              </a:extLst>
            </p:cNvPr>
            <p:cNvSpPr txBox="1"/>
            <p:nvPr/>
          </p:nvSpPr>
          <p:spPr>
            <a:xfrm>
              <a:off x="7419106" y="3305519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C5DEC-3729-DE05-CCA1-635C9B9271B7}"/>
                </a:ext>
              </a:extLst>
            </p:cNvPr>
            <p:cNvSpPr txBox="1"/>
            <p:nvPr/>
          </p:nvSpPr>
          <p:spPr>
            <a:xfrm>
              <a:off x="7419103" y="25288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Feasible solution</a:t>
              </a:r>
              <a:endParaRPr lang="it-IT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87E54-10DE-7899-448C-6BB89C7713F3}"/>
                </a:ext>
              </a:extLst>
            </p:cNvPr>
            <p:cNvSpPr txBox="1"/>
            <p:nvPr/>
          </p:nvSpPr>
          <p:spPr>
            <a:xfrm>
              <a:off x="7419106" y="3555582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98CF31-B168-3F7E-555C-A3748F4DCBA5}"/>
                </a:ext>
              </a:extLst>
            </p:cNvPr>
            <p:cNvSpPr txBox="1"/>
            <p:nvPr/>
          </p:nvSpPr>
          <p:spPr>
            <a:xfrm>
              <a:off x="7419106" y="4310303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learning rate</a:t>
              </a:r>
              <a:endParaRPr lang="it-IT" sz="1200" baseline="30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930B4-61EE-12E5-458B-367BE9B56188}"/>
                </a:ext>
              </a:extLst>
            </p:cNvPr>
            <p:cNvSpPr txBox="1"/>
            <p:nvPr/>
          </p:nvSpPr>
          <p:spPr>
            <a:xfrm>
              <a:off x="7419105" y="4735238"/>
              <a:ext cx="236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</a:t>
              </a:r>
              <a:r>
                <a:rPr lang="en-US" sz="1200" dirty="0" err="1"/>
                <a:t>Lagrangian</a:t>
              </a:r>
              <a:r>
                <a:rPr lang="en-US" sz="1200" dirty="0"/>
                <a:t> Multipliers</a:t>
              </a:r>
              <a:endParaRPr lang="it-IT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BA349-AF72-2F3F-5F9F-D71DAE1AF226}"/>
                </a:ext>
              </a:extLst>
            </p:cNvPr>
            <p:cNvSpPr txBox="1"/>
            <p:nvPr/>
          </p:nvSpPr>
          <p:spPr>
            <a:xfrm>
              <a:off x="7419105" y="4947025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center</a:t>
              </a:r>
              <a:endParaRPr lang="it-IT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18B71-D570-06DE-3C78-96850DB8DB76}"/>
                </a:ext>
              </a:extLst>
            </p:cNvPr>
            <p:cNvSpPr txBox="1"/>
            <p:nvPr/>
          </p:nvSpPr>
          <p:spPr>
            <a:xfrm>
              <a:off x="7419105" y="5145356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core set</a:t>
              </a:r>
              <a:endParaRPr lang="it-IT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4AAA0D-CF83-EDE0-9A3E-A1052781A855}"/>
                </a:ext>
              </a:extLst>
            </p:cNvPr>
            <p:cNvSpPr txBox="1"/>
            <p:nvPr/>
          </p:nvSpPr>
          <p:spPr>
            <a:xfrm>
              <a:off x="7419104" y="5371741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BEEDA-33D1-3CF6-A396-F8C572EBEDD7}"/>
                </a:ext>
              </a:extLst>
            </p:cNvPr>
            <p:cNvSpPr txBox="1"/>
            <p:nvPr/>
          </p:nvSpPr>
          <p:spPr>
            <a:xfrm>
              <a:off x="7419104" y="5569611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CBA8A-5122-3201-B81A-8DC1F7D5C045}"/>
                </a:ext>
              </a:extLst>
            </p:cNvPr>
            <p:cNvSpPr txBox="1"/>
            <p:nvPr/>
          </p:nvSpPr>
          <p:spPr>
            <a:xfrm>
              <a:off x="7419104" y="5786546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7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082" y="487612"/>
            <a:ext cx="4576716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52" y="1526486"/>
            <a:ext cx="18328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Inverse time decay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516" y="2620460"/>
            <a:ext cx="2141764" cy="514350"/>
          </a:xfrm>
        </p:spPr>
        <p:txBody>
          <a:bodyPr/>
          <a:lstStyle/>
          <a:p>
            <a:r>
              <a:rPr lang="en-US" dirty="0"/>
              <a:t>Golden section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516" y="3670773"/>
            <a:ext cx="2624364" cy="514350"/>
          </a:xfrm>
        </p:spPr>
        <p:txBody>
          <a:bodyPr/>
          <a:lstStyle/>
          <a:p>
            <a:r>
              <a:rPr lang="en-US" dirty="0"/>
              <a:t>Armijo’s rule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6129" y="4766236"/>
            <a:ext cx="3208564" cy="514350"/>
          </a:xfrm>
        </p:spPr>
        <p:txBody>
          <a:bodyPr/>
          <a:lstStyle/>
          <a:p>
            <a:r>
              <a:rPr lang="en-US" b="1" u="sng" dirty="0"/>
              <a:t>Exact line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6279" y="1460646"/>
            <a:ext cx="5288844" cy="784738"/>
          </a:xfrm>
        </p:spPr>
        <p:txBody>
          <a:bodyPr>
            <a:normAutofit/>
          </a:bodyPr>
          <a:lstStyle/>
          <a:p>
            <a:r>
              <a:rPr lang="en-US" sz="1600" dirty="0"/>
              <a:t>Initial strategy, satisfactory radius and center parameters, but didn’t converge. </a:t>
            </a:r>
            <a:r>
              <a:rPr lang="en-US" sz="1600" dirty="0">
                <a:solidFill>
                  <a:srgbClr val="FF0000"/>
                </a:solidFill>
              </a:rPr>
              <a:t>Suleyman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6728346" cy="429278"/>
          </a:xfrm>
        </p:spPr>
        <p:txBody>
          <a:bodyPr>
            <a:normAutofit/>
          </a:bodyPr>
          <a:lstStyle/>
          <a:p>
            <a:r>
              <a:rPr lang="en-US" sz="1600" dirty="0"/>
              <a:t>Good results with Algorithm 1 but didn’t converge with Algorithm 2.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29733"/>
            <a:ext cx="6137437" cy="1010842"/>
          </a:xfrm>
        </p:spPr>
        <p:txBody>
          <a:bodyPr>
            <a:normAutofit/>
          </a:bodyPr>
          <a:lstStyle/>
          <a:p>
            <a:r>
              <a:rPr lang="en-GB" sz="1600" dirty="0"/>
              <a:t>Even though the obtained results for the </a:t>
            </a:r>
            <a:r>
              <a:rPr lang="en-US" sz="1600" dirty="0"/>
              <a:t>center</a:t>
            </a:r>
            <a:r>
              <a:rPr lang="en-GB" sz="1600" dirty="0"/>
              <a:t> and radius were close to the optimal ones, it was evident that this line search strategy is very slow, and often failed to converge. 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429278"/>
          </a:xfrm>
        </p:spPr>
        <p:txBody>
          <a:bodyPr/>
          <a:lstStyle/>
          <a:p>
            <a:r>
              <a:rPr lang="en-US" sz="1600" b="1" dirty="0"/>
              <a:t>Best results, fast convergence for both algorithms.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/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∇Φ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9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07" y="736466"/>
            <a:ext cx="8421688" cy="608149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6D7B2A-4B67-E960-9D50-041DC714C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4340" y="4092680"/>
            <a:ext cx="2715914" cy="138293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SYNTHETIC DATA</a:t>
            </a:r>
            <a:r>
              <a:rPr lang="en-US" dirty="0"/>
              <a:t>: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000" dirty="0"/>
              <a:t>Uniform </a:t>
            </a:r>
            <a:r>
              <a:rPr lang="en-US" dirty="0"/>
              <a:t>d</a:t>
            </a:r>
            <a:r>
              <a:rPr lang="en-US" sz="2000" dirty="0"/>
              <a:t>ata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dirty="0"/>
              <a:t>Gaussian</a:t>
            </a:r>
            <a:r>
              <a:rPr lang="en-US" sz="2000" dirty="0"/>
              <a:t> data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F892AC85-11EF-96B0-9BA6-F721C38BF5CF}"/>
              </a:ext>
            </a:extLst>
          </p:cNvPr>
          <p:cNvSpPr txBox="1">
            <a:spLocks/>
          </p:cNvSpPr>
          <p:nvPr/>
        </p:nvSpPr>
        <p:spPr>
          <a:xfrm>
            <a:off x="6537735" y="4092680"/>
            <a:ext cx="4818823" cy="1441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REAL-WORLD DATA: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Breast Cancer Wisconsin dataset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Customer Churn dataset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638650-A4E5-F983-6D7A-215CA9042799}"/>
              </a:ext>
            </a:extLst>
          </p:cNvPr>
          <p:cNvSpPr txBox="1">
            <a:spLocks/>
          </p:cNvSpPr>
          <p:nvPr/>
        </p:nvSpPr>
        <p:spPr>
          <a:xfrm>
            <a:off x="4257703" y="4464134"/>
            <a:ext cx="1982583" cy="60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4EEE8DE-A488-927D-4CD2-39343F899401}"/>
              </a:ext>
            </a:extLst>
          </p:cNvPr>
          <p:cNvSpPr txBox="1">
            <a:spLocks/>
          </p:cNvSpPr>
          <p:nvPr/>
        </p:nvSpPr>
        <p:spPr>
          <a:xfrm>
            <a:off x="1244340" y="1586813"/>
            <a:ext cx="9406421" cy="2263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Calibri" panose="020F0502020204030204" pitchFamily="34" charset="0"/>
              </a:rPr>
              <a:t> Goal</a:t>
            </a:r>
            <a:r>
              <a:rPr lang="en-US" sz="2400" dirty="0">
                <a:effectLst/>
                <a:ea typeface="Calibri" panose="020F0502020204030204" pitchFamily="34" charset="0"/>
              </a:rPr>
              <a:t>: Assess the quality of the </a:t>
            </a:r>
            <a:r>
              <a:rPr lang="en-US" sz="2400" dirty="0">
                <a:ea typeface="Calibri" panose="020F0502020204030204" pitchFamily="34" charset="0"/>
              </a:rPr>
              <a:t>three </a:t>
            </a:r>
            <a:r>
              <a:rPr lang="en-US" sz="2400" dirty="0">
                <a:effectLst/>
                <a:ea typeface="Calibri" panose="020F0502020204030204" pitchFamily="34" charset="0"/>
              </a:rPr>
              <a:t>algorithms.</a:t>
            </a:r>
          </a:p>
          <a:p>
            <a:pPr algn="l"/>
            <a:r>
              <a:rPr lang="en-US" sz="2400" dirty="0">
                <a:effectLst/>
                <a:ea typeface="Calibri" panose="020F0502020204030204" pitchFamily="34" charset="0"/>
              </a:rPr>
              <a:t>Hyperparameter: epsilon (ε) – stopping criteria - </a:t>
            </a:r>
            <a:r>
              <a:rPr lang="en-US" sz="24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Suleyman</a:t>
            </a:r>
          </a:p>
          <a:p>
            <a:pPr algn="l"/>
            <a:endParaRPr lang="en-US" sz="2400" dirty="0">
              <a:effectLst/>
              <a:ea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ea typeface="Calibri" panose="020F0502020204030204" pitchFamily="34" charset="0"/>
              </a:rPr>
              <a:t> Methodology: Training and testing the algorithms on:</a:t>
            </a:r>
          </a:p>
        </p:txBody>
      </p:sp>
    </p:spTree>
    <p:extLst>
      <p:ext uri="{BB962C8B-B14F-4D97-AF65-F5344CB8AC3E}">
        <p14:creationId xmlns:p14="http://schemas.microsoft.com/office/powerpoint/2010/main" val="346560617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1003</TotalTime>
  <Words>1309</Words>
  <Application>Microsoft Office PowerPoint</Application>
  <PresentationFormat>Widescreen</PresentationFormat>
  <Paragraphs>363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Poppins</vt:lpstr>
      <vt:lpstr>Tenorite</vt:lpstr>
      <vt:lpstr>Wingdings</vt:lpstr>
      <vt:lpstr>Monoline</vt:lpstr>
      <vt:lpstr>Minimum Enclosing Ball  for Anomaly Detection using Frank-Wolfe Variants </vt:lpstr>
      <vt:lpstr>introduction</vt:lpstr>
      <vt:lpstr>From Lagrange multipliers to MEB parameters  Dejan</vt:lpstr>
      <vt:lpstr>algorithms</vt:lpstr>
      <vt:lpstr>Away-steps frank-wolfe</vt:lpstr>
      <vt:lpstr>Blended pairwise conditional gradient</vt:lpstr>
      <vt:lpstr>(1+ ε)-approximation to meb</vt:lpstr>
      <vt:lpstr>Line search strategies</vt:lpstr>
      <vt:lpstr>EXPERIMENTS</vt:lpstr>
      <vt:lpstr>EXPERIMENT: UNIFORM DATASET-Marija</vt:lpstr>
      <vt:lpstr>Training results - uniform dataset</vt:lpstr>
      <vt:lpstr>EXPERIMENT: GAUSSIAN DATASET -Marija</vt:lpstr>
      <vt:lpstr>Training results: gaussian dataset skip this</vt:lpstr>
      <vt:lpstr>Experiment: breast cancer Wisconsin Dataset - dejan</vt:lpstr>
      <vt:lpstr>EXPERIMENT: BREAST CANCER Wisconsin</vt:lpstr>
      <vt:lpstr>Training results: breast cancer dataset</vt:lpstr>
      <vt:lpstr>Experiment: customer churn dataset - suleyman</vt:lpstr>
      <vt:lpstr>EXPERIMENT: CUSTOMER CHURN DATASET</vt:lpstr>
      <vt:lpstr>Training results: customer churn dataset</vt:lpstr>
      <vt:lpstr>Conclusion -suleyman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Enclosing Ball  for Anomaly Detection using Frank Wolfe Variants </dc:title>
  <dc:creator>Marija Cveevska</dc:creator>
  <cp:lastModifiedBy>Marija Cveevska</cp:lastModifiedBy>
  <cp:revision>42</cp:revision>
  <dcterms:created xsi:type="dcterms:W3CDTF">2023-09-09T13:07:29Z</dcterms:created>
  <dcterms:modified xsi:type="dcterms:W3CDTF">2023-09-24T10:26:13Z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