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68" r:id="rId5"/>
    <p:sldId id="267" r:id="rId6"/>
    <p:sldId id="277" r:id="rId7"/>
    <p:sldId id="271" r:id="rId8"/>
    <p:sldId id="298" r:id="rId9"/>
    <p:sldId id="278" r:id="rId10"/>
    <p:sldId id="283" r:id="rId11"/>
    <p:sldId id="279" r:id="rId12"/>
    <p:sldId id="280" r:id="rId13"/>
    <p:sldId id="281" r:id="rId14"/>
    <p:sldId id="290" r:id="rId15"/>
    <p:sldId id="289" r:id="rId16"/>
    <p:sldId id="282" r:id="rId17"/>
    <p:sldId id="288" r:id="rId18"/>
    <p:sldId id="284" r:id="rId19"/>
    <p:sldId id="285" r:id="rId20"/>
    <p:sldId id="286" r:id="rId21"/>
    <p:sldId id="287" r:id="rId22"/>
    <p:sldId id="291" r:id="rId23"/>
    <p:sldId id="292" r:id="rId24"/>
    <p:sldId id="293" r:id="rId25"/>
    <p:sldId id="294" r:id="rId26"/>
    <p:sldId id="297" r:id="rId27"/>
    <p:sldId id="257" r:id="rId28"/>
  </p:sldIdLst>
  <p:sldSz cx="9144000" cy="6858000" type="screen4x3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120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4"/>
    </p:cViewPr>
  </p:sorter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21/05/2020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21/05/2020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397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80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156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20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00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579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660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456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37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45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10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355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31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3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91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17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01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76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0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59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37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8130686" cy="1260000"/>
          </a:xfrm>
        </p:spPr>
        <p:txBody>
          <a:bodyPr rtlCol="0" anchor="ctr" anchorCtr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4351" y="1869601"/>
            <a:ext cx="8130686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784B4F-3784-4AF9-84E6-73F7EDAAE0B1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02138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4351" y="609602"/>
            <a:ext cx="8130685" cy="3124199"/>
          </a:xfrm>
        </p:spPr>
        <p:txBody>
          <a:bodyPr rtlCol="0" anchor="ctr">
            <a:normAutofit/>
          </a:bodyPr>
          <a:lstStyle>
            <a:lvl1pPr algn="l">
              <a:defRPr sz="225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14350" y="3733800"/>
            <a:ext cx="8130686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6D48F-4AD9-446D-9318-8CD6789EAE63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8130686" cy="1260000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7920C1-8ADC-41A7-BE05-2E51082FA48B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20BD57-A98D-4F6E-BE91-21272BA8E0E8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1786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57375" y="2716272"/>
            <a:ext cx="6512719" cy="2421464"/>
          </a:xfrm>
        </p:spPr>
        <p:txBody>
          <a:bodyPr rtlCol="0"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57375" y="5137736"/>
            <a:ext cx="6512719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 rtlCol="0"/>
          <a:lstStyle/>
          <a:p>
            <a:pPr rtl="0"/>
            <a:fld id="{B7E43580-2D24-428F-A6C6-EF639379DC22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4338" y="1874308"/>
            <a:ext cx="2860676" cy="1260000"/>
          </a:xfrm>
        </p:spPr>
        <p:txBody>
          <a:bodyPr rtlCol="0" anchor="ctr" anchorCtr="0">
            <a:noAutofit/>
          </a:bodyPr>
          <a:lstStyle>
            <a:lvl1pPr algn="r">
              <a:defRPr sz="225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486150" y="0"/>
            <a:ext cx="565785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414338" y="3134308"/>
            <a:ext cx="2860676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DFE324-3251-4051-9E95-A17E77010006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8130686" cy="1260000"/>
          </a:xfrm>
        </p:spPr>
        <p:txBody>
          <a:bodyPr rtlCol="0" anchor="ctr" anchorCtr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14349" y="1881824"/>
            <a:ext cx="8130686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ED0650-D664-4F51-B7CE-A97C8112655D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2144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14349" y="2914650"/>
            <a:ext cx="8130686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9024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61318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6731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4437" y="3837471"/>
            <a:ext cx="982538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900"/>
            </a:lvl1pPr>
            <a:lvl3pPr algn="ctr">
              <a:defRPr sz="900"/>
            </a:lvl3pPr>
            <a:lvl5pPr marL="13716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202138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994" y="995967"/>
            <a:ext cx="4679156" cy="1260000"/>
          </a:xfrm>
        </p:spPr>
        <p:txBody>
          <a:bodyPr rtlCol="0" anchor="ctr" anchorCtr="0">
            <a:noAutofit/>
          </a:bodyPr>
          <a:lstStyle>
            <a:lvl1pPr algn="r">
              <a:defRPr sz="225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6010650" y="995968"/>
            <a:ext cx="2619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14387" y="2255967"/>
            <a:ext cx="4957763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A2FEB5-62E4-4D4C-9E35-988A8461342B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93481" y="995968"/>
            <a:ext cx="3636169" cy="1260000"/>
          </a:xfrm>
        </p:spPr>
        <p:txBody>
          <a:bodyPr rtlCol="0" anchor="ctr" anchorCtr="0">
            <a:normAutofit/>
          </a:bodyPr>
          <a:lstStyle>
            <a:lvl1pPr algn="l">
              <a:defRPr sz="225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545681" y="914401"/>
            <a:ext cx="4312069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93481" y="2255969"/>
            <a:ext cx="3636169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0AEC2-03A9-45B0-848A-BCC8FF0DB436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7928432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6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751969" y="82333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6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90601" y="609602"/>
            <a:ext cx="7162799" cy="2743199"/>
          </a:xfrm>
        </p:spPr>
        <p:txBody>
          <a:bodyPr rtlCol="0" anchor="ctr">
            <a:normAutofit/>
          </a:bodyPr>
          <a:lstStyle>
            <a:lvl1pPr algn="ctr">
              <a:defRPr sz="225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069806" y="3352800"/>
            <a:ext cx="7004388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313133" y="3962402"/>
            <a:ext cx="6517735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350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393032" y="4021139"/>
            <a:ext cx="6365081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B0A86-D05A-4DD8-AE12-B7442E7D3F3A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599"/>
            <a:ext cx="8130686" cy="1260000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14350" y="1869599"/>
            <a:ext cx="3901553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14351" y="2870201"/>
            <a:ext cx="3901553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723703" y="1869599"/>
            <a:ext cx="3921333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3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4723703" y="2870201"/>
            <a:ext cx="3901553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DDFCA-B17D-4ABA-8D84-27DF2BE986B2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2862" y="939762"/>
            <a:ext cx="2750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8130686" cy="1260000"/>
          </a:xfrm>
        </p:spPr>
        <p:txBody>
          <a:bodyPr rtlCol="0">
            <a:normAutofit/>
          </a:bodyPr>
          <a:lstStyle>
            <a:lvl1pPr>
              <a:defRPr sz="225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497517" y="1790228"/>
            <a:ext cx="8147519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350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514352" y="1869601"/>
            <a:ext cx="378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866483" y="1869601"/>
            <a:ext cx="378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D4251-3AB3-41B0-8A51-E6B2A21EF1CF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2862" y="996912"/>
            <a:ext cx="2750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514351" y="609601"/>
            <a:ext cx="813068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514351" y="2142068"/>
            <a:ext cx="813068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A9A4AAB-D7C7-4BDC-96FD-09A415298A6E}" type="datetime1">
              <a:rPr lang="it-IT" noProof="0" smtClean="0"/>
              <a:t>21/05/2020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699545" y="5870576"/>
            <a:ext cx="94549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la-presentazione-dell-istituto-di-istruzione-44445997-6769-4d44-8b30-f9e3050adbfb?omkt=it-IT&amp;ui=it-IT&amp;rs=it-IT&amp;ad=IT" TargetMode="External"/><Relationship Id="rId7" Type="http://schemas.openxmlformats.org/officeDocument/2006/relationships/hyperlink" Target="https://www.amazon.it/Android-Cookbook-Ian-F-Darwin/dp/144938841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ionos.it/digitalguide/server/know-how/bluetooth/" TargetMode="External"/><Relationship Id="rId5" Type="http://schemas.openxmlformats.org/officeDocument/2006/relationships/hyperlink" Target="https://www.google.it/url?sa=t&amp;rct=j&amp;q=&amp;esrc=s&amp;source=web&amp;cd=2&amp;cad=rja&amp;uact=8&amp;ved=2ahUKEwjWpc68tPzoAhULyqQKHTVGAJMQFjABegQIAxAB&amp;url=http%3A%2F%2Fpeople.unica.it%2Fmichelenitti%2Ffiles%2F2012%2F04%2FST-CM9-BT.pdf&amp;usg=AOvVaw3XVxLY6V6O3XlaJzo--8Oj" TargetMode="External"/><Relationship Id="rId4" Type="http://schemas.openxmlformats.org/officeDocument/2006/relationships/hyperlink" Target="https://www.androidcentral.com/history-major-bluetooth-releases-and-updat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262" y="1002632"/>
            <a:ext cx="5508733" cy="91226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2700" dirty="0"/>
              <a:t>Università degli studi di Roma </a:t>
            </a:r>
            <a:br>
              <a:rPr lang="it-IT" sz="2700" dirty="0"/>
            </a:br>
            <a:r>
              <a:rPr lang="it-IT" sz="2700" dirty="0"/>
              <a:t>Tor vergata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909" y="2921526"/>
            <a:ext cx="6591589" cy="699493"/>
          </a:xfrm>
        </p:spPr>
        <p:txBody>
          <a:bodyPr rtlCol="0">
            <a:noAutofit/>
          </a:bodyPr>
          <a:lstStyle/>
          <a:p>
            <a:r>
              <a:rPr lang="it-IT" sz="1125" dirty="0"/>
              <a:t>Corso di mobile programming</a:t>
            </a:r>
          </a:p>
          <a:p>
            <a:pPr rtl="0"/>
            <a:r>
              <a:rPr lang="it-IT" sz="1125" dirty="0"/>
              <a:t>DOCENTE: regoli massimo</a:t>
            </a:r>
          </a:p>
          <a:p>
            <a:pPr rtl="0"/>
            <a:r>
              <a:rPr lang="it-IT" sz="1125" dirty="0"/>
              <a:t>Candidati: di battista mattia, </a:t>
            </a:r>
            <a:r>
              <a:rPr lang="it-IT" sz="1125" dirty="0" err="1"/>
              <a:t>minut</a:t>
            </a:r>
            <a:r>
              <a:rPr lang="it-IT" sz="1125" dirty="0"/>
              <a:t> </a:t>
            </a:r>
            <a:r>
              <a:rPr lang="it-IT" sz="1125" dirty="0" err="1"/>
              <a:t>robert</a:t>
            </a:r>
            <a:r>
              <a:rPr lang="it-IT" sz="1125" dirty="0"/>
              <a:t> </a:t>
            </a:r>
            <a:r>
              <a:rPr lang="it-IT" sz="1125" dirty="0" err="1"/>
              <a:t>adrian</a:t>
            </a:r>
            <a:endParaRPr lang="it-IT" sz="1125" dirty="0"/>
          </a:p>
          <a:p>
            <a:pPr rtl="0"/>
            <a:endParaRPr lang="it-IT" sz="1125" dirty="0"/>
          </a:p>
          <a:p>
            <a:pPr rtl="0"/>
            <a:endParaRPr lang="it-IT" sz="1125" dirty="0"/>
          </a:p>
          <a:p>
            <a:pPr rtl="0"/>
            <a:endParaRPr lang="it-IT" sz="1125" dirty="0"/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E8430B0-B39E-4449-865A-8B20B5C235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161" y="1067830"/>
            <a:ext cx="1233337" cy="13757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5F0878C7-303F-453F-8D0D-883CDE820BD4}"/>
              </a:ext>
            </a:extLst>
          </p:cNvPr>
          <p:cNvSpPr txBox="1">
            <a:spLocks/>
          </p:cNvSpPr>
          <p:nvPr/>
        </p:nvSpPr>
        <p:spPr bwMode="white">
          <a:xfrm>
            <a:off x="3557213" y="1984044"/>
            <a:ext cx="3956782" cy="229767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5600" dirty="0"/>
              <a:t>Corso di laurea in ingegneria informatica </a:t>
            </a:r>
          </a:p>
          <a:p>
            <a:endParaRPr lang="it-IT" sz="1350" dirty="0"/>
          </a:p>
          <a:p>
            <a:endParaRPr lang="it-IT" sz="1350" dirty="0"/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67D39CB-6373-4763-BCC7-7CFBED9B976B}"/>
              </a:ext>
            </a:extLst>
          </p:cNvPr>
          <p:cNvSpPr txBox="1">
            <a:spLocks/>
          </p:cNvSpPr>
          <p:nvPr/>
        </p:nvSpPr>
        <p:spPr bwMode="white">
          <a:xfrm>
            <a:off x="1001276" y="2213811"/>
            <a:ext cx="6495706" cy="229767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4800" dirty="0"/>
              <a:t>Anno accademico 2019/2020</a:t>
            </a:r>
          </a:p>
          <a:p>
            <a:endParaRPr lang="it-IT" sz="1350" dirty="0"/>
          </a:p>
          <a:p>
            <a:endParaRPr lang="it-IT" sz="135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3F423F6B-DF04-46F8-A57D-2C6B1E6F8F24}"/>
              </a:ext>
            </a:extLst>
          </p:cNvPr>
          <p:cNvSpPr txBox="1">
            <a:spLocks/>
          </p:cNvSpPr>
          <p:nvPr/>
        </p:nvSpPr>
        <p:spPr bwMode="white">
          <a:xfrm>
            <a:off x="-293859" y="4876652"/>
            <a:ext cx="6987957" cy="821174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4800" b="1" spc="-150" dirty="0"/>
              <a:t>Bluetooth in android</a:t>
            </a:r>
          </a:p>
          <a:p>
            <a:endParaRPr lang="it-IT" sz="1350" dirty="0"/>
          </a:p>
          <a:p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Abilitare il Bluetooth e rendersi visibili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926683" cy="1260000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Anche in questo caso viene mostrato un </a:t>
            </a:r>
            <a:r>
              <a:rPr lang="it-IT" sz="1400" i="1" dirty="0" err="1"/>
              <a:t>AlertDialog</a:t>
            </a:r>
            <a:r>
              <a:rPr lang="it-IT" sz="1400" i="1" dirty="0"/>
              <a:t> all’utente, </a:t>
            </a:r>
            <a:r>
              <a:rPr lang="it-IT" sz="1400" dirty="0"/>
              <a:t>in cui l’utente deciderà se accettare o meno.</a:t>
            </a:r>
            <a:endParaRPr lang="it-IT" sz="1400" i="1" dirty="0"/>
          </a:p>
        </p:txBody>
      </p:sp>
      <p:pic>
        <p:nvPicPr>
          <p:cNvPr id="10" name="Immagine 9" descr="Immagine che contiene screenshot, schermo, monitor, nero&#10;&#10;Descrizione generata automaticamente">
            <a:extLst>
              <a:ext uri="{FF2B5EF4-FFF2-40B4-BE49-F238E27FC236}">
                <a16:creationId xmlns:a16="http://schemas.microsoft.com/office/drawing/2014/main" id="{5C1531F5-9CF9-4F08-AF7E-55554DB8D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59" y="3429000"/>
            <a:ext cx="3350815" cy="1477044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E210F9-A992-4E1C-95E2-B968C83B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8DAACE-B931-4BA0-B003-43378AFA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4890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Cercare altri dispositivi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791559" cy="200824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Prima di avviare la ricerca di nuovi dispositivi, controlliamo che tutti i permessi relativi alla posizione siano stati autorizzati dall’utente.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7EE171-E821-41F0-B50B-7C4F4924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467" y="3463317"/>
            <a:ext cx="5668626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checkBTPermissions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permissionCheck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 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.checkSelfPermission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Manifest.permission.ACCESS_FINE_LOCATION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permissionCheck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.checkSelfPermission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Manifest.permission.ACCESS_COARSE_LOCATION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permissionCheck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.requestPermissions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String[]{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Manifest.permission.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ACCESS_FINE_LOCATION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Manifest.permission.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ACCESS_COARSE_LOCATION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1001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Any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A64123D-9152-41BF-A268-471225AB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E786852-CE47-452C-B821-33B4F48F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0917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Cercare altri dispositivi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2634293" cy="923156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Possiamo ora avviare la ricerca, utilizzando dei metodi che gestiranno la rilevazione dei dispositivi.</a:t>
            </a:r>
            <a:endParaRPr lang="it-IT" i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33F83E-F67B-4370-8BD2-EAE7242B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276" y="3280370"/>
            <a:ext cx="6492996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//check BT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permissions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in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manifest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checkBTPermissions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.isDiscovering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.cancelDiscovery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ACTION_FOUND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mBroadcastReceiver3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discoverDevicesIntent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07585D-8A67-4B2E-8962-38048FC0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128673-4875-4DE9-9A45-4C893044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875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Cercare altri dispositivi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1978998"/>
            <a:ext cx="2634096" cy="3303913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Ogni dispositivo trovato viene rappresentato come un oggetto ‘</a:t>
            </a:r>
            <a:r>
              <a:rPr lang="it-IT" i="1" dirty="0" err="1"/>
              <a:t>BluetoothDevice</a:t>
            </a:r>
            <a:r>
              <a:rPr lang="it-IT" i="1" dirty="0"/>
              <a:t>’ </a:t>
            </a:r>
            <a:r>
              <a:rPr lang="it-IT" dirty="0"/>
              <a:t>che contiene tutte le relative informazioni, come </a:t>
            </a:r>
            <a:r>
              <a:rPr lang="it-IT" i="1" dirty="0"/>
              <a:t>MAC </a:t>
            </a:r>
            <a:r>
              <a:rPr lang="it-IT" i="1" dirty="0" err="1"/>
              <a:t>address</a:t>
            </a:r>
            <a:r>
              <a:rPr lang="it-IT" i="1" dirty="0"/>
              <a:t> </a:t>
            </a:r>
            <a:r>
              <a:rPr lang="it-IT" dirty="0"/>
              <a:t>e nome assegnato.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A fianco è presente il metodo che gestisce il rilevamento di dispositivo, che li aggiunge ad un </a:t>
            </a:r>
            <a:r>
              <a:rPr lang="it-IT" i="1" dirty="0" err="1"/>
              <a:t>ArrayList</a:t>
            </a:r>
            <a:r>
              <a:rPr lang="it-IT" i="1" dirty="0"/>
              <a:t> </a:t>
            </a:r>
            <a:r>
              <a:rPr lang="it-IT" dirty="0"/>
              <a:t>e che passa le informazioni alla classe </a:t>
            </a:r>
            <a:r>
              <a:rPr lang="it-IT" i="1" dirty="0"/>
              <a:t>Holder </a:t>
            </a:r>
            <a:r>
              <a:rPr lang="it-IT" dirty="0"/>
              <a:t>per aggiornare l’interfaccia utente di conseguenza.</a:t>
            </a:r>
            <a:endParaRPr lang="it-IT" i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6BBDE8-6882-474B-97FB-5C82A998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042" y="2496635"/>
            <a:ext cx="5679032" cy="2977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mBroadcastReceiver3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it-IT" altLang="it-IT" sz="105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b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onReceive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final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action 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intent.getAction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(action !=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action.equals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ACTION_FOUND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 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intent.getParcelableExtra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EXTRA_DEVICE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//check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already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found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in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previous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discoveries</a:t>
            </a:r>
            <a:endParaRPr lang="it-IT" altLang="it-IT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dev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mBTDiscoveredDevices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 !=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device.getAddress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dev.getAddress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 ==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mBTDiscoveredDevices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holder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.addDeviceToList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(device,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6620D-4686-4892-A9FF-91B1F54D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042" y="2265804"/>
            <a:ext cx="567903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mBTDiscoveredDevices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2B325E46-6714-4C6C-B146-19A7375B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EAE91AA4-3612-41A9-9CCB-7165DDEA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4456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5627659" cy="2208491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Prima di connetterci ad un device dobbiamo definire una chiave </a:t>
            </a:r>
            <a:r>
              <a:rPr lang="it-IT" sz="1400" i="1" dirty="0"/>
              <a:t>UUID </a:t>
            </a:r>
            <a:r>
              <a:rPr lang="it-IT" sz="1400" dirty="0"/>
              <a:t>(</a:t>
            </a:r>
            <a:r>
              <a:rPr lang="it-IT" sz="1400" i="1" dirty="0" err="1"/>
              <a:t>Universally</a:t>
            </a:r>
            <a:r>
              <a:rPr lang="it-IT" sz="1400" i="1" dirty="0"/>
              <a:t> </a:t>
            </a:r>
            <a:r>
              <a:rPr lang="it-IT" sz="1400" i="1" dirty="0" err="1"/>
              <a:t>Unique</a:t>
            </a:r>
            <a:r>
              <a:rPr lang="it-IT" sz="1400" i="1" dirty="0"/>
              <a:t> </a:t>
            </a:r>
            <a:r>
              <a:rPr lang="it-IT" sz="1400" i="1" dirty="0" err="1"/>
              <a:t>Identifier</a:t>
            </a:r>
            <a:r>
              <a:rPr lang="it-IT" sz="1400" dirty="0"/>
              <a:t>), che identifichi il servizio offerto dall’applicazione.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Tale chiave permette di creare applicazioni e dispositivi che realizzino un certo servizio in maniera coerente, permettendo loro di comunicare.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Nel caso in cui l’applicazione non abbia questo tipo di necessità, come per esempio nella nostra demo, è sufficiente generare una chiave casuale, che con altissima probabilità non verrà utilizzata da nessun’altro.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C6290E6-A233-43FD-A3D9-A5CD0FBF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43E2506E-72CD-4CC0-A50D-B8E9987A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13</a:t>
            </a:fld>
            <a:endParaRPr lang="it-IT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6F4D38-1AF1-4B5B-B5AD-5C7C257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74" y="4919926"/>
            <a:ext cx="7030528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 </a:t>
            </a:r>
            <a:r>
              <a:rPr kumimoji="0" lang="it-IT" altLang="it-IT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MY_UUID_INSECURE </a:t>
            </a:r>
            <a:r>
              <a:rPr kumimoji="0" lang="it-IT" altLang="it-IT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</a:t>
            </a:r>
            <a:r>
              <a:rPr kumimoji="0" lang="it-IT" altLang="it-IT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fromString</a:t>
            </a:r>
            <a:r>
              <a:rPr kumimoji="0" lang="it-IT" altLang="it-IT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"8ce255c0-200a-11e0-ac64-0800200c9a66"</a:t>
            </a:r>
            <a:r>
              <a:rPr kumimoji="0" lang="it-IT" altLang="it-IT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4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77410"/>
            <a:ext cx="2477503" cy="3120758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Dobbiamo chiamare il metodo </a:t>
            </a:r>
            <a:r>
              <a:rPr lang="it-IT" sz="1400" i="1" dirty="0" err="1"/>
              <a:t>startClient</a:t>
            </a:r>
            <a:r>
              <a:rPr lang="it-IT" sz="1400" i="1" dirty="0"/>
              <a:t>, </a:t>
            </a:r>
            <a:r>
              <a:rPr lang="it-IT" sz="1400" dirty="0"/>
              <a:t>definito in un’altra classe, chiamata </a:t>
            </a:r>
            <a:r>
              <a:rPr lang="it-IT" sz="1400" i="1" dirty="0" err="1"/>
              <a:t>BluetoothConnectionService</a:t>
            </a:r>
            <a:r>
              <a:rPr lang="it-IT" sz="1400" i="1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Il metodo prende in input il device a cui collegarsi e la chiave UUID.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Crea quindi un </a:t>
            </a:r>
            <a:r>
              <a:rPr lang="it-IT" sz="1400" i="1" dirty="0" err="1"/>
              <a:t>Thread</a:t>
            </a:r>
            <a:r>
              <a:rPr lang="it-IT" sz="1400" i="1" dirty="0"/>
              <a:t> </a:t>
            </a:r>
            <a:r>
              <a:rPr lang="it-IT" sz="1400" dirty="0"/>
              <a:t>che si occuperà di mantenere la connessione aperta, senza coinvolgere il </a:t>
            </a:r>
            <a:r>
              <a:rPr lang="it-IT" sz="1400" dirty="0" err="1"/>
              <a:t>thread</a:t>
            </a:r>
            <a:r>
              <a:rPr lang="it-IT" sz="1400" dirty="0"/>
              <a:t> principale dedicato alla UI.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163269-A1FC-4EF9-B62C-8AC6946B5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2413543"/>
            <a:ext cx="5870744" cy="715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connectToDevice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mBluetoothConnection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BluetoothConnectionService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CoreActivity.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mBluetoothConnection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.startClient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(device, 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MY_UUID_INSECURE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4990A4-4DC2-4167-B91B-FCE4C370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3465399"/>
            <a:ext cx="5587511" cy="13619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startClient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device, UUID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myUuidInsecure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init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progress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dialog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mProgressDialog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ProgressDialog.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Connecting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Bluetooth"</a:t>
            </a:r>
            <a:b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Please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..."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mConnectThread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(device, 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MY_UUID_INSECURE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mConnectThread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7C46A98-8025-4C52-B532-236D46DB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DB0CF15C-8EE5-4C81-BC84-65B6421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8257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7"/>
            <a:ext cx="2172703" cy="1348878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Utilizziamo il metodo </a:t>
            </a:r>
            <a:r>
              <a:rPr lang="it-IT" sz="1400" i="1" dirty="0" err="1"/>
              <a:t>createRfcommSocketToServiceRecord</a:t>
            </a:r>
            <a:r>
              <a:rPr lang="it-IT" sz="1400" i="1" dirty="0"/>
              <a:t>() </a:t>
            </a:r>
            <a:r>
              <a:rPr lang="it-IT" sz="1400" dirty="0"/>
              <a:t>per creare una </a:t>
            </a:r>
            <a:r>
              <a:rPr lang="it-IT" sz="1400" dirty="0" err="1"/>
              <a:t>socket</a:t>
            </a:r>
            <a:r>
              <a:rPr lang="it-IT" sz="1400" dirty="0"/>
              <a:t> verso l’altro dispositivo.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88310DD-D5D7-4565-9086-6AFE0700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292" y="2342689"/>
            <a:ext cx="5870744" cy="2654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class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extends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BluetoothDevice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device, UUID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uuid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mmDevice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device;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deviceUUID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uuid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mmDevice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.createRfcommSocketToServiceRecord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deviceUUID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          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Could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create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InsecureRfcommSocket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	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.cancelDiscovery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6EF0EAF-ACBA-4C01-8CE3-C8796313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858153F-74B7-4135-A7A5-CD01AD0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152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Connettersi ad un device con Bluetooth attivato (4)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2276758"/>
            <a:ext cx="2132135" cy="79550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Connettiamoci infine al dispositivo con il metodo </a:t>
            </a:r>
            <a:r>
              <a:rPr lang="it-IT" sz="1400" i="1" dirty="0" err="1"/>
              <a:t>connect</a:t>
            </a:r>
            <a:r>
              <a:rPr lang="it-IT" sz="1400" i="1" dirty="0"/>
              <a:t>().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44039E-86A9-4034-8F42-CF2BFCE0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777" y="2160848"/>
            <a:ext cx="4765431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e1)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Unable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to 	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close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connection in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socket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e1.getMessage());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Could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	to UUID: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MY_UUID_INSECURE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cancel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close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() of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mmSocket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in 	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Connectthread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failed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76B29CF4-F60C-401E-9280-6B95F10A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95241571-26CC-4B65-A30F-19666B10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1044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8"/>
            <a:ext cx="3119188" cy="271978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Dopo aver instaurato una connessione, vediamo come inviare messaggi.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Chiamando il metodo </a:t>
            </a:r>
            <a:r>
              <a:rPr lang="it-IT" sz="1400" i="1" dirty="0" err="1"/>
              <a:t>sendMessage</a:t>
            </a:r>
            <a:r>
              <a:rPr lang="it-IT" sz="1400" i="1" dirty="0"/>
              <a:t>() </a:t>
            </a:r>
            <a:r>
              <a:rPr lang="it-IT" sz="1400" dirty="0"/>
              <a:t>questo invocherà il metodo </a:t>
            </a:r>
            <a:r>
              <a:rPr lang="it-IT" sz="1400" i="1" dirty="0" err="1"/>
              <a:t>write</a:t>
            </a:r>
            <a:r>
              <a:rPr lang="it-IT" sz="1400" i="1" dirty="0"/>
              <a:t>(), </a:t>
            </a:r>
            <a:r>
              <a:rPr lang="it-IT" sz="1400" dirty="0"/>
              <a:t>definito</a:t>
            </a:r>
            <a:r>
              <a:rPr lang="it-IT" sz="1400" i="1" dirty="0"/>
              <a:t> </a:t>
            </a:r>
            <a:r>
              <a:rPr lang="it-IT" sz="1400" dirty="0"/>
              <a:t>nella classe </a:t>
            </a:r>
            <a:r>
              <a:rPr lang="it-IT" sz="1400" i="1" dirty="0" err="1"/>
              <a:t>BluetoothConnectionService</a:t>
            </a:r>
            <a:r>
              <a:rPr lang="it-IT" sz="1400" i="1" dirty="0"/>
              <a:t>, </a:t>
            </a:r>
            <a:r>
              <a:rPr lang="it-IT" sz="1400" dirty="0"/>
              <a:t>che eseguirà l’operazione di scrittura tramite l’uso del </a:t>
            </a:r>
            <a:r>
              <a:rPr lang="it-IT" sz="1400" dirty="0" err="1"/>
              <a:t>thread</a:t>
            </a:r>
            <a:r>
              <a:rPr lang="it-IT" sz="1400" dirty="0"/>
              <a:t> della connessione</a:t>
            </a:r>
            <a:r>
              <a:rPr lang="it-IT" sz="1400" i="1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Notare come i metodi accettano</a:t>
            </a:r>
            <a:r>
              <a:rPr lang="it-IT" sz="1400" i="1" dirty="0"/>
              <a:t> </a:t>
            </a:r>
            <a:r>
              <a:rPr lang="it-IT" sz="1400" dirty="0"/>
              <a:t>byte e non stringhe.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29C46-A428-4B2F-B0B6-14B216F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74" y="2341404"/>
            <a:ext cx="4353951" cy="715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mBluetoothConnection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message.getBytes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EE8310-4648-485C-BA45-F568E6A6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74" y="3459967"/>
            <a:ext cx="401676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[] out)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Synchronize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a copy of the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ConnectedThread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Write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Called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."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perform</a:t>
            </a: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the </a:t>
            </a:r>
            <a:r>
              <a:rPr lang="it-IT" altLang="it-IT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write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mConnectedThread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(out);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DDE2252B-9AB2-4C02-B3A7-F5E2573F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BFC65DE8-9263-469B-B766-9C86464A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252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1997652"/>
            <a:ext cx="2924308" cy="3872924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Quest’ultimo metodo </a:t>
            </a:r>
            <a:r>
              <a:rPr lang="it-IT" sz="1400" i="1" dirty="0" err="1"/>
              <a:t>write</a:t>
            </a:r>
            <a:r>
              <a:rPr lang="it-IT" sz="1400" i="1" dirty="0"/>
              <a:t>() </a:t>
            </a:r>
            <a:r>
              <a:rPr lang="it-IT" sz="1400" dirty="0"/>
              <a:t>scrive nell’output stream, ottenuto dalla </a:t>
            </a:r>
            <a:r>
              <a:rPr lang="it-IT" sz="1400" dirty="0" err="1"/>
              <a:t>socket</a:t>
            </a:r>
            <a:r>
              <a:rPr lang="it-IT" sz="1400" dirty="0"/>
              <a:t> creata in precedenza.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Tale chiamata è bloccante e quindi l’esecuzione del codice rimane in attesa finché l’operazione non si è conclusa, motivo per cui vengono utilizzati </a:t>
            </a:r>
            <a:r>
              <a:rPr lang="it-IT" sz="1400" dirty="0" err="1"/>
              <a:t>thread</a:t>
            </a:r>
            <a:r>
              <a:rPr lang="it-IT" sz="1400" dirty="0"/>
              <a:t> aggiuntivi.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Ricordiamo che questo metodo si trova all’interno della classe </a:t>
            </a:r>
            <a:r>
              <a:rPr lang="it-IT" sz="1400" i="1" dirty="0" err="1"/>
              <a:t>ConnectedThread</a:t>
            </a:r>
            <a:r>
              <a:rPr lang="it-IT" sz="1400" i="1" dirty="0"/>
              <a:t>, </a:t>
            </a:r>
            <a:r>
              <a:rPr lang="it-IT" sz="1400" dirty="0"/>
              <a:t>già usata nella fase di instaurazione di connessione.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BE4100-D6F2-42C9-B54A-177ADDF23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38" y="2312405"/>
            <a:ext cx="4877528" cy="16850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[] bytes)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String text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String(bytes,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Charset.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defaultCharset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Writing to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outputstream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text);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mmOutStream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(bytes);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write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writing to output stream. 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+ 		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A1D239C4-0859-43F0-8601-F6D2AFEB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67DE55A2-3380-4BC9-A055-7F3E03A3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12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sz="1400" dirty="0"/>
              <a:t>Ideato nei laboratori di Ericsson nel 1994.</a:t>
            </a:r>
          </a:p>
          <a:p>
            <a:r>
              <a:rPr lang="it-IT" sz="1400" dirty="0"/>
              <a:t>Nel 1998, viene fondato il SIG (Special </a:t>
            </a:r>
            <a:r>
              <a:rPr lang="it-IT" sz="1400" dirty="0" err="1"/>
              <a:t>Interest</a:t>
            </a:r>
            <a:r>
              <a:rPr lang="it-IT" sz="1400" dirty="0"/>
              <a:t> Group) a cui partecipano inizialmente le grandi aziende nel settore tecnologico: Ericsson, Intel, Toshiba, Nokia e IBM.</a:t>
            </a:r>
          </a:p>
          <a:p>
            <a:pPr rtl="0"/>
            <a:r>
              <a:rPr lang="it-IT" sz="1400" dirty="0"/>
              <a:t>I membri del SIG sovrintendono le specifiche e gli standard del Bluetooth, ma non si occupano in alcun modo della produzione o della vendita di prodotti che usino questa tecnologia. </a:t>
            </a:r>
          </a:p>
          <a:p>
            <a:pPr rtl="0"/>
            <a:r>
              <a:rPr lang="it-IT" sz="1400" dirty="0"/>
              <a:t>Nel corso degli anni altre aziende hanno aderito all’organizzazione, ad oggi sono più di 2500.</a:t>
            </a:r>
          </a:p>
          <a:p>
            <a:pPr rtl="0"/>
            <a:r>
              <a:rPr lang="it-IT" sz="1400" dirty="0"/>
              <a:t>Un prodotto basato su questa tecnologia, prima di poter usare il marchio Bluetooth ed essere successivamente venduto, deve essere sottoposto al Bluetooth </a:t>
            </a:r>
            <a:r>
              <a:rPr lang="it-IT" sz="1400" dirty="0" err="1"/>
              <a:t>Qualification</a:t>
            </a:r>
            <a:r>
              <a:rPr lang="it-IT" sz="1400" dirty="0"/>
              <a:t> Program. Questo processo consiste in una serie di test al fine di garantire la compatibilità tra dispositivi prodotti da aziende diverse, ma che usano la stessa tecnologia.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 descr="Immagine che contiene segnale, orologio, disegnando&#10;&#10;Descrizione generata automaticamente">
            <a:extLst>
              <a:ext uri="{FF2B5EF4-FFF2-40B4-BE49-F238E27FC236}">
                <a16:creationId xmlns:a16="http://schemas.microsoft.com/office/drawing/2014/main" id="{479C1285-6180-4E40-ABE9-F9DC44B7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898" y="872502"/>
            <a:ext cx="705293" cy="95741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3AD101C-418D-48BE-A487-A745D9763C2E}"/>
              </a:ext>
            </a:extLst>
          </p:cNvPr>
          <p:cNvSpPr txBox="1">
            <a:spLocks/>
          </p:cNvSpPr>
          <p:nvPr/>
        </p:nvSpPr>
        <p:spPr bwMode="white">
          <a:xfrm>
            <a:off x="6120063" y="1212543"/>
            <a:ext cx="1129435" cy="27732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200" dirty="0"/>
              <a:t>Logo Bluetooth 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A824CE3D-D200-4438-A5E2-44F8B5A8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Mobile Programming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83F8BE0A-A2E4-4432-BE81-312B74C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(3)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8"/>
            <a:ext cx="1806820" cy="2329933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Il </a:t>
            </a:r>
            <a:r>
              <a:rPr lang="it-IT" sz="1400" i="1" dirty="0" err="1"/>
              <a:t>ConnectedThread</a:t>
            </a:r>
            <a:r>
              <a:rPr lang="it-IT" sz="1400" i="1" dirty="0"/>
              <a:t> </a:t>
            </a:r>
            <a:r>
              <a:rPr lang="it-IT" sz="1400" dirty="0"/>
              <a:t>si occuperà anche di rimanere in ascolto sull’input stream.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All’arrivo di byte il </a:t>
            </a:r>
            <a:r>
              <a:rPr lang="it-IT" sz="1400" i="1" dirty="0" err="1"/>
              <a:t>Thread</a:t>
            </a:r>
            <a:r>
              <a:rPr lang="it-IT" sz="1400" i="1" dirty="0"/>
              <a:t> </a:t>
            </a:r>
            <a:r>
              <a:rPr lang="it-IT" sz="1400" dirty="0"/>
              <a:t>li invierà all’ </a:t>
            </a:r>
            <a:r>
              <a:rPr lang="it-IT" sz="1400" i="1" dirty="0"/>
              <a:t>Activity.</a:t>
            </a:r>
            <a:r>
              <a:rPr lang="it-IT" sz="1400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2ABA45-983B-442B-BE8C-A4D8C25B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47117"/>
            <a:ext cx="6087794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byte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bytes; 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it-IT" altLang="it-IT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bytes =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mmInStream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String(buffer, 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bytes);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intent.putExtra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theMessage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LocalBroadcastManager.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sendBroadcast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break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E8E3A67-5C60-4E0F-8C34-6F1D6AD4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D1E15A48-A33A-4741-9E6F-67B166A2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19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4379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Inviare e ricevere messaggi (4)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268615"/>
            <a:ext cx="2982830" cy="2070774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Tramite il </a:t>
            </a:r>
            <a:r>
              <a:rPr lang="it-IT" sz="1400" i="1" dirty="0" err="1"/>
              <a:t>LocalBroadcastManager</a:t>
            </a:r>
            <a:r>
              <a:rPr lang="it-IT" sz="1400" dirty="0"/>
              <a:t>, utilizzato nella </a:t>
            </a:r>
            <a:r>
              <a:rPr lang="it-IT" sz="1400" i="1" dirty="0" err="1"/>
              <a:t>onCreate</a:t>
            </a:r>
            <a:r>
              <a:rPr lang="it-IT" sz="1400" i="1" dirty="0"/>
              <a:t>() </a:t>
            </a:r>
            <a:r>
              <a:rPr lang="it-IT" sz="1400" dirty="0"/>
              <a:t>dell’</a:t>
            </a:r>
            <a:r>
              <a:rPr lang="it-IT" sz="1400" i="1" dirty="0"/>
              <a:t>Activity,</a:t>
            </a:r>
            <a:r>
              <a:rPr lang="it-IT" sz="1400" dirty="0"/>
              <a:t> si registra un </a:t>
            </a:r>
            <a:r>
              <a:rPr lang="it-IT" sz="1400" i="1" dirty="0" err="1"/>
              <a:t>BroadcastReceiver</a:t>
            </a:r>
            <a:r>
              <a:rPr lang="it-IT" sz="1400" i="1" dirty="0"/>
              <a:t> </a:t>
            </a:r>
            <a:r>
              <a:rPr lang="it-IT" sz="1400" dirty="0"/>
              <a:t>che ha il compito di estrarre stringhe dai byte ricevuti tramite il metodo </a:t>
            </a:r>
            <a:r>
              <a:rPr lang="it-IT" sz="1400" i="1" dirty="0" err="1"/>
              <a:t>onReceive</a:t>
            </a:r>
            <a:r>
              <a:rPr lang="it-IT" sz="1400" i="1" dirty="0"/>
              <a:t>() </a:t>
            </a:r>
            <a:r>
              <a:rPr lang="it-IT" sz="1400" dirty="0"/>
              <a:t>e passarli alla classe Holder che si occuperà di mostrarle a schermo</a:t>
            </a:r>
            <a:r>
              <a:rPr lang="it-IT" sz="1400" i="1" dirty="0"/>
              <a:t>.</a:t>
            </a:r>
            <a:r>
              <a:rPr lang="it-IT" sz="1400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7DF394-EE4A-47F8-8DEB-A0E1969D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91" y="3709933"/>
            <a:ext cx="510183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LocalBroadcastManager.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mReceiver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D82A17-6D3A-4CE2-B1A9-B7075409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91" y="2275917"/>
            <a:ext cx="510183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mReceiver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it-IT" altLang="it-IT" sz="105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b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onReceive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text 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intent.getStringExtra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theMessage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holder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.showMessage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8F23417-DAB4-4950-90E9-4B674EDC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56F5DB6B-FBC9-4EE4-8A9A-062DCF69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90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A6DBA00-3D8A-4182-B6D9-066FA72C2128}"/>
              </a:ext>
            </a:extLst>
          </p:cNvPr>
          <p:cNvSpPr/>
          <p:nvPr/>
        </p:nvSpPr>
        <p:spPr>
          <a:xfrm>
            <a:off x="1265213" y="1982721"/>
            <a:ext cx="7185954" cy="3675129"/>
          </a:xfrm>
          <a:prstGeom prst="roundRect">
            <a:avLst/>
          </a:prstGeom>
          <a:solidFill>
            <a:schemeClr val="accent3">
              <a:alpha val="7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screenshot</a:t>
            </a:r>
            <a:r>
              <a:rPr lang="it-IT" dirty="0"/>
              <a:t> (1)</a:t>
            </a:r>
          </a:p>
        </p:txBody>
      </p:sp>
      <p:pic>
        <p:nvPicPr>
          <p:cNvPr id="13" name="Immagine 12" descr="Immagine che contiene screenshot, monitor, disegnando&#10;&#10;Descrizione generata automaticamente">
            <a:extLst>
              <a:ext uri="{FF2B5EF4-FFF2-40B4-BE49-F238E27FC236}">
                <a16:creationId xmlns:a16="http://schemas.microsoft.com/office/drawing/2014/main" id="{6566AD06-D01C-4ECE-91A2-BCA32D7B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89" y="2150585"/>
            <a:ext cx="1622740" cy="3339401"/>
          </a:xfrm>
          <a:prstGeom prst="rect">
            <a:avLst/>
          </a:prstGeom>
        </p:spPr>
      </p:pic>
      <p:pic>
        <p:nvPicPr>
          <p:cNvPr id="15" name="Immagine 14" descr="Immagine che contiene screenshot, disegnando&#10;&#10;Descrizione generata automaticamente">
            <a:extLst>
              <a:ext uri="{FF2B5EF4-FFF2-40B4-BE49-F238E27FC236}">
                <a16:creationId xmlns:a16="http://schemas.microsoft.com/office/drawing/2014/main" id="{BBDEB4FA-AA0B-4DD7-AF9F-246DB487C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920" y="2150585"/>
            <a:ext cx="1622740" cy="3339401"/>
          </a:xfrm>
          <a:prstGeom prst="rect">
            <a:avLst/>
          </a:prstGeom>
        </p:spPr>
      </p:pic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1BB7C43-2C74-4BD6-A5F0-39BC778B4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051" y="2150585"/>
            <a:ext cx="1622740" cy="3339401"/>
          </a:xfrm>
          <a:prstGeom prst="rect">
            <a:avLst/>
          </a:prstGeom>
        </p:spPr>
      </p:pic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42C3864D-8058-44D1-A37F-5ADC28FF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9B613DC7-3047-42A6-9363-E5CA97AD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1797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A6DBA00-3D8A-4182-B6D9-066FA72C2128}"/>
              </a:ext>
            </a:extLst>
          </p:cNvPr>
          <p:cNvSpPr/>
          <p:nvPr/>
        </p:nvSpPr>
        <p:spPr>
          <a:xfrm>
            <a:off x="1265213" y="1982721"/>
            <a:ext cx="7185954" cy="3675129"/>
          </a:xfrm>
          <a:prstGeom prst="roundRect">
            <a:avLst/>
          </a:prstGeom>
          <a:solidFill>
            <a:schemeClr val="accent3">
              <a:alpha val="7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screenshot</a:t>
            </a:r>
            <a:r>
              <a:rPr lang="it-IT" dirty="0"/>
              <a:t> (2)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11431B6-FCEF-49DA-8B82-9FED5944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55" y="2150585"/>
            <a:ext cx="1622740" cy="3339401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BD8FE5-2FDC-4FAA-8A96-B93F94FF3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648" y="2150586"/>
            <a:ext cx="1620254" cy="3334285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127EACB-1741-4A5F-B1D6-2DB9281BE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383" y="2150585"/>
            <a:ext cx="1620253" cy="3334283"/>
          </a:xfrm>
          <a:prstGeom prst="rect">
            <a:avLst/>
          </a:prstGeom>
        </p:spPr>
      </p:pic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E3CAA113-B8FC-41C7-9AC8-69D58FA2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3548D3D-CE07-49B0-A664-FD0DF118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5379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Link a riferimenti</a:t>
            </a:r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166218" y="2711022"/>
            <a:ext cx="6811565" cy="25749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u="sng" dirty="0">
                <a:hlinkClick r:id="rId4"/>
              </a:rPr>
              <a:t>www.androidcentral.com</a:t>
            </a:r>
            <a:endParaRPr lang="it-IT" u="sng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u="sng" dirty="0">
                <a:hlinkClick r:id="rId5"/>
              </a:rPr>
              <a:t>Slide </a:t>
            </a:r>
            <a:r>
              <a:rPr lang="it-IT" u="sng" dirty="0" err="1">
                <a:hlinkClick r:id="rId5"/>
              </a:rPr>
              <a:t>UniCa</a:t>
            </a:r>
            <a:endParaRPr lang="it-IT" u="sng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dirty="0">
                <a:hlinkClick r:id="rId6"/>
              </a:rPr>
              <a:t>IONOS: Cos’è il Bluetooth?</a:t>
            </a:r>
            <a:endParaRPr lang="it-IT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u="sng" dirty="0">
                <a:hlinkClick r:id="rId7"/>
              </a:rPr>
              <a:t>Android </a:t>
            </a:r>
            <a:r>
              <a:rPr lang="it-IT" u="sng" dirty="0" err="1">
                <a:hlinkClick r:id="rId7"/>
              </a:rPr>
              <a:t>Cookbook</a:t>
            </a:r>
            <a:endParaRPr lang="it-IT" u="sng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91AA035A-6170-4EC8-9EA1-865410E8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C7ACCC3-E891-41F6-8957-EA7485F5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Come e perché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3" y="1596189"/>
            <a:ext cx="8146074" cy="3774582"/>
          </a:xfrm>
        </p:spPr>
        <p:txBody>
          <a:bodyPr rtlCol="0">
            <a:normAutofit/>
          </a:bodyPr>
          <a:lstStyle/>
          <a:p>
            <a:r>
              <a:rPr lang="it-IT" sz="1400" dirty="0"/>
              <a:t>L’obiettivo della tecnologia Bluetooth è l’intercomunicazione wireless tra dispositivi diversi e non necessariamente prodotti dalla stessa azienda, attraverso l’uso di onde radio a corto raggio, in modo sicuro, semplice, con bassi costi e pochi consumi energetici.</a:t>
            </a:r>
          </a:p>
          <a:p>
            <a:r>
              <a:rPr lang="it-IT" sz="1400" dirty="0"/>
              <a:t>Questi ultimi tre punti sono il maggior vantaggio sulla tecnologia Wi-Fi, che richiede sia hardware che software molto più sofisticati, quindi costi e consumi molto più alti.</a:t>
            </a:r>
          </a:p>
          <a:p>
            <a:r>
              <a:rPr lang="it-IT" sz="1400" dirty="0"/>
              <a:t>Con l’avvento dello stack di protocollo Low-Energy (v4.0), che ha permesso un risparmio energetico senza precedenti, la tecnologia Bluetooth è diventata una delle forze trainanti dell’IoT (Internet of </a:t>
            </a:r>
            <a:r>
              <a:rPr lang="it-IT" sz="1400" dirty="0" err="1"/>
              <a:t>Things</a:t>
            </a:r>
            <a:r>
              <a:rPr lang="it-IT" sz="1400" dirty="0"/>
              <a:t>), poiché utilizzabile su dispositivi piccoli come smartwatch, lampadine intelligenti e serrature elettroniche.</a:t>
            </a:r>
          </a:p>
          <a:p>
            <a:r>
              <a:rPr lang="it-IT" sz="1400" dirty="0"/>
              <a:t>Per stabilire una connessione è prima di tutto necessaria una fase di associazione, detta «Pairing»</a:t>
            </a:r>
          </a:p>
          <a:p>
            <a:r>
              <a:rPr lang="it-IT" sz="1400" dirty="0"/>
              <a:t>La connessione è di tipo Master-Slave e permette al dispositivo «Master» di comunicare attraverso una piccola rete con i dispositivi «Slave», che rimangono in ascolto sulla rete finché il dispositivo «Master» non disattiva la sua funzione Bluetooth.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F0396F7-0AAD-4218-B5A9-2CFA7DA9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93AA04-4C40-4EE9-A1A9-488DEE30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48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standard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1893304"/>
            <a:ext cx="8130686" cy="2877064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Bluetooth 1.0 e 1.0B, presentano molti problemi tra qui l’incompatibilità tra prodotti di marche diverse. La versione 1.0B assicurava una maggiore sicurezza nello scambio dati tra dispositivi.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Bluetooth 1.1 , aggiunge alle precedenti versioni la possibilità di utilizzare canali cifrati per la comunicazione.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Bluetooth 1.2, implementa un sistema (</a:t>
            </a:r>
            <a:r>
              <a:rPr lang="it-IT" sz="1400" dirty="0" err="1"/>
              <a:t>extended</a:t>
            </a:r>
            <a:r>
              <a:rPr lang="it-IT" sz="1400" dirty="0"/>
              <a:t> </a:t>
            </a:r>
            <a:r>
              <a:rPr lang="it-IT" sz="1400" dirty="0" err="1"/>
              <a:t>Synchronous</a:t>
            </a:r>
            <a:r>
              <a:rPr lang="it-IT" sz="1400" dirty="0"/>
              <a:t> Connections) per la ritrasmissione di dati nel caso in cui vengano persi durante la comunicazione, ciò garantiva una migliore qualità per lo scambio di file audio.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Bluetooth 2.0, porta diverse migliorie tra cui le trasmissioni </a:t>
            </a:r>
            <a:r>
              <a:rPr lang="it-IT" sz="1400" dirty="0" err="1"/>
              <a:t>multicast</a:t>
            </a:r>
            <a:r>
              <a:rPr lang="it-IT" sz="1400" dirty="0"/>
              <a:t> e broadcast, permettendo l’invio degli stessi dati a più destinatari simultaneamente.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Nel corso degli anni sono state rilasciate ulteriori versioni, ad oggi siamo arrivati al Bluetooth 5.0.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4136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[1999]</a:t>
            </a:r>
          </a:p>
          <a:p>
            <a:pPr>
              <a:spcAft>
                <a:spcPts val="0"/>
              </a:spcAft>
            </a:pPr>
            <a:r>
              <a:rPr lang="it-IT" dirty="0"/>
              <a:t>1.0 e 1.0B</a:t>
            </a: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77" y="5492429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96429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[2001]</a:t>
            </a:r>
          </a:p>
          <a:p>
            <a:pPr>
              <a:spcAft>
                <a:spcPts val="0"/>
              </a:spcAft>
            </a:pPr>
            <a:r>
              <a:rPr lang="it-IT" dirty="0"/>
              <a:t>1.1</a:t>
            </a:r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54" y="5492429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723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[2003]</a:t>
            </a:r>
          </a:p>
          <a:p>
            <a:pPr>
              <a:spcAft>
                <a:spcPts val="0"/>
              </a:spcAft>
            </a:pPr>
            <a:r>
              <a:rPr lang="it-IT" dirty="0"/>
              <a:t>1.2</a:t>
            </a:r>
          </a:p>
        </p:txBody>
      </p:sp>
      <p:sp>
        <p:nvSpPr>
          <p:cNvPr id="16" name="Ovale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519" y="5493025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1016" y="4779535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[2004]</a:t>
            </a:r>
          </a:p>
          <a:p>
            <a:pPr>
              <a:spcAft>
                <a:spcPts val="0"/>
              </a:spcAft>
            </a:pPr>
            <a:r>
              <a:rPr lang="it-IT" dirty="0"/>
              <a:t>2.0</a:t>
            </a:r>
          </a:p>
        </p:txBody>
      </p:sp>
      <p:sp>
        <p:nvSpPr>
          <p:cNvPr id="17" name="Ovale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548" y="5492429"/>
            <a:ext cx="189000" cy="189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60332" y="5127621"/>
            <a:ext cx="982538" cy="719252"/>
          </a:xfrm>
        </p:spPr>
        <p:txBody>
          <a:bodyPr rtlCol="0"/>
          <a:lstStyle/>
          <a:p>
            <a:pPr>
              <a:spcAft>
                <a:spcPts val="0"/>
              </a:spcAft>
            </a:pPr>
            <a:r>
              <a:rPr lang="it-IT" dirty="0"/>
              <a:t>Continua…</a:t>
            </a: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992" y="5586929"/>
            <a:ext cx="6318000" cy="1547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endParaRPr lang="it-IT" sz="1350">
              <a:latin typeface="+mj-lt"/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DC6F006-A7EC-4E40-8425-64C8744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1DEDE5FF-7FAF-4AF9-96C4-510AFE2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USO DEL BLUETOOTH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1893304"/>
            <a:ext cx="8130686" cy="3297532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Gli usi sono molti e riguardano sia i consumatori che le industrie.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Per quanto riguarda i consumatori, alcuni esempi sono: il controllo di dispositivi come auricolari, sveglie, altoparlanti, e perfino elettrodomestici complessi come forni, condizionatori e lavatrici.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Tutto ciò tramite apparati dedicati oppure il proprio cellulare.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Per quanto riguarda l’uso industriale, sono d’esempio tutti i dispositivi che devono raccogliere dati sull’ambiente circostante e che per svolgere tale compito sfruttano sensori posti a distanza e con cui è necessario comunicare per acquisire dati. Questi ultimi vengono poi processati da sistemi dedicati, per poi fornire informazioni in base agli obiettivi che si vogliono raggiungere.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Inoltre, il mondo IoT sta espandendo quest’idea di trasmissione dati combinando l’uso di Internet (lungo raggio), con il Bluetooth per comunicazioni a corto raggio.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DC6F006-A7EC-4E40-8425-64C8744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1DEDE5FF-7FAF-4AF9-96C4-510AFE2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389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Bluetooth in android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1954581"/>
            <a:ext cx="8130686" cy="2501750"/>
          </a:xfrm>
        </p:spPr>
        <p:txBody>
          <a:bodyPr rtlCol="0"/>
          <a:lstStyle/>
          <a:p>
            <a:pPr rtl="0"/>
            <a:r>
              <a:rPr lang="it-IT" sz="1400" dirty="0"/>
              <a:t>Alcune operazioni che si possono effettuare in Android sono:</a:t>
            </a:r>
          </a:p>
          <a:p>
            <a:pPr rtl="0"/>
            <a:endParaRPr lang="it-IT" sz="1400" dirty="0"/>
          </a:p>
          <a:p>
            <a:pPr marL="257175" indent="-257175">
              <a:buAutoNum type="arabicPeriod"/>
            </a:pPr>
            <a:r>
              <a:rPr lang="it-IT" sz="1400" dirty="0"/>
              <a:t>Abilitare il Bluetooth e rendersi visibili.</a:t>
            </a:r>
          </a:p>
          <a:p>
            <a:pPr marL="257175" indent="-257175">
              <a:buFont typeface="Arial"/>
              <a:buAutoNum type="arabicPeriod"/>
            </a:pPr>
            <a:r>
              <a:rPr lang="it-IT" sz="1400" dirty="0"/>
              <a:t>Cercare altri dispositivi.</a:t>
            </a:r>
          </a:p>
          <a:p>
            <a:pPr marL="257175" indent="-257175">
              <a:buAutoNum type="arabicPeriod"/>
            </a:pPr>
            <a:r>
              <a:rPr lang="it-IT" sz="1400" dirty="0"/>
              <a:t>Connettersi ad un device con Bluetooth attivato.</a:t>
            </a:r>
          </a:p>
          <a:p>
            <a:pPr marL="257175" indent="-257175">
              <a:buAutoNum type="arabicPeriod"/>
            </a:pPr>
            <a:r>
              <a:rPr lang="it-IT" sz="1400" dirty="0"/>
              <a:t>Inviare e ricevere messaggi.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F25001A-2ADB-4765-A317-BA00939D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855CD57-FDF2-40A1-9BBD-61A54D99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8374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permessi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153" y="1869601"/>
            <a:ext cx="2759241" cy="3506540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Prima di procedere nella realizzazione di applicazioni che sfruttano il Bluetooth, vanno inclusi quattro permessi nell’ </a:t>
            </a:r>
            <a:r>
              <a:rPr lang="it-IT" sz="1400" i="1" dirty="0"/>
              <a:t>AndroidManifest.xml.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Tra questi sono presenti quelli del rilevamento della posizione, poiché esistono tecniche che permettono tale rilevamento.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Infatti, attraverso l’uso del Bluetooth si può triangolare la posizione dell’utente in seguito al rilevamento nelle vicinanze di determinati dispositivi chiamati </a:t>
            </a:r>
            <a:r>
              <a:rPr lang="it-IT" sz="1400" i="1" dirty="0"/>
              <a:t>beacon</a:t>
            </a:r>
            <a:r>
              <a:rPr lang="it-IT" sz="140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9B6BBD9-2EE7-47F1-8CE9-4120E1A0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555" y="2796717"/>
            <a:ext cx="5623751" cy="715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android.permission.BLUETOOTH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android.permission.BLUETOOTH_ADMIN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android.permission.ACCESS_COARSE_LOCATION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uses-permission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it-IT" altLang="it-IT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:name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android.permission.ACCESS_FINE_LOCATION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5FBF1FAA-F207-40BA-8538-0D5A24D5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059B3BA-D40E-4EB9-8ACE-2B1D5743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7064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Abilitare il Bluetooth e rendersi visibili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964" y="1740568"/>
            <a:ext cx="2677374" cy="3336757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Se un’applicazione necessita del Bluetooth, dovrà controllare se è abilitato. Nel caso in cui sia disattivato, dovrà chiedere all’utente di attivarlo. Per far ciò utilizziamo una </a:t>
            </a:r>
            <a:r>
              <a:rPr lang="it-IT" sz="1400" i="1" dirty="0" err="1"/>
              <a:t>Intent</a:t>
            </a:r>
            <a:r>
              <a:rPr lang="it-IT" sz="1400" i="1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Ciò permetterà di mostrare all’utente un </a:t>
            </a:r>
            <a:r>
              <a:rPr lang="it-IT" sz="1400" i="1" dirty="0" err="1"/>
              <a:t>AlertDialog</a:t>
            </a:r>
            <a:r>
              <a:rPr lang="it-IT" sz="1400" dirty="0"/>
              <a:t>, che darà la possibilità di scegliere se abilitare o meno il Bluetooth.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EDBD80-D0F7-45B5-B1AB-6B1EFC43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727" y="2132983"/>
            <a:ext cx="4296921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.isEnabled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enableDisableBT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it-IT" altLang="it-IT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enabling</a:t>
            </a:r>
            <a:r>
              <a:rPr lang="it-IT" altLang="it-IT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BT."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ACTION_REQUEST_ENABLE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startActivity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ACTION_STATE_CHANGED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mBroadcastReceiver1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4C5ECA-96FB-458E-9BD5-2E219361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727" y="1740568"/>
            <a:ext cx="4296921" cy="392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BluetoothAdapter </a:t>
            </a:r>
            <a:r>
              <a:rPr lang="it-IT" altLang="it-IT" sz="105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mBluetoothAdapter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getDefaultAdapter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pic>
        <p:nvPicPr>
          <p:cNvPr id="12" name="Immagine 11" descr="Immagine che contiene screenshot, schermo, nero, monitor&#10;&#10;Descrizione generata automaticamente">
            <a:extLst>
              <a:ext uri="{FF2B5EF4-FFF2-40B4-BE49-F238E27FC236}">
                <a16:creationId xmlns:a16="http://schemas.microsoft.com/office/drawing/2014/main" id="{5FD0DA79-A440-4D7A-AFA5-4445E6F7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27" y="3855349"/>
            <a:ext cx="3366816" cy="1188758"/>
          </a:xfrm>
          <a:prstGeom prst="rect">
            <a:avLst/>
          </a:prstGeom>
        </p:spPr>
      </p:pic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4C2D25ED-8E85-4002-9BA7-82993D37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7E6DE075-8100-4E26-827C-FE52A415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2882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Abilitare il Bluetooth e rendersi visibili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2268618"/>
            <a:ext cx="2878556" cy="1356898"/>
          </a:xfrm>
        </p:spPr>
        <p:txBody>
          <a:bodyPr rtlCol="0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Anche per rendersi visibili agli altri utilizziamo una </a:t>
            </a:r>
            <a:r>
              <a:rPr lang="it-IT" sz="1400" i="1" dirty="0" err="1"/>
              <a:t>Intent</a:t>
            </a:r>
            <a:r>
              <a:rPr lang="it-IT" sz="1400" i="1" dirty="0"/>
              <a:t>, </a:t>
            </a:r>
            <a:r>
              <a:rPr lang="it-IT" sz="1400" dirty="0"/>
              <a:t>in particolare il seguente metodo ci permette di essere visibili per 120 secondi.</a:t>
            </a:r>
            <a:endParaRPr lang="it-IT" sz="1400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464FA5-D24A-4BA9-B28F-24F1B7D0E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135" y="3625516"/>
            <a:ext cx="6803515" cy="16850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btnEnableDisableDiscoverable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discoverableIntent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ACTION_REQUEST_DISCOVERABLE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altLang="it-IT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discoverableIntent.putExtra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(BluetoothAdapter.</a:t>
            </a:r>
            <a:r>
              <a:rPr lang="it-IT" altLang="it-IT" sz="1050" b="1" i="1" dirty="0">
                <a:solidFill>
                  <a:srgbClr val="660E7A"/>
                </a:solidFill>
                <a:latin typeface="Consolas" panose="020B0609020204030204" pitchFamily="49" charset="0"/>
              </a:rPr>
              <a:t>EXTRA_DISCOVERABLE_DURATION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it-IT" alt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120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startActivity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discoverableIntent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it-IT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IntentFilter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BluetoothAdapter.</a:t>
            </a:r>
            <a:r>
              <a:rPr lang="it-IT" altLang="it-IT" sz="105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ACTION_SCAN_MODE_CHANGED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registerReceiver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it-IT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mBroadcastReceiver2</a:t>
            </a: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,intentFilter);</a:t>
            </a: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altLang="it-IT" sz="1050" dirty="0">
              <a:latin typeface="Arial" panose="020B0604020202020204" pitchFamily="34" charset="0"/>
            </a:endParaRP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6388409-603A-468E-A27C-EA48D1FB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Mobile Programming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7E9BB61-7CA8-47E9-BD92-7672257C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7807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50">
        <p14:flythrough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nella presentazione di storia</Template>
  <TotalTime>0</TotalTime>
  <Words>2759</Words>
  <Application>Microsoft Office PowerPoint</Application>
  <PresentationFormat>Presentazione su schermo (4:3)</PresentationFormat>
  <Paragraphs>201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Corbel</vt:lpstr>
      <vt:lpstr>Celestiale</vt:lpstr>
      <vt:lpstr>Università degli studi di Roma  Tor vergata</vt:lpstr>
      <vt:lpstr>Introduzione</vt:lpstr>
      <vt:lpstr>Come e perché</vt:lpstr>
      <vt:lpstr>standard</vt:lpstr>
      <vt:lpstr>USO DEL BLUETOOTH</vt:lpstr>
      <vt:lpstr>Bluetooth in android</vt:lpstr>
      <vt:lpstr>permessi</vt:lpstr>
      <vt:lpstr>Abilitare il Bluetooth e rendersi visibili (1)</vt:lpstr>
      <vt:lpstr>Abilitare il Bluetooth e rendersi visibili (2)</vt:lpstr>
      <vt:lpstr>Abilitare il Bluetooth e rendersi visibili (3)</vt:lpstr>
      <vt:lpstr>Cercare altri dispositivi (1)</vt:lpstr>
      <vt:lpstr>Cercare altri dispositivi (2)</vt:lpstr>
      <vt:lpstr>Cercare altri dispositivi (3)</vt:lpstr>
      <vt:lpstr>Connettersi ad un device con Bluetooth attivato (1)</vt:lpstr>
      <vt:lpstr>Connettersi ad un device con Bluetooth attivato (2)</vt:lpstr>
      <vt:lpstr>Connettersi ad un device con Bluetooth attivato (3)</vt:lpstr>
      <vt:lpstr>Connettersi ad un device con Bluetooth attivato (4)</vt:lpstr>
      <vt:lpstr>Inviare e ricevere messaggi (1)</vt:lpstr>
      <vt:lpstr>Inviare e ricevere messaggi (2)</vt:lpstr>
      <vt:lpstr>Inviare e ricevere messaggi (3)</vt:lpstr>
      <vt:lpstr>Inviare e ricevere messaggi (4)</vt:lpstr>
      <vt:lpstr>screenshot (1)</vt:lpstr>
      <vt:lpstr>screenshot (2)</vt:lpstr>
      <vt:lpstr>Link a 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2020-04-22T09:52:02Z</dcterms:created>
  <dcterms:modified xsi:type="dcterms:W3CDTF">2020-05-21T11:53:31Z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