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68" r:id="rId5"/>
    <p:sldId id="267" r:id="rId6"/>
    <p:sldId id="277" r:id="rId7"/>
    <p:sldId id="271" r:id="rId8"/>
    <p:sldId id="278" r:id="rId9"/>
    <p:sldId id="283" r:id="rId10"/>
    <p:sldId id="279" r:id="rId11"/>
    <p:sldId id="280" r:id="rId12"/>
    <p:sldId id="281" r:id="rId13"/>
    <p:sldId id="290" r:id="rId14"/>
    <p:sldId id="289" r:id="rId15"/>
    <p:sldId id="282" r:id="rId16"/>
    <p:sldId id="288" r:id="rId17"/>
    <p:sldId id="284" r:id="rId18"/>
    <p:sldId id="285" r:id="rId19"/>
    <p:sldId id="286" r:id="rId20"/>
    <p:sldId id="287" r:id="rId21"/>
    <p:sldId id="291" r:id="rId22"/>
    <p:sldId id="292" r:id="rId23"/>
    <p:sldId id="293" r:id="rId24"/>
    <p:sldId id="294" r:id="rId25"/>
    <p:sldId id="297" r:id="rId26"/>
    <p:sldId id="257" r:id="rId27"/>
  </p:sldIdLst>
  <p:sldSz cx="9144000" cy="6858000" type="screen4x3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1" autoAdjust="0"/>
    <p:restoredTop sz="94652" autoAdjust="0"/>
  </p:normalViewPr>
  <p:slideViewPr>
    <p:cSldViewPr snapToGrid="0">
      <p:cViewPr>
        <p:scale>
          <a:sx n="50" d="100"/>
          <a:sy n="50" d="100"/>
        </p:scale>
        <p:origin x="2113" y="7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24"/>
    </p:cViewPr>
  </p:sorterViewPr>
  <p:notesViewPr>
    <p:cSldViewPr snapToGrid="0">
      <p:cViewPr varScale="1">
        <p:scale>
          <a:sx n="76" d="100"/>
          <a:sy n="76" d="100"/>
        </p:scale>
        <p:origin x="3966" y="1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30FA10-AEA9-4D1C-AF33-C0237F9F07F4}" type="datetime1">
              <a:rPr lang="it-IT" smtClean="0"/>
              <a:t>20/05/2020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EE685-0D30-4989-BD11-54BCFF470A35}" type="datetime1">
              <a:rPr lang="it-IT" smtClean="0"/>
              <a:pPr/>
              <a:t>20/05/2020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708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80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5156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420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3005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8579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4660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7456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378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4455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2102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25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0355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316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839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912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17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6227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5761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04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593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8376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39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8130686" cy="1260000"/>
          </a:xfrm>
        </p:spPr>
        <p:txBody>
          <a:bodyPr rtlCol="0" anchor="ctr" anchorCtr="0">
            <a:normAutofit/>
          </a:bodyPr>
          <a:lstStyle>
            <a:lvl1pPr>
              <a:defRPr sz="225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14351" y="1869601"/>
            <a:ext cx="8130686" cy="3921600"/>
          </a:xfrm>
        </p:spPr>
        <p:txBody>
          <a:bodyPr rtlCol="0" anchor="t" anchorCtr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784B4F-3784-4AF9-84E6-73F7EDAAE0B1}" type="datetime1">
              <a:rPr lang="it-IT" noProof="0" smtClean="0"/>
              <a:t>20/05/2020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202138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514351" y="609602"/>
            <a:ext cx="8130685" cy="3124199"/>
          </a:xfrm>
        </p:spPr>
        <p:txBody>
          <a:bodyPr rtlCol="0" anchor="ctr">
            <a:normAutofit/>
          </a:bodyPr>
          <a:lstStyle>
            <a:lvl1pPr algn="l">
              <a:defRPr sz="2250" b="0" cap="none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514350" y="3733800"/>
            <a:ext cx="8130686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46D48F-4AD9-446D-9318-8CD6789EAE63}" type="datetime1">
              <a:rPr lang="it-IT" noProof="0" smtClean="0"/>
              <a:t>20/05/2020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8130686" cy="1260000"/>
          </a:xfrm>
        </p:spPr>
        <p:txBody>
          <a:bodyPr rtlCol="0">
            <a:normAutofit/>
          </a:bodyPr>
          <a:lstStyle>
            <a:lvl1pPr>
              <a:defRPr sz="225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7920C1-8ADC-41A7-BE05-2E51082FA48B}" type="datetime1">
              <a:rPr lang="it-IT" noProof="0" smtClean="0"/>
              <a:t>20/05/2020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20BD57-A98D-4F6E-BE91-21272BA8E0E8}" type="datetime1">
              <a:rPr lang="it-IT" noProof="0" smtClean="0"/>
              <a:t>20/05/2020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1786"/>
            <a:ext cx="9141619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57375" y="2716272"/>
            <a:ext cx="6512719" cy="2421464"/>
          </a:xfrm>
        </p:spPr>
        <p:txBody>
          <a:bodyPr rtlCol="0"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57375" y="5137736"/>
            <a:ext cx="6512719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699419" y="5870576"/>
            <a:ext cx="1200150" cy="377825"/>
          </a:xfrm>
        </p:spPr>
        <p:txBody>
          <a:bodyPr rtlCol="0"/>
          <a:lstStyle/>
          <a:p>
            <a:pPr rtl="0"/>
            <a:fld id="{B7E43580-2D24-428F-A6C6-EF639379DC22}" type="datetime1">
              <a:rPr lang="it-IT" noProof="0" smtClean="0"/>
              <a:t>20/05/2020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971799" y="5870576"/>
            <a:ext cx="3670469" cy="377825"/>
          </a:xfrm>
        </p:spPr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956719" y="5870576"/>
            <a:ext cx="413375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14338" y="1874308"/>
            <a:ext cx="2860676" cy="1260000"/>
          </a:xfrm>
        </p:spPr>
        <p:txBody>
          <a:bodyPr rtlCol="0" anchor="ctr" anchorCtr="0">
            <a:noAutofit/>
          </a:bodyPr>
          <a:lstStyle>
            <a:lvl1pPr algn="r">
              <a:defRPr sz="225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3486150" y="0"/>
            <a:ext cx="565785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414338" y="3134308"/>
            <a:ext cx="2860676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DFE324-3251-4051-9E95-A17E77010006}" type="datetime1">
              <a:rPr lang="it-IT" noProof="0" smtClean="0"/>
              <a:t>20/05/2020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e descrizione del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14351" y="609601"/>
            <a:ext cx="8130686" cy="1260000"/>
          </a:xfrm>
        </p:spPr>
        <p:txBody>
          <a:bodyPr rtlCol="0" anchor="ctr" anchorCtr="0">
            <a:normAutofit/>
          </a:bodyPr>
          <a:lstStyle>
            <a:lvl1pPr>
              <a:defRPr sz="225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14349" y="1881824"/>
            <a:ext cx="8130686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3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ED0650-D664-4F51-B7CE-A97C8112655D}" type="datetime1">
              <a:rPr lang="it-IT" noProof="0" smtClean="0"/>
              <a:t>20/05/2020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2144" y="3837471"/>
            <a:ext cx="982538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900"/>
            </a:lvl1pPr>
            <a:lvl3pPr algn="ctr">
              <a:defRPr sz="900"/>
            </a:lvl3pPr>
            <a:lvl5pPr marL="13716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14349" y="2914650"/>
            <a:ext cx="8130686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3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99024" y="3837471"/>
            <a:ext cx="982538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900"/>
            </a:lvl1pPr>
            <a:lvl3pPr algn="ctr">
              <a:defRPr sz="900"/>
            </a:lvl3pPr>
            <a:lvl5pPr marL="13716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21" name="Segnaposto testo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61318" y="3837471"/>
            <a:ext cx="982538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900"/>
            </a:lvl1pPr>
            <a:lvl3pPr algn="ctr">
              <a:defRPr sz="900"/>
            </a:lvl3pPr>
            <a:lvl5pPr marL="1371600" indent="0"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36731" y="3837471"/>
            <a:ext cx="982538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900"/>
            </a:lvl1pPr>
            <a:lvl3pPr algn="ctr">
              <a:defRPr sz="900"/>
            </a:lvl3pPr>
            <a:lvl5pPr marL="13716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18" name="Segnaposto testo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74437" y="3837471"/>
            <a:ext cx="982538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900"/>
            </a:lvl1pPr>
            <a:lvl3pPr algn="ctr">
              <a:defRPr sz="900"/>
            </a:lvl3pPr>
            <a:lvl5pPr marL="13716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202138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994" y="995967"/>
            <a:ext cx="4679156" cy="1260000"/>
          </a:xfrm>
        </p:spPr>
        <p:txBody>
          <a:bodyPr rtlCol="0" anchor="ctr" anchorCtr="0">
            <a:noAutofit/>
          </a:bodyPr>
          <a:lstStyle>
            <a:lvl1pPr algn="r">
              <a:defRPr sz="225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6010650" y="995968"/>
            <a:ext cx="2619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14387" y="2255967"/>
            <a:ext cx="4957763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A2FEB5-62E4-4D4C-9E35-988A8461342B}" type="datetime1">
              <a:rPr lang="it-IT" noProof="0" smtClean="0"/>
              <a:t>20/05/2020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a destr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93481" y="995968"/>
            <a:ext cx="3636169" cy="1260000"/>
          </a:xfrm>
        </p:spPr>
        <p:txBody>
          <a:bodyPr rtlCol="0" anchor="ctr" anchorCtr="0">
            <a:normAutofit/>
          </a:bodyPr>
          <a:lstStyle>
            <a:lvl1pPr algn="l">
              <a:defRPr sz="225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545681" y="914401"/>
            <a:ext cx="4312069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93481" y="2255969"/>
            <a:ext cx="3636169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70AEC2-03A9-45B0-848A-BCC8FF0DB436}" type="datetime1">
              <a:rPr lang="it-IT" noProof="0" smtClean="0"/>
              <a:t>20/05/2020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15" name="Casella di testo 14"/>
          <p:cNvSpPr txBox="1"/>
          <p:nvPr/>
        </p:nvSpPr>
        <p:spPr bwMode="white">
          <a:xfrm>
            <a:off x="7928432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6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1" name="Casella di testo 10"/>
          <p:cNvSpPr txBox="1"/>
          <p:nvPr/>
        </p:nvSpPr>
        <p:spPr bwMode="white">
          <a:xfrm>
            <a:off x="751969" y="823337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6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990601" y="609602"/>
            <a:ext cx="7162799" cy="2743199"/>
          </a:xfrm>
        </p:spPr>
        <p:txBody>
          <a:bodyPr rtlCol="0" anchor="ctr">
            <a:normAutofit/>
          </a:bodyPr>
          <a:lstStyle>
            <a:lvl1pPr algn="ctr">
              <a:defRPr sz="225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1069806" y="3352800"/>
            <a:ext cx="7004388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Rettangolo: Angoli arrotondati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313133" y="3962402"/>
            <a:ext cx="6517735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350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393032" y="4021139"/>
            <a:ext cx="6365081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8B0A86-D05A-4DD8-AE12-B7442E7D3F3A}" type="datetime1">
              <a:rPr lang="it-IT" noProof="0" smtClean="0"/>
              <a:t>20/05/2020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14351" y="609599"/>
            <a:ext cx="8130686" cy="1260000"/>
          </a:xfrm>
        </p:spPr>
        <p:txBody>
          <a:bodyPr rtlCol="0">
            <a:normAutofit/>
          </a:bodyPr>
          <a:lstStyle>
            <a:lvl1pPr>
              <a:defRPr sz="225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514350" y="1869599"/>
            <a:ext cx="3901553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3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514351" y="2870201"/>
            <a:ext cx="3901553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723703" y="1869599"/>
            <a:ext cx="3921333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3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4723703" y="2870201"/>
            <a:ext cx="3901553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CDDFCA-B17D-4ABA-8D84-27DF2BE986B2}" type="datetime1">
              <a:rPr lang="it-IT" noProof="0" smtClean="0"/>
              <a:t>20/05/2020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2862" y="939762"/>
            <a:ext cx="2750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8130686" cy="1260000"/>
          </a:xfrm>
        </p:spPr>
        <p:txBody>
          <a:bodyPr rtlCol="0">
            <a:normAutofit/>
          </a:bodyPr>
          <a:lstStyle>
            <a:lvl1pPr>
              <a:defRPr sz="225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Rettangolo: Angoli arrotondati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497517" y="1790228"/>
            <a:ext cx="8147519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350" noProof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514352" y="1869601"/>
            <a:ext cx="378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4866483" y="1869601"/>
            <a:ext cx="378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FD4251-3AB3-41B0-8A51-E6B2A21EF1CF}" type="datetime1">
              <a:rPr lang="it-IT" noProof="0" smtClean="0"/>
              <a:t>20/05/2020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2862" y="996912"/>
            <a:ext cx="2750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white">
          <a:xfrm>
            <a:off x="514351" y="609601"/>
            <a:ext cx="8130686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white">
          <a:xfrm>
            <a:off x="514351" y="2142068"/>
            <a:ext cx="8130686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442245" y="5870576"/>
            <a:ext cx="120015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1A9A4AAB-D7C7-4BDC-96FD-09A415298A6E}" type="datetime1">
              <a:rPr lang="it-IT" noProof="0" smtClean="0"/>
              <a:t>20/05/2020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14351" y="5870576"/>
            <a:ext cx="5870744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7699545" y="5870576"/>
            <a:ext cx="94549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it-it/article/modificare-la-presentazione-dell-istituto-di-istruzione-44445997-6769-4d44-8b30-f9e3050adbfb?omkt=it-IT&amp;ui=it-IT&amp;rs=it-IT&amp;ad=IT" TargetMode="External"/><Relationship Id="rId7" Type="http://schemas.openxmlformats.org/officeDocument/2006/relationships/hyperlink" Target="https://www.amazon.it/Android-Cookbook-Ian-F-Darwin/dp/1449388418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ionos.it/digitalguide/server/know-how/bluetooth/" TargetMode="External"/><Relationship Id="rId5" Type="http://schemas.openxmlformats.org/officeDocument/2006/relationships/hyperlink" Target="https://www.google.it/url?sa=t&amp;rct=j&amp;q=&amp;esrc=s&amp;source=web&amp;cd=2&amp;cad=rja&amp;uact=8&amp;ved=2ahUKEwjWpc68tPzoAhULyqQKHTVGAJMQFjABegQIAxAB&amp;url=http%3A%2F%2Fpeople.unica.it%2Fmichelenitti%2Ffiles%2F2012%2F04%2FST-CM9-BT.pdf&amp;usg=AOvVaw3XVxLY6V6O3XlaJzo--8Oj" TargetMode="External"/><Relationship Id="rId4" Type="http://schemas.openxmlformats.org/officeDocument/2006/relationships/hyperlink" Target="https://www.androidcentral.com/history-major-bluetooth-releases-and-updat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138" y="74735"/>
            <a:ext cx="6512719" cy="1816098"/>
          </a:xfrm>
        </p:spPr>
        <p:txBody>
          <a:bodyPr rtlCol="0">
            <a:normAutofit/>
          </a:bodyPr>
          <a:lstStyle/>
          <a:p>
            <a:pPr rtl="0"/>
            <a:r>
              <a:rPr lang="it-IT" sz="2700" dirty="0"/>
              <a:t>Università degli studi di</a:t>
            </a:r>
            <a:br>
              <a:rPr lang="it-IT" sz="2700" dirty="0"/>
            </a:br>
            <a:r>
              <a:rPr lang="it-IT" sz="2700" dirty="0"/>
              <a:t> </a:t>
            </a:r>
            <a:r>
              <a:rPr lang="it-IT" sz="2700" dirty="0" err="1"/>
              <a:t>roma</a:t>
            </a:r>
            <a:r>
              <a:rPr lang="it-IT" sz="2700" dirty="0"/>
              <a:t> </a:t>
            </a:r>
            <a:r>
              <a:rPr lang="it-IT" sz="2700" dirty="0" err="1"/>
              <a:t>tor</a:t>
            </a:r>
            <a:r>
              <a:rPr lang="it-IT" sz="2700" dirty="0"/>
              <a:t> vergata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4909" y="2921526"/>
            <a:ext cx="6591589" cy="699493"/>
          </a:xfrm>
        </p:spPr>
        <p:txBody>
          <a:bodyPr rtlCol="0">
            <a:noAutofit/>
          </a:bodyPr>
          <a:lstStyle/>
          <a:p>
            <a:r>
              <a:rPr lang="it-IT" sz="1125" dirty="0"/>
              <a:t>Corso di mobile programming</a:t>
            </a:r>
          </a:p>
          <a:p>
            <a:pPr rtl="0"/>
            <a:r>
              <a:rPr lang="it-IT" sz="1125" dirty="0"/>
              <a:t>DOCENTE: regoli massimo</a:t>
            </a:r>
          </a:p>
          <a:p>
            <a:pPr rtl="0"/>
            <a:r>
              <a:rPr lang="it-IT" sz="1125" dirty="0"/>
              <a:t>Candidati: di battista mattia, </a:t>
            </a:r>
            <a:r>
              <a:rPr lang="it-IT" sz="1125" dirty="0" err="1"/>
              <a:t>minut</a:t>
            </a:r>
            <a:r>
              <a:rPr lang="it-IT" sz="1125" dirty="0"/>
              <a:t> </a:t>
            </a:r>
            <a:r>
              <a:rPr lang="it-IT" sz="1125" dirty="0" err="1"/>
              <a:t>robert</a:t>
            </a:r>
            <a:r>
              <a:rPr lang="it-IT" sz="1125" dirty="0"/>
              <a:t> </a:t>
            </a:r>
            <a:r>
              <a:rPr lang="it-IT" sz="1125" dirty="0" err="1"/>
              <a:t>adrian</a:t>
            </a:r>
            <a:endParaRPr lang="it-IT" sz="1125" dirty="0"/>
          </a:p>
          <a:p>
            <a:pPr rtl="0"/>
            <a:endParaRPr lang="it-IT" sz="1125" dirty="0"/>
          </a:p>
          <a:p>
            <a:pPr rtl="0"/>
            <a:endParaRPr lang="it-IT" sz="1125" dirty="0"/>
          </a:p>
          <a:p>
            <a:pPr rtl="0"/>
            <a:endParaRPr lang="it-IT" sz="1125" dirty="0"/>
          </a:p>
        </p:txBody>
      </p:sp>
      <p:pic>
        <p:nvPicPr>
          <p:cNvPr id="5" name="Immagine 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3E8430B0-B39E-4449-865A-8B20B5C2352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161" y="1067830"/>
            <a:ext cx="1233337" cy="13757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8" name="Sottotitolo 2">
            <a:extLst>
              <a:ext uri="{FF2B5EF4-FFF2-40B4-BE49-F238E27FC236}">
                <a16:creationId xmlns:a16="http://schemas.microsoft.com/office/drawing/2014/main" id="{5F0878C7-303F-453F-8D0D-883CDE820BD4}"/>
              </a:ext>
            </a:extLst>
          </p:cNvPr>
          <p:cNvSpPr txBox="1">
            <a:spLocks/>
          </p:cNvSpPr>
          <p:nvPr/>
        </p:nvSpPr>
        <p:spPr bwMode="white">
          <a:xfrm>
            <a:off x="3713075" y="1804921"/>
            <a:ext cx="3956782" cy="358970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sz="1350" dirty="0"/>
              <a:t>Corso di laurea in ingegneria informatica </a:t>
            </a:r>
          </a:p>
          <a:p>
            <a:endParaRPr lang="it-IT" sz="1350" dirty="0"/>
          </a:p>
          <a:p>
            <a:endParaRPr lang="it-IT" sz="1350" dirty="0"/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F67D39CB-6373-4763-BCC7-7CFBED9B976B}"/>
              </a:ext>
            </a:extLst>
          </p:cNvPr>
          <p:cNvSpPr txBox="1">
            <a:spLocks/>
          </p:cNvSpPr>
          <p:nvPr/>
        </p:nvSpPr>
        <p:spPr bwMode="white">
          <a:xfrm>
            <a:off x="1157137" y="2013902"/>
            <a:ext cx="6512719" cy="54963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sz="1350" dirty="0"/>
              <a:t>Anno accademico 2019/2020</a:t>
            </a:r>
          </a:p>
          <a:p>
            <a:endParaRPr lang="it-IT" sz="1350" dirty="0"/>
          </a:p>
          <a:p>
            <a:endParaRPr lang="it-IT" sz="1350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3F423F6B-DF04-46F8-A57D-2C6B1E6F8F24}"/>
              </a:ext>
            </a:extLst>
          </p:cNvPr>
          <p:cNvSpPr txBox="1">
            <a:spLocks/>
          </p:cNvSpPr>
          <p:nvPr/>
        </p:nvSpPr>
        <p:spPr bwMode="white">
          <a:xfrm>
            <a:off x="-1673696" y="4139607"/>
            <a:ext cx="6512719" cy="549630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550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sz="5175" dirty="0"/>
              <a:t>Bluetooth in </a:t>
            </a:r>
            <a:r>
              <a:rPr lang="it-IT" sz="5175" dirty="0" err="1"/>
              <a:t>android</a:t>
            </a:r>
            <a:endParaRPr lang="it-IT" sz="5175" dirty="0"/>
          </a:p>
          <a:p>
            <a:endParaRPr lang="it-IT" sz="1350" dirty="0"/>
          </a:p>
          <a:p>
            <a:endParaRPr lang="it-IT" sz="1350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Cercare altri dispositivi (1)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2268618"/>
            <a:ext cx="2791559" cy="681202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Prima di avviare la ricerca di nuovi devices, controlliamo prima che tutti i permessi relativi alla posizione siano stati autorizzati dall’utente.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7EE171-E821-41F0-B50B-7C4F49240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086" y="3503862"/>
            <a:ext cx="7209692" cy="15234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checkBTPermissions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permissionCheck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.checkSelfPermission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Manifest.permission.ACCESS_FINE_LOCATION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permissionCheck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.checkSelfPermission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Manifest.permission.ACCESS_COARSE_LOCATION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if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permissionCheck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it-IT" altLang="it-IT" sz="105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.requestPermissions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String[]{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Manifest.permission.</a:t>
            </a:r>
            <a:r>
              <a:rPr lang="it-IT" altLang="it-IT" sz="105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ACCESS_FINE_LOCATION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Manifest.permission.</a:t>
            </a:r>
            <a:r>
              <a:rPr lang="it-IT" altLang="it-IT" sz="105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ACCESS_COARSE_LOCATION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it-IT" altLang="it-IT" sz="1050" dirty="0">
                <a:solidFill>
                  <a:srgbClr val="0000FF"/>
                </a:solidFill>
                <a:latin typeface="Consolas" panose="020B0609020204030204" pitchFamily="49" charset="0"/>
              </a:rPr>
              <a:t>1001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Any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BA64123D-9152-41BF-A268-471225AB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FE786852-CE47-452C-B821-33B4F48F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0917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Cercare altri dispositivi (2)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2268618"/>
            <a:ext cx="2791559" cy="681202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Possiamo ora avviare la ricerca.</a:t>
            </a:r>
            <a:endParaRPr lang="it-IT" i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133F83E-F67B-4370-8BD2-EAE7242BD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129" y="2707452"/>
            <a:ext cx="7016262" cy="28161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discoverDevices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//check BT 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permissions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in 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manifest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checkBTPermissions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mBluetoothAdapter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.isDiscovering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mBluetoothAdapter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.cancelDiscovery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mBluetoothAdapter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.startDiscovery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IntentFilter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discoverDevicesIntent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IntentFilter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BluetoothDevice.</a:t>
            </a:r>
            <a:r>
              <a:rPr lang="it-IT" altLang="it-IT" sz="105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ACTION_FOUND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registerReceiver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mBroadcastReceiver3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discoverDevicesIntent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else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mBluetoothAdapter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.startDiscovery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IntentFilter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discoverDevicesIntent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IntentFilter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BluetoothDevice.</a:t>
            </a:r>
            <a:r>
              <a:rPr lang="it-IT" altLang="it-IT" sz="105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ACTION_FOUND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registerReceiver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mBroadcastReceiver3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discoverDevicesIntent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07585D-8A67-4B2E-8962-38048FC0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4128673-4875-4DE9-9A45-4C893044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88752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Cercare altri dispositivi (3)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2268618"/>
            <a:ext cx="2634096" cy="1529259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Ogni dispositivo trovato viene aggiunto all’ </a:t>
            </a:r>
            <a:r>
              <a:rPr lang="it-IT" i="1" dirty="0" err="1"/>
              <a:t>ArrayList</a:t>
            </a:r>
            <a:r>
              <a:rPr lang="it-IT" i="1" dirty="0"/>
              <a:t> </a:t>
            </a:r>
            <a:r>
              <a:rPr lang="it-IT" dirty="0"/>
              <a:t>definita prima del metodo e ad una </a:t>
            </a:r>
            <a:r>
              <a:rPr lang="it-IT" i="1" dirty="0" err="1"/>
              <a:t>ListView</a:t>
            </a:r>
            <a:r>
              <a:rPr lang="it-IT" i="1" dirty="0"/>
              <a:t> </a:t>
            </a:r>
            <a:r>
              <a:rPr lang="it-IT" dirty="0"/>
              <a:t>da mostrare all’utente.</a:t>
            </a:r>
            <a:endParaRPr lang="it-IT" i="1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16BBDE8-6882-474B-97FB-5C82A998B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445" y="2143590"/>
            <a:ext cx="5679032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BroadcastReceiver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mBroadcastReceiver3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BroadcastReceiver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it-IT" altLang="it-IT" sz="1050" dirty="0" err="1">
                <a:solidFill>
                  <a:srgbClr val="808000"/>
                </a:solidFill>
                <a:latin typeface="Consolas" panose="020B0609020204030204" pitchFamily="49" charset="0"/>
              </a:rPr>
              <a:t>Override</a:t>
            </a:r>
            <a:br>
              <a:rPr lang="it-IT" altLang="it-IT" sz="105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808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onReceive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final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String action =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intent.getAction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assert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action !=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if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action.equals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BluetoothDevice.</a:t>
            </a:r>
            <a:r>
              <a:rPr lang="it-IT" altLang="it-IT" sz="105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ACTION_FOUND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BluetoothDevice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device =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intent.getParcelableExtra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BluetoothDevice.</a:t>
            </a:r>
            <a:r>
              <a:rPr lang="it-IT" altLang="it-IT" sz="105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EXTRA_DEVICE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BluetoothDevice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dev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mBTDiscoveredDevices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assert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device !=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device.getAddress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dev.getAddress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()) == </a:t>
            </a:r>
            <a:r>
              <a:rPr lang="it-IT" altLang="it-IT" sz="105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mBTDiscoveredDevices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(device);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assert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device !=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holder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.addDeviceToList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(device,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false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56620D-4686-4892-A9FF-91B1F54DA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444" y="1978998"/>
            <a:ext cx="5679032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BluetoothDevice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mBTDiscoveredDevices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2B325E46-6714-4C6C-B146-19A7375B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EAE91AA4-3612-41A9-9CCB-7165DDEA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44563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Connettersi ad un device con Bluetooth attivato (1)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2268618"/>
            <a:ext cx="2634096" cy="1529259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Prima di connetterci ad un devices dobbiamo definire la UUID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C6290E6-A233-43FD-A3D9-A5CD0FBF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43E2506E-72CD-4CC0-A50D-B8E9987A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59244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Connettersi ad un device con Bluetooth attivato (2)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0" y="2277410"/>
            <a:ext cx="2391509" cy="2044010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Dobbiamo chiamare il metodo </a:t>
            </a:r>
            <a:r>
              <a:rPr lang="it-IT" i="1" dirty="0" err="1"/>
              <a:t>startClient</a:t>
            </a:r>
            <a:r>
              <a:rPr lang="it-IT" i="1" dirty="0"/>
              <a:t>, </a:t>
            </a:r>
            <a:r>
              <a:rPr lang="it-IT" dirty="0"/>
              <a:t>definito in un’altra classe, chiamata </a:t>
            </a:r>
            <a:r>
              <a:rPr lang="it-IT" i="1" dirty="0" err="1"/>
              <a:t>BluetoothConnectionService</a:t>
            </a:r>
            <a:r>
              <a:rPr lang="it-IT" i="1" dirty="0"/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Il metodo prende in input il device a cui collegarsi e la UUID.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Crea quindi un </a:t>
            </a:r>
            <a:r>
              <a:rPr lang="it-IT" i="1" dirty="0" err="1"/>
              <a:t>Thread</a:t>
            </a:r>
            <a:r>
              <a:rPr lang="it-IT" i="1" dirty="0"/>
              <a:t> </a:t>
            </a:r>
            <a:r>
              <a:rPr lang="it-IT" dirty="0"/>
              <a:t>che si occuperà di mantenere la connessione aperta. In questo modo la connessione rimarrà «invisibile» all’utente.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163269-A1FC-4EF9-B62C-8AC6946B5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7582" y="2611543"/>
            <a:ext cx="5870744" cy="7155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connectToDevice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BluetoothDevice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device){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mBluetoothConnection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BluetoothConnectionService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CoreActivity.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mBluetoothConnection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.startClient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(device, 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MY_UUID_INSECURE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34990A4-4DC2-4167-B91B-FCE4C3708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7582" y="3679216"/>
            <a:ext cx="5587511" cy="13619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startClient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BluetoothDevice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device, UUID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myUuidInsecure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init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progress 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dialog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mProgressDialog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ProgressDialog.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mContext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Connecting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Bluetooth"</a:t>
            </a:r>
            <a:b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Please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Wait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..."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mConnectThread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ConnectThread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(device, 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MY_UUID_INSECURE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mConnectThread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E7C46A98-8025-4C52-B532-236D46DB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DB0CF15C-8EE5-4C81-BC84-65B64211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82573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Connettersi ad un device con Bluetooth attivato (3)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0" y="2268617"/>
            <a:ext cx="2053004" cy="1160383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Usiamo il metodo </a:t>
            </a:r>
            <a:r>
              <a:rPr lang="it-IT" i="1" dirty="0" err="1"/>
              <a:t>createRfcommSocketToServiceRecord</a:t>
            </a:r>
            <a:r>
              <a:rPr lang="it-IT" i="1" dirty="0"/>
              <a:t>() </a:t>
            </a:r>
            <a:r>
              <a:rPr lang="it-IT" dirty="0"/>
              <a:t>per creare una </a:t>
            </a:r>
            <a:r>
              <a:rPr lang="it-IT" dirty="0" err="1"/>
              <a:t>socket</a:t>
            </a:r>
            <a:r>
              <a:rPr lang="it-IT" dirty="0"/>
              <a:t> verso l’altro dispositivo.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88310DD-D5D7-4565-9086-6AFE07002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292" y="2342689"/>
            <a:ext cx="5870744" cy="26545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class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ConnectThread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extends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BluetoothSocket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mmSocket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ConnectThread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BluetoothDevice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device, UUID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uuid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mmDevice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= device;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deviceUUID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uuid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BluetoothSocket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try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mmDevice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.createRfcommSocketToServiceRecord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deviceUUID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catch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e) {           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Log.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TAG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ConnectThread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Could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not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create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InsecureRfcommSocket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	"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e.getMessage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mmSocket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mBluetoothAdapter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.cancelDiscovery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E6EF0EAF-ACBA-4C01-8CE3-C8796313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4858153F-74B7-4135-A7A5-CD01AD04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61521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Connettersi ad un device con Bluetooth attivato (4)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0" y="2268618"/>
            <a:ext cx="2132135" cy="795502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Connettiamoci infine al dispositivo con il metodo </a:t>
            </a:r>
            <a:r>
              <a:rPr lang="it-IT" i="1" dirty="0" err="1"/>
              <a:t>connect</a:t>
            </a:r>
            <a:r>
              <a:rPr lang="it-IT" i="1" dirty="0"/>
              <a:t>().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44039E-86A9-4034-8F42-CF2BFCE00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6777" y="2160848"/>
            <a:ext cx="4765431" cy="36240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try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mmSocket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catch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try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mmSocket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catch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e1)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Log.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TAG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mConnectThread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run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Unable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to 	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close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connection in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socket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"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+ e1.getMessage());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Log.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TAG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run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ConnectThread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Could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not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connect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	to UUID: "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MY_UUID_INSECURE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connected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mmSocket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try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mmSocket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catch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Log.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TAG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cancel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close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() of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mmSocket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in 	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Connectthread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failed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."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e.getMessage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76B29CF4-F60C-401E-9280-6B95F10A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95241571-26CC-4B65-A30F-19666B10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10442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Inviare e ricevere messaggi (1)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2268618"/>
            <a:ext cx="2531751" cy="2131933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Dopo aver instaurato una connessione, vediamo ora come inviare messaggi.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Chiamando il metodo </a:t>
            </a:r>
            <a:r>
              <a:rPr lang="it-IT" i="1" dirty="0" err="1"/>
              <a:t>sendMessage</a:t>
            </a:r>
            <a:r>
              <a:rPr lang="it-IT" i="1" dirty="0"/>
              <a:t>() </a:t>
            </a:r>
            <a:r>
              <a:rPr lang="it-IT" dirty="0"/>
              <a:t>questo chiamerà a sua volta il metodo </a:t>
            </a:r>
            <a:r>
              <a:rPr lang="it-IT" i="1" dirty="0" err="1"/>
              <a:t>write</a:t>
            </a:r>
            <a:r>
              <a:rPr lang="it-IT" i="1" dirty="0"/>
              <a:t>(), </a:t>
            </a:r>
            <a:r>
              <a:rPr lang="it-IT" dirty="0"/>
              <a:t>che prenderà byte e non stringhe,</a:t>
            </a:r>
            <a:r>
              <a:rPr lang="it-IT" i="1" dirty="0"/>
              <a:t> </a:t>
            </a:r>
            <a:r>
              <a:rPr lang="it-IT" dirty="0"/>
              <a:t>nella classe </a:t>
            </a:r>
            <a:r>
              <a:rPr lang="it-IT" i="1" dirty="0" err="1"/>
              <a:t>BluetoothConnectionService</a:t>
            </a:r>
            <a:r>
              <a:rPr lang="it-IT" i="1" dirty="0"/>
              <a:t>.</a:t>
            </a:r>
            <a:endParaRPr lang="it-I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D29C46-A428-4B2F-B0B6-14B216F9A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74" y="2403502"/>
            <a:ext cx="4353951" cy="7155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sendMessage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mBluetoothConnection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message.getBytes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1EE8310-4648-485C-BA45-F568E6A6F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74" y="3429000"/>
            <a:ext cx="4016761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byte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[] out)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Synchronize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a copy of the 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ConnectedThread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Log.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TAG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write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Write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Called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."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perform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the 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write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mConnectedThread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(out);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DDE2252B-9AB2-4C02-B3A7-F5E2573F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BFC65DE8-9263-469B-B766-9C86464A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62520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Inviare e ricevere messaggi (2)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2268618"/>
            <a:ext cx="2531751" cy="2131933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Quest’ultimo metodo </a:t>
            </a:r>
            <a:r>
              <a:rPr lang="it-IT" i="1" dirty="0" err="1"/>
              <a:t>write</a:t>
            </a:r>
            <a:r>
              <a:rPr lang="it-IT" i="1" dirty="0"/>
              <a:t>() </a:t>
            </a:r>
            <a:r>
              <a:rPr lang="it-IT" dirty="0"/>
              <a:t>scrive nel canale di output stream.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Ricordiamo che questo metodo si trova all’interno della classe </a:t>
            </a:r>
            <a:r>
              <a:rPr lang="it-IT" i="1" dirty="0" err="1"/>
              <a:t>ConnectedThread</a:t>
            </a:r>
            <a:r>
              <a:rPr lang="it-IT" i="1" dirty="0"/>
              <a:t>, </a:t>
            </a:r>
            <a:r>
              <a:rPr lang="it-IT" dirty="0"/>
              <a:t>già usata nella fase di instaurazione di connessione.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8BE4100-D6F2-42C9-B54A-177ADDF23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137" y="2586461"/>
            <a:ext cx="4877528" cy="16850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byte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[] bytes)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String text 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String(bytes,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Charset.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defaultCharset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Log.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TAG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write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Writing to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outputstream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"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+ text);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try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mmOutStream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(bytes);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catch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Log.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TAG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write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Error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writing to output stream. "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+ 		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e.getMessage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 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A1D239C4-0859-43F0-8601-F6D2AFEB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67DE55A2-3380-4BC9-A055-7F3E03A3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7129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Inviare e ricevere messaggi (3)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0" y="2268618"/>
            <a:ext cx="1806820" cy="2329933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i="1" dirty="0" err="1"/>
              <a:t>ConnectedThread</a:t>
            </a:r>
            <a:r>
              <a:rPr lang="it-IT" i="1" dirty="0"/>
              <a:t> </a:t>
            </a:r>
            <a:r>
              <a:rPr lang="it-IT" dirty="0"/>
              <a:t>si occuperà anche di rimanere in ascolto sull’ input stream.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All’arrivo di Byte il </a:t>
            </a:r>
            <a:r>
              <a:rPr lang="it-IT" i="1" dirty="0" err="1"/>
              <a:t>Thread</a:t>
            </a:r>
            <a:r>
              <a:rPr lang="it-IT" i="1" dirty="0"/>
              <a:t> </a:t>
            </a:r>
            <a:r>
              <a:rPr lang="it-IT" dirty="0"/>
              <a:t>li invierà all’ </a:t>
            </a:r>
            <a:r>
              <a:rPr lang="it-IT" i="1" dirty="0"/>
              <a:t>Activity.</a:t>
            </a:r>
            <a:r>
              <a:rPr lang="it-IT" dirty="0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2ABA45-983B-442B-BE8C-A4D8C25B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347117"/>
            <a:ext cx="6087794" cy="28161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byte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[] buffer 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byte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it-IT" altLang="it-IT" sz="105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bytes; 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while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try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bytes =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mmInStream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(buffer);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incomingMessage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String(buffer, </a:t>
            </a:r>
            <a:r>
              <a:rPr lang="it-IT" altLang="it-IT" sz="105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bytes);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incomingMessage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intent.putExtra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theMessage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incomingMessage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LocalBroadcastManager.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mContext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sendBroadcast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catch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break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3E8E3A67-5C60-4E0F-8C34-6F1D6AD4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D1E15A48-A33A-4741-9E6F-67B166A2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4379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CB4E0E-ECE5-4628-8AFC-87C9EFB0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Ideato nei laboratori di Ericsson nel 1994.</a:t>
            </a:r>
          </a:p>
          <a:p>
            <a:r>
              <a:rPr lang="it-IT" dirty="0"/>
              <a:t>Nel 1998, viene fondato il SIG (Special </a:t>
            </a:r>
            <a:r>
              <a:rPr lang="it-IT" dirty="0" err="1"/>
              <a:t>Interest</a:t>
            </a:r>
            <a:r>
              <a:rPr lang="it-IT" dirty="0"/>
              <a:t> Group) a cui partecipano inizialmente le grandi aziende nel settore tecnologico: Ericsson, Intel, Toshiba, Nokia e IBM.</a:t>
            </a:r>
          </a:p>
          <a:p>
            <a:pPr rtl="0"/>
            <a:r>
              <a:rPr lang="it-IT" dirty="0"/>
              <a:t>I membri del SIG sovrintendono le specifiche e gli standard del Bluetooth, ma non si occupano in alcun modo della produzione o della vendita di prodotti che usino questa tecnologia. </a:t>
            </a:r>
          </a:p>
          <a:p>
            <a:pPr rtl="0"/>
            <a:r>
              <a:rPr lang="it-IT" dirty="0"/>
              <a:t>Nel corso degli anni altre aziende hanno aderito all’organizzazione, ad oggi sono più di 2500.</a:t>
            </a:r>
          </a:p>
          <a:p>
            <a:pPr rtl="0"/>
            <a:r>
              <a:rPr lang="it-IT" dirty="0"/>
              <a:t>Un prodotto basato questa tecnologia, prima di poter usare il marchio Bluetooth ed essere successivamente venduto, deve essere sottoposto al programma Bluetooth </a:t>
            </a:r>
            <a:r>
              <a:rPr lang="it-IT" dirty="0" err="1"/>
              <a:t>Qualification</a:t>
            </a:r>
            <a:r>
              <a:rPr lang="it-IT" dirty="0"/>
              <a:t> Program. Questo processo consiste in una serie di test al fine di garantire la compatibilità tra dispositivi prodotti da aziende diverse, ma che usano la stessa tecnologia.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Immagine 5" descr="Immagine che contiene segnale, orologio, disegnando&#10;&#10;Descrizione generata automaticamente">
            <a:extLst>
              <a:ext uri="{FF2B5EF4-FFF2-40B4-BE49-F238E27FC236}">
                <a16:creationId xmlns:a16="http://schemas.microsoft.com/office/drawing/2014/main" id="{479C1285-6180-4E40-ABE9-F9DC44B72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688" y="1066799"/>
            <a:ext cx="705293" cy="95741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3AD101C-418D-48BE-A487-A745D9763C2E}"/>
              </a:ext>
            </a:extLst>
          </p:cNvPr>
          <p:cNvSpPr txBox="1">
            <a:spLocks/>
          </p:cNvSpPr>
          <p:nvPr/>
        </p:nvSpPr>
        <p:spPr bwMode="white">
          <a:xfrm>
            <a:off x="6027801" y="1283850"/>
            <a:ext cx="1381126" cy="244763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25" dirty="0"/>
              <a:t>logo</a:t>
            </a:r>
            <a:r>
              <a:rPr lang="it-IT" sz="1350" dirty="0"/>
              <a:t> Bluetooth:  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A824CE3D-D200-4438-A5E2-44F8B5A8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83F8BE0A-A2E4-4432-BE81-312B74C6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62656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Inviare e ricevere messaggi (4)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2268617"/>
            <a:ext cx="2457708" cy="748578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Con </a:t>
            </a:r>
            <a:r>
              <a:rPr lang="it-IT" i="1" dirty="0" err="1"/>
              <a:t>LocalBroadcastManager</a:t>
            </a:r>
            <a:r>
              <a:rPr lang="it-IT" dirty="0"/>
              <a:t>, incluso nella </a:t>
            </a:r>
            <a:r>
              <a:rPr lang="it-IT" i="1" dirty="0" err="1"/>
              <a:t>onCreate</a:t>
            </a:r>
            <a:r>
              <a:rPr lang="it-IT" i="1" dirty="0"/>
              <a:t>() </a:t>
            </a:r>
            <a:r>
              <a:rPr lang="it-IT" dirty="0"/>
              <a:t>dell’</a:t>
            </a:r>
            <a:r>
              <a:rPr lang="it-IT" i="1" dirty="0"/>
              <a:t> Activity,</a:t>
            </a:r>
            <a:r>
              <a:rPr lang="it-IT" dirty="0"/>
              <a:t> ogni stringa ricevuta è estratta nel </a:t>
            </a:r>
            <a:r>
              <a:rPr lang="it-IT" i="1" dirty="0" err="1"/>
              <a:t>onReceive</a:t>
            </a:r>
            <a:r>
              <a:rPr lang="it-IT" i="1" dirty="0"/>
              <a:t>().</a:t>
            </a:r>
            <a:r>
              <a:rPr lang="it-IT" dirty="0"/>
              <a:t>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17DF394-EE4A-47F8-8DEB-A0E1969DB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816" y="2491888"/>
            <a:ext cx="510183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LocalBroadcastManager.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registerReceiver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mReceiver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new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IntentFilter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incomingMessage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D82A17-6D3A-4CE2-B1A9-B7075409D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2058" y="3584690"/>
            <a:ext cx="587074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BroadcastReceiver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mReceiver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BroadcastReceiver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it-IT" altLang="it-IT" sz="1050" dirty="0" err="1">
                <a:solidFill>
                  <a:srgbClr val="808000"/>
                </a:solidFill>
                <a:latin typeface="Consolas" panose="020B0609020204030204" pitchFamily="49" charset="0"/>
              </a:rPr>
              <a:t>Override</a:t>
            </a:r>
            <a:br>
              <a:rPr lang="it-IT" altLang="it-IT" sz="105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808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onReceive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text =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intent.getStringExtra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theMessage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holder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.showMessage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(text);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68F23417-DAB4-4950-90E9-4B674EDC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56F5DB6B-FBC9-4EE4-8A9A-062DCF69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44905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A6DBA00-3D8A-4182-B6D9-066FA72C2128}"/>
              </a:ext>
            </a:extLst>
          </p:cNvPr>
          <p:cNvSpPr/>
          <p:nvPr/>
        </p:nvSpPr>
        <p:spPr>
          <a:xfrm>
            <a:off x="1265213" y="1982721"/>
            <a:ext cx="7185954" cy="3675129"/>
          </a:xfrm>
          <a:prstGeom prst="roundRect">
            <a:avLst/>
          </a:prstGeom>
          <a:solidFill>
            <a:schemeClr val="accent3">
              <a:alpha val="74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 err="1"/>
              <a:t>screenshot</a:t>
            </a:r>
            <a:r>
              <a:rPr lang="it-IT" dirty="0"/>
              <a:t> (1)</a:t>
            </a:r>
          </a:p>
        </p:txBody>
      </p:sp>
      <p:pic>
        <p:nvPicPr>
          <p:cNvPr id="13" name="Immagine 12" descr="Immagine che contiene screenshot, monitor, disegnando&#10;&#10;Descrizione generata automaticamente">
            <a:extLst>
              <a:ext uri="{FF2B5EF4-FFF2-40B4-BE49-F238E27FC236}">
                <a16:creationId xmlns:a16="http://schemas.microsoft.com/office/drawing/2014/main" id="{6566AD06-D01C-4ECE-91A2-BCA32D7BB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789" y="2150585"/>
            <a:ext cx="1622740" cy="3339401"/>
          </a:xfrm>
          <a:prstGeom prst="rect">
            <a:avLst/>
          </a:prstGeom>
        </p:spPr>
      </p:pic>
      <p:pic>
        <p:nvPicPr>
          <p:cNvPr id="15" name="Immagine 14" descr="Immagine che contiene screenshot, disegnando&#10;&#10;Descrizione generata automaticamente">
            <a:extLst>
              <a:ext uri="{FF2B5EF4-FFF2-40B4-BE49-F238E27FC236}">
                <a16:creationId xmlns:a16="http://schemas.microsoft.com/office/drawing/2014/main" id="{BBDEB4FA-AA0B-4DD7-AF9F-246DB487C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920" y="2150585"/>
            <a:ext cx="1622740" cy="3339401"/>
          </a:xfrm>
          <a:prstGeom prst="rect">
            <a:avLst/>
          </a:prstGeom>
        </p:spPr>
      </p:pic>
      <p:pic>
        <p:nvPicPr>
          <p:cNvPr id="17" name="Immagine 1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1BB7C43-2C74-4BD6-A5F0-39BC778B4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051" y="2150585"/>
            <a:ext cx="1622740" cy="3339401"/>
          </a:xfrm>
          <a:prstGeom prst="rect">
            <a:avLst/>
          </a:prstGeom>
        </p:spPr>
      </p:pic>
      <p:sp>
        <p:nvSpPr>
          <p:cNvPr id="23" name="Segnaposto piè di pagina 22">
            <a:extLst>
              <a:ext uri="{FF2B5EF4-FFF2-40B4-BE49-F238E27FC236}">
                <a16:creationId xmlns:a16="http://schemas.microsoft.com/office/drawing/2014/main" id="{42C3864D-8058-44D1-A37F-5ADC28FF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24" name="Segnaposto numero diapositiva 23">
            <a:extLst>
              <a:ext uri="{FF2B5EF4-FFF2-40B4-BE49-F238E27FC236}">
                <a16:creationId xmlns:a16="http://schemas.microsoft.com/office/drawing/2014/main" id="{9B613DC7-3047-42A6-9363-E5CA97AD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20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17972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A6DBA00-3D8A-4182-B6D9-066FA72C2128}"/>
              </a:ext>
            </a:extLst>
          </p:cNvPr>
          <p:cNvSpPr/>
          <p:nvPr/>
        </p:nvSpPr>
        <p:spPr>
          <a:xfrm>
            <a:off x="1265213" y="1982721"/>
            <a:ext cx="7185954" cy="3675129"/>
          </a:xfrm>
          <a:prstGeom prst="roundRect">
            <a:avLst/>
          </a:prstGeom>
          <a:solidFill>
            <a:schemeClr val="accent3">
              <a:alpha val="74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 err="1"/>
              <a:t>screenshot</a:t>
            </a:r>
            <a:r>
              <a:rPr lang="it-IT" dirty="0"/>
              <a:t> (2)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11431B6-FCEF-49DA-8B82-9FED59448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955" y="2150585"/>
            <a:ext cx="1622740" cy="3339401"/>
          </a:xfrm>
          <a:prstGeom prst="rect">
            <a:avLst/>
          </a:prstGeom>
        </p:spPr>
      </p:pic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5BD8FE5-2FDC-4FAA-8A96-B93F94FF3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648" y="2150586"/>
            <a:ext cx="1620254" cy="3334285"/>
          </a:xfrm>
          <a:prstGeom prst="rect">
            <a:avLst/>
          </a:prstGeom>
        </p:spPr>
      </p:pic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127EACB-1741-4A5F-B1D6-2DB9281BE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383" y="2150585"/>
            <a:ext cx="1620253" cy="3334283"/>
          </a:xfrm>
          <a:prstGeom prst="rect">
            <a:avLst/>
          </a:prstGeom>
        </p:spPr>
      </p:pic>
      <p:sp>
        <p:nvSpPr>
          <p:cNvPr id="16" name="Segnaposto piè di pagina 15">
            <a:extLst>
              <a:ext uri="{FF2B5EF4-FFF2-40B4-BE49-F238E27FC236}">
                <a16:creationId xmlns:a16="http://schemas.microsoft.com/office/drawing/2014/main" id="{E3CAA113-B8FC-41C7-9AC8-69D58FA2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8" name="Segnaposto numero diapositiva 17">
            <a:extLst>
              <a:ext uri="{FF2B5EF4-FFF2-40B4-BE49-F238E27FC236}">
                <a16:creationId xmlns:a16="http://schemas.microsoft.com/office/drawing/2014/main" id="{C3548D3D-CE07-49B0-A664-FD0DF118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21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53791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Link a riferimenti</a:t>
            </a:r>
          </a:p>
        </p:txBody>
      </p:sp>
      <p:sp>
        <p:nvSpPr>
          <p:cNvPr id="8" name="Casella di tes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166218" y="2711022"/>
            <a:ext cx="6811565" cy="25749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u="sng" dirty="0">
                <a:hlinkClick r:id="rId4"/>
              </a:rPr>
              <a:t>www.androidcentral.com</a:t>
            </a:r>
            <a:endParaRPr lang="it-IT" u="sng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u="sng" dirty="0">
                <a:hlinkClick r:id="rId5"/>
              </a:rPr>
              <a:t>Slide </a:t>
            </a:r>
            <a:r>
              <a:rPr lang="it-IT" u="sng" dirty="0" err="1">
                <a:hlinkClick r:id="rId5"/>
              </a:rPr>
              <a:t>UniCa</a:t>
            </a:r>
            <a:endParaRPr lang="it-IT" u="sng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dirty="0">
                <a:hlinkClick r:id="rId6"/>
              </a:rPr>
              <a:t>IONOS: Cos’è il Bluetooth?</a:t>
            </a:r>
            <a:endParaRPr lang="it-IT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u="sng" dirty="0">
                <a:hlinkClick r:id="rId7"/>
              </a:rPr>
              <a:t>Android </a:t>
            </a:r>
            <a:r>
              <a:rPr lang="it-IT" u="sng" dirty="0" err="1">
                <a:hlinkClick r:id="rId7"/>
              </a:rPr>
              <a:t>Cookbook</a:t>
            </a:r>
            <a:endParaRPr lang="it-IT" u="sng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91AA035A-6170-4EC8-9EA1-865410E8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C7ACCC3-E891-41F6-8957-EA7485F5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22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Come e perché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CB4E0E-ECE5-4628-8AFC-87C9EFB08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1" y="2259451"/>
            <a:ext cx="8130686" cy="3111320"/>
          </a:xfrm>
        </p:spPr>
        <p:txBody>
          <a:bodyPr rtlCol="0">
            <a:normAutofit/>
          </a:bodyPr>
          <a:lstStyle/>
          <a:p>
            <a:r>
              <a:rPr lang="it-IT" dirty="0"/>
              <a:t>L’obiettivo della tecnologia Bluetooth è l’intercomunicazione wireless tra dispositivi diversi e non necessariamente prodotti dalla stessa azienda, attraverso l’uso di onde radio a corto raggio, in modo sicuro, semplice, con bassi costi e bassi consumi energetici</a:t>
            </a:r>
          </a:p>
          <a:p>
            <a:r>
              <a:rPr lang="it-IT" dirty="0"/>
              <a:t>Questi ultimi tre punti sono il maggior vantaggio sulla tecnologia Wi-Fi, che richiede hardware e software molto più sofisticati, e quindi costi e consumi molto più alti</a:t>
            </a:r>
          </a:p>
          <a:p>
            <a:r>
              <a:rPr lang="it-IT" dirty="0"/>
              <a:t>Con l’avvento dello stack di protocollo Low-Energy (v4.0), che ha permesso un risparmio energetico senza precedenti, la tecnologia Bluetooth è diventata una delle forze trainanti dell’IoT, poiché utilizzabile su dispositivi piccoli come smartwatch, lampadine intelligenti e serrature elettroniche</a:t>
            </a:r>
          </a:p>
          <a:p>
            <a:r>
              <a:rPr lang="it-IT" dirty="0"/>
              <a:t>Per stabilire una connessione è prima di tutto necessaria una fase di associazione, detta «Pairing»</a:t>
            </a:r>
          </a:p>
          <a:p>
            <a:r>
              <a:rPr lang="it-IT" dirty="0"/>
              <a:t>La connessione è di tipo Master-Slave e permette al dispositivo «Master» di comunicare attraverso una piccola rete con i dispositivi «Slave», che rimangono in ascolto sulla rete finché il dispositivo «Master» non disattiva la sua funzione Bluetooth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F0396F7-0AAD-4218-B5A9-2CFA7DA9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993AA04-4C40-4EE9-A1A9-488DEE30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348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standard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2268618"/>
            <a:ext cx="8130686" cy="2501750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Bluetooth 1.0 e 1.0B, presentano molti problemi tra qui l’incompatibilità tra prodotti di marche diverse. La versione 1.0B assicurava una maggiore sicurezza nello scambio dati tra dispositivi.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Bluetooth 1.1 , aggiunge alle precedenti versioni la possibilità di utilizzare canali cifrati per la comunicazione.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Bluetooth 1.2, implementa un sistema (</a:t>
            </a:r>
            <a:r>
              <a:rPr lang="it-IT" dirty="0" err="1"/>
              <a:t>extended</a:t>
            </a:r>
            <a:r>
              <a:rPr lang="it-IT" dirty="0"/>
              <a:t> </a:t>
            </a:r>
            <a:r>
              <a:rPr lang="it-IT" dirty="0" err="1"/>
              <a:t>Synchronous</a:t>
            </a:r>
            <a:r>
              <a:rPr lang="it-IT" dirty="0"/>
              <a:t> Connections) per la ritrasmissione di dati nel caso in cui vengano persi durante la comunicazione, ciò garantiva una migliore qualità per lo scambio di file audio.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Bluetooth 2.0, porta diverse migliorie tra cui le trasmissioni </a:t>
            </a:r>
            <a:r>
              <a:rPr lang="it-IT" dirty="0" err="1"/>
              <a:t>multicast</a:t>
            </a:r>
            <a:r>
              <a:rPr lang="it-IT" dirty="0"/>
              <a:t> e broadcast, permettendo l’invio degli stessi dati a più destinatari simultaneamente.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Nel corso degli anni sono state rilasciate ulteriori versioni, ad oggi siamo arrivati al Bluetooth 5.0.</a:t>
            </a:r>
          </a:p>
        </p:txBody>
      </p:sp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34136" y="4779535"/>
            <a:ext cx="982538" cy="719252"/>
          </a:xfrm>
        </p:spPr>
        <p:txBody>
          <a:bodyPr rtlCol="0"/>
          <a:lstStyle/>
          <a:p>
            <a:pPr>
              <a:spcAft>
                <a:spcPts val="0"/>
              </a:spcAft>
            </a:pPr>
            <a:r>
              <a:rPr lang="it-IT" dirty="0"/>
              <a:t>[1999]</a:t>
            </a:r>
          </a:p>
          <a:p>
            <a:pPr>
              <a:spcAft>
                <a:spcPts val="0"/>
              </a:spcAft>
            </a:pPr>
            <a:r>
              <a:rPr lang="it-IT" dirty="0"/>
              <a:t>1.0 e 1.0B</a:t>
            </a:r>
          </a:p>
        </p:txBody>
      </p:sp>
      <p:sp>
        <p:nvSpPr>
          <p:cNvPr id="11" name="Ovale 9" descr="elemento decorativo">
            <a:extLst>
              <a:ext uri="{FF2B5EF4-FFF2-40B4-BE49-F238E27FC236}">
                <a16:creationId xmlns:a16="http://schemas.microsoft.com/office/drawing/2014/main" id="{6A7147D9-5182-4F63-A1F6-2C7F380BC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677" y="5492429"/>
            <a:ext cx="189000" cy="189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9525"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>
              <a:defRPr/>
            </a:pPr>
            <a:endParaRPr lang="it-IT" sz="1350">
              <a:latin typeface="+mj-lt"/>
            </a:endParaRPr>
          </a:p>
        </p:txBody>
      </p:sp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96429" y="4779535"/>
            <a:ext cx="982538" cy="719252"/>
          </a:xfrm>
        </p:spPr>
        <p:txBody>
          <a:bodyPr rtlCol="0"/>
          <a:lstStyle/>
          <a:p>
            <a:pPr>
              <a:spcAft>
                <a:spcPts val="0"/>
              </a:spcAft>
            </a:pPr>
            <a:r>
              <a:rPr lang="it-IT" dirty="0"/>
              <a:t>[2001]</a:t>
            </a:r>
          </a:p>
          <a:p>
            <a:pPr>
              <a:spcAft>
                <a:spcPts val="0"/>
              </a:spcAft>
            </a:pPr>
            <a:r>
              <a:rPr lang="it-IT" dirty="0"/>
              <a:t>1.1</a:t>
            </a:r>
          </a:p>
        </p:txBody>
      </p:sp>
      <p:sp>
        <p:nvSpPr>
          <p:cNvPr id="15" name="Ovale 14" descr="elemento decorativo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154" y="5492429"/>
            <a:ext cx="189000" cy="189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>
              <a:defRPr/>
            </a:pPr>
            <a:endParaRPr lang="it-IT" sz="1350">
              <a:latin typeface="+mj-lt"/>
            </a:endParaRPr>
          </a:p>
        </p:txBody>
      </p:sp>
      <p:sp>
        <p:nvSpPr>
          <p:cNvPr id="34" name="Segnaposto testo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58723" y="4779535"/>
            <a:ext cx="982538" cy="719252"/>
          </a:xfrm>
        </p:spPr>
        <p:txBody>
          <a:bodyPr rtlCol="0"/>
          <a:lstStyle/>
          <a:p>
            <a:pPr>
              <a:spcAft>
                <a:spcPts val="0"/>
              </a:spcAft>
            </a:pPr>
            <a:r>
              <a:rPr lang="it-IT" dirty="0"/>
              <a:t>[2003]</a:t>
            </a:r>
          </a:p>
          <a:p>
            <a:pPr>
              <a:spcAft>
                <a:spcPts val="0"/>
              </a:spcAft>
            </a:pPr>
            <a:r>
              <a:rPr lang="it-IT" dirty="0"/>
              <a:t>1.2</a:t>
            </a:r>
          </a:p>
        </p:txBody>
      </p:sp>
      <p:sp>
        <p:nvSpPr>
          <p:cNvPr id="16" name="Ovale 19" descr="elemento decorativo">
            <a:extLst>
              <a:ext uri="{FF2B5EF4-FFF2-40B4-BE49-F238E27FC236}">
                <a16:creationId xmlns:a16="http://schemas.microsoft.com/office/drawing/2014/main" id="{E8029F86-BAEB-4FB6-9968-621202C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3519" y="5493025"/>
            <a:ext cx="189000" cy="189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>
              <a:defRPr/>
            </a:pPr>
            <a:endParaRPr lang="it-IT" sz="1350">
              <a:latin typeface="+mj-lt"/>
            </a:endParaRPr>
          </a:p>
        </p:txBody>
      </p:sp>
      <p:sp>
        <p:nvSpPr>
          <p:cNvPr id="35" name="Segnaposto testo 34">
            <a:extLst>
              <a:ext uri="{FF2B5EF4-FFF2-40B4-BE49-F238E27FC236}">
                <a16:creationId xmlns:a16="http://schemas.microsoft.com/office/drawing/2014/main" id="{2EF458CD-7F65-4446-8840-6E8C9C683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1016" y="4779535"/>
            <a:ext cx="982538" cy="719252"/>
          </a:xfrm>
        </p:spPr>
        <p:txBody>
          <a:bodyPr rtlCol="0"/>
          <a:lstStyle/>
          <a:p>
            <a:pPr>
              <a:spcAft>
                <a:spcPts val="0"/>
              </a:spcAft>
            </a:pPr>
            <a:r>
              <a:rPr lang="it-IT" dirty="0"/>
              <a:t>[2004]</a:t>
            </a:r>
          </a:p>
          <a:p>
            <a:pPr>
              <a:spcAft>
                <a:spcPts val="0"/>
              </a:spcAft>
            </a:pPr>
            <a:r>
              <a:rPr lang="it-IT" dirty="0"/>
              <a:t>2.0</a:t>
            </a:r>
          </a:p>
        </p:txBody>
      </p:sp>
      <p:sp>
        <p:nvSpPr>
          <p:cNvPr id="17" name="Ovale 270" descr="elemento decorativo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548" y="5492429"/>
            <a:ext cx="189000" cy="189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>
              <a:defRPr/>
            </a:pPr>
            <a:endParaRPr lang="it-IT" sz="1350">
              <a:latin typeface="+mj-lt"/>
            </a:endParaRPr>
          </a:p>
        </p:txBody>
      </p:sp>
      <p:sp>
        <p:nvSpPr>
          <p:cNvPr id="36" name="Segnaposto testo 35">
            <a:extLst>
              <a:ext uri="{FF2B5EF4-FFF2-40B4-BE49-F238E27FC236}">
                <a16:creationId xmlns:a16="http://schemas.microsoft.com/office/drawing/2014/main" id="{E14C2379-D648-4FA4-892B-A031C8CF38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60332" y="5127621"/>
            <a:ext cx="982538" cy="719252"/>
          </a:xfrm>
        </p:spPr>
        <p:txBody>
          <a:bodyPr rtlCol="0"/>
          <a:lstStyle/>
          <a:p>
            <a:pPr>
              <a:spcAft>
                <a:spcPts val="0"/>
              </a:spcAft>
            </a:pPr>
            <a:r>
              <a:rPr lang="it-IT" dirty="0"/>
              <a:t>Continua…</a:t>
            </a:r>
          </a:p>
        </p:txBody>
      </p:sp>
      <p:sp>
        <p:nvSpPr>
          <p:cNvPr id="10" name="Rettangolo 7" descr="sequenza temporale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992" y="5586929"/>
            <a:ext cx="6318000" cy="15479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rtlCol="0"/>
          <a:lstStyle/>
          <a:p>
            <a:pPr>
              <a:defRPr/>
            </a:pPr>
            <a:endParaRPr lang="it-IT" sz="1350">
              <a:latin typeface="+mj-lt"/>
            </a:endParaRP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FDC6F006-A7EC-4E40-8425-64C87440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1DEDE5FF-7FAF-4AF9-96C4-510AFE22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Bluetooth in </a:t>
            </a:r>
            <a:r>
              <a:rPr lang="it-IT" dirty="0" err="1"/>
              <a:t>android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2268618"/>
            <a:ext cx="8130686" cy="2501750"/>
          </a:xfrm>
        </p:spPr>
        <p:txBody>
          <a:bodyPr rtlCol="0"/>
          <a:lstStyle/>
          <a:p>
            <a:pPr rtl="0"/>
            <a:r>
              <a:rPr lang="it-IT" dirty="0"/>
              <a:t>Le operazioni fondamentali che si possono effettuare in Android sono:</a:t>
            </a:r>
          </a:p>
          <a:p>
            <a:pPr rtl="0"/>
            <a:endParaRPr lang="it-IT" dirty="0"/>
          </a:p>
          <a:p>
            <a:pPr marL="257175" indent="-257175">
              <a:buAutoNum type="arabicPeriod"/>
            </a:pPr>
            <a:r>
              <a:rPr lang="it-IT" dirty="0"/>
              <a:t>Abilitare il Bluetooth e rendersi visibili.</a:t>
            </a:r>
          </a:p>
          <a:p>
            <a:pPr marL="257175" indent="-257175">
              <a:buFont typeface="Arial"/>
              <a:buAutoNum type="arabicPeriod"/>
            </a:pPr>
            <a:r>
              <a:rPr lang="it-IT" dirty="0"/>
              <a:t>Cercare altri dispositivi.</a:t>
            </a:r>
          </a:p>
          <a:p>
            <a:pPr marL="257175" indent="-257175">
              <a:buAutoNum type="arabicPeriod"/>
            </a:pPr>
            <a:r>
              <a:rPr lang="it-IT" dirty="0"/>
              <a:t>Connettersi ad un device con Bluetooth attivato.</a:t>
            </a:r>
          </a:p>
          <a:p>
            <a:pPr marL="257175" indent="-257175">
              <a:buAutoNum type="arabicPeriod"/>
            </a:pPr>
            <a:r>
              <a:rPr lang="it-IT" dirty="0"/>
              <a:t>Inviare e ricevere messaggi.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7F25001A-2ADB-4765-A317-BA00939D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A855CD57-FDF2-40A1-9BBD-61A54D99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8374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permessi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2268618"/>
            <a:ext cx="2540151" cy="1160383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Prima di procedere nella realizzazione di applicazioni che sfruttano il Bluetooth, vanno inclusi quattro permessi        nell’ </a:t>
            </a:r>
            <a:r>
              <a:rPr lang="it-IT" i="1" dirty="0"/>
              <a:t>AndroidManifest.xml.</a:t>
            </a:r>
            <a:endParaRPr lang="it-IT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9B6BBD9-2EE7-47F1-8CE9-4120E1A03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887" y="3618960"/>
            <a:ext cx="5736515" cy="7155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uses-permission 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it-IT" altLang="it-IT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:name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="android.permission.BLUETOOTH"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uses-permission 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it-IT" altLang="it-IT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:name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="android.permission.BLUETOOTH_ADMIN"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uses-permission 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it-IT" altLang="it-IT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:name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="android.permission.ACCESS_COARSE_LOCATION"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uses-permission 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it-IT" altLang="it-IT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:name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="android.permission.ACCESS_FINE_LOCATION"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5FBF1FAA-F207-40BA-8538-0D5A24D5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0059B3BA-D40E-4EB9-8ACE-2B1D5743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7064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Abilitare il </a:t>
            </a:r>
            <a:r>
              <a:rPr lang="it-IT" dirty="0" err="1"/>
              <a:t>bluetooth</a:t>
            </a:r>
            <a:r>
              <a:rPr lang="it-IT" dirty="0"/>
              <a:t> e rendersi visibili (1)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0" y="2268617"/>
            <a:ext cx="2698082" cy="2241420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Se un applicazione necessita del Bluetooth, questa prima dovrà controllare se è abilitato. Nel caso in cui sia disattivato l’applicazione dovrà chiedere all’utente di attivarlo. Per far ciò avviamo una </a:t>
            </a:r>
            <a:r>
              <a:rPr lang="it-IT" i="1" dirty="0" err="1"/>
              <a:t>Intent</a:t>
            </a:r>
            <a:r>
              <a:rPr lang="it-IT" i="1" dirty="0"/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Il codice mostrerà all’utente un </a:t>
            </a:r>
            <a:r>
              <a:rPr lang="it-IT" i="1" dirty="0" err="1"/>
              <a:t>AlertDialog</a:t>
            </a:r>
            <a:r>
              <a:rPr lang="it-IT" dirty="0"/>
              <a:t>, in cui potrà scegliere se abilitare o meno il Bluetooth.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EDBD80-D0F7-45B5-B1AB-6B1EFC436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728" y="2487767"/>
            <a:ext cx="4296921" cy="15234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mBluetoothAdapter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.isEnabled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Log.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TAG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enableDisableBT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enabling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BT."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enableBTIntent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BluetoothAdapter.</a:t>
            </a:r>
            <a:r>
              <a:rPr lang="it-IT" altLang="it-IT" sz="105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ACTION_REQUEST_ENABLE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startActivity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enableBTIntent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IntentFilter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BTIntent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IntentFilter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BluetoothAdapter.</a:t>
            </a:r>
            <a:r>
              <a:rPr lang="it-IT" altLang="it-IT" sz="105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ACTION_STATE_CHANGED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registerReceiver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mBroadcastReceiver1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BTIntent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54C5ECA-96FB-458E-9BD5-2E219361D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728" y="2095352"/>
            <a:ext cx="4296921" cy="3924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BluetoothAdapter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mBluetoothAdapter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BluetoothAdapter.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getDefaultAdapter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pic>
        <p:nvPicPr>
          <p:cNvPr id="12" name="Immagine 11" descr="Immagine che contiene screenshot, schermo, nero, monitor&#10;&#10;Descrizione generata automaticamente">
            <a:extLst>
              <a:ext uri="{FF2B5EF4-FFF2-40B4-BE49-F238E27FC236}">
                <a16:creationId xmlns:a16="http://schemas.microsoft.com/office/drawing/2014/main" id="{5FD0DA79-A440-4D7A-AFA5-4445E6F75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728" y="4239576"/>
            <a:ext cx="3366816" cy="1188758"/>
          </a:xfrm>
          <a:prstGeom prst="rect">
            <a:avLst/>
          </a:prstGeom>
        </p:spPr>
      </p:pic>
      <p:sp>
        <p:nvSpPr>
          <p:cNvPr id="19" name="Segnaposto piè di pagina 18">
            <a:extLst>
              <a:ext uri="{FF2B5EF4-FFF2-40B4-BE49-F238E27FC236}">
                <a16:creationId xmlns:a16="http://schemas.microsoft.com/office/drawing/2014/main" id="{4C2D25ED-8E85-4002-9BA7-82993D37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20" name="Segnaposto numero diapositiva 19">
            <a:extLst>
              <a:ext uri="{FF2B5EF4-FFF2-40B4-BE49-F238E27FC236}">
                <a16:creationId xmlns:a16="http://schemas.microsoft.com/office/drawing/2014/main" id="{7E6DE075-8100-4E26-827C-FE52A415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2882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Abilitare il </a:t>
            </a:r>
            <a:r>
              <a:rPr lang="it-IT" dirty="0" err="1"/>
              <a:t>bluetooth</a:t>
            </a:r>
            <a:r>
              <a:rPr lang="it-IT" dirty="0"/>
              <a:t> e rendersi visibili (2)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0" y="2268618"/>
            <a:ext cx="2878556" cy="1035856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Anche per rendersi visibili agli altri utilizziamo una </a:t>
            </a:r>
            <a:r>
              <a:rPr lang="it-IT" i="1" dirty="0" err="1"/>
              <a:t>Intent</a:t>
            </a:r>
            <a:r>
              <a:rPr lang="it-IT" i="1" dirty="0"/>
              <a:t>, </a:t>
            </a:r>
            <a:r>
              <a:rPr lang="it-IT" dirty="0"/>
              <a:t>in particolare il seguente metodo ci permette di essere visibili per 300 secondi.</a:t>
            </a:r>
            <a:endParaRPr lang="it-IT" i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464FA5-D24A-4BA9-B28F-24F1B7D0E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627" y="3448778"/>
            <a:ext cx="7031967" cy="15234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btnEnableDisableDiscoverable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discoverableIntent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BluetoothAdapter.</a:t>
            </a:r>
            <a:r>
              <a:rPr lang="it-IT" altLang="it-IT" sz="105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ACTION_REQUEST_DISCOVERABLE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discoverableIntent.putExtra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BluetoothAdapter.</a:t>
            </a:r>
            <a:r>
              <a:rPr lang="it-IT" altLang="it-IT" sz="105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EXTRA_DISCOVERABLE_DURATION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dirty="0">
                <a:solidFill>
                  <a:srgbClr val="0000FF"/>
                </a:solidFill>
                <a:latin typeface="Consolas" panose="020B0609020204030204" pitchFamily="49" charset="0"/>
              </a:rPr>
              <a:t>300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startActivity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discoverableIntent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IntentFilter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intentFilter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IntentFilter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BluetoothAdapter.</a:t>
            </a:r>
            <a:r>
              <a:rPr lang="it-IT" altLang="it-IT" sz="105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ACTION_SCAN_MODE_CHANGED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registerReceiver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mBroadcastReceiver2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,intentFilter);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16388409-603A-468E-A27C-EA48D1FB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7E9BB61-7CA8-47E9-BD92-7672257C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7807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Abilitare il </a:t>
            </a:r>
            <a:r>
              <a:rPr lang="it-IT" dirty="0" err="1"/>
              <a:t>bluetooth</a:t>
            </a:r>
            <a:r>
              <a:rPr lang="it-IT" dirty="0"/>
              <a:t> e rendersi visibili (3)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2268618"/>
            <a:ext cx="2791559" cy="681202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Se l’utente accetterà la richiesta nell’ </a:t>
            </a:r>
            <a:r>
              <a:rPr lang="it-IT" i="1" dirty="0" err="1"/>
              <a:t>AlertDialog</a:t>
            </a:r>
            <a:r>
              <a:rPr lang="it-IT" i="1" dirty="0"/>
              <a:t>.</a:t>
            </a:r>
          </a:p>
        </p:txBody>
      </p:sp>
      <p:pic>
        <p:nvPicPr>
          <p:cNvPr id="10" name="Immagine 9" descr="Immagine che contiene screenshot, schermo, monitor, nero&#10;&#10;Descrizione generata automaticamente">
            <a:extLst>
              <a:ext uri="{FF2B5EF4-FFF2-40B4-BE49-F238E27FC236}">
                <a16:creationId xmlns:a16="http://schemas.microsoft.com/office/drawing/2014/main" id="{5C1531F5-9CF9-4F08-AF7E-55554DB8D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686" y="2282772"/>
            <a:ext cx="3350815" cy="1477044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2E210F9-A992-4E1C-95E2-B968C83B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A8DAACE-B931-4BA0-B003-43378AFA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48903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513_TF22736411" id="{77B4F02E-2082-4C16-88BE-3EF596424714}" vid="{2D6AC8E5-9E7E-4EB1-90C1-0558899DC8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3E21D3-7788-4819-8437-C5C4B0C5D46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Evento famoso nella presentazione di storia</Template>
  <TotalTime>0</TotalTime>
  <Words>2391</Words>
  <Application>Microsoft Office PowerPoint</Application>
  <PresentationFormat>Presentazione su schermo (4:3)</PresentationFormat>
  <Paragraphs>172</Paragraphs>
  <Slides>23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Corbel</vt:lpstr>
      <vt:lpstr>Celestiale</vt:lpstr>
      <vt:lpstr>Università degli studi di  roma tor vergata</vt:lpstr>
      <vt:lpstr>Introduzione</vt:lpstr>
      <vt:lpstr>Come e perché</vt:lpstr>
      <vt:lpstr>standard</vt:lpstr>
      <vt:lpstr>Bluetooth in android</vt:lpstr>
      <vt:lpstr>permessi</vt:lpstr>
      <vt:lpstr>Abilitare il bluetooth e rendersi visibili (1)</vt:lpstr>
      <vt:lpstr>Abilitare il bluetooth e rendersi visibili (2)</vt:lpstr>
      <vt:lpstr>Abilitare il bluetooth e rendersi visibili (3)</vt:lpstr>
      <vt:lpstr>Cercare altri dispositivi (1)</vt:lpstr>
      <vt:lpstr>Cercare altri dispositivi (2)</vt:lpstr>
      <vt:lpstr>Cercare altri dispositivi (3)</vt:lpstr>
      <vt:lpstr>Connettersi ad un device con Bluetooth attivato (1)</vt:lpstr>
      <vt:lpstr>Connettersi ad un device con Bluetooth attivato (2)</vt:lpstr>
      <vt:lpstr>Connettersi ad un device con Bluetooth attivato (3)</vt:lpstr>
      <vt:lpstr>Connettersi ad un device con Bluetooth attivato (4)</vt:lpstr>
      <vt:lpstr>Inviare e ricevere messaggi (1)</vt:lpstr>
      <vt:lpstr>Inviare e ricevere messaggi (2)</vt:lpstr>
      <vt:lpstr>Inviare e ricevere messaggi (3)</vt:lpstr>
      <vt:lpstr>Inviare e ricevere messaggi (4)</vt:lpstr>
      <vt:lpstr>screenshot (1)</vt:lpstr>
      <vt:lpstr>screenshot (2)</vt:lpstr>
      <vt:lpstr>Link a riferimenti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2020-04-22T09:52:02Z</dcterms:created>
  <dcterms:modified xsi:type="dcterms:W3CDTF">2020-05-20T16:07:28Z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