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9" r:id="rId2"/>
    <p:sldId id="258" r:id="rId3"/>
    <p:sldId id="261" r:id="rId4"/>
    <p:sldId id="262" r:id="rId5"/>
    <p:sldId id="263" r:id="rId6"/>
    <p:sldId id="264" r:id="rId7"/>
    <p:sldId id="266" r:id="rId8"/>
    <p:sldId id="267" r:id="rId9"/>
    <p:sldId id="268" r:id="rId10"/>
    <p:sldId id="269" r:id="rId11"/>
    <p:sldId id="271" r:id="rId12"/>
    <p:sldId id="272" r:id="rId13"/>
    <p:sldId id="274" r:id="rId14"/>
    <p:sldId id="275" r:id="rId15"/>
    <p:sldId id="276" r:id="rId16"/>
    <p:sldId id="27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2E2D"/>
    <a:srgbClr val="9192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Прямая соединительная линия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Группа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Прямая соединительная линия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единительная линия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Группа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Прямая соединительная линия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Прямая соединительная линия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Группа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Прямая соединительная линия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Прямая соединительная линия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Группа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Прямая соединительная линия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Прямая соединительная линия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smtClean="0"/>
              <a:t>Образец подзаголовка</a:t>
            </a:r>
            <a:endParaRPr lang="ru-RU" dirty="0"/>
          </a:p>
        </p:txBody>
      </p:sp>
      <p:cxnSp>
        <p:nvCxnSpPr>
          <p:cNvPr id="58" name="Прямая соединительная линия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53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D30A75-6773-4051-8E3B-50DEBD5B27F5}" type="datetime1">
              <a:rPr lang="ru-RU" smtClean="0"/>
              <a:t>29.11.2018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471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928C6E-EC50-49F1-B95C-FD73C1D14895}" type="datetime1">
              <a:rPr lang="ru-RU" smtClean="0"/>
              <a:t>29.11.2018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056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9ED9D4-4098-4CD3-A9A7-C343301264F2}" type="datetime1">
              <a:rPr lang="ru-RU" smtClean="0"/>
              <a:t>29.11.2018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243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Прямая соединительная линия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Группа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Прямая соединительная линия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Группа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Прямая соединительная линия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Группа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Прямая соединительная линия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Группа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Прямая соединительная линия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cxnSp>
        <p:nvCxnSpPr>
          <p:cNvPr id="58" name="Прямая соединительная линия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638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7FFE1D-B4BF-42B3-9799-021BB66D51E4}" type="datetime1">
              <a:rPr lang="ru-RU" smtClean="0"/>
              <a:t>29.11.2018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256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3AC169-0119-4659-9B73-547F9C11A152}" type="datetime1">
              <a:rPr lang="ru-RU" smtClean="0"/>
              <a:t>29.11.2018</a:t>
            </a:fld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505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FE940F-5E05-43A4-90CE-E7C7653F1C67}" type="datetime1">
              <a:rPr lang="ru-RU" smtClean="0"/>
              <a:t>29.11.2018</a:t>
            </a:fld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940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Группа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Прямая соединительная линия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Прямая соединительная линия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Прямая соединительная линия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Прямая соединительная линия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Прямая соединительная линия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Прямая соединительная линия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Прямая соединительная линия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Прямая соединительная линия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Прямая соединительная линия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Прямая соединительная линия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Прямая соединительная линия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единительная линия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единительная линия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Прямая соединительная линия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Прямая соединительная линия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Прямая соединительная линия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Группа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Прямая соединительная линия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Прямая соединительная линия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Прямая соединительная линия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Прямая соединительная линия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Прямая соединительная линия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Группа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Прямая соединительная линия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Прямая соединительная линия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Прямая соединительная линия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Прямая соединительная линия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Прямая соединительная линия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Прямая соединительная линия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Прямая соединительная линия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Прямая соединительная линия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Прямая соединительная линия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Прямая соединительная линия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Группа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Прямая соединительная линия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Прямая соединительная линия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Прямая соединительная линия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Прямая соединительная линия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Прямая соединительная линия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Группа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Прямая соединительная линия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Прямая соединительная линия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Прямая соединительная линия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Прямая соединительная линия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Прямая соединительная линия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Прямая соединительная линия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Прямая соединительная линия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Прямая соединительная линия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Прямая соединительная линия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Прямая соединительная линия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Нижний колонтитул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212" name="Дата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01554F-F072-4658-949A-7A94F490DB04}" type="datetime1">
              <a:rPr lang="ru-RU" smtClean="0"/>
              <a:t>29.11.2018</a:t>
            </a:fld>
            <a:endParaRPr lang="ru-RU" dirty="0"/>
          </a:p>
        </p:txBody>
      </p:sp>
      <p:sp>
        <p:nvSpPr>
          <p:cNvPr id="214" name="Номер слайда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962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Группа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Группа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единительная линия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Прямая соединительная линия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единительная линия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Группа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Группа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я соединительная линия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Прямая соединительная линия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Прямая соединительная линия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Прямоугольник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cxnSp>
        <p:nvCxnSpPr>
          <p:cNvPr id="60" name="Прямая соединительная линия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B0BFD1E-E11D-434C-9F87-0B5F0A29CFEC}" type="datetime1">
              <a:rPr lang="ru-RU" smtClean="0"/>
              <a:t>29.11.2018</a:t>
            </a:fld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184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Группа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Группа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единительная линия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Группа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Группа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я соединительная линия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Прямоугольник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cxnSp>
        <p:nvCxnSpPr>
          <p:cNvPr id="59" name="Прямая соединительная линия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 hasCustomPrompt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dirty="0" smtClean="0"/>
              <a:t>Щелкните значок, чтобы добавить фото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3632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Группа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Прямая соединительная линия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единительная линия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единительная линия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Прямая соединительная линия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Прямая соединительная линия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Прямая соединительная линия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Группа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Прямая соединительная линия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Прямая соединительная линия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Прямая соединительная линия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Прямая соединительная линия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Прямая соединительная линия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Группа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Прямая соединительная линия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Прямая соединительная линия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Прямая соединительная линия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Прямая соединительная линия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Прямая соединительная линия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Прямая соединительная линия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Прямая соединительная линия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Прямая соединительная линия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Прямая соединительная линия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Прямая соединительная линия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Группа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Прямая соединительная линия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Прямая соединительная линия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Прямая соединительная линия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Прямая соединительная линия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Прямая соединительная линия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Группа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Прямая соединительная линия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Прямая соединительная линия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Прямая соединительная линия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Прямая соединительная линия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Прямая соединительная линия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Прямая соединительная линия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Прямая соединительная линия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Прямая соединительная линия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Прямая соединительная линия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Прямая соединительная линия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 smtClean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cxnSp>
        <p:nvCxnSpPr>
          <p:cNvPr id="148" name="Прямая соединительная линия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99137652-B7E4-4AE8-853E-9803CAFAAF7E}" type="datetime1">
              <a:rPr lang="ru-RU" smtClean="0"/>
              <a:t>29.11.2018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5322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399" y="1405191"/>
            <a:ext cx="9601200" cy="1142385"/>
          </a:xfrm>
        </p:spPr>
        <p:txBody>
          <a:bodyPr>
            <a:normAutofit fontScale="90000"/>
          </a:bodyPr>
          <a:lstStyle/>
          <a:p>
            <a:r>
              <a:rPr lang="ru-RU" sz="6000" dirty="0" smtClean="0"/>
              <a:t>Проект </a:t>
            </a:r>
            <a:r>
              <a:rPr lang="en-US" sz="6000" dirty="0" smtClean="0"/>
              <a:t>“</a:t>
            </a:r>
            <a:r>
              <a:rPr lang="ru-RU" sz="6000" dirty="0" smtClean="0"/>
              <a:t>Робот-пылесос</a:t>
            </a:r>
            <a:r>
              <a:rPr lang="en-US" sz="6000" dirty="0" smtClean="0"/>
              <a:t>”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399" y="3210197"/>
            <a:ext cx="7780021" cy="222504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Разработали и выполнили студенты группы 6210:</a:t>
            </a:r>
          </a:p>
          <a:p>
            <a:r>
              <a:rPr lang="ru-RU" dirty="0" smtClean="0"/>
              <a:t>Борисов Дмитрий Сергеевич</a:t>
            </a:r>
          </a:p>
          <a:p>
            <a:r>
              <a:rPr lang="ru-RU" dirty="0" smtClean="0"/>
              <a:t>Петров Леонид Андреевич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043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5759" y="2033388"/>
            <a:ext cx="5146765" cy="1881051"/>
          </a:xfrm>
        </p:spPr>
        <p:txBody>
          <a:bodyPr>
            <a:noAutofit/>
          </a:bodyPr>
          <a:lstStyle/>
          <a:p>
            <a:pPr algn="ctr"/>
            <a:r>
              <a:rPr lang="ru-RU" sz="5400" dirty="0" smtClean="0"/>
              <a:t>Алгоритм </a:t>
            </a:r>
            <a:br>
              <a:rPr lang="ru-RU" sz="5400" dirty="0" smtClean="0"/>
            </a:br>
            <a:r>
              <a:rPr lang="ru-RU" sz="5400" dirty="0" smtClean="0"/>
              <a:t>работы</a:t>
            </a:r>
            <a:endParaRPr lang="ru-RU" sz="5400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657" y="162625"/>
            <a:ext cx="5332224" cy="5988335"/>
          </a:xfrm>
        </p:spPr>
      </p:pic>
    </p:spTree>
    <p:extLst>
      <p:ext uri="{BB962C8B-B14F-4D97-AF65-F5344CB8AC3E}">
        <p14:creationId xmlns:p14="http://schemas.microsoft.com/office/powerpoint/2010/main" val="237488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1519" y="2573383"/>
            <a:ext cx="5514703" cy="3464056"/>
          </a:xfrm>
        </p:spPr>
        <p:txBody>
          <a:bodyPr/>
          <a:lstStyle/>
          <a:p>
            <a:pPr marL="0" indent="0">
              <a:buNone/>
            </a:pPr>
            <a:endParaRPr lang="ru-RU" u="sng" dirty="0">
              <a:solidFill>
                <a:srgbClr val="00B0F0"/>
              </a:solidFill>
            </a:endParaRPr>
          </a:p>
          <a:p>
            <a:r>
              <a:rPr lang="en-US" u="sng" dirty="0" smtClean="0">
                <a:solidFill>
                  <a:srgbClr val="00B0F0"/>
                </a:solidFill>
              </a:rPr>
              <a:t>EEPROM</a:t>
            </a:r>
            <a:r>
              <a:rPr lang="en-US" dirty="0" smtClean="0"/>
              <a:t> - </a:t>
            </a:r>
            <a:r>
              <a:rPr lang="ru-RU" dirty="0"/>
              <a:t>Электрически стираемая программируемая </a:t>
            </a:r>
            <a:r>
              <a:rPr lang="ru-RU" dirty="0" smtClean="0"/>
              <a:t>постоянное запоминающее устройство</a:t>
            </a:r>
            <a:endParaRPr lang="en-US" dirty="0" smtClean="0"/>
          </a:p>
          <a:p>
            <a:r>
              <a:rPr lang="en-US" u="sng" dirty="0" smtClean="0">
                <a:solidFill>
                  <a:srgbClr val="00B0F0"/>
                </a:solidFill>
              </a:rPr>
              <a:t>ALU</a:t>
            </a:r>
            <a:r>
              <a:rPr lang="en-US" dirty="0" smtClean="0"/>
              <a:t> - </a:t>
            </a:r>
            <a:r>
              <a:rPr lang="ru-RU" dirty="0"/>
              <a:t>Арифметико-логическое устройство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497" y="0"/>
            <a:ext cx="5238206" cy="6793130"/>
          </a:xfrm>
          <a:prstGeom prst="rect">
            <a:avLst/>
          </a:prstGeom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731519" y="600892"/>
            <a:ext cx="5146765" cy="1123406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>Atmega 16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284677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169817"/>
            <a:ext cx="9601200" cy="875211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>EEPROM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88273" y="1184367"/>
            <a:ext cx="10554789" cy="4772296"/>
          </a:xfrm>
        </p:spPr>
        <p:txBody>
          <a:bodyPr>
            <a:normAutofit/>
          </a:bodyPr>
          <a:lstStyle/>
          <a:p>
            <a:r>
              <a:rPr lang="ru-RU" dirty="0"/>
              <a:t>Электрически стираемые программируемые микросхемы постоянной памяти (ЕЕРRОМ) </a:t>
            </a:r>
            <a:r>
              <a:rPr lang="ru-RU" dirty="0" smtClean="0"/>
              <a:t>являются</a:t>
            </a:r>
            <a:r>
              <a:rPr lang="en-US" dirty="0" smtClean="0"/>
              <a:t> </a:t>
            </a:r>
            <a:r>
              <a:rPr lang="ru-RU" dirty="0" smtClean="0"/>
              <a:t>металлическими </a:t>
            </a:r>
            <a:r>
              <a:rPr lang="ru-RU" dirty="0"/>
              <a:t>оксидными полупроводниковыми компьютерными микросхемами, </a:t>
            </a:r>
            <a:r>
              <a:rPr lang="ru-RU" dirty="0" smtClean="0"/>
              <a:t>которые</a:t>
            </a:r>
            <a:r>
              <a:rPr lang="en-US" dirty="0" smtClean="0"/>
              <a:t> </a:t>
            </a:r>
            <a:r>
              <a:rPr lang="ru-RU" dirty="0" smtClean="0"/>
              <a:t>используются </a:t>
            </a:r>
            <a:r>
              <a:rPr lang="ru-RU" dirty="0"/>
              <a:t>на печатной плате. </a:t>
            </a:r>
            <a:endParaRPr lang="en-US" dirty="0" smtClean="0"/>
          </a:p>
          <a:p>
            <a:r>
              <a:rPr lang="ru-RU" dirty="0" smtClean="0"/>
              <a:t>Этот </a:t>
            </a:r>
            <a:r>
              <a:rPr lang="ru-RU" dirty="0"/>
              <a:t>тип чипа можно стереть и перепрограммировать </a:t>
            </a:r>
            <a:r>
              <a:rPr lang="ru-RU" dirty="0" smtClean="0"/>
              <a:t>с</a:t>
            </a:r>
            <a:r>
              <a:rPr lang="en-US" dirty="0" smtClean="0"/>
              <a:t> </a:t>
            </a:r>
            <a:r>
              <a:rPr lang="ru-RU" dirty="0" smtClean="0"/>
              <a:t>использованием </a:t>
            </a:r>
            <a:r>
              <a:rPr lang="ru-RU" dirty="0"/>
              <a:t>сильного электронного сигнала. Поскольку это можно сделать, не удаляя чип </a:t>
            </a:r>
            <a:r>
              <a:rPr lang="ru-RU" dirty="0" smtClean="0"/>
              <a:t>с</a:t>
            </a:r>
            <a:r>
              <a:rPr lang="en-US" dirty="0" smtClean="0"/>
              <a:t> </a:t>
            </a:r>
            <a:r>
              <a:rPr lang="ru-RU" dirty="0" smtClean="0"/>
              <a:t>устройства</a:t>
            </a:r>
            <a:r>
              <a:rPr lang="ru-RU" dirty="0"/>
              <a:t>,</a:t>
            </a:r>
            <a:r>
              <a:rPr lang="ru-RU" dirty="0" smtClean="0"/>
              <a:t> </a:t>
            </a:r>
            <a:r>
              <a:rPr lang="ru-RU" dirty="0"/>
              <a:t>к которому он подключен, чипы ЕЕРRОМ используются во многих отраслях. </a:t>
            </a:r>
            <a:endParaRPr lang="ru-RU" dirty="0" smtClean="0"/>
          </a:p>
          <a:p>
            <a:r>
              <a:rPr lang="ru-RU" dirty="0" smtClean="0"/>
              <a:t>Микросхема </a:t>
            </a:r>
            <a:r>
              <a:rPr lang="ru-RU" dirty="0"/>
              <a:t>ЕЕРRОМ содержит энергонезависимую память, поэтому её данные не теряются при нарушении питания чипа. Микросхема такого типа может быть запрограммирована выборочно, что означает, что часть её памяти может быть изменена с помощью новой перезаписи, не затрагивая остальную память. Информация, хранящаяся внутри микросхемы ЕЕРRОМ, является постоянной, пока она не будет стерта или перепрограммирована, что делает её ценным компонентом в компьютерах и других электронных устройствах.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677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45029"/>
            <a:ext cx="11659961" cy="4794068"/>
          </a:xfrm>
        </p:spPr>
        <p:txBody>
          <a:bodyPr/>
          <a:lstStyle/>
          <a:p>
            <a:r>
              <a:rPr lang="ru-RU" dirty="0"/>
              <a:t>Микросхемы ЕЕРRОМ созданы на основе транзисторов с плавающим затвором. Микросхема ЕЕРRОМ запрограммирована путём принудительной программируемой информации в виде электронов через оксид затвора. Затем плавающий затвор обеспечивает хранение этих электронов. Ячейка памяти считается запрограммированной, когда она заряжается электронами, и это представляется нулём. Если ячейка памяти не заряжена, она не запрограммирована, и она представлена единицей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295400" y="169817"/>
            <a:ext cx="9601200" cy="875211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>EEPROM</a:t>
            </a:r>
            <a:endParaRPr lang="ru-RU" sz="5400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2943905" y="2750276"/>
            <a:ext cx="57721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76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2959" y="1227909"/>
            <a:ext cx="10868297" cy="4794068"/>
          </a:xfrm>
        </p:spPr>
        <p:txBody>
          <a:bodyPr/>
          <a:lstStyle/>
          <a:p>
            <a:r>
              <a:rPr lang="ru-RU" dirty="0"/>
              <a:t>Арифметико-логическое устройство (АЛУ) является одним из основных узлов вычислительной системы (в том числе микропроцессорной). Назначением этого устройства является формирование результата арифметических и логических операций над операндами, подающимися на его вход. В микропроцессорах АЛУ используется для вычисления результата выполнения арифметической или логической команды. При этом операндами могут являться как значения регистров процессора, так и содержимое внешней памяти, внешнего устройства, или даже непосредственное значение. Поскольку АЛУ, как правило, способно выполнять несколько операций, выбор между ними выполняется на основе анализа кода выполняемой команды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Далее перечислены команды, выполняемые над одним аргументом. Они вводятся в систему команд для повышения производительности процессора при исполнении типовых вычислительных алгоритмов. 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295400" y="169817"/>
            <a:ext cx="9601200" cy="875211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>ALU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56945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70262" y="2475772"/>
            <a:ext cx="2575560" cy="875211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>ALU</a:t>
            </a:r>
            <a:endParaRPr lang="ru-RU" sz="54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006800"/>
              </p:ext>
            </p:extLst>
          </p:nvPr>
        </p:nvGraphicFramePr>
        <p:xfrm>
          <a:off x="3641271" y="169453"/>
          <a:ext cx="8331925" cy="1676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81641">
                  <a:extLst>
                    <a:ext uri="{9D8B030D-6E8A-4147-A177-3AD203B41FA5}">
                      <a16:colId xmlns:a16="http://schemas.microsoft.com/office/drawing/2014/main" val="2637824602"/>
                    </a:ext>
                  </a:extLst>
                </a:gridCol>
                <a:gridCol w="1546800">
                  <a:extLst>
                    <a:ext uri="{9D8B030D-6E8A-4147-A177-3AD203B41FA5}">
                      <a16:colId xmlns:a16="http://schemas.microsoft.com/office/drawing/2014/main" val="2079599931"/>
                    </a:ext>
                  </a:extLst>
                </a:gridCol>
                <a:gridCol w="4003484">
                  <a:extLst>
                    <a:ext uri="{9D8B030D-6E8A-4147-A177-3AD203B41FA5}">
                      <a16:colId xmlns:a16="http://schemas.microsoft.com/office/drawing/2014/main" val="17066628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Наименование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Ассемблерная мнемоника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Описание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1690321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 dirty="0">
                          <a:effectLst/>
                        </a:rPr>
                        <a:t>Сложение </a:t>
                      </a:r>
                      <a:endParaRPr lang="ru-RU" sz="1200" kern="100" dirty="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ADD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Сложение операндов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25560558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Вычитание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SUB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Вычитание операндов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8297981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 dirty="0">
                          <a:effectLst/>
                        </a:rPr>
                        <a:t>Логическое И </a:t>
                      </a:r>
                      <a:endParaRPr lang="ru-RU" sz="1200" kern="100" dirty="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AND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Побитное логическое И над операндами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3008254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Логическое ИЛИ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OR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Побитное логическое ИЛИ над операндами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12381343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Логическое ИСКЛЮЧАЮЩЕЕ ИЛИ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XOR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 dirty="0">
                          <a:effectLst/>
                        </a:rPr>
                        <a:t>Побитное логическое ИСКЛЮЧАЮЩЕЕ ИЛИ над операндами </a:t>
                      </a:r>
                      <a:endParaRPr lang="ru-RU" sz="1200" kern="100" dirty="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990509335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523349"/>
              </p:ext>
            </p:extLst>
          </p:nvPr>
        </p:nvGraphicFramePr>
        <p:xfrm>
          <a:off x="3641271" y="1837143"/>
          <a:ext cx="8331924" cy="401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81641">
                  <a:extLst>
                    <a:ext uri="{9D8B030D-6E8A-4147-A177-3AD203B41FA5}">
                      <a16:colId xmlns:a16="http://schemas.microsoft.com/office/drawing/2014/main" val="3745720687"/>
                    </a:ext>
                  </a:extLst>
                </a:gridCol>
                <a:gridCol w="1546800">
                  <a:extLst>
                    <a:ext uri="{9D8B030D-6E8A-4147-A177-3AD203B41FA5}">
                      <a16:colId xmlns:a16="http://schemas.microsoft.com/office/drawing/2014/main" val="909833074"/>
                    </a:ext>
                  </a:extLst>
                </a:gridCol>
                <a:gridCol w="4003483">
                  <a:extLst>
                    <a:ext uri="{9D8B030D-6E8A-4147-A177-3AD203B41FA5}">
                      <a16:colId xmlns:a16="http://schemas.microsoft.com/office/drawing/2014/main" val="39590523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Логическое НЕ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 dirty="0">
                          <a:effectLst/>
                        </a:rPr>
                        <a:t>NOT </a:t>
                      </a:r>
                      <a:endParaRPr lang="ru-RU" sz="1200" kern="100" dirty="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 dirty="0">
                          <a:effectLst/>
                        </a:rPr>
                        <a:t>Логическая инверсия – значение каждого бита операнда заменяется на противоположное </a:t>
                      </a:r>
                      <a:endParaRPr lang="ru-RU" sz="1200" kern="100" dirty="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1811214037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081545"/>
              </p:ext>
            </p:extLst>
          </p:nvPr>
        </p:nvGraphicFramePr>
        <p:xfrm>
          <a:off x="3641270" y="2238463"/>
          <a:ext cx="8331924" cy="2225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81641">
                  <a:extLst>
                    <a:ext uri="{9D8B030D-6E8A-4147-A177-3AD203B41FA5}">
                      <a16:colId xmlns:a16="http://schemas.microsoft.com/office/drawing/2014/main" val="1670881638"/>
                    </a:ext>
                  </a:extLst>
                </a:gridCol>
                <a:gridCol w="1546800">
                  <a:extLst>
                    <a:ext uri="{9D8B030D-6E8A-4147-A177-3AD203B41FA5}">
                      <a16:colId xmlns:a16="http://schemas.microsoft.com/office/drawing/2014/main" val="3681020789"/>
                    </a:ext>
                  </a:extLst>
                </a:gridCol>
                <a:gridCol w="4003483">
                  <a:extLst>
                    <a:ext uri="{9D8B030D-6E8A-4147-A177-3AD203B41FA5}">
                      <a16:colId xmlns:a16="http://schemas.microsoft.com/office/drawing/2014/main" val="3156195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Смена знака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NEGATE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Смена знака операнда, представленного в дополнительном двоичном коде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36816493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 dirty="0">
                          <a:effectLst/>
                        </a:rPr>
                        <a:t>Увеличение на единицу (инкремент) </a:t>
                      </a:r>
                      <a:endParaRPr lang="ru-RU" sz="1200" kern="100" dirty="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INC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Увеличение операнда на единицу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20802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 dirty="0">
                          <a:effectLst/>
                        </a:rPr>
                        <a:t>Уменьшение на единицу (декремент) </a:t>
                      </a:r>
                      <a:endParaRPr lang="ru-RU" sz="1200" kern="100" dirty="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DEC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Уменьшение операнда на единицу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4146700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 dirty="0">
                          <a:effectLst/>
                        </a:rPr>
                        <a:t>Арифметический сдвиг вправо </a:t>
                      </a:r>
                      <a:endParaRPr lang="ru-RU" sz="1200" kern="100" dirty="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SRA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Сдвиг двоичного представления числа на один разряд вправо, старший бит остается без изменений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31823700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Логический сдвиг вправо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SRL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Сдвиг двоичного представления числа на один разряд вправо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40742008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Сдвиг влево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SLA/SLL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 dirty="0">
                          <a:effectLst/>
                        </a:rPr>
                        <a:t>Сдвиг двоичного представления числа на один разряд влево </a:t>
                      </a:r>
                      <a:endParaRPr lang="ru-RU" sz="1200" kern="100" dirty="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2886326005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279776"/>
              </p:ext>
            </p:extLst>
          </p:nvPr>
        </p:nvGraphicFramePr>
        <p:xfrm>
          <a:off x="3641269" y="4463503"/>
          <a:ext cx="8331924" cy="1239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81641">
                  <a:extLst>
                    <a:ext uri="{9D8B030D-6E8A-4147-A177-3AD203B41FA5}">
                      <a16:colId xmlns:a16="http://schemas.microsoft.com/office/drawing/2014/main" val="898698286"/>
                    </a:ext>
                  </a:extLst>
                </a:gridCol>
                <a:gridCol w="1546800">
                  <a:extLst>
                    <a:ext uri="{9D8B030D-6E8A-4147-A177-3AD203B41FA5}">
                      <a16:colId xmlns:a16="http://schemas.microsoft.com/office/drawing/2014/main" val="590378634"/>
                    </a:ext>
                  </a:extLst>
                </a:gridCol>
                <a:gridCol w="4003483">
                  <a:extLst>
                    <a:ext uri="{9D8B030D-6E8A-4147-A177-3AD203B41FA5}">
                      <a16:colId xmlns:a16="http://schemas.microsoft.com/office/drawing/2014/main" val="22468793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Умножение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MUL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Умножение операндов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1443244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Деление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DIV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Частное от деления операндов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25486307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Сложение с учетом переноса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ADC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Сложение операндов и прибавление к результату значения флага переноса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4572215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Вычитание с учетом переноса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SBC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 dirty="0">
                          <a:effectLst/>
                        </a:rPr>
                        <a:t>Вычитание операндов и вычитание из результата значения флага переноса </a:t>
                      </a:r>
                      <a:endParaRPr lang="ru-RU" sz="1200" kern="100" dirty="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477197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29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4217" y="2149774"/>
            <a:ext cx="9956074" cy="1377198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Благодарим за внимание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106187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9327" y="166255"/>
            <a:ext cx="3595255" cy="482456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Функции устройства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0054" y="1108364"/>
            <a:ext cx="3733800" cy="3048000"/>
          </a:xfrm>
        </p:spPr>
        <p:txBody>
          <a:bodyPr>
            <a:noAutofit/>
          </a:bodyPr>
          <a:lstStyle/>
          <a:p>
            <a:r>
              <a:rPr lang="ru-RU" sz="1600" dirty="0" smtClean="0"/>
              <a:t>Убирать мелкие и средние загрязнения не прибегая к помощи человека.</a:t>
            </a:r>
          </a:p>
          <a:p>
            <a:r>
              <a:rPr lang="ru-RU" sz="1600" dirty="0" smtClean="0"/>
              <a:t>Производить дезинфекцию различных напольных покрытий специальными средствами.</a:t>
            </a:r>
          </a:p>
          <a:p>
            <a:r>
              <a:rPr lang="ru-RU" sz="1600" dirty="0" smtClean="0"/>
              <a:t>Работать полностью автономно.</a:t>
            </a:r>
          </a:p>
          <a:p>
            <a:r>
              <a:rPr lang="ru-RU" sz="1600" dirty="0" smtClean="0"/>
              <a:t>Избегать столкновений со статическими или динамическими препятствиями.</a:t>
            </a:r>
            <a:endParaRPr lang="ru-RU" sz="1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582" y="104673"/>
            <a:ext cx="4440516" cy="26462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flipH="1">
            <a:off x="7827818" y="279378"/>
            <a:ext cx="3990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15A3E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Условия использования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rgbClr val="D15A3E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94073" y="1011381"/>
            <a:ext cx="382385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Рабочая температура: от -5 до 45 градусов по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Ц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ельсию.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2D2E2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Устройство не должно подвергаться воздействию влаги в местах расположения электронных схем.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Не допускать использования в зонах с повышенной влажностью.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В качестве питания для зарядной станции использовать розетки с номинальным напряжением 220 Вт и силой тока в 16 Ампер.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Устройство должно использоваться на ровных поверхностях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22829" y="2170699"/>
            <a:ext cx="4371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15A3E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Особенности эксплуатации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rgbClr val="D15A3E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59894" y="2795552"/>
            <a:ext cx="362989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Запрещается ронять, разбирать устройство, а так же повреждать зарядную станцию.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Запрещается эксплуатация в зонах непосредственно примыкающих к воде.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Запрещается класть что-либо на устройство, за исключением модулей предусмотренных в паспорте эксплуатации.</a:t>
            </a:r>
          </a:p>
        </p:txBody>
      </p:sp>
    </p:spTree>
    <p:extLst>
      <p:ext uri="{BB962C8B-B14F-4D97-AF65-F5344CB8AC3E}">
        <p14:creationId xmlns:p14="http://schemas.microsoft.com/office/powerpoint/2010/main" val="340045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2988"/>
            <a:ext cx="12192000" cy="5585012"/>
          </a:xfrm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92708" y="1"/>
            <a:ext cx="10006584" cy="1272988"/>
          </a:xfrm>
        </p:spPr>
        <p:txBody>
          <a:bodyPr>
            <a:normAutofit/>
          </a:bodyPr>
          <a:lstStyle/>
          <a:p>
            <a:r>
              <a:rPr lang="ru-RU" sz="6600" dirty="0" smtClean="0"/>
              <a:t>Функциональная схема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150767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7112" y="266701"/>
            <a:ext cx="9601200" cy="11049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000" dirty="0" smtClean="0"/>
              <a:t>Элементная база:</a:t>
            </a:r>
            <a:br>
              <a:rPr lang="ru-RU" sz="6000" dirty="0" smtClean="0"/>
            </a:br>
            <a:r>
              <a:rPr lang="ru-RU" dirty="0" smtClean="0"/>
              <a:t>Микроконтроллеры</a:t>
            </a:r>
            <a:endParaRPr lang="ru-RU" sz="6000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235320" y="1371600"/>
            <a:ext cx="5185766" cy="4762499"/>
          </a:xfrm>
        </p:spPr>
        <p:txBody>
          <a:bodyPr>
            <a:noAutofit/>
          </a:bodyPr>
          <a:lstStyle/>
          <a:p>
            <a:pPr lvl="0"/>
            <a:r>
              <a:rPr lang="ru-RU" sz="3200" dirty="0"/>
              <a:t>Atmega8 </a:t>
            </a:r>
          </a:p>
          <a:p>
            <a:pPr lvl="0"/>
            <a:r>
              <a:rPr lang="ru-RU" sz="3200" dirty="0"/>
              <a:t>Abov MC81F4216D </a:t>
            </a:r>
          </a:p>
          <a:p>
            <a:r>
              <a:rPr lang="en-US" sz="3200" dirty="0" smtClean="0">
                <a:solidFill>
                  <a:srgbClr val="00B050"/>
                </a:solidFill>
              </a:rPr>
              <a:t>A</a:t>
            </a:r>
            <a:r>
              <a:rPr lang="ru-RU" sz="3200" dirty="0" smtClean="0">
                <a:solidFill>
                  <a:srgbClr val="00B050"/>
                </a:solidFill>
              </a:rPr>
              <a:t>tmega16 </a:t>
            </a:r>
            <a:r>
              <a:rPr lang="en-US" sz="3200" dirty="0" smtClean="0">
                <a:solidFill>
                  <a:srgbClr val="00B050"/>
                </a:solidFill>
              </a:rPr>
              <a:t>- </a:t>
            </a:r>
            <a:r>
              <a:rPr lang="ru-RU" sz="3200" b="1" dirty="0">
                <a:solidFill>
                  <a:srgbClr val="2D2E2D"/>
                </a:solidFill>
              </a:rPr>
              <a:t>универсальный, множество необходимых разъемов, мощный процессор</a:t>
            </a:r>
          </a:p>
        </p:txBody>
      </p:sp>
      <p:pic>
        <p:nvPicPr>
          <p:cNvPr id="1026" name="Picture 2" descr="http://www.deliandiver.com/content/images/thumbs/000/0003132_atmega16-16pu_2000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91" y="1593671"/>
            <a:ext cx="5712823" cy="4284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04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209006"/>
            <a:ext cx="9601200" cy="114238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000" dirty="0"/>
              <a:t>Элементная база: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Двигатель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1" y="1351391"/>
            <a:ext cx="5852159" cy="4218419"/>
          </a:xfrm>
        </p:spPr>
        <p:txBody>
          <a:bodyPr/>
          <a:lstStyle/>
          <a:p>
            <a:pPr lvl="0"/>
            <a:r>
              <a:rPr lang="ru-RU" dirty="0">
                <a:solidFill>
                  <a:srgbClr val="00B050"/>
                </a:solidFill>
              </a:rPr>
              <a:t>QX-RS-385-2073 с потреблением </a:t>
            </a:r>
            <a:r>
              <a:rPr lang="ru-RU" dirty="0" smtClean="0">
                <a:solidFill>
                  <a:srgbClr val="00B050"/>
                </a:solidFill>
              </a:rPr>
              <a:t>1.2А</a:t>
            </a:r>
            <a:r>
              <a:rPr lang="ru-RU" b="1" dirty="0" smtClean="0"/>
              <a:t>– </a:t>
            </a:r>
            <a:r>
              <a:rPr lang="ru-RU" b="1" dirty="0"/>
              <a:t>унификация двигателей, высокая мощность, низкая стоимость</a:t>
            </a:r>
            <a:endParaRPr lang="ru-RU" dirty="0"/>
          </a:p>
          <a:p>
            <a:pPr lvl="0"/>
            <a:r>
              <a:rPr lang="en-US" dirty="0"/>
              <a:t>RS-HR-765-1897</a:t>
            </a:r>
            <a:endParaRPr lang="ru-RU" dirty="0"/>
          </a:p>
          <a:p>
            <a:pPr lvl="0"/>
            <a:r>
              <a:rPr lang="en-US" dirty="0"/>
              <a:t>UYG-18-EW-34</a:t>
            </a:r>
            <a:endParaRPr lang="ru-RU" dirty="0"/>
          </a:p>
          <a:p>
            <a:endParaRPr lang="ru-RU" dirty="0"/>
          </a:p>
        </p:txBody>
      </p:sp>
      <p:pic>
        <p:nvPicPr>
          <p:cNvPr id="2050" name="Picture 2" descr="http://www.freeduino.ru/arduino/images/Motor_QX-RS-385-207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159" y="1351391"/>
            <a:ext cx="5624558" cy="421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35132"/>
            <a:ext cx="12192000" cy="114238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000" dirty="0"/>
              <a:t>Элементная база</a:t>
            </a:r>
            <a:r>
              <a:rPr lang="ru-RU" sz="6000" dirty="0" smtClean="0"/>
              <a:t>:</a:t>
            </a:r>
            <a:br>
              <a:rPr lang="ru-RU" sz="6000" dirty="0" smtClean="0"/>
            </a:br>
            <a:r>
              <a:rPr lang="ru-RU" dirty="0" smtClean="0"/>
              <a:t>Аккумулятор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1" y="1377517"/>
            <a:ext cx="6139545" cy="4748963"/>
          </a:xfrm>
        </p:spPr>
        <p:txBody>
          <a:bodyPr/>
          <a:lstStyle/>
          <a:p>
            <a:pPr lvl="0"/>
            <a:r>
              <a:rPr lang="ru-RU" sz="2400" dirty="0" err="1"/>
              <a:t>Li-Ion</a:t>
            </a:r>
            <a:r>
              <a:rPr lang="ru-RU" sz="2400" dirty="0"/>
              <a:t> аккумулятор емкостью 2200 </a:t>
            </a:r>
            <a:r>
              <a:rPr lang="ru-RU" sz="2400" dirty="0" err="1"/>
              <a:t>mAh</a:t>
            </a:r>
            <a:r>
              <a:rPr lang="ru-RU" sz="2400" dirty="0"/>
              <a:t> </a:t>
            </a:r>
            <a:endParaRPr lang="ru-RU" sz="2400" dirty="0" smtClean="0"/>
          </a:p>
          <a:p>
            <a:pPr lvl="0"/>
            <a:r>
              <a:rPr lang="ru-RU" sz="2400" dirty="0" err="1" smtClean="0"/>
              <a:t>iClebo</a:t>
            </a:r>
            <a:r>
              <a:rPr lang="ru-RU" sz="2400" dirty="0" smtClean="0"/>
              <a:t> </a:t>
            </a:r>
            <a:r>
              <a:rPr lang="ru-RU" sz="2400" dirty="0" err="1"/>
              <a:t>Arte</a:t>
            </a:r>
            <a:r>
              <a:rPr lang="ru-RU" sz="2400" dirty="0"/>
              <a:t>  </a:t>
            </a:r>
            <a:endParaRPr lang="ru-RU" sz="2400" dirty="0" smtClean="0"/>
          </a:p>
          <a:p>
            <a:pPr lvl="0"/>
            <a:r>
              <a:rPr lang="ru-RU" sz="2400" dirty="0" err="1" smtClean="0">
                <a:solidFill>
                  <a:srgbClr val="00B050"/>
                </a:solidFill>
              </a:rPr>
              <a:t>Samba</a:t>
            </a:r>
            <a:r>
              <a:rPr lang="ru-RU" sz="2400" dirty="0" smtClean="0">
                <a:solidFill>
                  <a:srgbClr val="00B050"/>
                </a:solidFill>
              </a:rPr>
              <a:t> XR-210 </a:t>
            </a:r>
            <a:r>
              <a:rPr lang="ru-RU" sz="2400" b="1" dirty="0" smtClean="0"/>
              <a:t>– </a:t>
            </a:r>
            <a:r>
              <a:rPr lang="ru-RU" sz="2400" b="1" dirty="0"/>
              <a:t>самый надежный и ёмкий аккумулятор </a:t>
            </a:r>
            <a:endParaRPr lang="ru-RU" sz="2400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938" y="1377517"/>
            <a:ext cx="4641668" cy="464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4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377517"/>
            <a:ext cx="8112034" cy="3809999"/>
          </a:xfrm>
        </p:spPr>
        <p:txBody>
          <a:bodyPr/>
          <a:lstStyle/>
          <a:p>
            <a:r>
              <a:rPr lang="ru-RU" dirty="0">
                <a:solidFill>
                  <a:srgbClr val="00B050"/>
                </a:solidFill>
              </a:rPr>
              <a:t>SHR-1-M</a:t>
            </a:r>
            <a:r>
              <a:rPr lang="en-US" dirty="0"/>
              <a:t> </a:t>
            </a:r>
            <a:r>
              <a:rPr lang="ru-RU" b="1" dirty="0"/>
              <a:t>– дешевая стоимость, долгий срок </a:t>
            </a:r>
            <a:r>
              <a:rPr lang="ru-RU" b="1" dirty="0" smtClean="0"/>
              <a:t>службы</a:t>
            </a:r>
            <a:endParaRPr lang="ru-RU" dirty="0" smtClean="0"/>
          </a:p>
          <a:p>
            <a:pPr lvl="0"/>
            <a:r>
              <a:rPr lang="ru-RU" dirty="0" smtClean="0"/>
              <a:t>РИЗУР-900</a:t>
            </a:r>
          </a:p>
          <a:p>
            <a:pPr lvl="0"/>
            <a:r>
              <a:rPr lang="ru-RU" dirty="0"/>
              <a:t>ДУ-1Н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235132"/>
            <a:ext cx="12192000" cy="114238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000" dirty="0"/>
              <a:t>Элементная база</a:t>
            </a:r>
            <a:r>
              <a:rPr lang="ru-RU" sz="6000" dirty="0" smtClean="0"/>
              <a:t>:</a:t>
            </a:r>
            <a:br>
              <a:rPr lang="ru-RU" sz="6000" dirty="0" smtClean="0"/>
            </a:br>
            <a:r>
              <a:rPr lang="ru-RU" dirty="0"/>
              <a:t>Датчик уровня </a:t>
            </a:r>
            <a:r>
              <a:rPr lang="ru-RU" dirty="0" smtClean="0"/>
              <a:t>воды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3118" y="1377517"/>
            <a:ext cx="4668882" cy="466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24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377517"/>
            <a:ext cx="5904411" cy="3809999"/>
          </a:xfrm>
        </p:spPr>
        <p:txBody>
          <a:bodyPr/>
          <a:lstStyle/>
          <a:p>
            <a:pPr lvl="0"/>
            <a:r>
              <a:rPr lang="en-US" dirty="0">
                <a:solidFill>
                  <a:srgbClr val="00B050"/>
                </a:solidFill>
              </a:rPr>
              <a:t>Arduino </a:t>
            </a:r>
            <a:r>
              <a:rPr lang="en-US" dirty="0" smtClean="0">
                <a:solidFill>
                  <a:srgbClr val="00B050"/>
                </a:solidFill>
              </a:rPr>
              <a:t>IR</a:t>
            </a:r>
            <a:r>
              <a:rPr lang="ru-RU" dirty="0" smtClean="0">
                <a:solidFill>
                  <a:srgbClr val="00B050"/>
                </a:solidFill>
              </a:rPr>
              <a:t> </a:t>
            </a:r>
            <a:r>
              <a:rPr lang="ru-RU" b="1" dirty="0" smtClean="0"/>
              <a:t>– </a:t>
            </a:r>
            <a:r>
              <a:rPr lang="ru-RU" b="1" dirty="0"/>
              <a:t>распространенный, дешевый, легко встраиваемый датчик</a:t>
            </a:r>
            <a:endParaRPr lang="ru-RU" dirty="0"/>
          </a:p>
          <a:p>
            <a:pPr lvl="0"/>
            <a:r>
              <a:rPr lang="ru-RU" dirty="0"/>
              <a:t>FC-51 (YL-63</a:t>
            </a:r>
            <a:r>
              <a:rPr lang="ru-RU" dirty="0" smtClean="0"/>
              <a:t>)</a:t>
            </a:r>
          </a:p>
          <a:p>
            <a:pPr lvl="0"/>
            <a:r>
              <a:rPr lang="ru-RU" dirty="0" smtClean="0"/>
              <a:t>KY-032 </a:t>
            </a:r>
            <a:r>
              <a:rPr lang="ru-RU" dirty="0"/>
              <a:t>(</a:t>
            </a:r>
            <a:r>
              <a:rPr lang="ru-RU" b="1" dirty="0"/>
              <a:t>sensor</a:t>
            </a:r>
            <a:r>
              <a:rPr lang="ru-RU" dirty="0"/>
              <a:t> IR-08H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235132"/>
            <a:ext cx="12192000" cy="114238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000" dirty="0"/>
              <a:t>Элементная база</a:t>
            </a:r>
            <a:r>
              <a:rPr lang="ru-RU" sz="6000" dirty="0" smtClean="0"/>
              <a:t>:</a:t>
            </a:r>
            <a:br>
              <a:rPr lang="ru-RU" sz="6000" dirty="0" smtClean="0"/>
            </a:br>
            <a:r>
              <a:rPr lang="ru-RU" dirty="0" smtClean="0"/>
              <a:t>ИК датчик</a:t>
            </a:r>
            <a:endParaRPr lang="ru-RU" dirty="0"/>
          </a:p>
        </p:txBody>
      </p:sp>
      <p:pic>
        <p:nvPicPr>
          <p:cNvPr id="4098" name="Picture 2" descr="http://ardu.net/911-thickbox_default/modul-infrakrasnyj-datchik-prepyatstvij-otrazheniya-3-provoda-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411" y="1377517"/>
            <a:ext cx="4794069" cy="479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90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377517"/>
            <a:ext cx="5747657" cy="3809999"/>
          </a:xfrm>
        </p:spPr>
        <p:txBody>
          <a:bodyPr/>
          <a:lstStyle/>
          <a:p>
            <a:pPr lvl="0"/>
            <a:r>
              <a:rPr lang="en-US" dirty="0">
                <a:solidFill>
                  <a:srgbClr val="00B050"/>
                </a:solidFill>
              </a:rPr>
              <a:t>Grove</a:t>
            </a:r>
            <a:r>
              <a:rPr lang="ru-RU" dirty="0">
                <a:solidFill>
                  <a:srgbClr val="00B050"/>
                </a:solidFill>
              </a:rPr>
              <a:t> - </a:t>
            </a:r>
            <a:r>
              <a:rPr lang="en-US" dirty="0">
                <a:solidFill>
                  <a:srgbClr val="00B050"/>
                </a:solidFill>
              </a:rPr>
              <a:t>LCD RGB </a:t>
            </a:r>
            <a:r>
              <a:rPr lang="en-US" dirty="0" smtClean="0">
                <a:solidFill>
                  <a:srgbClr val="00B050"/>
                </a:solidFill>
              </a:rPr>
              <a:t>Backlight</a:t>
            </a:r>
            <a:r>
              <a:rPr lang="ru-RU" dirty="0" smtClean="0">
                <a:solidFill>
                  <a:srgbClr val="00B050"/>
                </a:solidFill>
              </a:rPr>
              <a:t> </a:t>
            </a:r>
            <a:r>
              <a:rPr lang="ru-RU" b="1" dirty="0" smtClean="0"/>
              <a:t>– </a:t>
            </a:r>
            <a:r>
              <a:rPr lang="en-US" b="1" dirty="0"/>
              <a:t>LCD</a:t>
            </a:r>
            <a:r>
              <a:rPr lang="ru-RU" b="1" dirty="0"/>
              <a:t>, легкость в установке</a:t>
            </a:r>
            <a:endParaRPr lang="ru-RU" dirty="0"/>
          </a:p>
          <a:p>
            <a:pPr lvl="0"/>
            <a:r>
              <a:rPr lang="ru-RU" dirty="0"/>
              <a:t>1.3inch OLED (B)</a:t>
            </a:r>
            <a:r>
              <a:rPr lang="en-US" dirty="0"/>
              <a:t> </a:t>
            </a:r>
            <a:endParaRPr lang="ru-RU" dirty="0" smtClean="0"/>
          </a:p>
          <a:p>
            <a:pPr lvl="0"/>
            <a:r>
              <a:rPr lang="ru-RU" dirty="0" smtClean="0"/>
              <a:t>1.3inch </a:t>
            </a:r>
            <a:r>
              <a:rPr lang="ru-RU" dirty="0"/>
              <a:t>OLED </a:t>
            </a:r>
            <a:r>
              <a:rPr lang="ru-RU" dirty="0" smtClean="0"/>
              <a:t>HAT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235132"/>
            <a:ext cx="12192000" cy="114238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000" dirty="0"/>
              <a:t>Элементная база</a:t>
            </a:r>
            <a:r>
              <a:rPr lang="ru-RU" sz="6000" dirty="0" smtClean="0"/>
              <a:t>:</a:t>
            </a:r>
            <a:br>
              <a:rPr lang="ru-RU" sz="6000" dirty="0" smtClean="0"/>
            </a:br>
            <a:r>
              <a:rPr lang="ru-RU" dirty="0" smtClean="0"/>
              <a:t>Дисплей</a:t>
            </a:r>
            <a:endParaRPr lang="ru-RU" dirty="0"/>
          </a:p>
        </p:txBody>
      </p:sp>
      <p:pic>
        <p:nvPicPr>
          <p:cNvPr id="6146" name="Picture 2" descr="https://elty.pl/userdata/gfx/eac728699275ad64f484290b3b9fab1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307" y="1377517"/>
            <a:ext cx="6070693" cy="455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73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омбовидная сетка, 16 х 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42_TF03031015.potx" id="{0A727C4B-544D-4288-9BF7-2D6FAFA96F04}" vid="{F53E4634-F5A1-4F7B-A57E-D4ECF71AE9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170</TotalTime>
  <Words>715</Words>
  <Application>Microsoft Office PowerPoint</Application>
  <PresentationFormat>Широкоэкранный</PresentationFormat>
  <Paragraphs>111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Droid Sans Devanagari</vt:lpstr>
      <vt:lpstr>Droid Sans Fallback</vt:lpstr>
      <vt:lpstr>Liberation Serif</vt:lpstr>
      <vt:lpstr>Wingdings</vt:lpstr>
      <vt:lpstr>Ромбовидная сетка, 16 х 9</vt:lpstr>
      <vt:lpstr>Проект “Робот-пылесос”</vt:lpstr>
      <vt:lpstr>Функции устройства</vt:lpstr>
      <vt:lpstr>Функциональная схема</vt:lpstr>
      <vt:lpstr>Элементная база: Микроконтроллеры</vt:lpstr>
      <vt:lpstr>Элементная база: Двигатель</vt:lpstr>
      <vt:lpstr>Элементная база: Аккумулятор</vt:lpstr>
      <vt:lpstr>Элементная база: Датчик уровня воды</vt:lpstr>
      <vt:lpstr>Элементная база: ИК датчик</vt:lpstr>
      <vt:lpstr>Элементная база: Дисплей</vt:lpstr>
      <vt:lpstr>Алгоритм  работы</vt:lpstr>
      <vt:lpstr>Atmega 16</vt:lpstr>
      <vt:lpstr>EEPROM</vt:lpstr>
      <vt:lpstr>EEPROM</vt:lpstr>
      <vt:lpstr>ALU</vt:lpstr>
      <vt:lpstr>ALU</vt:lpstr>
      <vt:lpstr>Благодарим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“Робот-пылесос”</dc:title>
  <dc:creator>DiBoS</dc:creator>
  <cp:lastModifiedBy>DiBoS</cp:lastModifiedBy>
  <cp:revision>15</cp:revision>
  <dcterms:created xsi:type="dcterms:W3CDTF">2018-11-26T15:03:02Z</dcterms:created>
  <dcterms:modified xsi:type="dcterms:W3CDTF">2018-11-29T07:47:04Z</dcterms:modified>
</cp:coreProperties>
</file>