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8" r:id="rId14"/>
    <p:sldId id="279" r:id="rId15"/>
    <p:sldId id="274" r:id="rId16"/>
    <p:sldId id="275" r:id="rId17"/>
    <p:sldId id="280" r:id="rId18"/>
    <p:sldId id="281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E2D"/>
    <a:srgbClr val="505150"/>
    <a:srgbClr val="91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3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4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63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405191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Проект </a:t>
            </a:r>
            <a:r>
              <a:rPr lang="en-US" sz="6000" dirty="0" smtClean="0"/>
              <a:t>“</a:t>
            </a:r>
            <a:r>
              <a:rPr lang="ru-RU" sz="6000" dirty="0" smtClean="0"/>
              <a:t>Робот-пылесос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3210197"/>
            <a:ext cx="7780021" cy="2225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Разработали и выполнили студенты группы 6210:</a:t>
            </a:r>
          </a:p>
          <a:p>
            <a:r>
              <a:rPr lang="ru-RU" dirty="0" smtClean="0"/>
              <a:t>Борисов Дмитрий Сергеевич</a:t>
            </a:r>
          </a:p>
          <a:p>
            <a:r>
              <a:rPr lang="ru-RU" dirty="0" smtClean="0"/>
              <a:t>Петров Леонид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59" y="2033388"/>
            <a:ext cx="5146765" cy="1881051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Алгоритм </a:t>
            </a:r>
            <a:br>
              <a:rPr lang="ru-RU" sz="5400" dirty="0" smtClean="0"/>
            </a:br>
            <a:r>
              <a:rPr lang="ru-RU" sz="5400" dirty="0" smtClean="0"/>
              <a:t>работы</a:t>
            </a:r>
            <a:endParaRPr lang="ru-RU" sz="5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7" y="162625"/>
            <a:ext cx="5332224" cy="5988335"/>
          </a:xfrm>
        </p:spPr>
      </p:pic>
    </p:spTree>
    <p:extLst>
      <p:ext uri="{BB962C8B-B14F-4D97-AF65-F5344CB8AC3E}">
        <p14:creationId xmlns:p14="http://schemas.microsoft.com/office/powerpoint/2010/main" val="23748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19" y="2573383"/>
            <a:ext cx="5514703" cy="3464056"/>
          </a:xfrm>
        </p:spPr>
        <p:txBody>
          <a:bodyPr/>
          <a:lstStyle/>
          <a:p>
            <a:pPr marL="0" indent="0">
              <a:buNone/>
            </a:pPr>
            <a:endParaRPr lang="ru-RU" u="sng" dirty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EEPROM</a:t>
            </a:r>
            <a:r>
              <a:rPr lang="en-US" dirty="0" smtClean="0"/>
              <a:t> - </a:t>
            </a:r>
            <a:r>
              <a:rPr lang="ru-RU" dirty="0"/>
              <a:t>Электрически стираемая программируемая </a:t>
            </a:r>
            <a:r>
              <a:rPr lang="ru-RU" dirty="0" smtClean="0"/>
              <a:t>постоянное запоминающее устройство</a:t>
            </a:r>
            <a:endParaRPr lang="en-US" dirty="0" smtClean="0"/>
          </a:p>
          <a:p>
            <a:r>
              <a:rPr lang="en-US" u="sng" dirty="0" smtClean="0">
                <a:solidFill>
                  <a:srgbClr val="00B0F0"/>
                </a:solidFill>
              </a:rPr>
              <a:t>ALU</a:t>
            </a:r>
            <a:r>
              <a:rPr lang="en-US" dirty="0" smtClean="0"/>
              <a:t> - </a:t>
            </a:r>
            <a:r>
              <a:rPr lang="ru-RU" dirty="0"/>
              <a:t>Арифметико-логическое устройство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7" y="0"/>
            <a:ext cx="5238206" cy="679313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31519" y="600892"/>
            <a:ext cx="5146765" cy="112340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Atmega 16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467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EEPROM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273" y="1184367"/>
            <a:ext cx="10554789" cy="4772296"/>
          </a:xfrm>
        </p:spPr>
        <p:txBody>
          <a:bodyPr>
            <a:normAutofit/>
          </a:bodyPr>
          <a:lstStyle/>
          <a:p>
            <a:r>
              <a:rPr lang="ru-RU" dirty="0"/>
              <a:t>Электрически стираемые программируемые микросхемы постоянной памяти (ЕЕРRОМ) </a:t>
            </a:r>
            <a:r>
              <a:rPr lang="ru-RU" dirty="0" smtClean="0"/>
              <a:t>являются</a:t>
            </a:r>
            <a:r>
              <a:rPr lang="en-US" dirty="0" smtClean="0"/>
              <a:t> </a:t>
            </a:r>
            <a:r>
              <a:rPr lang="ru-RU" dirty="0" smtClean="0"/>
              <a:t>металлическими </a:t>
            </a:r>
            <a:r>
              <a:rPr lang="ru-RU" dirty="0"/>
              <a:t>оксидными полупроводниковыми компьютерными микросхемами,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используются </a:t>
            </a:r>
            <a:r>
              <a:rPr lang="ru-RU" dirty="0"/>
              <a:t>на печатной плате.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тип чипа можно стереть и перепрограммировать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</a:t>
            </a:r>
            <a:r>
              <a:rPr lang="ru-RU" dirty="0"/>
              <a:t>сильного электронного сигнала. Поскольку это можно сделать, не удаляя чип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устройства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к которому он подключен, чипы ЕЕРRОМ используются во многих отраслях. </a:t>
            </a:r>
            <a:endParaRPr lang="ru-RU" dirty="0" smtClean="0"/>
          </a:p>
          <a:p>
            <a:r>
              <a:rPr lang="ru-RU" dirty="0" smtClean="0"/>
              <a:t>Микросхема </a:t>
            </a:r>
            <a:r>
              <a:rPr lang="ru-RU" dirty="0"/>
              <a:t>ЕЕРRОМ содержит энергонезависимую память, поэтому её данные не теряются при нарушении питания чипа. Микросхема такого типа может быть запрограммирована выборочно, что означает, что часть её памяти может быть изменена с помощью новой перезаписи, не затрагивая остальную память. Информация, хранящаяся внутри микросхемы ЕЕРRОМ, является постоянной, пока она не будет стерта или перепрограммирована, что делает её ценным компонентом в компьютерах и других электронных устройствах.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1" y="611913"/>
            <a:ext cx="8513582" cy="4808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0126" y="2554711"/>
            <a:ext cx="262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подключения </a:t>
            </a:r>
            <a:r>
              <a:rPr lang="en-US" dirty="0" smtClean="0"/>
              <a:t>EEPROM </a:t>
            </a:r>
            <a:r>
              <a:rPr lang="ru-RU" dirty="0" smtClean="0"/>
              <a:t>к микроконтроллеру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6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263" y="3161210"/>
            <a:ext cx="4052775" cy="2185851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EEPROM </a:t>
            </a:r>
            <a:r>
              <a:rPr lang="ru-RU" dirty="0" smtClean="0"/>
              <a:t>в сечении</a:t>
            </a:r>
            <a:endParaRPr lang="ru-RU" dirty="0"/>
          </a:p>
        </p:txBody>
      </p:sp>
      <p:pic>
        <p:nvPicPr>
          <p:cNvPr id="2050" name="Picture 2" descr="https://upload.wikimedia.org/wikipedia/commons/thumb/a/ae/Floating_gate_transistor-en.svg/1920px-Floating_gate_transistor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732"/>
            <a:ext cx="4523039" cy="16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c/ca/Flash-Programm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7" y="483326"/>
            <a:ext cx="3203665" cy="26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b/bf/Flash-Cl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493803"/>
            <a:ext cx="3322320" cy="26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069208" y="3161210"/>
            <a:ext cx="3254302" cy="218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Механизм зарядки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27115" y="3143762"/>
            <a:ext cx="2807449" cy="218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Механизм разрядки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5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53242"/>
            <a:ext cx="11659961" cy="1841318"/>
          </a:xfrm>
        </p:spPr>
        <p:txBody>
          <a:bodyPr/>
          <a:lstStyle/>
          <a:p>
            <a:r>
              <a:rPr lang="ru-RU" dirty="0"/>
              <a:t>Микросхемы ЕЕРRОМ созданы на основе транзисторов с плавающим затвором. Микросхема ЕЕРRОМ запрограммирована путём принудительной программируемой информации в виде электронов через оксид затвора. Затем плавающий затвор обеспечивает хранение этих электронов. Ячейка памяти считается запрограммированной, когда она заряжается электронами, и это представляется нулём. Если ячейка памяти не заряжена, она не запрограммирована, и она представлена единицей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7811" y="2194560"/>
            <a:ext cx="5772150" cy="3219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1571" y="3633889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Внешний вид микросхемы </a:t>
            </a:r>
            <a:r>
              <a:rPr lang="en-US" dirty="0" smtClean="0"/>
              <a:t>EEPROM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227909"/>
            <a:ext cx="10868297" cy="4794068"/>
          </a:xfrm>
        </p:spPr>
        <p:txBody>
          <a:bodyPr/>
          <a:lstStyle/>
          <a:p>
            <a:r>
              <a:rPr lang="ru-RU" dirty="0"/>
              <a:t>Арифметико-логическое устройство (АЛУ) является одним из основных узлов вычислительной системы (в том числе микропроцессорной). Назначением этого устройства является формирование результата арифметических и логических операций над операндами, подающимися на его вход. В микропроцессорах АЛУ используется для вычисления результата выполнения арифметической или логической команды. При этом операндами могут являться как значения регистров процессора, так и содержимое внешней памяти, внешнего устройства, или даже непосредственное значение. Поскольку АЛУ, как правило, способно выполнять несколько операций, выбор между ними выполняется на основе анализа кода выполняемой команды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Далее перечислены команды, выполняемые над одним аргументом. Они вводятся в систему команд для повышения производительности процессора при исполнении типовых вычислительных алгоритмов.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694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1" y="1293223"/>
            <a:ext cx="5381896" cy="3938173"/>
          </a:xfrm>
        </p:spPr>
        <p:txBody>
          <a:bodyPr>
            <a:normAutofit/>
          </a:bodyPr>
          <a:lstStyle/>
          <a:p>
            <a:r>
              <a:rPr lang="ru-RU" dirty="0"/>
              <a:t>Обобщённая блок-схема арифметико-логического устройства (АЛУ). Стрелками указаны входные и выходные слова. Флаги — признаки (например, результата сравнения операндов) выполнения предыдущей операции (вход) и результата выполнения текущей операции (выход). В одноместных операциях таких, например, как инверсия битов слова или битовый сдвиг второй операнд (B) не участвует в операции. Слово команды указывает необходимую операцию.</a:t>
            </a:r>
            <a:endParaRPr lang="ru-RU" dirty="0"/>
          </a:p>
        </p:txBody>
      </p:sp>
      <p:pic>
        <p:nvPicPr>
          <p:cNvPr id="4098" name="Picture 2" descr="https://upload.wikimedia.org/wikipedia/commons/thumb/1/16/ALU_block-ru.svg/1024px-ALU_block-ru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30" y="1508482"/>
            <a:ext cx="5611495" cy="32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019" y="3344092"/>
            <a:ext cx="3688307" cy="12415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Функциональная схема АЛУ</a:t>
            </a:r>
            <a:endParaRPr lang="ru-RU" dirty="0"/>
          </a:p>
        </p:txBody>
      </p:sp>
      <p:pic>
        <p:nvPicPr>
          <p:cNvPr id="5122" name="Picture 2" descr="https://upload.wikimedia.org/wikipedia/commons/e/e9/%D0%A4%D1%83%D0%BD%D0%BA%D1%86%D0%B8%D0%BE%D0%BD%D0%B0%D0%BB%D1%8C%D0%BD%D0%B0%D1%8F_%D1%81%D1%85%D0%B5%D0%BC%D0%B0_%D0%90%D0%9B%D0%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1" y="1724298"/>
            <a:ext cx="50768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c/c0/74181aluschematic.png/800px-74181alu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91" y="165491"/>
            <a:ext cx="6087291" cy="46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902898"/>
            <a:ext cx="1148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D2E2D"/>
                </a:solidFill>
              </a:rPr>
              <a:t>Комбинационная логическая схема 4-битного АЛУ, реализованная в 24-х выводной </a:t>
            </a:r>
            <a:r>
              <a:rPr lang="ru-RU" dirty="0" smtClean="0">
                <a:solidFill>
                  <a:srgbClr val="2D2E2D"/>
                </a:solidFill>
              </a:rPr>
              <a:t>микросхеме ТТЛ, </a:t>
            </a:r>
            <a:r>
              <a:rPr lang="ru-RU" dirty="0">
                <a:solidFill>
                  <a:srgbClr val="2D2E2D"/>
                </a:solidFill>
              </a:rPr>
              <a:t>модель 74181, впервые разработанная и ранее изготавливаемая фирмой </a:t>
            </a:r>
            <a:r>
              <a:rPr lang="en-US" dirty="0" smtClean="0">
                <a:solidFill>
                  <a:srgbClr val="2D2E2D"/>
                </a:solidFill>
              </a:rPr>
              <a:t>Texas Instruments</a:t>
            </a:r>
            <a:r>
              <a:rPr lang="ru-RU" dirty="0" smtClean="0">
                <a:solidFill>
                  <a:srgbClr val="2D2E2D"/>
                </a:solidFill>
              </a:rPr>
              <a:t>. </a:t>
            </a:r>
            <a:r>
              <a:rPr lang="ru-RU" dirty="0">
                <a:solidFill>
                  <a:srgbClr val="2D2E2D"/>
                </a:solidFill>
              </a:rPr>
              <a:t>Выполняет сложение, вычитание, все элементарные </a:t>
            </a:r>
            <a:r>
              <a:rPr lang="ru-RU" dirty="0" smtClean="0">
                <a:solidFill>
                  <a:srgbClr val="2D2E2D"/>
                </a:solidFill>
              </a:rPr>
              <a:t>логические функции</a:t>
            </a:r>
            <a:r>
              <a:rPr lang="ru-RU" dirty="0">
                <a:solidFill>
                  <a:srgbClr val="2D2E2D"/>
                </a:solidFill>
              </a:rPr>
              <a:t> и битовые сдвиги над двумя 4-х битовыми операндами. Не содержит в своем составе регистров.</a:t>
            </a:r>
            <a:endParaRPr lang="ru-RU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70262" y="2475772"/>
            <a:ext cx="257556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06800"/>
              </p:ext>
            </p:extLst>
          </p:nvPr>
        </p:nvGraphicFramePr>
        <p:xfrm>
          <a:off x="3641271" y="169453"/>
          <a:ext cx="8331925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2637824602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2079599931"/>
                    </a:ext>
                  </a:extLst>
                </a:gridCol>
                <a:gridCol w="4003484">
                  <a:extLst>
                    <a:ext uri="{9D8B030D-6E8A-4147-A177-3AD203B41FA5}">
                      <a16:colId xmlns:a16="http://schemas.microsoft.com/office/drawing/2014/main" val="170666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Наименование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Ассемблерная мнемоника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Описание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69032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Сложение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5605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SUB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82979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Логическое 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AND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00825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ИЛИ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381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ИСКЛЮЧАЮЩЕЕ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XOR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Побитное логическое ИСКЛЮЧАЮЩЕЕ ИЛИ над операндами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99050933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23349"/>
              </p:ext>
            </p:extLst>
          </p:nvPr>
        </p:nvGraphicFramePr>
        <p:xfrm>
          <a:off x="3641271" y="1837143"/>
          <a:ext cx="8331924" cy="40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3745720687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90983307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959052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НЕ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NOT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Логическая инверсия – значение каждого бита операнда заменяется на противоположное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1121403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81545"/>
              </p:ext>
            </p:extLst>
          </p:nvPr>
        </p:nvGraphicFramePr>
        <p:xfrm>
          <a:off x="3641270" y="2238463"/>
          <a:ext cx="8331924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1670881638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3681020789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15619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NEGATE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операнда, представленного в дополнительном двоичном коде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8164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Увеличение на единицу (инкремент)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INC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Увеличение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080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Уменьшение на единицу (декремент)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DEC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Уменьшение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14670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Арифметический сдвиг вправо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SRA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вправо, старший бит остается без изменений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18237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Логический сдвиг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07420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влево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SLA/SLL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Сдвиг двоичного представления числа на один разряд влево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886326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776"/>
              </p:ext>
            </p:extLst>
          </p:nvPr>
        </p:nvGraphicFramePr>
        <p:xfrm>
          <a:off x="3641269" y="4463503"/>
          <a:ext cx="8331924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898698286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59037863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2246879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MUL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4324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Деление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DIV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Частное от деления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4863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и прибавление к результату значения флага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572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SBC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Вычитание операндов и вычитание из результата значения флага переноса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7719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27" y="166255"/>
            <a:ext cx="3595255" cy="4824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Функции устройства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" y="1108364"/>
            <a:ext cx="3733800" cy="3048000"/>
          </a:xfrm>
        </p:spPr>
        <p:txBody>
          <a:bodyPr>
            <a:noAutofit/>
          </a:bodyPr>
          <a:lstStyle/>
          <a:p>
            <a:r>
              <a:rPr lang="ru-RU" sz="1600" dirty="0" smtClean="0"/>
              <a:t>Убирать мелкие и средние загрязнения не прибегая к помощи человека.</a:t>
            </a:r>
          </a:p>
          <a:p>
            <a:r>
              <a:rPr lang="ru-RU" sz="1600" dirty="0" smtClean="0"/>
              <a:t>Производить дезинфекцию различных напольных покрытий специальными средствами.</a:t>
            </a:r>
          </a:p>
          <a:p>
            <a:r>
              <a:rPr lang="ru-RU" sz="1600" dirty="0" smtClean="0"/>
              <a:t>Работать полностью автономно.</a:t>
            </a:r>
          </a:p>
          <a:p>
            <a:r>
              <a:rPr lang="ru-RU" sz="1600" dirty="0" smtClean="0"/>
              <a:t>Избегать столкновений со статическими или динамическими препятствиями.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104673"/>
            <a:ext cx="4440516" cy="2646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827818" y="279378"/>
            <a:ext cx="399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Условия использования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4073" y="1011381"/>
            <a:ext cx="38238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Рабочая температура: от -5 до 45 градусов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Ц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ельсию.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не должно подвергаться воздействию влаги в местах расположения электронных схем.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допускать использования в зонах с повышенной влажностью.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качестве питания для зарядной станции использовать розетки с номинальным напряжением 220 Вт и силой тока в 16 Ампер.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должно использоваться на ровных поверхностях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29" y="2170699"/>
            <a:ext cx="437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Особенности эксплуатации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894" y="2795552"/>
            <a:ext cx="36298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ронять, разбирать устройство, а так же повреждать зарядную станцию.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эксплуатация в зонах непосредственно примыкающих к воде.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класть что-либо на устройство, за исключением модулей предусмотренных в паспорте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400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17" y="2149774"/>
            <a:ext cx="9956074" cy="1377198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Благодарим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618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988"/>
            <a:ext cx="12192000" cy="5585012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2708" y="1"/>
            <a:ext cx="10006584" cy="1272988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Функциональная схема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076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112" y="266701"/>
            <a:ext cx="9601200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/>
              <a:t>Элементная база:</a:t>
            </a:r>
            <a:br>
              <a:rPr lang="ru-RU" sz="6000" dirty="0" smtClean="0"/>
            </a:br>
            <a:r>
              <a:rPr lang="ru-RU" dirty="0" smtClean="0"/>
              <a:t>Микроконтроллеры</a:t>
            </a:r>
            <a:endParaRPr lang="ru-RU" sz="60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35320" y="1371600"/>
            <a:ext cx="5185766" cy="4762499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Atmega8 </a:t>
            </a:r>
          </a:p>
          <a:p>
            <a:pPr lvl="0"/>
            <a:r>
              <a:rPr lang="ru-RU" sz="3200" dirty="0"/>
              <a:t>Abov MC81F4216D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ru-RU" sz="3200" dirty="0" smtClean="0">
                <a:solidFill>
                  <a:srgbClr val="00B050"/>
                </a:solidFill>
              </a:rPr>
              <a:t>tmega16 </a:t>
            </a:r>
            <a:r>
              <a:rPr lang="en-US" sz="3200" dirty="0" smtClean="0">
                <a:solidFill>
                  <a:srgbClr val="00B050"/>
                </a:solidFill>
              </a:rPr>
              <a:t>- </a:t>
            </a:r>
            <a:r>
              <a:rPr lang="ru-RU" sz="3200" b="1" dirty="0">
                <a:solidFill>
                  <a:srgbClr val="2D2E2D"/>
                </a:solidFill>
              </a:rPr>
              <a:t>универсальный, множество необходимых разъемов, мощный процессор</a:t>
            </a:r>
          </a:p>
        </p:txBody>
      </p:sp>
      <p:pic>
        <p:nvPicPr>
          <p:cNvPr id="1026" name="Picture 2" descr="http://www.deliandiver.com/content/images/thumbs/000/0003132_atmega16-16pu_20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91" y="1593671"/>
            <a:ext cx="5712823" cy="42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09006"/>
            <a:ext cx="96012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Двигатель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51391"/>
            <a:ext cx="5852159" cy="4218419"/>
          </a:xfrm>
        </p:spPr>
        <p:txBody>
          <a:bodyPr/>
          <a:lstStyle/>
          <a:p>
            <a:pPr lvl="0"/>
            <a:r>
              <a:rPr lang="ru-RU" dirty="0">
                <a:solidFill>
                  <a:srgbClr val="00B050"/>
                </a:solidFill>
              </a:rPr>
              <a:t>QX-RS-385-2073 с потреблением </a:t>
            </a:r>
            <a:r>
              <a:rPr lang="ru-RU" dirty="0" smtClean="0">
                <a:solidFill>
                  <a:srgbClr val="00B050"/>
                </a:solidFill>
              </a:rPr>
              <a:t>1.2А</a:t>
            </a:r>
            <a:r>
              <a:rPr lang="ru-RU" b="1" dirty="0" smtClean="0"/>
              <a:t>– </a:t>
            </a:r>
            <a:r>
              <a:rPr lang="ru-RU" b="1" dirty="0"/>
              <a:t>унификация двигателей, высокая мощность, низкая стоимость</a:t>
            </a:r>
            <a:endParaRPr lang="ru-RU" dirty="0"/>
          </a:p>
          <a:p>
            <a:pPr lvl="0"/>
            <a:r>
              <a:rPr lang="en-US" dirty="0"/>
              <a:t>RS-HR-765-1897</a:t>
            </a:r>
            <a:endParaRPr lang="ru-RU" dirty="0"/>
          </a:p>
          <a:p>
            <a:pPr lvl="0"/>
            <a:r>
              <a:rPr lang="en-US" dirty="0"/>
              <a:t>UYG-18-EW-34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://www.freeduino.ru/arduino/images/Motor_QX-RS-385-20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1351391"/>
            <a:ext cx="5624558" cy="42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Аккумулятор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77517"/>
            <a:ext cx="6139545" cy="4748963"/>
          </a:xfrm>
        </p:spPr>
        <p:txBody>
          <a:bodyPr/>
          <a:lstStyle/>
          <a:p>
            <a:pPr lvl="0"/>
            <a:r>
              <a:rPr lang="ru-RU" sz="2400" dirty="0" err="1"/>
              <a:t>Li-Ion</a:t>
            </a:r>
            <a:r>
              <a:rPr lang="ru-RU" sz="2400" dirty="0"/>
              <a:t> аккумулятор емкостью 2200 </a:t>
            </a:r>
            <a:r>
              <a:rPr lang="ru-RU" sz="2400" dirty="0" err="1"/>
              <a:t>mAh</a:t>
            </a:r>
            <a:r>
              <a:rPr lang="ru-RU" sz="2400" dirty="0"/>
              <a:t> </a:t>
            </a:r>
            <a:endParaRPr lang="ru-RU" sz="2400" dirty="0" smtClean="0"/>
          </a:p>
          <a:p>
            <a:pPr lvl="0"/>
            <a:r>
              <a:rPr lang="ru-RU" sz="2400" dirty="0" err="1" smtClean="0"/>
              <a:t>iClebo</a:t>
            </a:r>
            <a:r>
              <a:rPr lang="ru-RU" sz="2400" dirty="0" smtClean="0"/>
              <a:t> </a:t>
            </a:r>
            <a:r>
              <a:rPr lang="ru-RU" sz="2400" dirty="0" err="1"/>
              <a:t>Arte</a:t>
            </a:r>
            <a:r>
              <a:rPr lang="ru-RU" sz="2400" dirty="0"/>
              <a:t>  </a:t>
            </a:r>
            <a:endParaRPr lang="ru-RU" sz="2400" dirty="0" smtClean="0"/>
          </a:p>
          <a:p>
            <a:pPr lvl="0"/>
            <a:r>
              <a:rPr lang="ru-RU" sz="2400" dirty="0" err="1" smtClean="0">
                <a:solidFill>
                  <a:srgbClr val="00B050"/>
                </a:solidFill>
              </a:rPr>
              <a:t>Samba</a:t>
            </a:r>
            <a:r>
              <a:rPr lang="ru-RU" sz="2400" dirty="0" smtClean="0">
                <a:solidFill>
                  <a:srgbClr val="00B050"/>
                </a:solidFill>
              </a:rPr>
              <a:t> XR-210 </a:t>
            </a:r>
            <a:r>
              <a:rPr lang="ru-RU" sz="2400" b="1" dirty="0" smtClean="0"/>
              <a:t>– </a:t>
            </a:r>
            <a:r>
              <a:rPr lang="ru-RU" sz="2400" b="1" dirty="0"/>
              <a:t>самый надежный и ёмкий аккумулятор </a:t>
            </a:r>
            <a:endParaRPr lang="ru-RU" sz="24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8" y="1377517"/>
            <a:ext cx="4641668" cy="4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8112034" cy="3809999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SHR-1-M</a:t>
            </a:r>
            <a:r>
              <a:rPr lang="en-US" dirty="0"/>
              <a:t> </a:t>
            </a:r>
            <a:r>
              <a:rPr lang="ru-RU" b="1" dirty="0"/>
              <a:t>– дешевая стоимость, долгий срок </a:t>
            </a:r>
            <a:r>
              <a:rPr lang="ru-RU" b="1" dirty="0" smtClean="0"/>
              <a:t>службы</a:t>
            </a:r>
            <a:endParaRPr lang="ru-RU" dirty="0" smtClean="0"/>
          </a:p>
          <a:p>
            <a:pPr lvl="0"/>
            <a:r>
              <a:rPr lang="ru-RU" dirty="0" smtClean="0"/>
              <a:t>РИЗУР-900</a:t>
            </a:r>
          </a:p>
          <a:p>
            <a:pPr lvl="0"/>
            <a:r>
              <a:rPr lang="ru-RU" dirty="0"/>
              <a:t>ДУ-1Н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/>
              <a:t>Датчик уровня </a:t>
            </a:r>
            <a:r>
              <a:rPr lang="ru-RU" dirty="0" smtClean="0"/>
              <a:t>воды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18" y="1377517"/>
            <a:ext cx="4668882" cy="46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904411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Arduino </a:t>
            </a:r>
            <a:r>
              <a:rPr lang="en-US" dirty="0" smtClean="0">
                <a:solidFill>
                  <a:srgbClr val="00B050"/>
                </a:solidFill>
              </a:rPr>
              <a:t>IR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ru-RU" b="1" dirty="0"/>
              <a:t>распространенный, дешевый, легко встраиваемый датчик</a:t>
            </a:r>
            <a:endParaRPr lang="ru-RU" dirty="0"/>
          </a:p>
          <a:p>
            <a:pPr lvl="0"/>
            <a:r>
              <a:rPr lang="ru-RU" dirty="0"/>
              <a:t>FC-51 (YL-63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KY-032 </a:t>
            </a:r>
            <a:r>
              <a:rPr lang="ru-RU" dirty="0"/>
              <a:t>(</a:t>
            </a:r>
            <a:r>
              <a:rPr lang="ru-RU" b="1" dirty="0"/>
              <a:t>sensor</a:t>
            </a:r>
            <a:r>
              <a:rPr lang="ru-RU" dirty="0"/>
              <a:t> IR-08H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ИК датчик</a:t>
            </a:r>
            <a:endParaRPr lang="ru-RU" dirty="0"/>
          </a:p>
        </p:txBody>
      </p:sp>
      <p:pic>
        <p:nvPicPr>
          <p:cNvPr id="4098" name="Picture 2" descr="http://ardu.net/911-thickbox_default/modul-infrakrasnyj-datchik-prepyatstvij-otrazheniya-3-provoda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1377517"/>
            <a:ext cx="4794069" cy="4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747657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Grove</a:t>
            </a:r>
            <a:r>
              <a:rPr lang="ru-RU" dirty="0">
                <a:solidFill>
                  <a:srgbClr val="00B050"/>
                </a:solidFill>
              </a:rPr>
              <a:t> - </a:t>
            </a:r>
            <a:r>
              <a:rPr lang="en-US" dirty="0">
                <a:solidFill>
                  <a:srgbClr val="00B050"/>
                </a:solidFill>
              </a:rPr>
              <a:t>LCD RGB </a:t>
            </a:r>
            <a:r>
              <a:rPr lang="en-US" dirty="0" smtClean="0">
                <a:solidFill>
                  <a:srgbClr val="00B050"/>
                </a:solidFill>
              </a:rPr>
              <a:t>Backlight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en-US" b="1" dirty="0"/>
              <a:t>LCD</a:t>
            </a:r>
            <a:r>
              <a:rPr lang="ru-RU" b="1" dirty="0"/>
              <a:t>, легкость в установке</a:t>
            </a:r>
            <a:endParaRPr lang="ru-RU" dirty="0"/>
          </a:p>
          <a:p>
            <a:pPr lvl="0"/>
            <a:r>
              <a:rPr lang="ru-RU" dirty="0"/>
              <a:t>1.3inch OLED (B)</a:t>
            </a:r>
            <a:r>
              <a:rPr lang="en-US" dirty="0"/>
              <a:t> </a:t>
            </a:r>
            <a:endParaRPr lang="ru-RU" dirty="0" smtClean="0"/>
          </a:p>
          <a:p>
            <a:pPr lvl="0"/>
            <a:r>
              <a:rPr lang="ru-RU" dirty="0" smtClean="0"/>
              <a:t>1.3inch </a:t>
            </a:r>
            <a:r>
              <a:rPr lang="ru-RU" dirty="0"/>
              <a:t>OLED </a:t>
            </a:r>
            <a:r>
              <a:rPr lang="ru-RU" dirty="0" smtClean="0"/>
              <a:t>HAT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Дисплей</a:t>
            </a:r>
            <a:endParaRPr lang="ru-RU" dirty="0"/>
          </a:p>
        </p:txBody>
      </p:sp>
      <p:pic>
        <p:nvPicPr>
          <p:cNvPr id="6146" name="Picture 2" descr="https://elty.pl/userdata/gfx/eac728699275ad64f484290b3b9fab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7" y="1377517"/>
            <a:ext cx="6070693" cy="45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212</TotalTime>
  <Words>759</Words>
  <Application>Microsoft Office PowerPoint</Application>
  <PresentationFormat>Широкоэкранный</PresentationFormat>
  <Paragraphs>118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Droid Sans Devanagari</vt:lpstr>
      <vt:lpstr>Droid Sans Fallback</vt:lpstr>
      <vt:lpstr>Liberation Serif</vt:lpstr>
      <vt:lpstr>Wingdings</vt:lpstr>
      <vt:lpstr>Ромбовидная сетка, 16 х 9</vt:lpstr>
      <vt:lpstr>Проект “Робот-пылесос”</vt:lpstr>
      <vt:lpstr>Функции устройства</vt:lpstr>
      <vt:lpstr>Функциональная схема</vt:lpstr>
      <vt:lpstr>Элементная база: Микроконтроллеры</vt:lpstr>
      <vt:lpstr>Элементная база: Двигатель</vt:lpstr>
      <vt:lpstr>Элементная база: Аккумулятор</vt:lpstr>
      <vt:lpstr>Элементная база: Датчик уровня воды</vt:lpstr>
      <vt:lpstr>Элементная база: ИК датчик</vt:lpstr>
      <vt:lpstr>Элементная база: Дисплей</vt:lpstr>
      <vt:lpstr>Алгоритм  работы</vt:lpstr>
      <vt:lpstr>Atmega 16</vt:lpstr>
      <vt:lpstr>EEPROM</vt:lpstr>
      <vt:lpstr>Презентация PowerPoint</vt:lpstr>
      <vt:lpstr>Презентация PowerPoint</vt:lpstr>
      <vt:lpstr>Презентация PowerPoint</vt:lpstr>
      <vt:lpstr>ALU</vt:lpstr>
      <vt:lpstr>Презентация PowerPoint</vt:lpstr>
      <vt:lpstr>Презентация PowerPoint</vt:lpstr>
      <vt:lpstr>ALU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“Робот-пылесос”</dc:title>
  <dc:creator>DiBoS</dc:creator>
  <cp:lastModifiedBy>DiBoS</cp:lastModifiedBy>
  <cp:revision>19</cp:revision>
  <dcterms:created xsi:type="dcterms:W3CDTF">2018-11-26T15:03:02Z</dcterms:created>
  <dcterms:modified xsi:type="dcterms:W3CDTF">2018-12-07T07:03:45Z</dcterms:modified>
</cp:coreProperties>
</file>