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C821A3-D248-43BB-98DD-21864AFED7E1}">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35EC2-EC19-4541-ACF7-B6A77EF7CBEE}"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0B97AEC2-508E-AC42-B36C-FFC60296AF2F}">
      <dgm:prSet phldrT="[Text]" custT="1"/>
      <dgm:spPr>
        <a:solidFill>
          <a:schemeClr val="accent1">
            <a:lumMod val="40000"/>
            <a:lumOff val="60000"/>
          </a:schemeClr>
        </a:solidFill>
      </dgm:spPr>
      <dgm:t>
        <a:bodyPr/>
        <a:lstStyle/>
        <a:p>
          <a:r>
            <a:rPr lang="en-GB" sz="1100" dirty="0">
              <a:solidFill>
                <a:schemeClr val="tx1"/>
              </a:solidFill>
            </a:rPr>
            <a:t>Build the multiple linear regression model by adding features one category by one category</a:t>
          </a:r>
          <a:endParaRPr lang="en-GB" sz="1100" dirty="0"/>
        </a:p>
      </dgm:t>
    </dgm:pt>
    <dgm:pt modelId="{41827B74-4CD5-354E-A524-E91F674E2276}" type="sibTrans" cxnId="{832D0CB7-0FE7-DC44-9844-2A653D53A543}">
      <dgm:prSet/>
      <dgm:spPr/>
      <dgm:t>
        <a:bodyPr/>
        <a:lstStyle/>
        <a:p>
          <a:endParaRPr lang="en-GB"/>
        </a:p>
      </dgm:t>
    </dgm:pt>
    <dgm:pt modelId="{075B65B2-B4C6-0043-9499-D4135A295766}" type="parTrans" cxnId="{832D0CB7-0FE7-DC44-9844-2A653D53A543}">
      <dgm:prSet/>
      <dgm:spPr/>
      <dgm:t>
        <a:bodyPr/>
        <a:lstStyle/>
        <a:p>
          <a:endParaRPr lang="en-GB"/>
        </a:p>
      </dgm:t>
    </dgm:pt>
    <mc:AlternateContent xmlns:mc="http://schemas.openxmlformats.org/markup-compatibility/2006">
      <mc:Choice xmlns:a14="http://schemas.microsoft.com/office/drawing/2010/main" Requires="a14">
        <dgm:pt modelId="{7903AAB1-8726-A641-93A4-DA53AE19BDD5}">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Measure the model accuracy and select better performed model by MSE and</a:t>
              </a:r>
              <a:r>
                <a:rPr lang="en-SG" sz="1100" i="1" dirty="0"/>
                <a:t> </a:t>
              </a:r>
              <a14:m>
                <m:oMath xmlns:m="http://schemas.openxmlformats.org/officeDocument/2006/math">
                  <m:sSup>
                    <m:sSupPr>
                      <m:ctrlPr>
                        <a:rPr lang="en-SG" sz="1100" i="1" smtClean="0">
                          <a:solidFill>
                            <a:schemeClr val="tx1"/>
                          </a:solidFill>
                          <a:latin typeface="Cambria Math" panose="02040503050406030204" pitchFamily="18" charset="0"/>
                        </a:rPr>
                      </m:ctrlPr>
                    </m:sSupPr>
                    <m:e>
                      <m:r>
                        <a:rPr lang="en-US" sz="1100" b="0" i="1" smtClean="0">
                          <a:solidFill>
                            <a:schemeClr val="tx1"/>
                          </a:solidFill>
                          <a:latin typeface="Cambria Math" panose="02040503050406030204" pitchFamily="18" charset="0"/>
                        </a:rPr>
                        <m:t>𝑅</m:t>
                      </m:r>
                    </m:e>
                    <m:sup>
                      <m:r>
                        <a:rPr lang="en-US" sz="1100" b="0" i="1" smtClean="0">
                          <a:solidFill>
                            <a:schemeClr val="tx1"/>
                          </a:solidFill>
                          <a:latin typeface="Cambria Math" panose="02040503050406030204" pitchFamily="18" charset="0"/>
                        </a:rPr>
                        <m:t>2</m:t>
                      </m:r>
                    </m:sup>
                  </m:sSup>
                </m:oMath>
              </a14:m>
              <a:endParaRPr lang="en-GB" sz="1100" dirty="0">
                <a:solidFill>
                  <a:prstClr val="black"/>
                </a:solidFill>
                <a:latin typeface="Rockwell" panose="02060603020205020403"/>
                <a:ea typeface="+mn-ea"/>
                <a:cs typeface="+mn-cs"/>
              </a:endParaRPr>
            </a:p>
          </dgm:t>
        </dgm:pt>
      </mc:Choice>
      <mc:Fallback>
        <dgm:pt modelId="{7903AAB1-8726-A641-93A4-DA53AE19BDD5}">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Measure the model accuracy and select better performed model by MSE and</a:t>
              </a:r>
              <a:r>
                <a:rPr lang="en-SG" sz="1100" i="1" dirty="0"/>
                <a:t> </a:t>
              </a:r>
              <a:r>
                <a:rPr lang="en-US" sz="1100" b="0" i="0">
                  <a:solidFill>
                    <a:schemeClr val="tx1"/>
                  </a:solidFill>
                  <a:latin typeface="Cambria Math" panose="02040503050406030204" pitchFamily="18" charset="0"/>
                </a:rPr>
                <a:t>𝑅</a:t>
              </a:r>
              <a:r>
                <a:rPr lang="en-SG" sz="1100" b="0" i="0">
                  <a:solidFill>
                    <a:schemeClr val="tx1"/>
                  </a:solidFill>
                  <a:latin typeface="Cambria Math" panose="02040503050406030204" pitchFamily="18" charset="0"/>
                </a:rPr>
                <a:t>^</a:t>
              </a:r>
              <a:r>
                <a:rPr lang="en-US" sz="1100" b="0" i="0">
                  <a:solidFill>
                    <a:schemeClr val="tx1"/>
                  </a:solidFill>
                  <a:latin typeface="Cambria Math" panose="02040503050406030204" pitchFamily="18" charset="0"/>
                </a:rPr>
                <a:t>2</a:t>
              </a:r>
              <a:endParaRPr lang="en-GB" sz="1100" dirty="0">
                <a:solidFill>
                  <a:prstClr val="black"/>
                </a:solidFill>
                <a:latin typeface="Rockwell" panose="02060603020205020403"/>
                <a:ea typeface="+mn-ea"/>
                <a:cs typeface="+mn-cs"/>
              </a:endParaRPr>
            </a:p>
          </dgm:t>
        </dgm:pt>
      </mc:Fallback>
    </mc:AlternateContent>
    <dgm:pt modelId="{D226AD60-E492-9440-AE47-A5F48BCF900C}" type="parTrans" cxnId="{8C62A57A-AADE-494B-A59F-9E546F63A98B}">
      <dgm:prSet/>
      <dgm:spPr/>
      <dgm:t>
        <a:bodyPr/>
        <a:lstStyle/>
        <a:p>
          <a:endParaRPr lang="en-GB"/>
        </a:p>
      </dgm:t>
    </dgm:pt>
    <dgm:pt modelId="{714D4D7A-EBDA-9F4C-A189-1E094AA0CA28}" type="sibTrans" cxnId="{8C62A57A-AADE-494B-A59F-9E546F63A98B}">
      <dgm:prSet custLinFactNeighborX="-78735" custLinFactNeighborY="-181"/>
      <dgm:spPr/>
      <dgm:t>
        <a:bodyPr/>
        <a:lstStyle/>
        <a:p>
          <a:endParaRPr lang="en-GB"/>
        </a:p>
      </dgm:t>
    </dgm:pt>
    <dgm:pt modelId="{7F85EB57-A4A3-3C4F-B171-1694B58A80DF}">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Incorporating in quadratic, 2-way and 3-way interaction to improve model performance</a:t>
          </a:r>
        </a:p>
      </dgm:t>
    </dgm:pt>
    <dgm:pt modelId="{764C40FA-3779-FC4D-A522-6DE642AE4203}" type="parTrans" cxnId="{F6DE789C-6AE7-8D43-9640-E73DD2211686}">
      <dgm:prSet/>
      <dgm:spPr/>
      <dgm:t>
        <a:bodyPr/>
        <a:lstStyle/>
        <a:p>
          <a:endParaRPr lang="en-GB"/>
        </a:p>
      </dgm:t>
    </dgm:pt>
    <dgm:pt modelId="{AC2CCDE4-75CF-274A-A124-464DB39156FE}" type="sibTrans" cxnId="{F6DE789C-6AE7-8D43-9640-E73DD2211686}">
      <dgm:prSet custLinFactNeighborX="-93877" custLinFactNeighborY="-1719"/>
      <dgm:spPr/>
      <dgm:t>
        <a:bodyPr/>
        <a:lstStyle/>
        <a:p>
          <a:endParaRPr lang="en-GB"/>
        </a:p>
      </dgm:t>
    </dgm:pt>
    <dgm:pt modelId="{81F27425-74A2-6B4D-A06D-812E77CFF9D7}">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a:lstStyle/>
        <a:p>
          <a:pPr>
            <a:buNone/>
          </a:pPr>
          <a:r>
            <a:rPr lang="en-GB" sz="1100" dirty="0">
              <a:solidFill>
                <a:prstClr val="black"/>
              </a:solidFill>
              <a:latin typeface="Rockwell" panose="02060603020205020403"/>
              <a:ea typeface="+mn-ea"/>
              <a:cs typeface="+mn-cs"/>
            </a:rPr>
            <a:t>Use LASSO to optimize the model by selecting the most crucial features</a:t>
          </a:r>
        </a:p>
      </dgm:t>
    </dgm:pt>
    <dgm:pt modelId="{69CBD057-5FA9-4340-88ED-141ECC401FA3}" type="parTrans" cxnId="{DCC0C77A-502A-494E-BF00-ECE3B7388FAB}">
      <dgm:prSet/>
      <dgm:spPr/>
      <dgm:t>
        <a:bodyPr/>
        <a:lstStyle/>
        <a:p>
          <a:endParaRPr lang="en-GB"/>
        </a:p>
      </dgm:t>
    </dgm:pt>
    <dgm:pt modelId="{B91AF990-5D7A-3F42-89A7-402FA9049A23}" type="sibTrans" cxnId="{DCC0C77A-502A-494E-BF00-ECE3B7388FAB}">
      <dgm:prSet custLinFactX="-2310" custLinFactNeighborX="-100000" custLinFactNeighborY="-35495"/>
      <dgm:spPr/>
      <dgm:t>
        <a:bodyPr/>
        <a:lstStyle/>
        <a:p>
          <a:endParaRPr lang="en-GB"/>
        </a:p>
      </dgm:t>
    </dgm:pt>
    <dgm:pt modelId="{AE4BF86B-906A-C741-A097-0492C7E7F697}">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Compare the performance of the LASSO model and the best-performed multiple linear regression model</a:t>
          </a:r>
        </a:p>
      </dgm:t>
    </dgm:pt>
    <dgm:pt modelId="{FF02574B-3617-E842-B417-81C1B5C225D1}" type="parTrans" cxnId="{484BFAD6-54DE-724E-B2A0-5D40CC3DCD71}">
      <dgm:prSet/>
      <dgm:spPr/>
      <dgm:t>
        <a:bodyPr/>
        <a:lstStyle/>
        <a:p>
          <a:endParaRPr lang="en-GB"/>
        </a:p>
      </dgm:t>
    </dgm:pt>
    <dgm:pt modelId="{23DE9256-A711-624B-833B-3A5FF0A342BE}" type="sibTrans" cxnId="{484BFAD6-54DE-724E-B2A0-5D40CC3DCD71}">
      <dgm:prSet/>
      <dgm:spPr/>
      <dgm:t>
        <a:bodyPr/>
        <a:lstStyle/>
        <a:p>
          <a:endParaRPr lang="en-GB"/>
        </a:p>
      </dgm:t>
    </dgm:pt>
    <dgm:pt modelId="{12B96087-87FD-C14C-8AA4-93DC6C843216}">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O</a:t>
          </a:r>
          <a:r>
            <a:rPr lang="en-GB" sz="1100" dirty="0">
              <a:solidFill>
                <a:schemeClr val="tx1"/>
              </a:solidFill>
              <a:latin typeface="Rockwell" panose="02060603020205020403"/>
              <a:ea typeface="+mn-ea"/>
              <a:cs typeface="+mn-cs"/>
            </a:rPr>
            <a:t>ther models like</a:t>
          </a:r>
          <a:r>
            <a:rPr lang="en-SG" sz="1100" dirty="0">
              <a:solidFill>
                <a:schemeClr val="tx1"/>
              </a:solidFill>
            </a:rPr>
            <a:t> Random Forest and Gradient Boosting are tested as well  to compare with LASSO model</a:t>
          </a:r>
          <a:endParaRPr lang="en-GB" sz="1100" dirty="0">
            <a:solidFill>
              <a:schemeClr val="tx1"/>
            </a:solidFill>
            <a:latin typeface="Rockwell" panose="02060603020205020403"/>
            <a:ea typeface="+mn-ea"/>
            <a:cs typeface="+mn-cs"/>
          </a:endParaRPr>
        </a:p>
      </dgm:t>
    </dgm:pt>
    <dgm:pt modelId="{7694F00A-6862-AA41-B580-C819626DF1F1}" type="parTrans" cxnId="{1D72E6D5-25FE-CB47-B880-A786C41C7CB9}">
      <dgm:prSet/>
      <dgm:spPr/>
      <dgm:t>
        <a:bodyPr/>
        <a:lstStyle/>
        <a:p>
          <a:endParaRPr lang="en-GB"/>
        </a:p>
      </dgm:t>
    </dgm:pt>
    <dgm:pt modelId="{6767F77B-984C-4745-A9F9-22B382FEBA82}" type="sibTrans" cxnId="{1D72E6D5-25FE-CB47-B880-A786C41C7CB9}">
      <dgm:prSet/>
      <dgm:spPr/>
      <dgm:t>
        <a:bodyPr/>
        <a:lstStyle/>
        <a:p>
          <a:endParaRPr lang="en-GB"/>
        </a:p>
      </dgm:t>
    </dgm:pt>
    <dgm:pt modelId="{F18D7E97-482A-E442-8E0D-A9C5242A853F}" type="pres">
      <dgm:prSet presAssocID="{B2535EC2-EC19-4541-ACF7-B6A77EF7CBEE}" presName="Name0" presStyleCnt="0">
        <dgm:presLayoutVars>
          <dgm:dir/>
          <dgm:animLvl val="lvl"/>
          <dgm:resizeHandles val="exact"/>
        </dgm:presLayoutVars>
      </dgm:prSet>
      <dgm:spPr/>
    </dgm:pt>
    <dgm:pt modelId="{5AE96D23-0113-4C4F-8274-A4C0EAC20E6D}" type="pres">
      <dgm:prSet presAssocID="{12B96087-87FD-C14C-8AA4-93DC6C843216}" presName="boxAndChildren" presStyleCnt="0"/>
      <dgm:spPr/>
    </dgm:pt>
    <dgm:pt modelId="{2FF93BEF-EF0E-B54F-9CD4-C4EF1B475AD8}" type="pres">
      <dgm:prSet presAssocID="{12B96087-87FD-C14C-8AA4-93DC6C843216}" presName="parentTextBox" presStyleLbl="node1" presStyleIdx="0" presStyleCnt="6"/>
      <dgm:spPr/>
    </dgm:pt>
    <dgm:pt modelId="{48DD7705-0B44-D542-A668-8788C19FB0BD}" type="pres">
      <dgm:prSet presAssocID="{23DE9256-A711-624B-833B-3A5FF0A342BE}" presName="sp" presStyleCnt="0"/>
      <dgm:spPr/>
    </dgm:pt>
    <dgm:pt modelId="{AF88FE5C-6705-534E-8855-EC3CCF8C40B9}" type="pres">
      <dgm:prSet presAssocID="{AE4BF86B-906A-C741-A097-0492C7E7F697}" presName="arrowAndChildren" presStyleCnt="0"/>
      <dgm:spPr/>
    </dgm:pt>
    <dgm:pt modelId="{49C69B80-FE90-DF4F-98E5-854CEEFCD1CB}" type="pres">
      <dgm:prSet presAssocID="{AE4BF86B-906A-C741-A097-0492C7E7F697}" presName="parentTextArrow" presStyleLbl="node1" presStyleIdx="1" presStyleCnt="6"/>
      <dgm:spPr/>
    </dgm:pt>
    <dgm:pt modelId="{CD659B51-452E-CB4E-BBD7-72F20FFC715A}" type="pres">
      <dgm:prSet presAssocID="{B91AF990-5D7A-3F42-89A7-402FA9049A23}" presName="sp" presStyleCnt="0"/>
      <dgm:spPr/>
    </dgm:pt>
    <dgm:pt modelId="{9CAEC80D-64C2-4E49-A497-F1F38ECFF8BC}" type="pres">
      <dgm:prSet presAssocID="{81F27425-74A2-6B4D-A06D-812E77CFF9D7}" presName="arrowAndChildren" presStyleCnt="0"/>
      <dgm:spPr/>
    </dgm:pt>
    <dgm:pt modelId="{EB2CEF6B-B22D-C841-8FCB-E5715A3E0575}" type="pres">
      <dgm:prSet presAssocID="{81F27425-74A2-6B4D-A06D-812E77CFF9D7}" presName="parentTextArrow" presStyleLbl="node1" presStyleIdx="2" presStyleCnt="6"/>
      <dgm:spPr/>
    </dgm:pt>
    <dgm:pt modelId="{62D74BC9-EA09-0143-BFC1-C16D929F2A67}" type="pres">
      <dgm:prSet presAssocID="{AC2CCDE4-75CF-274A-A124-464DB39156FE}" presName="sp" presStyleCnt="0"/>
      <dgm:spPr/>
    </dgm:pt>
    <dgm:pt modelId="{359D1C51-2555-514B-9E18-41A2577B4CEA}" type="pres">
      <dgm:prSet presAssocID="{7F85EB57-A4A3-3C4F-B171-1694B58A80DF}" presName="arrowAndChildren" presStyleCnt="0"/>
      <dgm:spPr/>
    </dgm:pt>
    <dgm:pt modelId="{A46B09D0-BA2A-DC43-83B1-8D64932F10F4}" type="pres">
      <dgm:prSet presAssocID="{7F85EB57-A4A3-3C4F-B171-1694B58A80DF}" presName="parentTextArrow" presStyleLbl="node1" presStyleIdx="3" presStyleCnt="6"/>
      <dgm:spPr/>
    </dgm:pt>
    <dgm:pt modelId="{46518040-AC84-A74E-8AFA-C9D9D8D1A22B}" type="pres">
      <dgm:prSet presAssocID="{714D4D7A-EBDA-9F4C-A189-1E094AA0CA28}" presName="sp" presStyleCnt="0"/>
      <dgm:spPr/>
    </dgm:pt>
    <dgm:pt modelId="{A9361904-3B34-9046-9C0A-261707A567ED}" type="pres">
      <dgm:prSet presAssocID="{7903AAB1-8726-A641-93A4-DA53AE19BDD5}" presName="arrowAndChildren" presStyleCnt="0"/>
      <dgm:spPr/>
    </dgm:pt>
    <dgm:pt modelId="{984AAFDE-01D9-0A48-B70A-C94180D78C8D}" type="pres">
      <dgm:prSet presAssocID="{7903AAB1-8726-A641-93A4-DA53AE19BDD5}" presName="parentTextArrow" presStyleLbl="node1" presStyleIdx="4" presStyleCnt="6"/>
      <dgm:spPr/>
    </dgm:pt>
    <dgm:pt modelId="{EC0D1FC7-4FE8-A341-A45A-98CA339795BB}" type="pres">
      <dgm:prSet presAssocID="{41827B74-4CD5-354E-A524-E91F674E2276}" presName="sp" presStyleCnt="0"/>
      <dgm:spPr/>
    </dgm:pt>
    <dgm:pt modelId="{D5910137-BF18-AA4E-A79D-BDC358AEE247}" type="pres">
      <dgm:prSet presAssocID="{0B97AEC2-508E-AC42-B36C-FFC60296AF2F}" presName="arrowAndChildren" presStyleCnt="0"/>
      <dgm:spPr/>
    </dgm:pt>
    <dgm:pt modelId="{70A9EA66-4547-6241-B2DE-4E334D5FC711}" type="pres">
      <dgm:prSet presAssocID="{0B97AEC2-508E-AC42-B36C-FFC60296AF2F}" presName="parentTextArrow" presStyleLbl="node1" presStyleIdx="5" presStyleCnt="6" custScaleX="100000" custScaleY="90340" custLinFactNeighborX="1302" custLinFactNeighborY="1630"/>
      <dgm:spPr/>
    </dgm:pt>
  </dgm:ptLst>
  <dgm:cxnLst>
    <dgm:cxn modelId="{16014B2A-0B05-384A-8B38-445C5BE1ABE4}" type="presOf" srcId="{AE4BF86B-906A-C741-A097-0492C7E7F697}" destId="{49C69B80-FE90-DF4F-98E5-854CEEFCD1CB}" srcOrd="0" destOrd="0" presId="urn:microsoft.com/office/officeart/2005/8/layout/process4"/>
    <dgm:cxn modelId="{230A593F-E3DE-0241-8A92-68EB4D7EB442}" type="presOf" srcId="{7903AAB1-8726-A641-93A4-DA53AE19BDD5}" destId="{984AAFDE-01D9-0A48-B70A-C94180D78C8D}" srcOrd="0" destOrd="0" presId="urn:microsoft.com/office/officeart/2005/8/layout/process4"/>
    <dgm:cxn modelId="{8C62A57A-AADE-494B-A59F-9E546F63A98B}" srcId="{B2535EC2-EC19-4541-ACF7-B6A77EF7CBEE}" destId="{7903AAB1-8726-A641-93A4-DA53AE19BDD5}" srcOrd="1" destOrd="0" parTransId="{D226AD60-E492-9440-AE47-A5F48BCF900C}" sibTransId="{714D4D7A-EBDA-9F4C-A189-1E094AA0CA28}"/>
    <dgm:cxn modelId="{DCC0C77A-502A-494E-BF00-ECE3B7388FAB}" srcId="{B2535EC2-EC19-4541-ACF7-B6A77EF7CBEE}" destId="{81F27425-74A2-6B4D-A06D-812E77CFF9D7}" srcOrd="3" destOrd="0" parTransId="{69CBD057-5FA9-4340-88ED-141ECC401FA3}" sibTransId="{B91AF990-5D7A-3F42-89A7-402FA9049A23}"/>
    <dgm:cxn modelId="{7638878E-15ED-B24C-AD6F-0DA53DE192A3}" type="presOf" srcId="{12B96087-87FD-C14C-8AA4-93DC6C843216}" destId="{2FF93BEF-EF0E-B54F-9CD4-C4EF1B475AD8}" srcOrd="0" destOrd="0" presId="urn:microsoft.com/office/officeart/2005/8/layout/process4"/>
    <dgm:cxn modelId="{F6DE789C-6AE7-8D43-9640-E73DD2211686}" srcId="{B2535EC2-EC19-4541-ACF7-B6A77EF7CBEE}" destId="{7F85EB57-A4A3-3C4F-B171-1694B58A80DF}" srcOrd="2" destOrd="0" parTransId="{764C40FA-3779-FC4D-A522-6DE642AE4203}" sibTransId="{AC2CCDE4-75CF-274A-A124-464DB39156FE}"/>
    <dgm:cxn modelId="{8DFAC2AE-B9AE-2748-A61B-21C6677515EE}" type="presOf" srcId="{0B97AEC2-508E-AC42-B36C-FFC60296AF2F}" destId="{70A9EA66-4547-6241-B2DE-4E334D5FC711}" srcOrd="0" destOrd="0" presId="urn:microsoft.com/office/officeart/2005/8/layout/process4"/>
    <dgm:cxn modelId="{832D0CB7-0FE7-DC44-9844-2A653D53A543}" srcId="{B2535EC2-EC19-4541-ACF7-B6A77EF7CBEE}" destId="{0B97AEC2-508E-AC42-B36C-FFC60296AF2F}" srcOrd="0" destOrd="0" parTransId="{075B65B2-B4C6-0043-9499-D4135A295766}" sibTransId="{41827B74-4CD5-354E-A524-E91F674E2276}"/>
    <dgm:cxn modelId="{1D72E6D5-25FE-CB47-B880-A786C41C7CB9}" srcId="{B2535EC2-EC19-4541-ACF7-B6A77EF7CBEE}" destId="{12B96087-87FD-C14C-8AA4-93DC6C843216}" srcOrd="5" destOrd="0" parTransId="{7694F00A-6862-AA41-B580-C819626DF1F1}" sibTransId="{6767F77B-984C-4745-A9F9-22B382FEBA82}"/>
    <dgm:cxn modelId="{484BFAD6-54DE-724E-B2A0-5D40CC3DCD71}" srcId="{B2535EC2-EC19-4541-ACF7-B6A77EF7CBEE}" destId="{AE4BF86B-906A-C741-A097-0492C7E7F697}" srcOrd="4" destOrd="0" parTransId="{FF02574B-3617-E842-B417-81C1B5C225D1}" sibTransId="{23DE9256-A711-624B-833B-3A5FF0A342BE}"/>
    <dgm:cxn modelId="{F6D006FB-BDEA-F348-843B-4DF3B16244E7}" type="presOf" srcId="{81F27425-74A2-6B4D-A06D-812E77CFF9D7}" destId="{EB2CEF6B-B22D-C841-8FCB-E5715A3E0575}" srcOrd="0" destOrd="0" presId="urn:microsoft.com/office/officeart/2005/8/layout/process4"/>
    <dgm:cxn modelId="{C1E5C5FD-15E6-C742-A025-CB8B44EEBD86}" type="presOf" srcId="{B2535EC2-EC19-4541-ACF7-B6A77EF7CBEE}" destId="{F18D7E97-482A-E442-8E0D-A9C5242A853F}" srcOrd="0" destOrd="0" presId="urn:microsoft.com/office/officeart/2005/8/layout/process4"/>
    <dgm:cxn modelId="{3A55FDFD-4E49-9646-A215-CCF4BB131349}" type="presOf" srcId="{7F85EB57-A4A3-3C4F-B171-1694B58A80DF}" destId="{A46B09D0-BA2A-DC43-83B1-8D64932F10F4}" srcOrd="0" destOrd="0" presId="urn:microsoft.com/office/officeart/2005/8/layout/process4"/>
    <dgm:cxn modelId="{FE9FAC27-F109-864E-A187-133315F6F038}" type="presParOf" srcId="{F18D7E97-482A-E442-8E0D-A9C5242A853F}" destId="{5AE96D23-0113-4C4F-8274-A4C0EAC20E6D}" srcOrd="0" destOrd="0" presId="urn:microsoft.com/office/officeart/2005/8/layout/process4"/>
    <dgm:cxn modelId="{C3134BFE-94C3-FC4C-8B7E-9A9F566787E1}" type="presParOf" srcId="{5AE96D23-0113-4C4F-8274-A4C0EAC20E6D}" destId="{2FF93BEF-EF0E-B54F-9CD4-C4EF1B475AD8}" srcOrd="0" destOrd="0" presId="urn:microsoft.com/office/officeart/2005/8/layout/process4"/>
    <dgm:cxn modelId="{99F65999-1982-6142-B354-FE7938465CEA}" type="presParOf" srcId="{F18D7E97-482A-E442-8E0D-A9C5242A853F}" destId="{48DD7705-0B44-D542-A668-8788C19FB0BD}" srcOrd="1" destOrd="0" presId="urn:microsoft.com/office/officeart/2005/8/layout/process4"/>
    <dgm:cxn modelId="{BA5CFB02-637A-4E4F-9B9F-50D96F02678C}" type="presParOf" srcId="{F18D7E97-482A-E442-8E0D-A9C5242A853F}" destId="{AF88FE5C-6705-534E-8855-EC3CCF8C40B9}" srcOrd="2" destOrd="0" presId="urn:microsoft.com/office/officeart/2005/8/layout/process4"/>
    <dgm:cxn modelId="{E8059E0C-F210-1142-932A-8D9CA24D1CE4}" type="presParOf" srcId="{AF88FE5C-6705-534E-8855-EC3CCF8C40B9}" destId="{49C69B80-FE90-DF4F-98E5-854CEEFCD1CB}" srcOrd="0" destOrd="0" presId="urn:microsoft.com/office/officeart/2005/8/layout/process4"/>
    <dgm:cxn modelId="{FF7F73AE-2B0A-7146-A5F6-6847F54C44B2}" type="presParOf" srcId="{F18D7E97-482A-E442-8E0D-A9C5242A853F}" destId="{CD659B51-452E-CB4E-BBD7-72F20FFC715A}" srcOrd="3" destOrd="0" presId="urn:microsoft.com/office/officeart/2005/8/layout/process4"/>
    <dgm:cxn modelId="{0B350B36-63A0-C24E-8E53-21EE56B6AA88}" type="presParOf" srcId="{F18D7E97-482A-E442-8E0D-A9C5242A853F}" destId="{9CAEC80D-64C2-4E49-A497-F1F38ECFF8BC}" srcOrd="4" destOrd="0" presId="urn:microsoft.com/office/officeart/2005/8/layout/process4"/>
    <dgm:cxn modelId="{502364DC-9426-0B40-A5E4-1788D9CA0B9A}" type="presParOf" srcId="{9CAEC80D-64C2-4E49-A497-F1F38ECFF8BC}" destId="{EB2CEF6B-B22D-C841-8FCB-E5715A3E0575}" srcOrd="0" destOrd="0" presId="urn:microsoft.com/office/officeart/2005/8/layout/process4"/>
    <dgm:cxn modelId="{0F0EA80A-0995-064B-8D15-EB3FA2746B9B}" type="presParOf" srcId="{F18D7E97-482A-E442-8E0D-A9C5242A853F}" destId="{62D74BC9-EA09-0143-BFC1-C16D929F2A67}" srcOrd="5" destOrd="0" presId="urn:microsoft.com/office/officeart/2005/8/layout/process4"/>
    <dgm:cxn modelId="{67883014-4E4A-0A43-B655-5CED1CCE63E9}" type="presParOf" srcId="{F18D7E97-482A-E442-8E0D-A9C5242A853F}" destId="{359D1C51-2555-514B-9E18-41A2577B4CEA}" srcOrd="6" destOrd="0" presId="urn:microsoft.com/office/officeart/2005/8/layout/process4"/>
    <dgm:cxn modelId="{1CD03C2F-1F29-A44F-8FC2-F407B7EB7F97}" type="presParOf" srcId="{359D1C51-2555-514B-9E18-41A2577B4CEA}" destId="{A46B09D0-BA2A-DC43-83B1-8D64932F10F4}" srcOrd="0" destOrd="0" presId="urn:microsoft.com/office/officeart/2005/8/layout/process4"/>
    <dgm:cxn modelId="{A3594FC8-8301-0740-A20A-D15D91E30D0D}" type="presParOf" srcId="{F18D7E97-482A-E442-8E0D-A9C5242A853F}" destId="{46518040-AC84-A74E-8AFA-C9D9D8D1A22B}" srcOrd="7" destOrd="0" presId="urn:microsoft.com/office/officeart/2005/8/layout/process4"/>
    <dgm:cxn modelId="{E5160191-17E5-A245-834B-C02D2AB7B61B}" type="presParOf" srcId="{F18D7E97-482A-E442-8E0D-A9C5242A853F}" destId="{A9361904-3B34-9046-9C0A-261707A567ED}" srcOrd="8" destOrd="0" presId="urn:microsoft.com/office/officeart/2005/8/layout/process4"/>
    <dgm:cxn modelId="{76213ED5-E18D-854D-A0A4-CB9FB33D3C71}" type="presParOf" srcId="{A9361904-3B34-9046-9C0A-261707A567ED}" destId="{984AAFDE-01D9-0A48-B70A-C94180D78C8D}" srcOrd="0" destOrd="0" presId="urn:microsoft.com/office/officeart/2005/8/layout/process4"/>
    <dgm:cxn modelId="{7111529F-DE79-E64D-A27B-0B53DAD93F0F}" type="presParOf" srcId="{F18D7E97-482A-E442-8E0D-A9C5242A853F}" destId="{EC0D1FC7-4FE8-A341-A45A-98CA339795BB}" srcOrd="9" destOrd="0" presId="urn:microsoft.com/office/officeart/2005/8/layout/process4"/>
    <dgm:cxn modelId="{C25D428E-63A1-4449-9DB8-8BC416E69506}" type="presParOf" srcId="{F18D7E97-482A-E442-8E0D-A9C5242A853F}" destId="{D5910137-BF18-AA4E-A79D-BDC358AEE247}" srcOrd="10" destOrd="0" presId="urn:microsoft.com/office/officeart/2005/8/layout/process4"/>
    <dgm:cxn modelId="{5872AEA5-C81C-9641-B63C-23898C7F77DB}" type="presParOf" srcId="{D5910137-BF18-AA4E-A79D-BDC358AEE247}" destId="{70A9EA66-4547-6241-B2DE-4E334D5FC7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535EC2-EC19-4541-ACF7-B6A77EF7CBEE}"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0B97AEC2-508E-AC42-B36C-FFC60296AF2F}">
      <dgm:prSet phldrT="[Text]" custT="1"/>
      <dgm:spPr>
        <a:solidFill>
          <a:schemeClr val="accent1">
            <a:lumMod val="40000"/>
            <a:lumOff val="60000"/>
          </a:schemeClr>
        </a:solidFill>
      </dgm:spPr>
      <dgm:t>
        <a:bodyPr/>
        <a:lstStyle/>
        <a:p>
          <a:r>
            <a:rPr lang="en-GB" sz="1100" dirty="0">
              <a:solidFill>
                <a:schemeClr val="tx1"/>
              </a:solidFill>
            </a:rPr>
            <a:t>Build the multiple linear regression model by adding features one category by one category</a:t>
          </a:r>
          <a:endParaRPr lang="en-GB" sz="1100" dirty="0"/>
        </a:p>
      </dgm:t>
    </dgm:pt>
    <dgm:pt modelId="{41827B74-4CD5-354E-A524-E91F674E2276}" type="sibTrans" cxnId="{832D0CB7-0FE7-DC44-9844-2A653D53A543}">
      <dgm:prSet/>
      <dgm:spPr/>
      <dgm:t>
        <a:bodyPr/>
        <a:lstStyle/>
        <a:p>
          <a:endParaRPr lang="en-GB"/>
        </a:p>
      </dgm:t>
    </dgm:pt>
    <dgm:pt modelId="{075B65B2-B4C6-0043-9499-D4135A295766}" type="parTrans" cxnId="{832D0CB7-0FE7-DC44-9844-2A653D53A543}">
      <dgm:prSet/>
      <dgm:spPr/>
      <dgm:t>
        <a:bodyPr/>
        <a:lstStyle/>
        <a:p>
          <a:endParaRPr lang="en-GB"/>
        </a:p>
      </dgm:t>
    </dgm:pt>
    <dgm:pt modelId="{7903AAB1-8726-A641-93A4-DA53AE19BDD5}">
      <dgm:prSet phldrT="[Text]" custT="1"/>
      <dgm:spPr>
        <a:blipFill>
          <a:blip xmlns:r="http://schemas.openxmlformats.org/officeDocument/2006/relationships" r:embed="rId1"/>
          <a:stretch>
            <a:fillRect/>
          </a:stretch>
        </a:blipFill>
        <a:ln w="12700" cap="flat" cmpd="sng" algn="ctr">
          <a:solidFill>
            <a:prstClr val="white">
              <a:hueOff val="0"/>
              <a:satOff val="0"/>
              <a:lumOff val="0"/>
              <a:alphaOff val="0"/>
            </a:prstClr>
          </a:solidFill>
          <a:prstDash val="solid"/>
        </a:ln>
        <a:effectLst/>
      </dgm:spPr>
      <dgm:t>
        <a:bodyPr/>
        <a:lstStyle/>
        <a:p>
          <a:r>
            <a:rPr lang="en-US">
              <a:noFill/>
            </a:rPr>
            <a:t> </a:t>
          </a:r>
        </a:p>
      </dgm:t>
    </dgm:pt>
    <dgm:pt modelId="{D226AD60-E492-9440-AE47-A5F48BCF900C}" type="parTrans" cxnId="{8C62A57A-AADE-494B-A59F-9E546F63A98B}">
      <dgm:prSet/>
      <dgm:spPr/>
      <dgm:t>
        <a:bodyPr/>
        <a:lstStyle/>
        <a:p>
          <a:endParaRPr lang="en-GB"/>
        </a:p>
      </dgm:t>
    </dgm:pt>
    <dgm:pt modelId="{714D4D7A-EBDA-9F4C-A189-1E094AA0CA28}" type="sibTrans" cxnId="{8C62A57A-AADE-494B-A59F-9E546F63A98B}">
      <dgm:prSet custLinFactNeighborX="-78735" custLinFactNeighborY="-181"/>
      <dgm:spPr/>
      <dgm:t>
        <a:bodyPr/>
        <a:lstStyle/>
        <a:p>
          <a:endParaRPr lang="en-GB"/>
        </a:p>
      </dgm:t>
    </dgm:pt>
    <dgm:pt modelId="{7F85EB57-A4A3-3C4F-B171-1694B58A80DF}">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Incorporating in quadratic, 2-way and 3-way interaction to improve model performance</a:t>
          </a:r>
        </a:p>
      </dgm:t>
    </dgm:pt>
    <dgm:pt modelId="{764C40FA-3779-FC4D-A522-6DE642AE4203}" type="parTrans" cxnId="{F6DE789C-6AE7-8D43-9640-E73DD2211686}">
      <dgm:prSet/>
      <dgm:spPr/>
      <dgm:t>
        <a:bodyPr/>
        <a:lstStyle/>
        <a:p>
          <a:endParaRPr lang="en-GB"/>
        </a:p>
      </dgm:t>
    </dgm:pt>
    <dgm:pt modelId="{AC2CCDE4-75CF-274A-A124-464DB39156FE}" type="sibTrans" cxnId="{F6DE789C-6AE7-8D43-9640-E73DD2211686}">
      <dgm:prSet custLinFactNeighborX="-93877" custLinFactNeighborY="-1719"/>
      <dgm:spPr/>
      <dgm:t>
        <a:bodyPr/>
        <a:lstStyle/>
        <a:p>
          <a:endParaRPr lang="en-GB"/>
        </a:p>
      </dgm:t>
    </dgm:pt>
    <dgm:pt modelId="{81F27425-74A2-6B4D-A06D-812E77CFF9D7}">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a:lstStyle/>
        <a:p>
          <a:pPr>
            <a:buNone/>
          </a:pPr>
          <a:r>
            <a:rPr lang="en-GB" sz="1100" dirty="0">
              <a:solidFill>
                <a:prstClr val="black"/>
              </a:solidFill>
              <a:latin typeface="Rockwell" panose="02060603020205020403"/>
              <a:ea typeface="+mn-ea"/>
              <a:cs typeface="+mn-cs"/>
            </a:rPr>
            <a:t>Use LASSO to optimize the model by selecting the most crucial features</a:t>
          </a:r>
        </a:p>
      </dgm:t>
    </dgm:pt>
    <dgm:pt modelId="{69CBD057-5FA9-4340-88ED-141ECC401FA3}" type="parTrans" cxnId="{DCC0C77A-502A-494E-BF00-ECE3B7388FAB}">
      <dgm:prSet/>
      <dgm:spPr/>
      <dgm:t>
        <a:bodyPr/>
        <a:lstStyle/>
        <a:p>
          <a:endParaRPr lang="en-GB"/>
        </a:p>
      </dgm:t>
    </dgm:pt>
    <dgm:pt modelId="{B91AF990-5D7A-3F42-89A7-402FA9049A23}" type="sibTrans" cxnId="{DCC0C77A-502A-494E-BF00-ECE3B7388FAB}">
      <dgm:prSet custLinFactX="-2310" custLinFactNeighborX="-100000" custLinFactNeighborY="-35495"/>
      <dgm:spPr/>
      <dgm:t>
        <a:bodyPr/>
        <a:lstStyle/>
        <a:p>
          <a:endParaRPr lang="en-GB"/>
        </a:p>
      </dgm:t>
    </dgm:pt>
    <dgm:pt modelId="{AE4BF86B-906A-C741-A097-0492C7E7F697}">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Compare the performance of the LASSO model and the best-performed multiple linear regression model</a:t>
          </a:r>
        </a:p>
      </dgm:t>
    </dgm:pt>
    <dgm:pt modelId="{FF02574B-3617-E842-B417-81C1B5C225D1}" type="parTrans" cxnId="{484BFAD6-54DE-724E-B2A0-5D40CC3DCD71}">
      <dgm:prSet/>
      <dgm:spPr/>
      <dgm:t>
        <a:bodyPr/>
        <a:lstStyle/>
        <a:p>
          <a:endParaRPr lang="en-GB"/>
        </a:p>
      </dgm:t>
    </dgm:pt>
    <dgm:pt modelId="{23DE9256-A711-624B-833B-3A5FF0A342BE}" type="sibTrans" cxnId="{484BFAD6-54DE-724E-B2A0-5D40CC3DCD71}">
      <dgm:prSet/>
      <dgm:spPr/>
      <dgm:t>
        <a:bodyPr/>
        <a:lstStyle/>
        <a:p>
          <a:endParaRPr lang="en-GB"/>
        </a:p>
      </dgm:t>
    </dgm:pt>
    <dgm:pt modelId="{12B96087-87FD-C14C-8AA4-93DC6C843216}">
      <dgm:prSet phldrT="[Text]" custT="1"/>
      <dgm:spPr>
        <a:solidFill>
          <a:srgbClr val="D34817">
            <a:lumMod val="40000"/>
            <a:lumOff val="60000"/>
          </a:srgbClr>
        </a:solidFill>
        <a:ln w="12700" cap="flat" cmpd="sng" algn="ctr">
          <a:solidFill>
            <a:prstClr val="white">
              <a:hueOff val="0"/>
              <a:satOff val="0"/>
              <a:lumOff val="0"/>
              <a:alphaOff val="0"/>
            </a:prstClr>
          </a:solidFill>
          <a:prstDash val="solid"/>
        </a:ln>
        <a:effectLst/>
      </dgm:spPr>
      <dgm:t>
        <a:bodyPr spcFirstLastPara="0" vert="horz" wrap="square" lIns="41910" tIns="41910" rIns="41910" bIns="41910" numCol="1" spcCol="1270" anchor="ctr" anchorCtr="0"/>
        <a:lstStyle/>
        <a:p>
          <a:pPr>
            <a:buNone/>
          </a:pPr>
          <a:r>
            <a:rPr lang="en-GB" sz="1100" dirty="0">
              <a:solidFill>
                <a:prstClr val="black"/>
              </a:solidFill>
              <a:latin typeface="Rockwell" panose="02060603020205020403"/>
              <a:ea typeface="+mn-ea"/>
              <a:cs typeface="+mn-cs"/>
            </a:rPr>
            <a:t>O</a:t>
          </a:r>
          <a:r>
            <a:rPr lang="en-GB" sz="1100" dirty="0">
              <a:solidFill>
                <a:schemeClr val="tx1"/>
              </a:solidFill>
              <a:latin typeface="Rockwell" panose="02060603020205020403"/>
              <a:ea typeface="+mn-ea"/>
              <a:cs typeface="+mn-cs"/>
            </a:rPr>
            <a:t>ther models like</a:t>
          </a:r>
          <a:r>
            <a:rPr lang="en-SG" sz="1100" dirty="0">
              <a:solidFill>
                <a:schemeClr val="tx1"/>
              </a:solidFill>
            </a:rPr>
            <a:t> Random Forest and Gradient Boosting are tested as well  to compare with LASSO model</a:t>
          </a:r>
          <a:endParaRPr lang="en-GB" sz="1100" dirty="0">
            <a:solidFill>
              <a:schemeClr val="tx1"/>
            </a:solidFill>
            <a:latin typeface="Rockwell" panose="02060603020205020403"/>
            <a:ea typeface="+mn-ea"/>
            <a:cs typeface="+mn-cs"/>
          </a:endParaRPr>
        </a:p>
      </dgm:t>
    </dgm:pt>
    <dgm:pt modelId="{7694F00A-6862-AA41-B580-C819626DF1F1}" type="parTrans" cxnId="{1D72E6D5-25FE-CB47-B880-A786C41C7CB9}">
      <dgm:prSet/>
      <dgm:spPr/>
      <dgm:t>
        <a:bodyPr/>
        <a:lstStyle/>
        <a:p>
          <a:endParaRPr lang="en-GB"/>
        </a:p>
      </dgm:t>
    </dgm:pt>
    <dgm:pt modelId="{6767F77B-984C-4745-A9F9-22B382FEBA82}" type="sibTrans" cxnId="{1D72E6D5-25FE-CB47-B880-A786C41C7CB9}">
      <dgm:prSet/>
      <dgm:spPr/>
      <dgm:t>
        <a:bodyPr/>
        <a:lstStyle/>
        <a:p>
          <a:endParaRPr lang="en-GB"/>
        </a:p>
      </dgm:t>
    </dgm:pt>
    <dgm:pt modelId="{F18D7E97-482A-E442-8E0D-A9C5242A853F}" type="pres">
      <dgm:prSet presAssocID="{B2535EC2-EC19-4541-ACF7-B6A77EF7CBEE}" presName="Name0" presStyleCnt="0">
        <dgm:presLayoutVars>
          <dgm:dir/>
          <dgm:animLvl val="lvl"/>
          <dgm:resizeHandles val="exact"/>
        </dgm:presLayoutVars>
      </dgm:prSet>
      <dgm:spPr/>
    </dgm:pt>
    <dgm:pt modelId="{5AE96D23-0113-4C4F-8274-A4C0EAC20E6D}" type="pres">
      <dgm:prSet presAssocID="{12B96087-87FD-C14C-8AA4-93DC6C843216}" presName="boxAndChildren" presStyleCnt="0"/>
      <dgm:spPr/>
    </dgm:pt>
    <dgm:pt modelId="{2FF93BEF-EF0E-B54F-9CD4-C4EF1B475AD8}" type="pres">
      <dgm:prSet presAssocID="{12B96087-87FD-C14C-8AA4-93DC6C843216}" presName="parentTextBox" presStyleLbl="node1" presStyleIdx="0" presStyleCnt="6"/>
      <dgm:spPr/>
    </dgm:pt>
    <dgm:pt modelId="{48DD7705-0B44-D542-A668-8788C19FB0BD}" type="pres">
      <dgm:prSet presAssocID="{23DE9256-A711-624B-833B-3A5FF0A342BE}" presName="sp" presStyleCnt="0"/>
      <dgm:spPr/>
    </dgm:pt>
    <dgm:pt modelId="{AF88FE5C-6705-534E-8855-EC3CCF8C40B9}" type="pres">
      <dgm:prSet presAssocID="{AE4BF86B-906A-C741-A097-0492C7E7F697}" presName="arrowAndChildren" presStyleCnt="0"/>
      <dgm:spPr/>
    </dgm:pt>
    <dgm:pt modelId="{49C69B80-FE90-DF4F-98E5-854CEEFCD1CB}" type="pres">
      <dgm:prSet presAssocID="{AE4BF86B-906A-C741-A097-0492C7E7F697}" presName="parentTextArrow" presStyleLbl="node1" presStyleIdx="1" presStyleCnt="6"/>
      <dgm:spPr/>
    </dgm:pt>
    <dgm:pt modelId="{CD659B51-452E-CB4E-BBD7-72F20FFC715A}" type="pres">
      <dgm:prSet presAssocID="{B91AF990-5D7A-3F42-89A7-402FA9049A23}" presName="sp" presStyleCnt="0"/>
      <dgm:spPr/>
    </dgm:pt>
    <dgm:pt modelId="{9CAEC80D-64C2-4E49-A497-F1F38ECFF8BC}" type="pres">
      <dgm:prSet presAssocID="{81F27425-74A2-6B4D-A06D-812E77CFF9D7}" presName="arrowAndChildren" presStyleCnt="0"/>
      <dgm:spPr/>
    </dgm:pt>
    <dgm:pt modelId="{EB2CEF6B-B22D-C841-8FCB-E5715A3E0575}" type="pres">
      <dgm:prSet presAssocID="{81F27425-74A2-6B4D-A06D-812E77CFF9D7}" presName="parentTextArrow" presStyleLbl="node1" presStyleIdx="2" presStyleCnt="6"/>
      <dgm:spPr/>
    </dgm:pt>
    <dgm:pt modelId="{62D74BC9-EA09-0143-BFC1-C16D929F2A67}" type="pres">
      <dgm:prSet presAssocID="{AC2CCDE4-75CF-274A-A124-464DB39156FE}" presName="sp" presStyleCnt="0"/>
      <dgm:spPr/>
    </dgm:pt>
    <dgm:pt modelId="{359D1C51-2555-514B-9E18-41A2577B4CEA}" type="pres">
      <dgm:prSet presAssocID="{7F85EB57-A4A3-3C4F-B171-1694B58A80DF}" presName="arrowAndChildren" presStyleCnt="0"/>
      <dgm:spPr/>
    </dgm:pt>
    <dgm:pt modelId="{A46B09D0-BA2A-DC43-83B1-8D64932F10F4}" type="pres">
      <dgm:prSet presAssocID="{7F85EB57-A4A3-3C4F-B171-1694B58A80DF}" presName="parentTextArrow" presStyleLbl="node1" presStyleIdx="3" presStyleCnt="6"/>
      <dgm:spPr/>
    </dgm:pt>
    <dgm:pt modelId="{46518040-AC84-A74E-8AFA-C9D9D8D1A22B}" type="pres">
      <dgm:prSet presAssocID="{714D4D7A-EBDA-9F4C-A189-1E094AA0CA28}" presName="sp" presStyleCnt="0"/>
      <dgm:spPr/>
    </dgm:pt>
    <dgm:pt modelId="{A9361904-3B34-9046-9C0A-261707A567ED}" type="pres">
      <dgm:prSet presAssocID="{7903AAB1-8726-A641-93A4-DA53AE19BDD5}" presName="arrowAndChildren" presStyleCnt="0"/>
      <dgm:spPr/>
    </dgm:pt>
    <dgm:pt modelId="{984AAFDE-01D9-0A48-B70A-C94180D78C8D}" type="pres">
      <dgm:prSet presAssocID="{7903AAB1-8726-A641-93A4-DA53AE19BDD5}" presName="parentTextArrow" presStyleLbl="node1" presStyleIdx="4" presStyleCnt="6"/>
      <dgm:spPr/>
    </dgm:pt>
    <dgm:pt modelId="{EC0D1FC7-4FE8-A341-A45A-98CA339795BB}" type="pres">
      <dgm:prSet presAssocID="{41827B74-4CD5-354E-A524-E91F674E2276}" presName="sp" presStyleCnt="0"/>
      <dgm:spPr/>
    </dgm:pt>
    <dgm:pt modelId="{D5910137-BF18-AA4E-A79D-BDC358AEE247}" type="pres">
      <dgm:prSet presAssocID="{0B97AEC2-508E-AC42-B36C-FFC60296AF2F}" presName="arrowAndChildren" presStyleCnt="0"/>
      <dgm:spPr/>
    </dgm:pt>
    <dgm:pt modelId="{70A9EA66-4547-6241-B2DE-4E334D5FC711}" type="pres">
      <dgm:prSet presAssocID="{0B97AEC2-508E-AC42-B36C-FFC60296AF2F}" presName="parentTextArrow" presStyleLbl="node1" presStyleIdx="5" presStyleCnt="6" custScaleX="100000" custScaleY="90340" custLinFactNeighborX="1302" custLinFactNeighborY="1630"/>
      <dgm:spPr/>
    </dgm:pt>
  </dgm:ptLst>
  <dgm:cxnLst>
    <dgm:cxn modelId="{16014B2A-0B05-384A-8B38-445C5BE1ABE4}" type="presOf" srcId="{AE4BF86B-906A-C741-A097-0492C7E7F697}" destId="{49C69B80-FE90-DF4F-98E5-854CEEFCD1CB}" srcOrd="0" destOrd="0" presId="urn:microsoft.com/office/officeart/2005/8/layout/process4"/>
    <dgm:cxn modelId="{230A593F-E3DE-0241-8A92-68EB4D7EB442}" type="presOf" srcId="{7903AAB1-8726-A641-93A4-DA53AE19BDD5}" destId="{984AAFDE-01D9-0A48-B70A-C94180D78C8D}" srcOrd="0" destOrd="0" presId="urn:microsoft.com/office/officeart/2005/8/layout/process4"/>
    <dgm:cxn modelId="{8C62A57A-AADE-494B-A59F-9E546F63A98B}" srcId="{B2535EC2-EC19-4541-ACF7-B6A77EF7CBEE}" destId="{7903AAB1-8726-A641-93A4-DA53AE19BDD5}" srcOrd="1" destOrd="0" parTransId="{D226AD60-E492-9440-AE47-A5F48BCF900C}" sibTransId="{714D4D7A-EBDA-9F4C-A189-1E094AA0CA28}"/>
    <dgm:cxn modelId="{DCC0C77A-502A-494E-BF00-ECE3B7388FAB}" srcId="{B2535EC2-EC19-4541-ACF7-B6A77EF7CBEE}" destId="{81F27425-74A2-6B4D-A06D-812E77CFF9D7}" srcOrd="3" destOrd="0" parTransId="{69CBD057-5FA9-4340-88ED-141ECC401FA3}" sibTransId="{B91AF990-5D7A-3F42-89A7-402FA9049A23}"/>
    <dgm:cxn modelId="{7638878E-15ED-B24C-AD6F-0DA53DE192A3}" type="presOf" srcId="{12B96087-87FD-C14C-8AA4-93DC6C843216}" destId="{2FF93BEF-EF0E-B54F-9CD4-C4EF1B475AD8}" srcOrd="0" destOrd="0" presId="urn:microsoft.com/office/officeart/2005/8/layout/process4"/>
    <dgm:cxn modelId="{F6DE789C-6AE7-8D43-9640-E73DD2211686}" srcId="{B2535EC2-EC19-4541-ACF7-B6A77EF7CBEE}" destId="{7F85EB57-A4A3-3C4F-B171-1694B58A80DF}" srcOrd="2" destOrd="0" parTransId="{764C40FA-3779-FC4D-A522-6DE642AE4203}" sibTransId="{AC2CCDE4-75CF-274A-A124-464DB39156FE}"/>
    <dgm:cxn modelId="{8DFAC2AE-B9AE-2748-A61B-21C6677515EE}" type="presOf" srcId="{0B97AEC2-508E-AC42-B36C-FFC60296AF2F}" destId="{70A9EA66-4547-6241-B2DE-4E334D5FC711}" srcOrd="0" destOrd="0" presId="urn:microsoft.com/office/officeart/2005/8/layout/process4"/>
    <dgm:cxn modelId="{832D0CB7-0FE7-DC44-9844-2A653D53A543}" srcId="{B2535EC2-EC19-4541-ACF7-B6A77EF7CBEE}" destId="{0B97AEC2-508E-AC42-B36C-FFC60296AF2F}" srcOrd="0" destOrd="0" parTransId="{075B65B2-B4C6-0043-9499-D4135A295766}" sibTransId="{41827B74-4CD5-354E-A524-E91F674E2276}"/>
    <dgm:cxn modelId="{1D72E6D5-25FE-CB47-B880-A786C41C7CB9}" srcId="{B2535EC2-EC19-4541-ACF7-B6A77EF7CBEE}" destId="{12B96087-87FD-C14C-8AA4-93DC6C843216}" srcOrd="5" destOrd="0" parTransId="{7694F00A-6862-AA41-B580-C819626DF1F1}" sibTransId="{6767F77B-984C-4745-A9F9-22B382FEBA82}"/>
    <dgm:cxn modelId="{484BFAD6-54DE-724E-B2A0-5D40CC3DCD71}" srcId="{B2535EC2-EC19-4541-ACF7-B6A77EF7CBEE}" destId="{AE4BF86B-906A-C741-A097-0492C7E7F697}" srcOrd="4" destOrd="0" parTransId="{FF02574B-3617-E842-B417-81C1B5C225D1}" sibTransId="{23DE9256-A711-624B-833B-3A5FF0A342BE}"/>
    <dgm:cxn modelId="{F6D006FB-BDEA-F348-843B-4DF3B16244E7}" type="presOf" srcId="{81F27425-74A2-6B4D-A06D-812E77CFF9D7}" destId="{EB2CEF6B-B22D-C841-8FCB-E5715A3E0575}" srcOrd="0" destOrd="0" presId="urn:microsoft.com/office/officeart/2005/8/layout/process4"/>
    <dgm:cxn modelId="{C1E5C5FD-15E6-C742-A025-CB8B44EEBD86}" type="presOf" srcId="{B2535EC2-EC19-4541-ACF7-B6A77EF7CBEE}" destId="{F18D7E97-482A-E442-8E0D-A9C5242A853F}" srcOrd="0" destOrd="0" presId="urn:microsoft.com/office/officeart/2005/8/layout/process4"/>
    <dgm:cxn modelId="{3A55FDFD-4E49-9646-A215-CCF4BB131349}" type="presOf" srcId="{7F85EB57-A4A3-3C4F-B171-1694B58A80DF}" destId="{A46B09D0-BA2A-DC43-83B1-8D64932F10F4}" srcOrd="0" destOrd="0" presId="urn:microsoft.com/office/officeart/2005/8/layout/process4"/>
    <dgm:cxn modelId="{FE9FAC27-F109-864E-A187-133315F6F038}" type="presParOf" srcId="{F18D7E97-482A-E442-8E0D-A9C5242A853F}" destId="{5AE96D23-0113-4C4F-8274-A4C0EAC20E6D}" srcOrd="0" destOrd="0" presId="urn:microsoft.com/office/officeart/2005/8/layout/process4"/>
    <dgm:cxn modelId="{C3134BFE-94C3-FC4C-8B7E-9A9F566787E1}" type="presParOf" srcId="{5AE96D23-0113-4C4F-8274-A4C0EAC20E6D}" destId="{2FF93BEF-EF0E-B54F-9CD4-C4EF1B475AD8}" srcOrd="0" destOrd="0" presId="urn:microsoft.com/office/officeart/2005/8/layout/process4"/>
    <dgm:cxn modelId="{99F65999-1982-6142-B354-FE7938465CEA}" type="presParOf" srcId="{F18D7E97-482A-E442-8E0D-A9C5242A853F}" destId="{48DD7705-0B44-D542-A668-8788C19FB0BD}" srcOrd="1" destOrd="0" presId="urn:microsoft.com/office/officeart/2005/8/layout/process4"/>
    <dgm:cxn modelId="{BA5CFB02-637A-4E4F-9B9F-50D96F02678C}" type="presParOf" srcId="{F18D7E97-482A-E442-8E0D-A9C5242A853F}" destId="{AF88FE5C-6705-534E-8855-EC3CCF8C40B9}" srcOrd="2" destOrd="0" presId="urn:microsoft.com/office/officeart/2005/8/layout/process4"/>
    <dgm:cxn modelId="{E8059E0C-F210-1142-932A-8D9CA24D1CE4}" type="presParOf" srcId="{AF88FE5C-6705-534E-8855-EC3CCF8C40B9}" destId="{49C69B80-FE90-DF4F-98E5-854CEEFCD1CB}" srcOrd="0" destOrd="0" presId="urn:microsoft.com/office/officeart/2005/8/layout/process4"/>
    <dgm:cxn modelId="{FF7F73AE-2B0A-7146-A5F6-6847F54C44B2}" type="presParOf" srcId="{F18D7E97-482A-E442-8E0D-A9C5242A853F}" destId="{CD659B51-452E-CB4E-BBD7-72F20FFC715A}" srcOrd="3" destOrd="0" presId="urn:microsoft.com/office/officeart/2005/8/layout/process4"/>
    <dgm:cxn modelId="{0B350B36-63A0-C24E-8E53-21EE56B6AA88}" type="presParOf" srcId="{F18D7E97-482A-E442-8E0D-A9C5242A853F}" destId="{9CAEC80D-64C2-4E49-A497-F1F38ECFF8BC}" srcOrd="4" destOrd="0" presId="urn:microsoft.com/office/officeart/2005/8/layout/process4"/>
    <dgm:cxn modelId="{502364DC-9426-0B40-A5E4-1788D9CA0B9A}" type="presParOf" srcId="{9CAEC80D-64C2-4E49-A497-F1F38ECFF8BC}" destId="{EB2CEF6B-B22D-C841-8FCB-E5715A3E0575}" srcOrd="0" destOrd="0" presId="urn:microsoft.com/office/officeart/2005/8/layout/process4"/>
    <dgm:cxn modelId="{0F0EA80A-0995-064B-8D15-EB3FA2746B9B}" type="presParOf" srcId="{F18D7E97-482A-E442-8E0D-A9C5242A853F}" destId="{62D74BC9-EA09-0143-BFC1-C16D929F2A67}" srcOrd="5" destOrd="0" presId="urn:microsoft.com/office/officeart/2005/8/layout/process4"/>
    <dgm:cxn modelId="{67883014-4E4A-0A43-B655-5CED1CCE63E9}" type="presParOf" srcId="{F18D7E97-482A-E442-8E0D-A9C5242A853F}" destId="{359D1C51-2555-514B-9E18-41A2577B4CEA}" srcOrd="6" destOrd="0" presId="urn:microsoft.com/office/officeart/2005/8/layout/process4"/>
    <dgm:cxn modelId="{1CD03C2F-1F29-A44F-8FC2-F407B7EB7F97}" type="presParOf" srcId="{359D1C51-2555-514B-9E18-41A2577B4CEA}" destId="{A46B09D0-BA2A-DC43-83B1-8D64932F10F4}" srcOrd="0" destOrd="0" presId="urn:microsoft.com/office/officeart/2005/8/layout/process4"/>
    <dgm:cxn modelId="{A3594FC8-8301-0740-A20A-D15D91E30D0D}" type="presParOf" srcId="{F18D7E97-482A-E442-8E0D-A9C5242A853F}" destId="{46518040-AC84-A74E-8AFA-C9D9D8D1A22B}" srcOrd="7" destOrd="0" presId="urn:microsoft.com/office/officeart/2005/8/layout/process4"/>
    <dgm:cxn modelId="{E5160191-17E5-A245-834B-C02D2AB7B61B}" type="presParOf" srcId="{F18D7E97-482A-E442-8E0D-A9C5242A853F}" destId="{A9361904-3B34-9046-9C0A-261707A567ED}" srcOrd="8" destOrd="0" presId="urn:microsoft.com/office/officeart/2005/8/layout/process4"/>
    <dgm:cxn modelId="{76213ED5-E18D-854D-A0A4-CB9FB33D3C71}" type="presParOf" srcId="{A9361904-3B34-9046-9C0A-261707A567ED}" destId="{984AAFDE-01D9-0A48-B70A-C94180D78C8D}" srcOrd="0" destOrd="0" presId="urn:microsoft.com/office/officeart/2005/8/layout/process4"/>
    <dgm:cxn modelId="{7111529F-DE79-E64D-A27B-0B53DAD93F0F}" type="presParOf" srcId="{F18D7E97-482A-E442-8E0D-A9C5242A853F}" destId="{EC0D1FC7-4FE8-A341-A45A-98CA339795BB}" srcOrd="9" destOrd="0" presId="urn:microsoft.com/office/officeart/2005/8/layout/process4"/>
    <dgm:cxn modelId="{C25D428E-63A1-4449-9DB8-8BC416E69506}" type="presParOf" srcId="{F18D7E97-482A-E442-8E0D-A9C5242A853F}" destId="{D5910137-BF18-AA4E-A79D-BDC358AEE247}" srcOrd="10" destOrd="0" presId="urn:microsoft.com/office/officeart/2005/8/layout/process4"/>
    <dgm:cxn modelId="{5872AEA5-C81C-9641-B63C-23898C7F77DB}" type="presParOf" srcId="{D5910137-BF18-AA4E-A79D-BDC358AEE247}" destId="{70A9EA66-4547-6241-B2DE-4E334D5FC7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93BEF-EF0E-B54F-9CD4-C4EF1B475AD8}">
      <dsp:nvSpPr>
        <dsp:cNvPr id="0" name=""/>
        <dsp:cNvSpPr/>
      </dsp:nvSpPr>
      <dsp:spPr>
        <a:xfrm>
          <a:off x="0" y="3055740"/>
          <a:ext cx="3941755" cy="409123"/>
        </a:xfrm>
        <a:prstGeom prst="rect">
          <a:avLst/>
        </a:prstGeom>
        <a:solidFill>
          <a:srgbClr val="D34817">
            <a:lumMod val="40000"/>
            <a:lumOff val="6000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prstClr val="black"/>
              </a:solidFill>
              <a:latin typeface="Rockwell" panose="02060603020205020403"/>
              <a:ea typeface="+mn-ea"/>
              <a:cs typeface="+mn-cs"/>
            </a:rPr>
            <a:t>O</a:t>
          </a:r>
          <a:r>
            <a:rPr lang="en-GB" sz="1100" kern="1200" dirty="0">
              <a:solidFill>
                <a:schemeClr val="tx1"/>
              </a:solidFill>
              <a:latin typeface="Rockwell" panose="02060603020205020403"/>
              <a:ea typeface="+mn-ea"/>
              <a:cs typeface="+mn-cs"/>
            </a:rPr>
            <a:t>ther models like</a:t>
          </a:r>
          <a:r>
            <a:rPr lang="en-SG" sz="1100" kern="1200" dirty="0">
              <a:solidFill>
                <a:schemeClr val="tx1"/>
              </a:solidFill>
            </a:rPr>
            <a:t> Random Forest and Gradient Boosting are tested as well  to compare with LASSO model</a:t>
          </a:r>
          <a:endParaRPr lang="en-GB" sz="1100" kern="1200" dirty="0">
            <a:solidFill>
              <a:schemeClr val="tx1"/>
            </a:solidFill>
            <a:latin typeface="Rockwell" panose="02060603020205020403"/>
            <a:ea typeface="+mn-ea"/>
            <a:cs typeface="+mn-cs"/>
          </a:endParaRPr>
        </a:p>
      </dsp:txBody>
      <dsp:txXfrm>
        <a:off x="0" y="3055740"/>
        <a:ext cx="3941755" cy="409123"/>
      </dsp:txXfrm>
    </dsp:sp>
    <dsp:sp modelId="{49C69B80-FE90-DF4F-98E5-854CEEFCD1CB}">
      <dsp:nvSpPr>
        <dsp:cNvPr id="0" name=""/>
        <dsp:cNvSpPr/>
      </dsp:nvSpPr>
      <dsp:spPr>
        <a:xfrm rot="10800000">
          <a:off x="0" y="2432645"/>
          <a:ext cx="3941755" cy="629231"/>
        </a:xfrm>
        <a:prstGeom prst="upArrowCallout">
          <a:avLst/>
        </a:prstGeom>
        <a:solidFill>
          <a:srgbClr val="D34817">
            <a:lumMod val="40000"/>
            <a:lumOff val="6000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prstClr val="black"/>
              </a:solidFill>
              <a:latin typeface="Rockwell" panose="02060603020205020403"/>
              <a:ea typeface="+mn-ea"/>
              <a:cs typeface="+mn-cs"/>
            </a:rPr>
            <a:t>Compare the performance of the LASSO model and the best-performed multiple linear regression model</a:t>
          </a:r>
        </a:p>
      </dsp:txBody>
      <dsp:txXfrm rot="10800000">
        <a:off x="0" y="2432645"/>
        <a:ext cx="3941755" cy="408855"/>
      </dsp:txXfrm>
    </dsp:sp>
    <dsp:sp modelId="{EB2CEF6B-B22D-C841-8FCB-E5715A3E0575}">
      <dsp:nvSpPr>
        <dsp:cNvPr id="0" name=""/>
        <dsp:cNvSpPr/>
      </dsp:nvSpPr>
      <dsp:spPr>
        <a:xfrm rot="10800000">
          <a:off x="0" y="1809550"/>
          <a:ext cx="3941755" cy="629231"/>
        </a:xfrm>
        <a:prstGeom prst="upArrowCallout">
          <a:avLst/>
        </a:prstGeom>
        <a:solidFill>
          <a:srgbClr val="D34817">
            <a:lumMod val="40000"/>
            <a:lumOff val="6000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dirty="0">
              <a:solidFill>
                <a:prstClr val="black"/>
              </a:solidFill>
              <a:latin typeface="Rockwell" panose="02060603020205020403"/>
              <a:ea typeface="+mn-ea"/>
              <a:cs typeface="+mn-cs"/>
            </a:rPr>
            <a:t>Use LASSO to optimize the model by selecting the most crucial features</a:t>
          </a:r>
        </a:p>
      </dsp:txBody>
      <dsp:txXfrm rot="10800000">
        <a:off x="0" y="1809550"/>
        <a:ext cx="3941755" cy="408855"/>
      </dsp:txXfrm>
    </dsp:sp>
    <dsp:sp modelId="{A46B09D0-BA2A-DC43-83B1-8D64932F10F4}">
      <dsp:nvSpPr>
        <dsp:cNvPr id="0" name=""/>
        <dsp:cNvSpPr/>
      </dsp:nvSpPr>
      <dsp:spPr>
        <a:xfrm rot="10800000">
          <a:off x="0" y="1186455"/>
          <a:ext cx="3941755" cy="629231"/>
        </a:xfrm>
        <a:prstGeom prst="upArrowCallout">
          <a:avLst/>
        </a:prstGeom>
        <a:solidFill>
          <a:srgbClr val="D34817">
            <a:lumMod val="40000"/>
            <a:lumOff val="6000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prstClr val="black"/>
              </a:solidFill>
              <a:latin typeface="Rockwell" panose="02060603020205020403"/>
              <a:ea typeface="+mn-ea"/>
              <a:cs typeface="+mn-cs"/>
            </a:rPr>
            <a:t>Incorporating in quadratic, 2-way and 3-way interaction to improve model performance</a:t>
          </a:r>
        </a:p>
      </dsp:txBody>
      <dsp:txXfrm rot="10800000">
        <a:off x="0" y="1186455"/>
        <a:ext cx="3941755" cy="408855"/>
      </dsp:txXfrm>
    </dsp:sp>
    <dsp:sp modelId="{984AAFDE-01D9-0A48-B70A-C94180D78C8D}">
      <dsp:nvSpPr>
        <dsp:cNvPr id="0" name=""/>
        <dsp:cNvSpPr/>
      </dsp:nvSpPr>
      <dsp:spPr>
        <a:xfrm rot="10800000">
          <a:off x="0" y="563361"/>
          <a:ext cx="3941755" cy="629231"/>
        </a:xfrm>
        <a:prstGeom prst="upArrowCallout">
          <a:avLst/>
        </a:prstGeom>
        <a:solidFill>
          <a:srgbClr val="D34817">
            <a:lumMod val="40000"/>
            <a:lumOff val="6000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prstClr val="black"/>
              </a:solidFill>
              <a:latin typeface="Rockwell" panose="02060603020205020403"/>
              <a:ea typeface="+mn-ea"/>
              <a:cs typeface="+mn-cs"/>
            </a:rPr>
            <a:t>Measure the model accuracy and select better performed model by MSE and</a:t>
          </a:r>
          <a:r>
            <a:rPr lang="en-SG" sz="1100" i="1" kern="1200" dirty="0"/>
            <a:t> </a:t>
          </a:r>
          <a14:m xmlns:a14="http://schemas.microsoft.com/office/drawing/2010/main">
            <m:oMath xmlns:m="http://schemas.openxmlformats.org/officeDocument/2006/math">
              <m:sSup>
                <m:sSupPr>
                  <m:ctrlPr>
                    <a:rPr lang="en-SG" sz="1100" i="1" kern="1200" smtClean="0">
                      <a:solidFill>
                        <a:schemeClr val="tx1"/>
                      </a:solidFill>
                      <a:latin typeface="Cambria Math" panose="02040503050406030204" pitchFamily="18" charset="0"/>
                    </a:rPr>
                  </m:ctrlPr>
                </m:sSupPr>
                <m:e>
                  <m:r>
                    <a:rPr lang="en-US" sz="1100" b="0" i="1" kern="1200" smtClean="0">
                      <a:solidFill>
                        <a:schemeClr val="tx1"/>
                      </a:solidFill>
                      <a:latin typeface="Cambria Math" panose="02040503050406030204" pitchFamily="18" charset="0"/>
                    </a:rPr>
                    <m:t>𝑅</m:t>
                  </m:r>
                </m:e>
                <m:sup>
                  <m:r>
                    <a:rPr lang="en-US" sz="1100" b="0" i="1" kern="1200" smtClean="0">
                      <a:solidFill>
                        <a:schemeClr val="tx1"/>
                      </a:solidFill>
                      <a:latin typeface="Cambria Math" panose="02040503050406030204" pitchFamily="18" charset="0"/>
                    </a:rPr>
                    <m:t>2</m:t>
                  </m:r>
                </m:sup>
              </m:sSup>
            </m:oMath>
          </a14:m>
          <a:endParaRPr lang="en-GB" sz="1100" kern="1200" dirty="0">
            <a:solidFill>
              <a:prstClr val="black"/>
            </a:solidFill>
            <a:latin typeface="Rockwell" panose="02060603020205020403"/>
            <a:ea typeface="+mn-ea"/>
            <a:cs typeface="+mn-cs"/>
          </a:endParaRPr>
        </a:p>
      </dsp:txBody>
      <dsp:txXfrm rot="10800000">
        <a:off x="0" y="563361"/>
        <a:ext cx="3941755" cy="408855"/>
      </dsp:txXfrm>
    </dsp:sp>
    <dsp:sp modelId="{70A9EA66-4547-6241-B2DE-4E334D5FC711}">
      <dsp:nvSpPr>
        <dsp:cNvPr id="0" name=""/>
        <dsp:cNvSpPr/>
      </dsp:nvSpPr>
      <dsp:spPr>
        <a:xfrm rot="10800000">
          <a:off x="0" y="11306"/>
          <a:ext cx="3941755" cy="568447"/>
        </a:xfrm>
        <a:prstGeom prst="upArrowCallou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Build the multiple linear regression model by adding features one category by one category</a:t>
          </a:r>
          <a:endParaRPr lang="en-GB" sz="1100" kern="1200" dirty="0"/>
        </a:p>
      </dsp:txBody>
      <dsp:txXfrm rot="10800000">
        <a:off x="0" y="11306"/>
        <a:ext cx="3941755" cy="3693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9/12/19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9/12/19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9/12/19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9/12/19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E39C-AB91-4596-A295-B172D94F00F5}"/>
              </a:ext>
            </a:extLst>
          </p:cNvPr>
          <p:cNvSpPr>
            <a:spLocks noGrp="1"/>
          </p:cNvSpPr>
          <p:nvPr>
            <p:ph type="title"/>
          </p:nvPr>
        </p:nvSpPr>
        <p:spPr>
          <a:xfrm>
            <a:off x="506437" y="225324"/>
            <a:ext cx="11138957" cy="579893"/>
          </a:xfrm>
          <a:solidFill>
            <a:schemeClr val="accent2">
              <a:lumMod val="20000"/>
              <a:lumOff val="80000"/>
            </a:schemeClr>
          </a:solidFill>
        </p:spPr>
        <p:txBody>
          <a:bodyPr>
            <a:normAutofit fontScale="90000"/>
          </a:bodyPr>
          <a:lstStyle/>
          <a:p>
            <a:r>
              <a:rPr lang="en-US" sz="2800" b="1" dirty="0"/>
              <a:t>Predicting product return volume using machine learning methods</a:t>
            </a:r>
            <a:br>
              <a:rPr lang="en-US" sz="2800" b="1" dirty="0"/>
            </a:br>
            <a:r>
              <a:rPr lang="en-US" sz="1800" b="1" dirty="0"/>
              <a:t>Authors: </a:t>
            </a:r>
            <a:r>
              <a:rPr lang="en-US" sz="1800" b="1" dirty="0" err="1"/>
              <a:t>Hailong</a:t>
            </a:r>
            <a:r>
              <a:rPr lang="en-US" sz="1800" b="1" dirty="0"/>
              <a:t> Cui, Sampath Rajagopalan, Amy R. Ward                        SUBMITTED BY: DI BOYU, LI XINXIN, ZHONG XIN</a:t>
            </a:r>
            <a:endParaRPr lang="en-SG" sz="1800" b="1" dirty="0"/>
          </a:p>
        </p:txBody>
      </p:sp>
      <p:sp>
        <p:nvSpPr>
          <p:cNvPr id="14" name="TextBox 13">
            <a:extLst>
              <a:ext uri="{FF2B5EF4-FFF2-40B4-BE49-F238E27FC236}">
                <a16:creationId xmlns:a16="http://schemas.microsoft.com/office/drawing/2014/main" id="{C681EF41-9678-48AA-980A-A67898A69608}"/>
              </a:ext>
            </a:extLst>
          </p:cNvPr>
          <p:cNvSpPr txBox="1"/>
          <p:nvPr/>
        </p:nvSpPr>
        <p:spPr>
          <a:xfrm>
            <a:off x="506437" y="1281253"/>
            <a:ext cx="3460652" cy="646331"/>
          </a:xfrm>
          <a:prstGeom prst="rect">
            <a:avLst/>
          </a:prstGeom>
          <a:noFill/>
        </p:spPr>
        <p:txBody>
          <a:bodyPr wrap="square" rtlCol="0">
            <a:spAutoFit/>
          </a:bodyPr>
          <a:lstStyle/>
          <a:p>
            <a:r>
              <a:rPr lang="en-SG" sz="1200" dirty="0"/>
              <a:t>To </a:t>
            </a:r>
            <a:r>
              <a:rPr lang="en-US" sz="1200" dirty="0"/>
              <a:t>develop models for predicting return volume at the retailer, product type and period levels.</a:t>
            </a:r>
          </a:p>
        </p:txBody>
      </p:sp>
      <p:sp>
        <p:nvSpPr>
          <p:cNvPr id="16" name="TextBox 15">
            <a:extLst>
              <a:ext uri="{FF2B5EF4-FFF2-40B4-BE49-F238E27FC236}">
                <a16:creationId xmlns:a16="http://schemas.microsoft.com/office/drawing/2014/main" id="{4B3D54CF-7343-4CEA-9F9A-9C6046BBD3C0}"/>
              </a:ext>
            </a:extLst>
          </p:cNvPr>
          <p:cNvSpPr txBox="1"/>
          <p:nvPr/>
        </p:nvSpPr>
        <p:spPr>
          <a:xfrm>
            <a:off x="505384" y="2433195"/>
            <a:ext cx="3460652"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t>In the retail industry, consumer returns create a significant and costly issue for manufacturers and retailers.  </a:t>
            </a:r>
          </a:p>
          <a:p>
            <a:pPr marL="285750" indent="-285750">
              <a:buFont typeface="Arial" panose="020B0604020202020204" pitchFamily="34" charset="0"/>
              <a:buChar char="•"/>
            </a:pPr>
            <a:r>
              <a:rPr lang="en-US" sz="1200" dirty="0"/>
              <a:t>Per operational side, firms need to devote resources such as staff and space to process returns, identifying problems such as whether an item should be resold or disposed.</a:t>
            </a:r>
          </a:p>
          <a:p>
            <a:pPr marL="285750" indent="-285750">
              <a:buFont typeface="Arial" panose="020B0604020202020204" pitchFamily="34" charset="0"/>
              <a:buChar char="•"/>
            </a:pPr>
            <a:r>
              <a:rPr lang="en-US" sz="1200" dirty="0"/>
              <a:t>Per financial side, estimating the cost or loss due to returns is crucial for firms’ financial planning.</a:t>
            </a:r>
          </a:p>
        </p:txBody>
      </p:sp>
      <p:sp>
        <p:nvSpPr>
          <p:cNvPr id="17" name="TextBox 16">
            <a:extLst>
              <a:ext uri="{FF2B5EF4-FFF2-40B4-BE49-F238E27FC236}">
                <a16:creationId xmlns:a16="http://schemas.microsoft.com/office/drawing/2014/main" id="{048A856A-7C3B-4A46-9B00-8C79FB3EB640}"/>
              </a:ext>
            </a:extLst>
          </p:cNvPr>
          <p:cNvSpPr txBox="1"/>
          <p:nvPr/>
        </p:nvSpPr>
        <p:spPr>
          <a:xfrm>
            <a:off x="497661" y="5462916"/>
            <a:ext cx="34596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 Source: Manufacturing company A</a:t>
            </a:r>
          </a:p>
          <a:p>
            <a:pPr marL="285750" indent="-285750">
              <a:buFont typeface="Arial" panose="020B0604020202020204" pitchFamily="34" charset="0"/>
              <a:buChar char="•"/>
            </a:pPr>
            <a:r>
              <a:rPr lang="en-US" sz="1200" dirty="0"/>
              <a:t>Data type: Sales &amp; Return volume through 13 different retailers</a:t>
            </a:r>
          </a:p>
          <a:p>
            <a:pPr marL="285750" indent="-285750">
              <a:buFont typeface="Arial" panose="020B0604020202020204" pitchFamily="34" charset="0"/>
              <a:buChar char="•"/>
            </a:pPr>
            <a:r>
              <a:rPr lang="en-US" sz="1200" dirty="0"/>
              <a:t>Study object: Seat cover, car cover &amp; dash cover</a:t>
            </a:r>
          </a:p>
          <a:p>
            <a:pPr marL="285750" indent="-285750">
              <a:buFont typeface="Arial" panose="020B0604020202020204" pitchFamily="34" charset="0"/>
              <a:buChar char="•"/>
            </a:pPr>
            <a:r>
              <a:rPr lang="en-US" sz="1200" dirty="0"/>
              <a:t>Time range: 39 months(2012/07 - 2015/09)</a:t>
            </a:r>
          </a:p>
        </p:txBody>
      </p:sp>
      <p:sp>
        <p:nvSpPr>
          <p:cNvPr id="20" name="TextBox 19">
            <a:extLst>
              <a:ext uri="{FF2B5EF4-FFF2-40B4-BE49-F238E27FC236}">
                <a16:creationId xmlns:a16="http://schemas.microsoft.com/office/drawing/2014/main" id="{2E1D432C-1F76-4114-9BC5-42F39510DEE4}"/>
              </a:ext>
            </a:extLst>
          </p:cNvPr>
          <p:cNvSpPr txBox="1"/>
          <p:nvPr/>
        </p:nvSpPr>
        <p:spPr>
          <a:xfrm>
            <a:off x="8224910" y="3171059"/>
            <a:ext cx="3460652" cy="1200329"/>
          </a:xfrm>
          <a:prstGeom prst="rect">
            <a:avLst/>
          </a:prstGeom>
          <a:noFill/>
        </p:spPr>
        <p:txBody>
          <a:bodyPr wrap="square" rtlCol="0">
            <a:spAutoFit/>
          </a:bodyPr>
          <a:lstStyle/>
          <a:p>
            <a:r>
              <a:rPr lang="en-US" sz="1200" dirty="0"/>
              <a:t>The LASSO model shows up as the best as it obtains the smallest MSE in the test set among all the models considered, and also because its MSE in the training and test sets are very close, which suggests that the LASSO model is a robust choice.</a:t>
            </a:r>
          </a:p>
        </p:txBody>
      </p:sp>
      <p:sp>
        <p:nvSpPr>
          <p:cNvPr id="22" name="Rectangle: Rounded Corners 21">
            <a:extLst>
              <a:ext uri="{FF2B5EF4-FFF2-40B4-BE49-F238E27FC236}">
                <a16:creationId xmlns:a16="http://schemas.microsoft.com/office/drawing/2014/main" id="{884ED52E-9D34-47AD-845A-574630747F52}"/>
              </a:ext>
            </a:extLst>
          </p:cNvPr>
          <p:cNvSpPr/>
          <p:nvPr/>
        </p:nvSpPr>
        <p:spPr>
          <a:xfrm>
            <a:off x="506436" y="984219"/>
            <a:ext cx="3459600" cy="234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OBJECTIVE</a:t>
            </a:r>
            <a:endParaRPr lang="en-SG" sz="1600" b="1" dirty="0"/>
          </a:p>
        </p:txBody>
      </p:sp>
      <p:sp>
        <p:nvSpPr>
          <p:cNvPr id="24" name="Rectangle: Rounded Corners 23">
            <a:extLst>
              <a:ext uri="{FF2B5EF4-FFF2-40B4-BE49-F238E27FC236}">
                <a16:creationId xmlns:a16="http://schemas.microsoft.com/office/drawing/2014/main" id="{04375718-C3F4-43C6-AA4C-38323D083953}"/>
              </a:ext>
            </a:extLst>
          </p:cNvPr>
          <p:cNvSpPr/>
          <p:nvPr/>
        </p:nvSpPr>
        <p:spPr>
          <a:xfrm>
            <a:off x="4124070" y="1000121"/>
            <a:ext cx="3941755" cy="234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METHOD</a:t>
            </a:r>
            <a:endParaRPr lang="en-SG" sz="1600" b="1" dirty="0"/>
          </a:p>
        </p:txBody>
      </p:sp>
      <p:sp>
        <p:nvSpPr>
          <p:cNvPr id="25" name="Rectangle: Rounded Corners 24">
            <a:extLst>
              <a:ext uri="{FF2B5EF4-FFF2-40B4-BE49-F238E27FC236}">
                <a16:creationId xmlns:a16="http://schemas.microsoft.com/office/drawing/2014/main" id="{B680674C-21C9-46EE-8ABF-869D4CE38320}"/>
              </a:ext>
            </a:extLst>
          </p:cNvPr>
          <p:cNvSpPr/>
          <p:nvPr/>
        </p:nvSpPr>
        <p:spPr>
          <a:xfrm>
            <a:off x="8224911" y="984149"/>
            <a:ext cx="3460652" cy="234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LIMITATION</a:t>
            </a:r>
            <a:endParaRPr lang="en-SG" sz="1600" b="1" dirty="0"/>
          </a:p>
        </p:txBody>
      </p:sp>
      <p:sp>
        <p:nvSpPr>
          <p:cNvPr id="26" name="Rectangle: Rounded Corners 25">
            <a:extLst>
              <a:ext uri="{FF2B5EF4-FFF2-40B4-BE49-F238E27FC236}">
                <a16:creationId xmlns:a16="http://schemas.microsoft.com/office/drawing/2014/main" id="{8F3FC151-E88F-49F5-B752-82258D483CCD}"/>
              </a:ext>
            </a:extLst>
          </p:cNvPr>
          <p:cNvSpPr/>
          <p:nvPr/>
        </p:nvSpPr>
        <p:spPr>
          <a:xfrm>
            <a:off x="8224910" y="2898649"/>
            <a:ext cx="3460652" cy="234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CONCLUSION</a:t>
            </a:r>
            <a:endParaRPr lang="en-SG" sz="1600" b="1" dirty="0"/>
          </a:p>
        </p:txBody>
      </p:sp>
      <p:sp>
        <p:nvSpPr>
          <p:cNvPr id="27" name="Rectangle: Rounded Corners 26">
            <a:extLst>
              <a:ext uri="{FF2B5EF4-FFF2-40B4-BE49-F238E27FC236}">
                <a16:creationId xmlns:a16="http://schemas.microsoft.com/office/drawing/2014/main" id="{BC1349EE-456F-4167-BBF9-FC89B2F7C9A8}"/>
              </a:ext>
            </a:extLst>
          </p:cNvPr>
          <p:cNvSpPr/>
          <p:nvPr/>
        </p:nvSpPr>
        <p:spPr>
          <a:xfrm>
            <a:off x="502049" y="4855181"/>
            <a:ext cx="11020040" cy="23406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&amp; PROCESS</a:t>
            </a:r>
            <a:endParaRPr lang="en-SG" sz="1600" b="1" dirty="0"/>
          </a:p>
        </p:txBody>
      </p:sp>
      <p:sp>
        <p:nvSpPr>
          <p:cNvPr id="21" name="Rectangle: Rounded Corners 20">
            <a:extLst>
              <a:ext uri="{FF2B5EF4-FFF2-40B4-BE49-F238E27FC236}">
                <a16:creationId xmlns:a16="http://schemas.microsoft.com/office/drawing/2014/main" id="{F6252342-94E6-438B-AD70-5F2EB2871916}"/>
              </a:ext>
            </a:extLst>
          </p:cNvPr>
          <p:cNvSpPr/>
          <p:nvPr/>
        </p:nvSpPr>
        <p:spPr>
          <a:xfrm>
            <a:off x="496609" y="2169620"/>
            <a:ext cx="3460652" cy="234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BUSINESS PROBLEM</a:t>
            </a:r>
            <a:endParaRPr lang="en-SG" sz="1600" b="1" dirty="0"/>
          </a:p>
        </p:txBody>
      </p:sp>
      <p:sp>
        <p:nvSpPr>
          <p:cNvPr id="28" name="Rectangle: Rounded Corners 27">
            <a:extLst>
              <a:ext uri="{FF2B5EF4-FFF2-40B4-BE49-F238E27FC236}">
                <a16:creationId xmlns:a16="http://schemas.microsoft.com/office/drawing/2014/main" id="{7D69ED2A-B924-4016-9FD5-37F3E933356F}"/>
              </a:ext>
            </a:extLst>
          </p:cNvPr>
          <p:cNvSpPr/>
          <p:nvPr/>
        </p:nvSpPr>
        <p:spPr>
          <a:xfrm>
            <a:off x="496609" y="5123934"/>
            <a:ext cx="3460652" cy="241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Description</a:t>
            </a:r>
            <a:endParaRPr lang="en-SG" sz="1600" b="1" dirty="0"/>
          </a:p>
        </p:txBody>
      </p:sp>
      <p:sp>
        <p:nvSpPr>
          <p:cNvPr id="29" name="Rectangle: Rounded Corners 28">
            <a:extLst>
              <a:ext uri="{FF2B5EF4-FFF2-40B4-BE49-F238E27FC236}">
                <a16:creationId xmlns:a16="http://schemas.microsoft.com/office/drawing/2014/main" id="{4EEF4E1E-2F3C-4378-807E-A7F4C2A34075}"/>
              </a:ext>
            </a:extLst>
          </p:cNvPr>
          <p:cNvSpPr/>
          <p:nvPr/>
        </p:nvSpPr>
        <p:spPr>
          <a:xfrm>
            <a:off x="4281743" y="5123934"/>
            <a:ext cx="3460652" cy="241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Variable Category</a:t>
            </a:r>
            <a:endParaRPr lang="en-SG" sz="1600" b="1" dirty="0"/>
          </a:p>
        </p:txBody>
      </p:sp>
      <p:sp>
        <p:nvSpPr>
          <p:cNvPr id="30" name="TextBox 29">
            <a:extLst>
              <a:ext uri="{FF2B5EF4-FFF2-40B4-BE49-F238E27FC236}">
                <a16:creationId xmlns:a16="http://schemas.microsoft.com/office/drawing/2014/main" id="{8F6A79F2-2989-4A14-A9F3-DDD063DD4BFC}"/>
              </a:ext>
            </a:extLst>
          </p:cNvPr>
          <p:cNvSpPr txBox="1"/>
          <p:nvPr/>
        </p:nvSpPr>
        <p:spPr>
          <a:xfrm>
            <a:off x="4285341" y="5462916"/>
            <a:ext cx="3460652"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Response variable (Return volume)</a:t>
            </a:r>
          </a:p>
          <a:p>
            <a:pPr marL="285750" indent="-285750">
              <a:buFont typeface="Arial" panose="020B0604020202020204" pitchFamily="34" charset="0"/>
              <a:buChar char="•"/>
            </a:pPr>
            <a:r>
              <a:rPr lang="en-US" sz="1200" dirty="0"/>
              <a:t>Sales effect</a:t>
            </a:r>
          </a:p>
          <a:p>
            <a:pPr marL="285750" indent="-285750">
              <a:buFont typeface="Arial" panose="020B0604020202020204" pitchFamily="34" charset="0"/>
              <a:buChar char="•"/>
            </a:pPr>
            <a:r>
              <a:rPr lang="en-US" sz="1200" dirty="0"/>
              <a:t>Time effect</a:t>
            </a:r>
          </a:p>
          <a:p>
            <a:pPr marL="285750" indent="-285750">
              <a:buFont typeface="Arial" panose="020B0604020202020204" pitchFamily="34" charset="0"/>
              <a:buChar char="•"/>
            </a:pPr>
            <a:r>
              <a:rPr lang="en-US" sz="1200" dirty="0"/>
              <a:t>Retailer effect</a:t>
            </a:r>
          </a:p>
          <a:p>
            <a:pPr marL="285750" indent="-285750">
              <a:buFont typeface="Arial" panose="020B0604020202020204" pitchFamily="34" charset="0"/>
              <a:buChar char="•"/>
            </a:pPr>
            <a:r>
              <a:rPr lang="en-US" sz="1200" dirty="0"/>
              <a:t>Production process and resources </a:t>
            </a:r>
          </a:p>
        </p:txBody>
      </p:sp>
      <p:sp>
        <p:nvSpPr>
          <p:cNvPr id="23" name="Rectangle: Rounded Corners 28">
            <a:extLst>
              <a:ext uri="{FF2B5EF4-FFF2-40B4-BE49-F238E27FC236}">
                <a16:creationId xmlns:a16="http://schemas.microsoft.com/office/drawing/2014/main" id="{6D2F0394-A802-5541-95C2-95703B135173}"/>
              </a:ext>
            </a:extLst>
          </p:cNvPr>
          <p:cNvSpPr/>
          <p:nvPr/>
        </p:nvSpPr>
        <p:spPr>
          <a:xfrm>
            <a:off x="8046792" y="5119445"/>
            <a:ext cx="3460652" cy="241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Process</a:t>
            </a:r>
            <a:endParaRPr lang="en-SG" sz="1600" b="1" dirty="0"/>
          </a:p>
        </p:txBody>
      </p:sp>
      <p:sp>
        <p:nvSpPr>
          <p:cNvPr id="31" name="TextBox 30">
            <a:extLst>
              <a:ext uri="{FF2B5EF4-FFF2-40B4-BE49-F238E27FC236}">
                <a16:creationId xmlns:a16="http://schemas.microsoft.com/office/drawing/2014/main" id="{D4F72A67-DFEA-8D48-B686-AC77A30612E7}"/>
              </a:ext>
            </a:extLst>
          </p:cNvPr>
          <p:cNvSpPr txBox="1"/>
          <p:nvPr/>
        </p:nvSpPr>
        <p:spPr>
          <a:xfrm>
            <a:off x="8046792" y="5462916"/>
            <a:ext cx="3460652"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Train-Test Split: First 33 months were used as training set while last 6 months were used as test set.</a:t>
            </a:r>
          </a:p>
          <a:p>
            <a:pPr marL="285750" indent="-285750">
              <a:buFont typeface="Arial" panose="020B0604020202020204" pitchFamily="34" charset="0"/>
              <a:buChar char="•"/>
            </a:pPr>
            <a:r>
              <a:rPr lang="en-US" sz="1200" dirty="0"/>
              <a:t>Feature standardization: To avoid variables’ scale differences producing negative effect on model optimization.</a:t>
            </a:r>
          </a:p>
        </p:txBody>
      </p:sp>
      <p:sp>
        <p:nvSpPr>
          <p:cNvPr id="4" name="TextBox 3">
            <a:extLst>
              <a:ext uri="{FF2B5EF4-FFF2-40B4-BE49-F238E27FC236}">
                <a16:creationId xmlns:a16="http://schemas.microsoft.com/office/drawing/2014/main" id="{3C7ACF3B-D3FC-8D4C-924D-FA4F80E6EA1E}"/>
              </a:ext>
            </a:extLst>
          </p:cNvPr>
          <p:cNvSpPr txBox="1"/>
          <p:nvPr/>
        </p:nvSpPr>
        <p:spPr>
          <a:xfrm>
            <a:off x="8224910" y="1256559"/>
            <a:ext cx="3460653" cy="1569660"/>
          </a:xfrm>
          <a:prstGeom prst="rect">
            <a:avLst/>
          </a:prstGeom>
          <a:noFill/>
        </p:spPr>
        <p:txBody>
          <a:bodyPr wrap="square" rtlCol="0">
            <a:spAutoFit/>
          </a:bodyPr>
          <a:lstStyle/>
          <a:p>
            <a:r>
              <a:rPr lang="en-US" sz="1200" dirty="0"/>
              <a:t>The model optimized by LASSO performed better than other models while the return volume is high. However, while the return volume is low, all the models including LASSO model do not predict the result that well. This is expected since low volume returns have higher co-efficient of variation. </a:t>
            </a:r>
          </a:p>
          <a:p>
            <a:endParaRPr lang="en-US" sz="1200" dirty="0"/>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B10992B9-4185-FA43-81B1-92E8A3212F12}"/>
                  </a:ext>
                </a:extLst>
              </p:cNvPr>
              <p:cNvGraphicFramePr/>
              <p:nvPr>
                <p:extLst>
                  <p:ext uri="{D42A27DB-BD31-4B8C-83A1-F6EECF244321}">
                    <p14:modId xmlns:p14="http://schemas.microsoft.com/office/powerpoint/2010/main" val="281593966"/>
                  </p:ext>
                </p:extLst>
              </p:nvPr>
            </p:nvGraphicFramePr>
            <p:xfrm>
              <a:off x="4105037" y="1254583"/>
              <a:ext cx="3941755" cy="346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a:extLst>
                  <a:ext uri="{FF2B5EF4-FFF2-40B4-BE49-F238E27FC236}">
                    <a16:creationId xmlns:a16="http://schemas.microsoft.com/office/drawing/2014/main" id="{B10992B9-4185-FA43-81B1-92E8A3212F12}"/>
                  </a:ext>
                </a:extLst>
              </p:cNvPr>
              <p:cNvGraphicFramePr/>
              <p:nvPr>
                <p:extLst>
                  <p:ext uri="{D42A27DB-BD31-4B8C-83A1-F6EECF244321}">
                    <p14:modId xmlns:p14="http://schemas.microsoft.com/office/powerpoint/2010/main" val="281593966"/>
                  </p:ext>
                </p:extLst>
              </p:nvPr>
            </p:nvGraphicFramePr>
            <p:xfrm>
              <a:off x="4105037" y="1254583"/>
              <a:ext cx="3941755" cy="3465914"/>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40255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538</TotalTime>
  <Words>385</Words>
  <Application>Microsoft Macintosh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 Math</vt:lpstr>
      <vt:lpstr>Rockwell</vt:lpstr>
      <vt:lpstr>Rockwell Condensed</vt:lpstr>
      <vt:lpstr>Wingdings</vt:lpstr>
      <vt:lpstr>Wood Type</vt:lpstr>
      <vt:lpstr>Predicting product return volume using machine learning methods Authors: Hailong Cui, Sampath Rajagopalan, Amy R. Ward                        SUBMITTED BY: DI BOYU, LI XINXIN, ZHONG XIN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ZHONG</dc:creator>
  <cp:lastModifiedBy>Zhong Xin</cp:lastModifiedBy>
  <cp:revision>34</cp:revision>
  <dcterms:created xsi:type="dcterms:W3CDTF">2019-09-12T02:47:33Z</dcterms:created>
  <dcterms:modified xsi:type="dcterms:W3CDTF">2019-09-12T16:07:19Z</dcterms:modified>
</cp:coreProperties>
</file>