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4"/>
  </p:notesMasterIdLst>
  <p:handoutMasterIdLst>
    <p:handoutMasterId r:id="rId55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411" r:id="rId12"/>
    <p:sldId id="368" r:id="rId13"/>
    <p:sldId id="386" r:id="rId14"/>
    <p:sldId id="370" r:id="rId15"/>
    <p:sldId id="384" r:id="rId16"/>
    <p:sldId id="361" r:id="rId17"/>
    <p:sldId id="377" r:id="rId18"/>
    <p:sldId id="365" r:id="rId19"/>
    <p:sldId id="366" r:id="rId20"/>
    <p:sldId id="369" r:id="rId21"/>
    <p:sldId id="372" r:id="rId22"/>
    <p:sldId id="373" r:id="rId23"/>
    <p:sldId id="374" r:id="rId24"/>
    <p:sldId id="375" r:id="rId25"/>
    <p:sldId id="378" r:id="rId26"/>
    <p:sldId id="379" r:id="rId27"/>
    <p:sldId id="381" r:id="rId28"/>
    <p:sldId id="387" r:id="rId29"/>
    <p:sldId id="382" r:id="rId30"/>
    <p:sldId id="383" r:id="rId31"/>
    <p:sldId id="391" r:id="rId32"/>
    <p:sldId id="392" r:id="rId33"/>
    <p:sldId id="389" r:id="rId34"/>
    <p:sldId id="390" r:id="rId35"/>
    <p:sldId id="388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7" r:id="rId48"/>
    <p:sldId id="408" r:id="rId49"/>
    <p:sldId id="405" r:id="rId50"/>
    <p:sldId id="406" r:id="rId51"/>
    <p:sldId id="410" r:id="rId52"/>
    <p:sldId id="409" r:id="rId53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411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7"/>
            <p14:sldId id="408"/>
            <p14:sldId id="405"/>
            <p14:sldId id="406"/>
            <p14:sldId id="410"/>
            <p14:sldId id="409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18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2018/10/22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2018/10/22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236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  <p:sldLayoutId id="2147483719" r:id="rId2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Topology master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atin typeface="+mj-ea"/>
                <a:ea typeface="+mj-ea"/>
              </a:rPr>
              <a:t>IoT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designer</a:t>
            </a:r>
            <a:endParaRPr lang="en-US" altLang="ja-JP" b="1" dirty="0">
              <a:latin typeface="+mj-ea"/>
              <a:ea typeface="+mj-ea"/>
            </a:endParaRP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 developers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Processing Layer</a:t>
            </a:r>
          </a:p>
          <a:p>
            <a:r>
              <a:rPr lang="en-US" sz="1400" i="1" dirty="0" smtClean="0"/>
              <a:t>over Cloud and Edges</a:t>
            </a:r>
            <a:endParaRPr lang="en-US" sz="1400" i="1" dirty="0"/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627140" y="1666934"/>
            <a:ext cx="9582150" cy="5443859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88182" y="1241171"/>
            <a:ext cx="9582150" cy="5443859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-200025" y="880740"/>
            <a:ext cx="9582150" cy="5443859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912314" y="1387581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12314" y="2746113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12315" y="4139482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855421" y="1362572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855421" y="272919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55421" y="4127479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179771" y="46804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8182" y="2782795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8182" y="4198859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8182" y="1447744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171360" y="1780253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171360" y="3108311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197238" y="4531368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41015" y="1582265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41015" y="2972800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41015" y="4388864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883621" y="2086967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36118" y="3447813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480121" y="711822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480121" y="4291883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480121" y="2812818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480121" y="146483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21243" y="88074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Trigger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482098" y="246911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464164" y="3963101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51060" y="3130793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24463" y="4549678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29" name="Rounded Rectangle 28"/>
          <p:cNvSpPr/>
          <p:nvPr/>
        </p:nvSpPr>
        <p:spPr bwMode="auto">
          <a:xfrm>
            <a:off x="3912315" y="5292007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</a:t>
            </a:r>
            <a:r>
              <a:rPr lang="en-US" b="1" dirty="0" smtClean="0">
                <a:ea typeface="+mj-ea"/>
              </a:rPr>
              <a:t>Instantiation</a:t>
            </a:r>
            <a:endParaRPr kumimoji="1" lang="de-DE" b="1" dirty="0">
              <a:ea typeface="+mj-ea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>
            <a:off x="5941015" y="4916484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0" y="583173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1475" y="635346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 bwMode="auto">
          <a:xfrm>
            <a:off x="-2095131" y="6748285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 Management</a:t>
            </a:r>
            <a:endParaRPr kumimoji="1" lang="de-DE" b="1" dirty="0"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9625" y="674828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C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-138113" y="6353469"/>
            <a:ext cx="0" cy="3948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-138113" y="6538135"/>
            <a:ext cx="401676" cy="21015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-138113" y="6748285"/>
            <a:ext cx="765253" cy="33156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11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flows</a:t>
            </a:r>
            <a:endParaRPr kumimoji="0" lang="en-US" sz="1200" b="1" dirty="0"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ata 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Actuators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response time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Sensing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Notify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</a:t>
            </a: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rchestrating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building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data model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APIs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Vendor-neutral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federation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</a:t>
            </a: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Cloud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discovery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Global view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global system</a:t>
            </a:r>
            <a:endParaRPr lang="en-US" sz="1100" b="1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topic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</a:t>
            </a:r>
          </a:p>
          <a:p>
            <a:r>
              <a:rPr lang="en-US" sz="1100" b="1" dirty="0" smtClean="0"/>
              <a:t>my </a:t>
            </a:r>
            <a:r>
              <a:rPr lang="en-US" sz="1100" b="1" dirty="0"/>
              <a:t>own </a:t>
            </a:r>
            <a:r>
              <a:rPr lang="en-US" sz="1100" b="1" dirty="0" smtClean="0"/>
              <a:t>edge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Topic-based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Cloud + my own edge</a:t>
            </a:r>
            <a:endParaRPr lang="en-US" sz="1100" b="1" dirty="0"/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 </a:t>
            </a:r>
            <a:r>
              <a:rPr lang="en-US" sz="1100" dirty="0" smtClean="0"/>
              <a:t>(</a:t>
            </a:r>
            <a:r>
              <a:rPr lang="en-US" sz="1100" dirty="0" err="1" smtClean="0"/>
              <a:t>EdgeX</a:t>
            </a:r>
            <a:r>
              <a:rPr lang="en-US" sz="1100" dirty="0" smtClean="0"/>
              <a:t>, Azure </a:t>
            </a:r>
            <a:r>
              <a:rPr lang="en-US" sz="1100" dirty="0" err="1" smtClean="0"/>
              <a:t>IoT</a:t>
            </a:r>
            <a:r>
              <a:rPr lang="en-US" sz="1100" dirty="0" smtClean="0"/>
              <a:t> Edge, AWS </a:t>
            </a:r>
            <a:r>
              <a:rPr lang="en-US" sz="1100" dirty="0" err="1" smtClean="0"/>
              <a:t>Greengrass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/>
                <a:gridCol w="2018551"/>
                <a:gridCol w="1885949"/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Others</a:t>
                      </a:r>
                      <a:endParaRPr lang="en-US" sz="1100" dirty="0" smtClean="0"/>
                    </a:p>
                    <a:p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EdgeX</a:t>
                      </a:r>
                      <a:r>
                        <a:rPr lang="en-US" sz="1000" dirty="0" smtClean="0"/>
                        <a:t>, Azure </a:t>
                      </a:r>
                      <a:r>
                        <a:rPr lang="en-US" sz="1000" dirty="0" err="1" smtClean="0"/>
                        <a:t>IoT</a:t>
                      </a:r>
                      <a:r>
                        <a:rPr lang="en-US" sz="1000" dirty="0" smtClean="0"/>
                        <a:t> Edge/AWS </a:t>
                      </a:r>
                      <a:r>
                        <a:rPr lang="en-US" sz="1000" dirty="0" err="1" smtClean="0"/>
                        <a:t>Greengrass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Triggering-mechanism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Content-based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Topic-based</a:t>
                      </a:r>
                      <a:endParaRPr lang="en-US" sz="11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View for</a:t>
                      </a:r>
                      <a:r>
                        <a:rPr lang="en-US" sz="1100" baseline="0" dirty="0" smtClean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Global (all</a:t>
                      </a:r>
                      <a:r>
                        <a:rPr lang="en-US" sz="1100" b="1" baseline="0" dirty="0" smtClean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Each </a:t>
                      </a:r>
                      <a:r>
                        <a:rPr lang="en-US" sz="1100" baseline="0" dirty="0" smtClean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Programming model(s)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Context-driven functions</a:t>
                      </a:r>
                    </a:p>
                    <a:p>
                      <a:r>
                        <a:rPr lang="en-US" sz="1100" b="1" dirty="0" smtClean="0"/>
                        <a:t>(Service topology</a:t>
                      </a:r>
                      <a:r>
                        <a:rPr lang="en-US" sz="1100" b="1" baseline="0" dirty="0" smtClean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topic-driven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Function</a:t>
                      </a:r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Mobility support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3075" y="2704583"/>
            <a:ext cx="4410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   "</a:t>
            </a:r>
            <a:r>
              <a:rPr lang="en-US" sz="1000" dirty="0" err="1"/>
              <a:t>coreservice_ip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"</a:t>
            </a:r>
            <a:r>
              <a:rPr lang="en-US" sz="1000" dirty="0">
                <a:solidFill>
                  <a:srgbClr val="FF0000"/>
                </a:solidFill>
              </a:rPr>
              <a:t>155.54.239.141</a:t>
            </a:r>
            <a:r>
              <a:rPr lang="en-US" sz="1000" dirty="0"/>
              <a:t>"</a:t>
            </a:r>
            <a:r>
              <a:rPr lang="en-US" sz="1000" b="1" dirty="0"/>
              <a:t>,</a:t>
            </a:r>
            <a:r>
              <a:rPr lang="en-US" sz="1000" dirty="0"/>
              <a:t> </a:t>
            </a:r>
            <a:endParaRPr lang="en-US" sz="1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"</a:t>
            </a:r>
            <a:r>
              <a:rPr lang="en-US" sz="1000" dirty="0" err="1" smtClean="0"/>
              <a:t>external_hostip</a:t>
            </a:r>
            <a:r>
              <a:rPr lang="en-US" sz="1000" dirty="0" smtClean="0"/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 smtClean="0"/>
              <a:t>internal_hostip</a:t>
            </a:r>
            <a:r>
              <a:rPr lang="en-US" sz="1000" dirty="0" smtClean="0"/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 smtClean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 smtClean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Port of the Edge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1570" y="2630259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54453" y="2643558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1096485" y="2916859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0000" y="2937645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05768" y="3203464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5268035" y="1752536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5336093" y="198392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49901" y="1201681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447360" y="2368648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3778408" y="5411881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5762257" y="5407232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19516" y="1215328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4640493" y="4791987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6358762" y="4808828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8784892" y="2116081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9842310" y="2971451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24480" y="3807844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2" name="Round Diagonal Corner Rectangle 41"/>
          <p:cNvSpPr/>
          <p:nvPr/>
        </p:nvSpPr>
        <p:spPr>
          <a:xfrm>
            <a:off x="1180738" y="5630245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179601" y="4191428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1992738" y="5137239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68035" y="495870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73588" y="324649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  <a:endParaRPr kumimoji="0" lang="en-US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latin typeface="+mj-ea"/>
              </a:rPr>
              <a:t>Orion</a:t>
            </a:r>
          </a:p>
          <a:p>
            <a:pPr algn="ctr"/>
            <a:r>
              <a:rPr lang="en-US" sz="1200" b="1" dirty="0" smtClean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 smtClean="0">
                <a:latin typeface="+mj-ea"/>
                <a:ea typeface="+mj-ea"/>
              </a:rPr>
              <a:t>Devic</a:t>
            </a:r>
            <a:r>
              <a:rPr lang="en-US" sz="800" b="1" dirty="0" smtClean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APP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 (FF)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 (FF)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 smtClean="0">
                <a:latin typeface="+mj-ea"/>
                <a:ea typeface="+mj-ea"/>
              </a:rPr>
              <a:t>IoT</a:t>
            </a:r>
            <a:endParaRPr lang="en-US" sz="1200" b="1" dirty="0" smtClean="0">
              <a:latin typeface="+mj-ea"/>
              <a:ea typeface="+mj-ea"/>
            </a:endParaRP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Agent(s)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 smtClean="0">
                <a:latin typeface="+mj-ea"/>
              </a:rPr>
              <a:t>IoT</a:t>
            </a:r>
            <a:r>
              <a:rPr lang="en-US" sz="1200" b="1" dirty="0" smtClean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 smtClean="0">
                <a:latin typeface="+mj-ea"/>
                <a:ea typeface="+mj-ea"/>
              </a:rPr>
              <a:t>Devic</a:t>
            </a:r>
            <a:r>
              <a:rPr lang="en-US" sz="800" b="1" dirty="0" smtClean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APP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 </a:t>
            </a:r>
          </a:p>
          <a:p>
            <a:r>
              <a:rPr lang="en-US" sz="1100" dirty="0" smtClean="0"/>
              <a:t>(</a:t>
            </a:r>
            <a:r>
              <a:rPr lang="en-US" sz="1100" dirty="0"/>
              <a:t>only for the first time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Non-NGSI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 (FF)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 (FF)</a:t>
            </a:r>
            <a:endParaRPr lang="en-US" sz="11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Device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 </a:t>
            </a:r>
          </a:p>
          <a:p>
            <a:r>
              <a:rPr lang="en-US" sz="1100" dirty="0" smtClean="0"/>
              <a:t>(only for the first time)</a:t>
            </a:r>
            <a:endParaRPr lang="en-US" sz="1100" dirty="0"/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SEND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RECEIVE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 smtClean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  <a:endPara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 smtClean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  <a:endParaRPr kumimoji="0" lang="en-US" b="1" i="1" dirty="0">
              <a:solidFill>
                <a:srgbClr val="FF0000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Fog Function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Fog Function Works in </a:t>
            </a:r>
            <a:r>
              <a:rPr lang="en-US" dirty="0" err="1"/>
              <a:t>FogFlow</a:t>
            </a:r>
            <a:endParaRPr lang="de-DE" dirty="0"/>
          </a:p>
        </p:txBody>
      </p:sp>
      <p:sp>
        <p:nvSpPr>
          <p:cNvPr id="3" name="Flowchart: Document 2"/>
          <p:cNvSpPr/>
          <p:nvPr/>
        </p:nvSpPr>
        <p:spPr bwMode="auto">
          <a:xfrm>
            <a:off x="288872" y="1211651"/>
            <a:ext cx="2669845" cy="2497540"/>
          </a:xfrm>
          <a:prstGeom prst="flowChartDocument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96" y="1449734"/>
            <a:ext cx="2048396" cy="474611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 Annotation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99596" y="2056314"/>
            <a:ext cx="2048396" cy="474611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Docker image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99595" y="2624223"/>
            <a:ext cx="2048396" cy="474611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pPr algn="ctr"/>
            <a:r>
              <a:rPr lang="en-US" sz="1400" dirty="0" smtClean="0"/>
              <a:t>Annotation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767711" y="4651286"/>
            <a:ext cx="1760561" cy="791570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IoT</a:t>
            </a:r>
            <a:r>
              <a:rPr lang="en-US" dirty="0" smtClean="0"/>
              <a:t> Discovery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4604755" y="4626620"/>
            <a:ext cx="1760561" cy="791570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Broker(s)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92689" y="1897031"/>
            <a:ext cx="1760561" cy="791570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FogFlow</a:t>
            </a:r>
            <a:r>
              <a:rPr lang="en-US" dirty="0" smtClean="0"/>
              <a:t> Orchestrator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520227" y="2460421"/>
            <a:ext cx="2262910" cy="1372000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Flowchart: Multidocument 10"/>
          <p:cNvSpPr/>
          <p:nvPr/>
        </p:nvSpPr>
        <p:spPr bwMode="auto">
          <a:xfrm>
            <a:off x="7469886" y="3287643"/>
            <a:ext cx="1433015" cy="1089555"/>
          </a:xfrm>
          <a:prstGeom prst="flowChartMultidocument">
            <a:avLst/>
          </a:prstGeom>
          <a:ln>
            <a:tailEnd type="arrow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Function instance(s)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283428" y="2572472"/>
            <a:ext cx="2756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FogFlow</a:t>
            </a:r>
            <a:r>
              <a:rPr lang="en-US" dirty="0"/>
              <a:t> </a:t>
            </a:r>
            <a:r>
              <a:rPr lang="en-US" dirty="0" smtClean="0"/>
              <a:t>Worker(s</a:t>
            </a:r>
            <a:r>
              <a:rPr lang="en-US" dirty="0"/>
              <a:t>)</a:t>
            </a:r>
          </a:p>
          <a:p>
            <a:pPr algn="ctr"/>
            <a:r>
              <a:rPr lang="en-US" sz="1400" dirty="0"/>
              <a:t>(cloud or edges)</a:t>
            </a:r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 bwMode="auto">
          <a:xfrm flipV="1">
            <a:off x="2958717" y="2292816"/>
            <a:ext cx="933972" cy="80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2819067" y="2688601"/>
            <a:ext cx="1201002" cy="19626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3187555" y="2688601"/>
            <a:ext cx="1214651" cy="193802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lowchart: Process 22"/>
          <p:cNvSpPr/>
          <p:nvPr/>
        </p:nvSpPr>
        <p:spPr bwMode="auto">
          <a:xfrm>
            <a:off x="4402205" y="5985323"/>
            <a:ext cx="2538483" cy="497392"/>
          </a:xfrm>
          <a:prstGeom prst="flowChartProcess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IoT</a:t>
            </a:r>
            <a:r>
              <a:rPr lang="en-US" dirty="0" smtClean="0"/>
              <a:t> Device(s)</a:t>
            </a:r>
            <a:endParaRPr lang="en-US" dirty="0"/>
          </a:p>
        </p:txBody>
      </p:sp>
      <p:sp>
        <p:nvSpPr>
          <p:cNvPr id="25" name="Up-Down Arrow 24"/>
          <p:cNvSpPr/>
          <p:nvPr/>
        </p:nvSpPr>
        <p:spPr bwMode="auto">
          <a:xfrm>
            <a:off x="5371302" y="5470152"/>
            <a:ext cx="181971" cy="425710"/>
          </a:xfrm>
          <a:prstGeom prst="upDownArrow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endCxn id="7" idx="3"/>
          </p:cNvCxnSpPr>
          <p:nvPr/>
        </p:nvCxnSpPr>
        <p:spPr bwMode="auto">
          <a:xfrm flipH="1">
            <a:off x="3528272" y="5047071"/>
            <a:ext cx="102633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Curved Down Arrow 28"/>
          <p:cNvSpPr/>
          <p:nvPr/>
        </p:nvSpPr>
        <p:spPr bwMode="auto">
          <a:xfrm>
            <a:off x="5764814" y="1924345"/>
            <a:ext cx="753245" cy="474611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tailEnd type="none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 bwMode="auto">
          <a:xfrm rot="19841575">
            <a:off x="6467750" y="4457587"/>
            <a:ext cx="928049" cy="193698"/>
          </a:xfrm>
          <a:prstGeom prst="leftRightArrow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0208" y="701979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fog function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4907152" y="4317130"/>
            <a:ext cx="1110269" cy="474611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entity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920948" y="1515301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100" dirty="0" smtClean="0"/>
              <a:t>Submit </a:t>
            </a:r>
          </a:p>
          <a:p>
            <a:r>
              <a:rPr lang="en-US" sz="1100" dirty="0" smtClean="0"/>
              <a:t>Fog function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 rot="18153031">
            <a:off x="2477745" y="3454499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2) SUBSCRIBE, </a:t>
            </a:r>
          </a:p>
          <a:p>
            <a:pPr algn="ctr"/>
            <a:r>
              <a:rPr lang="en-US" sz="1100" dirty="0" smtClean="0"/>
              <a:t>NGSI9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5603206" y="5563384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3) UPDATE, NGSI10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546452" y="4554435"/>
            <a:ext cx="10583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4</a:t>
            </a:r>
            <a:r>
              <a:rPr lang="en-US" sz="1100" dirty="0" smtClean="0"/>
              <a:t>) UPDATE, </a:t>
            </a:r>
          </a:p>
          <a:p>
            <a:pPr algn="ctr"/>
            <a:r>
              <a:rPr lang="en-US" sz="1100" dirty="0" smtClean="0"/>
              <a:t>NGSI9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 rot="18165317">
            <a:off x="3682417" y="3581847"/>
            <a:ext cx="10198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5) NOTIFY, </a:t>
            </a:r>
          </a:p>
          <a:p>
            <a:pPr algn="ctr"/>
            <a:r>
              <a:rPr lang="en-US" sz="1100" dirty="0" smtClean="0"/>
              <a:t>NGSI9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5532440" y="1443297"/>
            <a:ext cx="3291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5) Create and deploy fog function </a:t>
            </a:r>
            <a:r>
              <a:rPr lang="en-US" sz="1100" dirty="0" smtClean="0"/>
              <a:t>instances</a:t>
            </a:r>
          </a:p>
          <a:p>
            <a:pPr algn="ctr"/>
            <a:r>
              <a:rPr lang="en-US" sz="1100" dirty="0" smtClean="0"/>
              <a:t>(figure out the execution plan)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6518059" y="4743762"/>
            <a:ext cx="2625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6) Processing data and </a:t>
            </a:r>
            <a:r>
              <a:rPr lang="en-US" sz="1100" dirty="0" smtClean="0"/>
              <a:t>create/update the results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777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990600" y="676275"/>
            <a:ext cx="7515225" cy="2266950"/>
          </a:xfrm>
          <a:prstGeom prst="cloud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28775" y="1790700"/>
            <a:ext cx="110490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designer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9434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discovery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1908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581775" y="1771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RabbitMQ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434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master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908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worker</a:t>
            </a:r>
            <a:endParaRPr kumimoji="1" 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031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1927</Words>
  <Application>Microsoft Office PowerPoint</Application>
  <PresentationFormat>On-screen Show (4:3)</PresentationFormat>
  <Paragraphs>1004</Paragraphs>
  <Slides>51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Fog Function Works in FogFlow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2018-10-26T13:16:06Z</dcterms:modified>
</cp:coreProperties>
</file>