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34"/>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9C78-DA46-42A0-F3B8-4D15168E70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A7E403-36CF-D230-C952-9524D0407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4F5E6-CCE2-7EF6-0DA3-1724A67750D9}"/>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5" name="Footer Placeholder 4">
            <a:extLst>
              <a:ext uri="{FF2B5EF4-FFF2-40B4-BE49-F238E27FC236}">
                <a16:creationId xmlns:a16="http://schemas.microsoft.com/office/drawing/2014/main" id="{41A6ABB1-92E6-DC75-6D75-0C157CB4A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12C9C-AB07-4706-6A9C-17956CFEC72C}"/>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69843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323A-ECD5-72B0-71C6-06D56F1B3E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1AF9B7-5E80-D31D-77C5-E66327A32B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76232-28C3-721B-532C-7A52EDDEF4D2}"/>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5" name="Footer Placeholder 4">
            <a:extLst>
              <a:ext uri="{FF2B5EF4-FFF2-40B4-BE49-F238E27FC236}">
                <a16:creationId xmlns:a16="http://schemas.microsoft.com/office/drawing/2014/main" id="{99229CA3-747C-0A01-C538-B8712914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3D0C6-F1CB-E85A-FC00-0FFCFB5D5F81}"/>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422155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E94B7-3DED-02D8-BD9B-06AA994DB3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6267AB-0BAE-BA7F-68FD-39B5DDE87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971ED-4226-6FAB-5EE7-7488C6688230}"/>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5" name="Footer Placeholder 4">
            <a:extLst>
              <a:ext uri="{FF2B5EF4-FFF2-40B4-BE49-F238E27FC236}">
                <a16:creationId xmlns:a16="http://schemas.microsoft.com/office/drawing/2014/main" id="{0F0DE298-5AF2-D9F6-46A5-4C5C70602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D86CB-7A51-A863-4362-2F98F326BDA3}"/>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257548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2FEB-EC87-54EE-9B2F-D123A114B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A50BAF-C2C3-9568-B874-88C8378CB0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F58CE-81C0-B5D2-8723-D807D28B1A22}"/>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5" name="Footer Placeholder 4">
            <a:extLst>
              <a:ext uri="{FF2B5EF4-FFF2-40B4-BE49-F238E27FC236}">
                <a16:creationId xmlns:a16="http://schemas.microsoft.com/office/drawing/2014/main" id="{EB6C14D5-E58B-331F-B198-CA9D3AF43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7EBD8-FBF7-539A-CF9C-8B585473DDE6}"/>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192041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709F-09B0-8BEB-83E0-FA7EC7E63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11A1BA-3DB4-0954-A927-522A1D7D4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A5E1CA-8B89-E07A-EF7A-31CE5980A765}"/>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5" name="Footer Placeholder 4">
            <a:extLst>
              <a:ext uri="{FF2B5EF4-FFF2-40B4-BE49-F238E27FC236}">
                <a16:creationId xmlns:a16="http://schemas.microsoft.com/office/drawing/2014/main" id="{677C2F0F-5A6F-9DB0-6826-69296B6B0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46F36-6C8A-8347-66CE-11F70DE3512D}"/>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341401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674C-1C9F-9A5F-2385-E0DD697D9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B26DE-0095-1314-D911-3C0582CBA2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376F3E-EFBA-383C-4676-FCA5C31DC8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153D97-2952-6A21-51CF-E158D4FE8229}"/>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6" name="Footer Placeholder 5">
            <a:extLst>
              <a:ext uri="{FF2B5EF4-FFF2-40B4-BE49-F238E27FC236}">
                <a16:creationId xmlns:a16="http://schemas.microsoft.com/office/drawing/2014/main" id="{BF30A9B8-A007-AA1D-FACA-AF08D79E3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E5480-477A-98B5-465D-C7323410BCBF}"/>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304480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F362-930D-447B-D7D8-5517D90EE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9B52CC-611A-2B6E-0939-9B2F08EAD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DFAA9-599E-CA18-E134-850CAB0DE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E77EB-40EF-3963-2758-E901D7BC1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31D1A-4AE9-5FA3-35B2-DCE218F863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6E639F-0CC5-2F38-A513-852C5AA9F479}"/>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8" name="Footer Placeholder 7">
            <a:extLst>
              <a:ext uri="{FF2B5EF4-FFF2-40B4-BE49-F238E27FC236}">
                <a16:creationId xmlns:a16="http://schemas.microsoft.com/office/drawing/2014/main" id="{C326F832-972A-66BB-118A-8EE960FD9B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BCA088-6003-9DB4-0A5B-C42C35808D7D}"/>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314597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B096-3D78-4C47-0744-AB9D31C09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1A1401-93AA-BF19-D7CD-56BF250B2D5C}"/>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4" name="Footer Placeholder 3">
            <a:extLst>
              <a:ext uri="{FF2B5EF4-FFF2-40B4-BE49-F238E27FC236}">
                <a16:creationId xmlns:a16="http://schemas.microsoft.com/office/drawing/2014/main" id="{4A105A75-4ED7-7363-1B39-5EC1F5F189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4CF0C4-5413-C7B0-E2D4-B60FC725F629}"/>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424980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F7E145-3EDB-C281-3F73-AA4C863D3DE7}"/>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3" name="Footer Placeholder 2">
            <a:extLst>
              <a:ext uri="{FF2B5EF4-FFF2-40B4-BE49-F238E27FC236}">
                <a16:creationId xmlns:a16="http://schemas.microsoft.com/office/drawing/2014/main" id="{11108A45-0789-0EF4-90C4-24B3427B7A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6BF32-AED5-1A0D-19B3-5B42347D3001}"/>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17877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8D04-C907-92C0-3D60-4315F4D2E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3620DD-CC42-539D-2584-2A80F7BE43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9F6674-0980-9AD8-ED35-81157E10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AE99A-3A5E-FD63-AA46-456730E64934}"/>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6" name="Footer Placeholder 5">
            <a:extLst>
              <a:ext uri="{FF2B5EF4-FFF2-40B4-BE49-F238E27FC236}">
                <a16:creationId xmlns:a16="http://schemas.microsoft.com/office/drawing/2014/main" id="{43CD3EBD-BF28-A965-7FB9-C54CAC0A5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B0775-5B37-01C0-0258-F28D3BE535DB}"/>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125084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58AB-ED74-158C-3CAD-3A41CB4F6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D3AC8-F542-803E-B0A2-A53FC53AD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0E5EB-BA6A-D338-97F9-4E5C6AF9B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BB63B-CAB3-ADB4-D777-09DEACA7075F}"/>
              </a:ext>
            </a:extLst>
          </p:cNvPr>
          <p:cNvSpPr>
            <a:spLocks noGrp="1"/>
          </p:cNvSpPr>
          <p:nvPr>
            <p:ph type="dt" sz="half" idx="10"/>
          </p:nvPr>
        </p:nvSpPr>
        <p:spPr/>
        <p:txBody>
          <a:bodyPr/>
          <a:lstStyle/>
          <a:p>
            <a:fld id="{E2AE61DD-CB08-674A-984C-187E8BBD0776}" type="datetimeFigureOut">
              <a:rPr lang="en-US" smtClean="0"/>
              <a:t>2/20/23</a:t>
            </a:fld>
            <a:endParaRPr lang="en-US"/>
          </a:p>
        </p:txBody>
      </p:sp>
      <p:sp>
        <p:nvSpPr>
          <p:cNvPr id="6" name="Footer Placeholder 5">
            <a:extLst>
              <a:ext uri="{FF2B5EF4-FFF2-40B4-BE49-F238E27FC236}">
                <a16:creationId xmlns:a16="http://schemas.microsoft.com/office/drawing/2014/main" id="{1658B3A5-DD2C-5FF7-CC3F-8455B9812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BD7C2D-E7AA-21D1-7C23-F2F4B3BFCE6F}"/>
              </a:ext>
            </a:extLst>
          </p:cNvPr>
          <p:cNvSpPr>
            <a:spLocks noGrp="1"/>
          </p:cNvSpPr>
          <p:nvPr>
            <p:ph type="sldNum" sz="quarter" idx="12"/>
          </p:nvPr>
        </p:nvSpPr>
        <p:spPr/>
        <p:txBody>
          <a:bodyPr/>
          <a:lstStyle/>
          <a:p>
            <a:fld id="{3F86BF60-E619-484A-9B3C-9D2C2B7DB0E7}" type="slidenum">
              <a:rPr lang="en-US" smtClean="0"/>
              <a:t>‹#›</a:t>
            </a:fld>
            <a:endParaRPr lang="en-US"/>
          </a:p>
        </p:txBody>
      </p:sp>
    </p:spTree>
    <p:extLst>
      <p:ext uri="{BB962C8B-B14F-4D97-AF65-F5344CB8AC3E}">
        <p14:creationId xmlns:p14="http://schemas.microsoft.com/office/powerpoint/2010/main" val="289694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B7981-7C86-F6E3-E763-98D46536C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1FBD3E-89D1-6283-2DD9-41378143B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6A146-9542-2BBD-3478-C8E19CA2F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E61DD-CB08-674A-984C-187E8BBD0776}" type="datetimeFigureOut">
              <a:rPr lang="en-US" smtClean="0"/>
              <a:t>2/20/23</a:t>
            </a:fld>
            <a:endParaRPr lang="en-US"/>
          </a:p>
        </p:txBody>
      </p:sp>
      <p:sp>
        <p:nvSpPr>
          <p:cNvPr id="5" name="Footer Placeholder 4">
            <a:extLst>
              <a:ext uri="{FF2B5EF4-FFF2-40B4-BE49-F238E27FC236}">
                <a16:creationId xmlns:a16="http://schemas.microsoft.com/office/drawing/2014/main" id="{2B1711AE-5AF1-4D91-6DAE-802292F1B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7C5884-B6E7-6322-FE9E-D5377567A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6BF60-E619-484A-9B3C-9D2C2B7DB0E7}" type="slidenum">
              <a:rPr lang="en-US" smtClean="0"/>
              <a:t>‹#›</a:t>
            </a:fld>
            <a:endParaRPr lang="en-US"/>
          </a:p>
        </p:txBody>
      </p:sp>
    </p:spTree>
    <p:extLst>
      <p:ext uri="{BB962C8B-B14F-4D97-AF65-F5344CB8AC3E}">
        <p14:creationId xmlns:p14="http://schemas.microsoft.com/office/powerpoint/2010/main" val="141469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F1311-8BEB-313B-889D-3FBE5C9678B6}"/>
              </a:ext>
            </a:extLst>
          </p:cNvPr>
          <p:cNvPicPr>
            <a:picLocks noChangeAspect="1"/>
          </p:cNvPicPr>
          <p:nvPr/>
        </p:nvPicPr>
        <p:blipFill>
          <a:blip r:embed="rId2"/>
          <a:stretch>
            <a:fillRect/>
          </a:stretch>
        </p:blipFill>
        <p:spPr>
          <a:xfrm>
            <a:off x="-1" y="0"/>
            <a:ext cx="12192001" cy="6911718"/>
          </a:xfrm>
          <a:prstGeom prst="rect">
            <a:avLst/>
          </a:prstGeom>
        </p:spPr>
      </p:pic>
      <p:sp>
        <p:nvSpPr>
          <p:cNvPr id="2" name="Right Triangle 1">
            <a:extLst>
              <a:ext uri="{FF2B5EF4-FFF2-40B4-BE49-F238E27FC236}">
                <a16:creationId xmlns:a16="http://schemas.microsoft.com/office/drawing/2014/main" id="{6B1DB1EA-5BA6-0EDC-C983-1C4E4E667962}"/>
              </a:ext>
            </a:extLst>
          </p:cNvPr>
          <p:cNvSpPr/>
          <p:nvPr/>
        </p:nvSpPr>
        <p:spPr>
          <a:xfrm>
            <a:off x="-1" y="14288"/>
            <a:ext cx="8893796" cy="6968867"/>
          </a:xfrm>
          <a:custGeom>
            <a:avLst/>
            <a:gdLst>
              <a:gd name="connsiteX0" fmla="*/ 0 w 8865221"/>
              <a:gd name="connsiteY0" fmla="*/ 6911718 h 6911718"/>
              <a:gd name="connsiteX1" fmla="*/ 0 w 8865221"/>
              <a:gd name="connsiteY1" fmla="*/ 0 h 6911718"/>
              <a:gd name="connsiteX2" fmla="*/ 8865221 w 8865221"/>
              <a:gd name="connsiteY2" fmla="*/ 6911718 h 6911718"/>
              <a:gd name="connsiteX3" fmla="*/ 0 w 8865221"/>
              <a:gd name="connsiteY3" fmla="*/ 6911718 h 6911718"/>
              <a:gd name="connsiteX0" fmla="*/ 0 w 8893796"/>
              <a:gd name="connsiteY0" fmla="*/ 6911718 h 6983155"/>
              <a:gd name="connsiteX1" fmla="*/ 0 w 8893796"/>
              <a:gd name="connsiteY1" fmla="*/ 0 h 6983155"/>
              <a:gd name="connsiteX2" fmla="*/ 8893796 w 8893796"/>
              <a:gd name="connsiteY2" fmla="*/ 6983155 h 6983155"/>
              <a:gd name="connsiteX3" fmla="*/ 0 w 8893796"/>
              <a:gd name="connsiteY3" fmla="*/ 6911718 h 6983155"/>
              <a:gd name="connsiteX0" fmla="*/ 0 w 8893796"/>
              <a:gd name="connsiteY0" fmla="*/ 6911718 h 6983155"/>
              <a:gd name="connsiteX1" fmla="*/ 0 w 8893796"/>
              <a:gd name="connsiteY1" fmla="*/ 0 h 6983155"/>
              <a:gd name="connsiteX2" fmla="*/ 8893796 w 8893796"/>
              <a:gd name="connsiteY2" fmla="*/ 6983155 h 6983155"/>
              <a:gd name="connsiteX3" fmla="*/ 0 w 8893796"/>
              <a:gd name="connsiteY3" fmla="*/ 6911718 h 6983155"/>
              <a:gd name="connsiteX0" fmla="*/ 0 w 8893796"/>
              <a:gd name="connsiteY0" fmla="*/ 6897430 h 6968867"/>
              <a:gd name="connsiteX1" fmla="*/ 42863 w 8893796"/>
              <a:gd name="connsiteY1" fmla="*/ 0 h 6968867"/>
              <a:gd name="connsiteX2" fmla="*/ 8893796 w 8893796"/>
              <a:gd name="connsiteY2" fmla="*/ 6968867 h 6968867"/>
              <a:gd name="connsiteX3" fmla="*/ 0 w 8893796"/>
              <a:gd name="connsiteY3" fmla="*/ 6897430 h 6968867"/>
              <a:gd name="connsiteX0" fmla="*/ 0 w 8893796"/>
              <a:gd name="connsiteY0" fmla="*/ 6897430 h 6968867"/>
              <a:gd name="connsiteX1" fmla="*/ 42863 w 8893796"/>
              <a:gd name="connsiteY1" fmla="*/ 0 h 6968867"/>
              <a:gd name="connsiteX2" fmla="*/ 8893796 w 8893796"/>
              <a:gd name="connsiteY2" fmla="*/ 6968867 h 6968867"/>
              <a:gd name="connsiteX3" fmla="*/ 0 w 8893796"/>
              <a:gd name="connsiteY3" fmla="*/ 6897430 h 6968867"/>
            </a:gdLst>
            <a:ahLst/>
            <a:cxnLst>
              <a:cxn ang="0">
                <a:pos x="connsiteX0" y="connsiteY0"/>
              </a:cxn>
              <a:cxn ang="0">
                <a:pos x="connsiteX1" y="connsiteY1"/>
              </a:cxn>
              <a:cxn ang="0">
                <a:pos x="connsiteX2" y="connsiteY2"/>
              </a:cxn>
              <a:cxn ang="0">
                <a:pos x="connsiteX3" y="connsiteY3"/>
              </a:cxn>
            </a:cxnLst>
            <a:rect l="l" t="t" r="r" b="b"/>
            <a:pathLst>
              <a:path w="8893796" h="6968867">
                <a:moveTo>
                  <a:pt x="0" y="6897430"/>
                </a:moveTo>
                <a:lnTo>
                  <a:pt x="42863" y="0"/>
                </a:lnTo>
                <a:cubicBezTo>
                  <a:pt x="-578701" y="1841943"/>
                  <a:pt x="7629410" y="3412424"/>
                  <a:pt x="8893796" y="6968867"/>
                </a:cubicBezTo>
                <a:lnTo>
                  <a:pt x="0" y="689743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43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0DE057-DAED-A9A7-83AD-D74087039E5E}"/>
              </a:ext>
            </a:extLst>
          </p:cNvPr>
          <p:cNvSpPr txBox="1"/>
          <p:nvPr/>
        </p:nvSpPr>
        <p:spPr>
          <a:xfrm>
            <a:off x="847493" y="579863"/>
            <a:ext cx="3256156" cy="369332"/>
          </a:xfrm>
          <a:prstGeom prst="rect">
            <a:avLst/>
          </a:prstGeom>
          <a:noFill/>
        </p:spPr>
        <p:txBody>
          <a:bodyPr wrap="square" rtlCol="0">
            <a:spAutoFit/>
          </a:bodyPr>
          <a:lstStyle/>
          <a:p>
            <a:r>
              <a:rPr lang="en-US" dirty="0">
                <a:solidFill>
                  <a:schemeClr val="bg1"/>
                </a:solidFill>
              </a:rPr>
              <a:t>PROPATIFY INVESTMENT GUIDE</a:t>
            </a:r>
          </a:p>
        </p:txBody>
      </p:sp>
      <p:sp>
        <p:nvSpPr>
          <p:cNvPr id="2" name="TextBox 1">
            <a:extLst>
              <a:ext uri="{FF2B5EF4-FFF2-40B4-BE49-F238E27FC236}">
                <a16:creationId xmlns:a16="http://schemas.microsoft.com/office/drawing/2014/main" id="{20990676-102A-76E1-CA67-0F10D8565F41}"/>
              </a:ext>
            </a:extLst>
          </p:cNvPr>
          <p:cNvSpPr txBox="1"/>
          <p:nvPr/>
        </p:nvSpPr>
        <p:spPr>
          <a:xfrm>
            <a:off x="3729038" y="1328738"/>
            <a:ext cx="1654235" cy="369332"/>
          </a:xfrm>
          <a:prstGeom prst="rect">
            <a:avLst/>
          </a:prstGeom>
          <a:noFill/>
        </p:spPr>
        <p:txBody>
          <a:bodyPr wrap="none" rtlCol="0">
            <a:spAutoFit/>
          </a:bodyPr>
          <a:lstStyle/>
          <a:p>
            <a:r>
              <a:rPr lang="en-US" dirty="0"/>
              <a:t>PROJECT GUIDE</a:t>
            </a:r>
          </a:p>
        </p:txBody>
      </p:sp>
      <p:sp>
        <p:nvSpPr>
          <p:cNvPr id="3" name="TextBox 2">
            <a:extLst>
              <a:ext uri="{FF2B5EF4-FFF2-40B4-BE49-F238E27FC236}">
                <a16:creationId xmlns:a16="http://schemas.microsoft.com/office/drawing/2014/main" id="{47D876AA-4362-D0F0-6EE9-AE0A9A886899}"/>
              </a:ext>
            </a:extLst>
          </p:cNvPr>
          <p:cNvSpPr txBox="1"/>
          <p:nvPr/>
        </p:nvSpPr>
        <p:spPr>
          <a:xfrm>
            <a:off x="3729038" y="2077613"/>
            <a:ext cx="3746154" cy="369332"/>
          </a:xfrm>
          <a:prstGeom prst="rect">
            <a:avLst/>
          </a:prstGeom>
          <a:noFill/>
        </p:spPr>
        <p:txBody>
          <a:bodyPr wrap="none" rtlCol="0">
            <a:spAutoFit/>
          </a:bodyPr>
          <a:lstStyle/>
          <a:p>
            <a:r>
              <a:rPr lang="en-US" dirty="0"/>
              <a:t>PROJECT NAME: Naija Campus Homes</a:t>
            </a:r>
          </a:p>
        </p:txBody>
      </p:sp>
      <p:sp>
        <p:nvSpPr>
          <p:cNvPr id="4" name="TextBox 3">
            <a:extLst>
              <a:ext uri="{FF2B5EF4-FFF2-40B4-BE49-F238E27FC236}">
                <a16:creationId xmlns:a16="http://schemas.microsoft.com/office/drawing/2014/main" id="{8F390F9C-740B-855D-309A-1F3D47D84904}"/>
              </a:ext>
            </a:extLst>
          </p:cNvPr>
          <p:cNvSpPr txBox="1"/>
          <p:nvPr/>
        </p:nvSpPr>
        <p:spPr>
          <a:xfrm>
            <a:off x="3729038" y="2826488"/>
            <a:ext cx="1844864" cy="369332"/>
          </a:xfrm>
          <a:prstGeom prst="rect">
            <a:avLst/>
          </a:prstGeom>
          <a:noFill/>
        </p:spPr>
        <p:txBody>
          <a:bodyPr wrap="none" rtlCol="0">
            <a:spAutoFit/>
          </a:bodyPr>
          <a:lstStyle/>
          <a:p>
            <a:r>
              <a:rPr lang="en-US" dirty="0"/>
              <a:t>About the project</a:t>
            </a:r>
          </a:p>
        </p:txBody>
      </p:sp>
      <p:sp>
        <p:nvSpPr>
          <p:cNvPr id="7" name="TextBox 6">
            <a:extLst>
              <a:ext uri="{FF2B5EF4-FFF2-40B4-BE49-F238E27FC236}">
                <a16:creationId xmlns:a16="http://schemas.microsoft.com/office/drawing/2014/main" id="{6202CDA7-D4C0-3AB9-21BF-B4AE6F04C73C}"/>
              </a:ext>
            </a:extLst>
          </p:cNvPr>
          <p:cNvSpPr txBox="1"/>
          <p:nvPr/>
        </p:nvSpPr>
        <p:spPr>
          <a:xfrm>
            <a:off x="3729038" y="3292849"/>
            <a:ext cx="1044966" cy="369332"/>
          </a:xfrm>
          <a:prstGeom prst="rect">
            <a:avLst/>
          </a:prstGeom>
          <a:noFill/>
        </p:spPr>
        <p:txBody>
          <a:bodyPr wrap="none" rtlCol="0">
            <a:spAutoFit/>
          </a:bodyPr>
          <a:lstStyle/>
          <a:p>
            <a:r>
              <a:rPr lang="en-US" dirty="0"/>
              <a:t>Features </a:t>
            </a:r>
          </a:p>
        </p:txBody>
      </p:sp>
      <p:sp>
        <p:nvSpPr>
          <p:cNvPr id="8" name="TextBox 7">
            <a:extLst>
              <a:ext uri="{FF2B5EF4-FFF2-40B4-BE49-F238E27FC236}">
                <a16:creationId xmlns:a16="http://schemas.microsoft.com/office/drawing/2014/main" id="{8359A7BC-0EB7-3878-CFD2-43DE7EAC6CCD}"/>
              </a:ext>
            </a:extLst>
          </p:cNvPr>
          <p:cNvSpPr txBox="1"/>
          <p:nvPr/>
        </p:nvSpPr>
        <p:spPr>
          <a:xfrm>
            <a:off x="3729038" y="3759210"/>
            <a:ext cx="798295" cy="369332"/>
          </a:xfrm>
          <a:prstGeom prst="rect">
            <a:avLst/>
          </a:prstGeom>
          <a:noFill/>
        </p:spPr>
        <p:txBody>
          <a:bodyPr wrap="none" rtlCol="0">
            <a:spAutoFit/>
          </a:bodyPr>
          <a:lstStyle/>
          <a:p>
            <a:r>
              <a:rPr lang="en-US" dirty="0"/>
              <a:t>Scope </a:t>
            </a:r>
          </a:p>
        </p:txBody>
      </p:sp>
      <p:sp>
        <p:nvSpPr>
          <p:cNvPr id="9" name="TextBox 8">
            <a:extLst>
              <a:ext uri="{FF2B5EF4-FFF2-40B4-BE49-F238E27FC236}">
                <a16:creationId xmlns:a16="http://schemas.microsoft.com/office/drawing/2014/main" id="{9EB5550A-B580-F961-76EB-E594FA462906}"/>
              </a:ext>
            </a:extLst>
          </p:cNvPr>
          <p:cNvSpPr txBox="1"/>
          <p:nvPr/>
        </p:nvSpPr>
        <p:spPr>
          <a:xfrm>
            <a:off x="3729038" y="4225571"/>
            <a:ext cx="2046907" cy="369332"/>
          </a:xfrm>
          <a:prstGeom prst="rect">
            <a:avLst/>
          </a:prstGeom>
          <a:noFill/>
        </p:spPr>
        <p:txBody>
          <a:bodyPr wrap="none" rtlCol="0">
            <a:spAutoFit/>
          </a:bodyPr>
          <a:lstStyle/>
          <a:p>
            <a:r>
              <a:rPr lang="en-US" dirty="0"/>
              <a:t>Financial summary  </a:t>
            </a:r>
          </a:p>
        </p:txBody>
      </p:sp>
    </p:spTree>
    <p:extLst>
      <p:ext uri="{BB962C8B-B14F-4D97-AF65-F5344CB8AC3E}">
        <p14:creationId xmlns:p14="http://schemas.microsoft.com/office/powerpoint/2010/main" val="265872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0DE057-DAED-A9A7-83AD-D74087039E5E}"/>
              </a:ext>
            </a:extLst>
          </p:cNvPr>
          <p:cNvSpPr txBox="1"/>
          <p:nvPr/>
        </p:nvSpPr>
        <p:spPr>
          <a:xfrm>
            <a:off x="847493" y="579863"/>
            <a:ext cx="3256156" cy="369332"/>
          </a:xfrm>
          <a:prstGeom prst="rect">
            <a:avLst/>
          </a:prstGeom>
          <a:noFill/>
        </p:spPr>
        <p:txBody>
          <a:bodyPr wrap="square" rtlCol="0">
            <a:spAutoFit/>
          </a:bodyPr>
          <a:lstStyle/>
          <a:p>
            <a:r>
              <a:rPr lang="en-US" dirty="0">
                <a:solidFill>
                  <a:schemeClr val="bg1"/>
                </a:solidFill>
              </a:rPr>
              <a:t>PROPATIFY INVESTMENT GUIDE</a:t>
            </a:r>
          </a:p>
        </p:txBody>
      </p:sp>
      <p:sp>
        <p:nvSpPr>
          <p:cNvPr id="8" name="TextBox 7">
            <a:extLst>
              <a:ext uri="{FF2B5EF4-FFF2-40B4-BE49-F238E27FC236}">
                <a16:creationId xmlns:a16="http://schemas.microsoft.com/office/drawing/2014/main" id="{8359A7BC-0EB7-3878-CFD2-43DE7EAC6CCD}"/>
              </a:ext>
            </a:extLst>
          </p:cNvPr>
          <p:cNvSpPr txBox="1"/>
          <p:nvPr/>
        </p:nvSpPr>
        <p:spPr>
          <a:xfrm>
            <a:off x="847493" y="579863"/>
            <a:ext cx="1527469" cy="369332"/>
          </a:xfrm>
          <a:prstGeom prst="rect">
            <a:avLst/>
          </a:prstGeom>
          <a:noFill/>
        </p:spPr>
        <p:txBody>
          <a:bodyPr wrap="none" rtlCol="0">
            <a:spAutoFit/>
          </a:bodyPr>
          <a:lstStyle/>
          <a:p>
            <a:r>
              <a:rPr lang="en-US" dirty="0"/>
              <a:t>About Project </a:t>
            </a:r>
          </a:p>
        </p:txBody>
      </p:sp>
      <p:sp>
        <p:nvSpPr>
          <p:cNvPr id="5" name="TextBox 4">
            <a:extLst>
              <a:ext uri="{FF2B5EF4-FFF2-40B4-BE49-F238E27FC236}">
                <a16:creationId xmlns:a16="http://schemas.microsoft.com/office/drawing/2014/main" id="{381DAE99-41F6-4193-9DC5-8237615A2D8D}"/>
              </a:ext>
            </a:extLst>
          </p:cNvPr>
          <p:cNvSpPr txBox="1"/>
          <p:nvPr/>
        </p:nvSpPr>
        <p:spPr>
          <a:xfrm>
            <a:off x="3612995" y="1939339"/>
            <a:ext cx="6552323" cy="3481531"/>
          </a:xfrm>
          <a:prstGeom prst="rect">
            <a:avLst/>
          </a:prstGeom>
          <a:noFill/>
        </p:spPr>
        <p:txBody>
          <a:bodyPr wrap="square" rtlCol="0">
            <a:spAutoFit/>
          </a:bodyPr>
          <a:lstStyle/>
          <a:p>
            <a:pPr marL="0" marR="0" algn="just">
              <a:lnSpc>
                <a:spcPct val="115000"/>
              </a:lnSpc>
              <a:spcBef>
                <a:spcPts val="0"/>
              </a:spcBef>
              <a:spcAft>
                <a:spcPts val="600"/>
              </a:spcAft>
            </a:pP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The NCH is a real estate solution packaged to solve various challenges facing tertiary institutions and their students as it regards accommodation and its ripple effects. </a:t>
            </a:r>
          </a:p>
          <a:p>
            <a:pPr algn="just">
              <a:lnSpc>
                <a:spcPct val="115000"/>
              </a:lnSpc>
              <a:spcAft>
                <a:spcPts val="600"/>
              </a:spcAft>
            </a:pPr>
            <a:r>
              <a:rPr lang="en-CA" sz="1800" spc="-25"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target customers for the NCH are tertiary institution students. The project is planned to operate on the premises of a public-private partnership. The NCH will serve as the standard for student accommodation that provide extra earning opportunity for tertiary institutions with little to no investment. The first estate is set to accommodate 7,000 students. </a:t>
            </a: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600"/>
              </a:spcAft>
            </a:pP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0DE057-DAED-A9A7-83AD-D74087039E5E}"/>
              </a:ext>
            </a:extLst>
          </p:cNvPr>
          <p:cNvSpPr txBox="1"/>
          <p:nvPr/>
        </p:nvSpPr>
        <p:spPr>
          <a:xfrm>
            <a:off x="847493" y="579863"/>
            <a:ext cx="3256156" cy="369332"/>
          </a:xfrm>
          <a:prstGeom prst="rect">
            <a:avLst/>
          </a:prstGeom>
          <a:noFill/>
        </p:spPr>
        <p:txBody>
          <a:bodyPr wrap="square" rtlCol="0">
            <a:spAutoFit/>
          </a:bodyPr>
          <a:lstStyle/>
          <a:p>
            <a:r>
              <a:rPr lang="en-US" dirty="0">
                <a:solidFill>
                  <a:schemeClr val="bg1"/>
                </a:solidFill>
              </a:rPr>
              <a:t>PROPATIFY INVESTMENT GUIDE</a:t>
            </a:r>
          </a:p>
        </p:txBody>
      </p:sp>
      <p:sp>
        <p:nvSpPr>
          <p:cNvPr id="8" name="TextBox 7">
            <a:extLst>
              <a:ext uri="{FF2B5EF4-FFF2-40B4-BE49-F238E27FC236}">
                <a16:creationId xmlns:a16="http://schemas.microsoft.com/office/drawing/2014/main" id="{8359A7BC-0EB7-3878-CFD2-43DE7EAC6CCD}"/>
              </a:ext>
            </a:extLst>
          </p:cNvPr>
          <p:cNvSpPr txBox="1"/>
          <p:nvPr/>
        </p:nvSpPr>
        <p:spPr>
          <a:xfrm>
            <a:off x="1119716" y="579863"/>
            <a:ext cx="1044966" cy="369332"/>
          </a:xfrm>
          <a:prstGeom prst="rect">
            <a:avLst/>
          </a:prstGeom>
          <a:noFill/>
        </p:spPr>
        <p:txBody>
          <a:bodyPr wrap="none" rtlCol="0">
            <a:spAutoFit/>
          </a:bodyPr>
          <a:lstStyle/>
          <a:p>
            <a:r>
              <a:rPr lang="en-US" dirty="0"/>
              <a:t>Features </a:t>
            </a:r>
          </a:p>
        </p:txBody>
      </p:sp>
      <p:sp>
        <p:nvSpPr>
          <p:cNvPr id="5" name="TextBox 4">
            <a:extLst>
              <a:ext uri="{FF2B5EF4-FFF2-40B4-BE49-F238E27FC236}">
                <a16:creationId xmlns:a16="http://schemas.microsoft.com/office/drawing/2014/main" id="{381DAE99-41F6-4193-9DC5-8237615A2D8D}"/>
              </a:ext>
            </a:extLst>
          </p:cNvPr>
          <p:cNvSpPr txBox="1"/>
          <p:nvPr/>
        </p:nvSpPr>
        <p:spPr>
          <a:xfrm>
            <a:off x="1908204" y="1513278"/>
            <a:ext cx="6552323" cy="2862322"/>
          </a:xfrm>
          <a:prstGeom prst="rect">
            <a:avLst/>
          </a:prstGeom>
          <a:noFill/>
        </p:spPr>
        <p:txBody>
          <a:bodyPr wrap="square" rtlCol="0">
            <a:spAutoFit/>
          </a:bodyPr>
          <a:lstStyle/>
          <a:p>
            <a:r>
              <a:rPr lang="en-US" dirty="0"/>
              <a:t>The Naija Campus Homes promises to add adequate value to the quality of students’ lives on campus. We aim to achieve this through the following features</a:t>
            </a:r>
          </a:p>
          <a:p>
            <a:pPr marL="285750" indent="-285750">
              <a:buFont typeface="Arial" panose="020B0604020202020204" pitchFamily="34" charset="0"/>
              <a:buChar char="•"/>
            </a:pPr>
            <a:r>
              <a:rPr lang="en-US" dirty="0"/>
              <a:t>Software application: this part of the project will integrate real estate with IT. The app will host investment and investor sides of interaction. It will allow users invest in the available projects and offer many more services and values to users.</a:t>
            </a:r>
          </a:p>
          <a:p>
            <a:pPr marL="285750" indent="-285750">
              <a:buFont typeface="Arial" panose="020B0604020202020204" pitchFamily="34" charset="0"/>
              <a:buChar char="•"/>
            </a:pPr>
            <a:r>
              <a:rPr lang="en-US" dirty="0"/>
              <a:t>Physical hostel estate (accommodation): this is the physical asset that will provide accommodation for students on campus. This asset will provide cashflow for various economic activities.</a:t>
            </a:r>
          </a:p>
        </p:txBody>
      </p:sp>
    </p:spTree>
    <p:extLst>
      <p:ext uri="{BB962C8B-B14F-4D97-AF65-F5344CB8AC3E}">
        <p14:creationId xmlns:p14="http://schemas.microsoft.com/office/powerpoint/2010/main" val="147309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0DE057-DAED-A9A7-83AD-D74087039E5E}"/>
              </a:ext>
            </a:extLst>
          </p:cNvPr>
          <p:cNvSpPr txBox="1"/>
          <p:nvPr/>
        </p:nvSpPr>
        <p:spPr>
          <a:xfrm>
            <a:off x="847493" y="579863"/>
            <a:ext cx="3256156" cy="369332"/>
          </a:xfrm>
          <a:prstGeom prst="rect">
            <a:avLst/>
          </a:prstGeom>
          <a:noFill/>
        </p:spPr>
        <p:txBody>
          <a:bodyPr wrap="square" rtlCol="0">
            <a:spAutoFit/>
          </a:bodyPr>
          <a:lstStyle/>
          <a:p>
            <a:r>
              <a:rPr lang="en-US" dirty="0">
                <a:solidFill>
                  <a:schemeClr val="bg1"/>
                </a:solidFill>
              </a:rPr>
              <a:t>PROPATIFY INVESTMENT GUIDE</a:t>
            </a:r>
          </a:p>
        </p:txBody>
      </p:sp>
      <p:sp>
        <p:nvSpPr>
          <p:cNvPr id="8" name="TextBox 7">
            <a:extLst>
              <a:ext uri="{FF2B5EF4-FFF2-40B4-BE49-F238E27FC236}">
                <a16:creationId xmlns:a16="http://schemas.microsoft.com/office/drawing/2014/main" id="{8359A7BC-0EB7-3878-CFD2-43DE7EAC6CCD}"/>
              </a:ext>
            </a:extLst>
          </p:cNvPr>
          <p:cNvSpPr txBox="1"/>
          <p:nvPr/>
        </p:nvSpPr>
        <p:spPr>
          <a:xfrm>
            <a:off x="3372262" y="744817"/>
            <a:ext cx="1512722" cy="369332"/>
          </a:xfrm>
          <a:prstGeom prst="rect">
            <a:avLst/>
          </a:prstGeom>
          <a:noFill/>
        </p:spPr>
        <p:txBody>
          <a:bodyPr wrap="none" rtlCol="0">
            <a:spAutoFit/>
          </a:bodyPr>
          <a:lstStyle/>
          <a:p>
            <a:r>
              <a:rPr lang="en-US" dirty="0"/>
              <a:t>Project Scope </a:t>
            </a:r>
          </a:p>
        </p:txBody>
      </p:sp>
      <p:sp>
        <p:nvSpPr>
          <p:cNvPr id="5" name="TextBox 4">
            <a:extLst>
              <a:ext uri="{FF2B5EF4-FFF2-40B4-BE49-F238E27FC236}">
                <a16:creationId xmlns:a16="http://schemas.microsoft.com/office/drawing/2014/main" id="{381DAE99-41F6-4193-9DC5-8237615A2D8D}"/>
              </a:ext>
            </a:extLst>
          </p:cNvPr>
          <p:cNvSpPr txBox="1"/>
          <p:nvPr/>
        </p:nvSpPr>
        <p:spPr>
          <a:xfrm>
            <a:off x="3372262" y="1279103"/>
            <a:ext cx="6552323" cy="4524315"/>
          </a:xfrm>
          <a:prstGeom prst="rect">
            <a:avLst/>
          </a:prstGeom>
          <a:noFill/>
        </p:spPr>
        <p:txBody>
          <a:bodyPr wrap="square" rtlCol="0">
            <a:spAutoFit/>
          </a:bodyPr>
          <a:lstStyle/>
          <a:p>
            <a:r>
              <a:rPr lang="en-US" dirty="0"/>
              <a:t>The Naija Campus Homes project covers a wide range of value chain in the real estate industry and integrates other values. The following are the scope of NCH.</a:t>
            </a:r>
          </a:p>
          <a:p>
            <a:pPr marL="285750" indent="-285750">
              <a:buFont typeface="Arial" panose="020B0604020202020204" pitchFamily="34" charset="0"/>
              <a:buChar char="•"/>
            </a:pPr>
            <a:r>
              <a:rPr lang="en-US" dirty="0"/>
              <a:t>Technology: this scope looks to bring IT integration into the delivery of our services to all categories of users. It covers data, payment, management, engagement, customer service, etc.</a:t>
            </a:r>
          </a:p>
          <a:p>
            <a:pPr marL="285750" indent="-285750">
              <a:buFont typeface="Arial" panose="020B0604020202020204" pitchFamily="34" charset="0"/>
              <a:buChar char="•"/>
            </a:pPr>
            <a:r>
              <a:rPr lang="en-US" dirty="0"/>
              <a:t>Accommodation: this scope is focusing on the delivery of the physical estate structures. It covers standard of service, conducive learning, healthy sanitation and sanitary</a:t>
            </a:r>
          </a:p>
          <a:p>
            <a:pPr marL="285750" indent="-285750">
              <a:buFont typeface="Arial" panose="020B0604020202020204" pitchFamily="34" charset="0"/>
              <a:buChar char="•"/>
            </a:pPr>
            <a:r>
              <a:rPr lang="en-US" dirty="0"/>
              <a:t>Entrepreneurial culture: through our asset banking, this project is looking to help develop a new set of investors in Nigeria </a:t>
            </a:r>
          </a:p>
          <a:p>
            <a:pPr marL="285750" indent="-285750">
              <a:buFont typeface="Arial" panose="020B0604020202020204" pitchFamily="34" charset="0"/>
              <a:buChar char="•"/>
            </a:pPr>
            <a:r>
              <a:rPr lang="en-US" dirty="0"/>
              <a:t>Security and safety: this scope considers all security and safety threats and provide mitigation and alternatives </a:t>
            </a:r>
          </a:p>
          <a:p>
            <a:pPr marL="285750" indent="-285750">
              <a:buFont typeface="Arial" panose="020B0604020202020204" pitchFamily="34" charset="0"/>
              <a:buChar char="•"/>
            </a:pPr>
            <a:r>
              <a:rPr lang="en-US" dirty="0"/>
              <a:t>Project financing: this covers the creative and strategic plans for funding the NCH project.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9750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0DE057-DAED-A9A7-83AD-D74087039E5E}"/>
              </a:ext>
            </a:extLst>
          </p:cNvPr>
          <p:cNvSpPr txBox="1"/>
          <p:nvPr/>
        </p:nvSpPr>
        <p:spPr>
          <a:xfrm>
            <a:off x="847493" y="579863"/>
            <a:ext cx="3256156" cy="369332"/>
          </a:xfrm>
          <a:prstGeom prst="rect">
            <a:avLst/>
          </a:prstGeom>
          <a:noFill/>
        </p:spPr>
        <p:txBody>
          <a:bodyPr wrap="square" rtlCol="0">
            <a:spAutoFit/>
          </a:bodyPr>
          <a:lstStyle/>
          <a:p>
            <a:r>
              <a:rPr lang="en-US" dirty="0">
                <a:solidFill>
                  <a:schemeClr val="bg1"/>
                </a:solidFill>
              </a:rPr>
              <a:t>PROPATIFY INVESTMENT GUIDE</a:t>
            </a:r>
          </a:p>
        </p:txBody>
      </p:sp>
      <p:sp>
        <p:nvSpPr>
          <p:cNvPr id="8" name="TextBox 7">
            <a:extLst>
              <a:ext uri="{FF2B5EF4-FFF2-40B4-BE49-F238E27FC236}">
                <a16:creationId xmlns:a16="http://schemas.microsoft.com/office/drawing/2014/main" id="{8359A7BC-0EB7-3878-CFD2-43DE7EAC6CCD}"/>
              </a:ext>
            </a:extLst>
          </p:cNvPr>
          <p:cNvSpPr txBox="1"/>
          <p:nvPr/>
        </p:nvSpPr>
        <p:spPr>
          <a:xfrm>
            <a:off x="1119716" y="579863"/>
            <a:ext cx="1544012" cy="369332"/>
          </a:xfrm>
          <a:prstGeom prst="rect">
            <a:avLst/>
          </a:prstGeom>
          <a:noFill/>
        </p:spPr>
        <p:txBody>
          <a:bodyPr wrap="none" rtlCol="0">
            <a:spAutoFit/>
          </a:bodyPr>
          <a:lstStyle/>
          <a:p>
            <a:r>
              <a:rPr lang="en-US" dirty="0"/>
              <a:t>Opportunities </a:t>
            </a:r>
          </a:p>
        </p:txBody>
      </p:sp>
      <p:sp>
        <p:nvSpPr>
          <p:cNvPr id="5" name="TextBox 4">
            <a:extLst>
              <a:ext uri="{FF2B5EF4-FFF2-40B4-BE49-F238E27FC236}">
                <a16:creationId xmlns:a16="http://schemas.microsoft.com/office/drawing/2014/main" id="{381DAE99-41F6-4193-9DC5-8237615A2D8D}"/>
              </a:ext>
            </a:extLst>
          </p:cNvPr>
          <p:cNvSpPr txBox="1"/>
          <p:nvPr/>
        </p:nvSpPr>
        <p:spPr>
          <a:xfrm>
            <a:off x="2475571" y="1279103"/>
            <a:ext cx="6552323" cy="5142690"/>
          </a:xfrm>
          <a:prstGeom prst="rect">
            <a:avLst/>
          </a:prstGeom>
          <a:noFill/>
        </p:spPr>
        <p:txBody>
          <a:bodyPr wrap="square" rtlCol="0">
            <a:spAutoFit/>
          </a:bodyPr>
          <a:lstStyle/>
          <a:p>
            <a:pPr marL="457200" marR="0" algn="just">
              <a:lnSpc>
                <a:spcPct val="150000"/>
              </a:lnSpc>
              <a:spcBef>
                <a:spcPts val="0"/>
              </a:spcBef>
              <a:spcAft>
                <a:spcPts val="0"/>
              </a:spcAft>
            </a:pP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In as much as there are various challenges facing both tertiary institutions and their students, there are also opportunities within the value chain, and they are but not limited to </a:t>
            </a: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ymbol" pitchFamily="2"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Over 70% of students in tertiary institutions in Nigeria stay off campus.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itchFamily="2"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The institutions can make extra income without spending a dime on accommodation.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itchFamily="2"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The students can benefit from the community of like minds created by staying on campus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itchFamily="2"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Integration of technology can enhance digital learning among students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itchFamily="2"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Large number of students can lead to economic viability within campuses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itchFamily="2" charset="2"/>
              <a:buChar char=""/>
            </a:pPr>
            <a:r>
              <a:rPr lang="en-GB" sz="1800" dirty="0">
                <a:effectLst/>
                <a:latin typeface="Calibri" panose="020F0502020204030204" pitchFamily="34" charset="0"/>
                <a:ea typeface="Calibri" panose="020F0502020204030204" pitchFamily="34" charset="0"/>
                <a:cs typeface="Calibri" panose="020F0502020204030204" pitchFamily="34" charset="0"/>
              </a:rPr>
              <a:t>Increased IGR for institution authorities </a:t>
            </a:r>
          </a:p>
          <a:p>
            <a:pPr marL="342900" marR="0" lvl="0" indent="-342900" algn="just">
              <a:lnSpc>
                <a:spcPct val="115000"/>
              </a:lnSpc>
              <a:spcBef>
                <a:spcPts val="0"/>
              </a:spcBef>
              <a:spcAft>
                <a:spcPts val="0"/>
              </a:spcAft>
              <a:buFont typeface="Symbol" pitchFamily="2" charset="2"/>
              <a:buChar char=""/>
            </a:pPr>
            <a:r>
              <a:rPr lang="en-GB" dirty="0">
                <a:latin typeface="Calibri" panose="020F0502020204030204" pitchFamily="34" charset="0"/>
                <a:ea typeface="Calibri" panose="020F0502020204030204" pitchFamily="34" charset="0"/>
                <a:cs typeface="Calibri" panose="020F0502020204030204" pitchFamily="34" charset="0"/>
              </a:rPr>
              <a:t>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071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0DE057-DAED-A9A7-83AD-D74087039E5E}"/>
              </a:ext>
            </a:extLst>
          </p:cNvPr>
          <p:cNvSpPr txBox="1"/>
          <p:nvPr/>
        </p:nvSpPr>
        <p:spPr>
          <a:xfrm>
            <a:off x="847493" y="579863"/>
            <a:ext cx="3256156" cy="369332"/>
          </a:xfrm>
          <a:prstGeom prst="rect">
            <a:avLst/>
          </a:prstGeom>
          <a:noFill/>
        </p:spPr>
        <p:txBody>
          <a:bodyPr wrap="square" rtlCol="0">
            <a:spAutoFit/>
          </a:bodyPr>
          <a:lstStyle/>
          <a:p>
            <a:r>
              <a:rPr lang="en-US" dirty="0">
                <a:solidFill>
                  <a:schemeClr val="bg1"/>
                </a:solidFill>
              </a:rPr>
              <a:t>PROPATIFY INVESTMENT GUIDE</a:t>
            </a:r>
          </a:p>
        </p:txBody>
      </p:sp>
      <p:sp>
        <p:nvSpPr>
          <p:cNvPr id="8" name="TextBox 7">
            <a:extLst>
              <a:ext uri="{FF2B5EF4-FFF2-40B4-BE49-F238E27FC236}">
                <a16:creationId xmlns:a16="http://schemas.microsoft.com/office/drawing/2014/main" id="{8359A7BC-0EB7-3878-CFD2-43DE7EAC6CCD}"/>
              </a:ext>
            </a:extLst>
          </p:cNvPr>
          <p:cNvSpPr txBox="1"/>
          <p:nvPr/>
        </p:nvSpPr>
        <p:spPr>
          <a:xfrm>
            <a:off x="526541" y="579863"/>
            <a:ext cx="2231316" cy="390363"/>
          </a:xfrm>
          <a:prstGeom prst="rect">
            <a:avLst/>
          </a:prstGeom>
          <a:noFill/>
        </p:spPr>
        <p:txBody>
          <a:bodyPr wrap="none" rtlCol="0">
            <a:spAutoFit/>
          </a:bodyPr>
          <a:lstStyle/>
          <a:p>
            <a:pPr marL="0" marR="0" indent="457200" algn="just">
              <a:lnSpc>
                <a:spcPct val="115000"/>
              </a:lnSpc>
              <a:spcBef>
                <a:spcPts val="0"/>
              </a:spcBef>
              <a:spcAft>
                <a:spcPts val="0"/>
              </a:spcAft>
            </a:pPr>
            <a:r>
              <a:rPr lang="en-CA" sz="1800" b="1" spc="-25" dirty="0">
                <a:effectLst/>
                <a:latin typeface="Calibri" panose="020F0502020204030204" pitchFamily="34" charset="0"/>
                <a:ea typeface="Times New Roman" panose="02020603050405020304" pitchFamily="18" charset="0"/>
                <a:cs typeface="Times New Roman" panose="02020603050405020304" pitchFamily="18" charset="0"/>
              </a:rPr>
              <a:t>Current Situation</a:t>
            </a: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1DAE99-41F6-4193-9DC5-8237615A2D8D}"/>
              </a:ext>
            </a:extLst>
          </p:cNvPr>
          <p:cNvSpPr txBox="1"/>
          <p:nvPr/>
        </p:nvSpPr>
        <p:spPr>
          <a:xfrm>
            <a:off x="2164682" y="1390615"/>
            <a:ext cx="6552323" cy="5256247"/>
          </a:xfrm>
          <a:prstGeom prst="rect">
            <a:avLst/>
          </a:prstGeom>
          <a:noFill/>
        </p:spPr>
        <p:txBody>
          <a:bodyPr wrap="square" rtlCol="0">
            <a:spAutoFit/>
          </a:bodyPr>
          <a:lstStyle/>
          <a:p>
            <a:pPr marL="457200" marR="0" algn="just">
              <a:lnSpc>
                <a:spcPct val="115000"/>
              </a:lnSpc>
              <a:spcBef>
                <a:spcPts val="0"/>
              </a:spcBef>
              <a:spcAft>
                <a:spcPts val="600"/>
              </a:spcAft>
            </a:pPr>
            <a:r>
              <a:rPr lang="en-GB" sz="1800" spc="-25" dirty="0">
                <a:effectLst/>
                <a:latin typeface="Calibri" panose="020F0502020204030204" pitchFamily="34" charset="0"/>
                <a:ea typeface="Times New Roman" panose="02020603050405020304" pitchFamily="18" charset="0"/>
                <a:cs typeface="Times New Roman" panose="02020603050405020304" pitchFamily="18" charset="0"/>
              </a:rPr>
              <a:t>Due to the limitations and challenges faced in the housing/accommodation of students in Nigeria, Propatify have come up with the Naija Campus Homes (NCH) the first hostel estates situated within Nigerian tertiary institution campuses that aims to solve the problems facing students and tertiary institutions as regards accommodation and other associated challenges.</a:t>
            </a: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marR="0" algn="just">
              <a:lnSpc>
                <a:spcPct val="150000"/>
              </a:lnSpc>
              <a:spcBef>
                <a:spcPts val="0"/>
              </a:spcBef>
              <a:spcAft>
                <a:spcPts val="0"/>
              </a:spcAft>
            </a:pP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At present the NCH is a project at the planning phase and thus far have the following </a:t>
            </a: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itchFamily="2" charset="2"/>
              <a:buChar char=""/>
            </a:pP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A design team </a:t>
            </a: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itchFamily="2" charset="2"/>
              <a:buChar char=""/>
            </a:pP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An architectural plan </a:t>
            </a: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itchFamily="2" charset="2"/>
              <a:buChar char=""/>
            </a:pP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A bankable business plan with financial model and projection </a:t>
            </a:r>
          </a:p>
          <a:p>
            <a:pPr marL="342900" marR="0" lvl="0" indent="-342900" algn="just">
              <a:lnSpc>
                <a:spcPct val="150000"/>
              </a:lnSpc>
              <a:spcBef>
                <a:spcPts val="0"/>
              </a:spcBef>
              <a:spcAft>
                <a:spcPts val="0"/>
              </a:spcAft>
              <a:buFont typeface="Symbol" pitchFamily="2" charset="2"/>
              <a:buChar char=""/>
            </a:pPr>
            <a:r>
              <a:rPr lang="en-CA" spc="-25" dirty="0">
                <a:latin typeface="Calibri" panose="020F0502020204030204" pitchFamily="34" charset="0"/>
                <a:ea typeface="Times New Roman" panose="02020603050405020304" pitchFamily="18" charset="0"/>
                <a:cs typeface="Times New Roman" panose="02020603050405020304" pitchFamily="18" charset="0"/>
              </a:rPr>
              <a:t>A website</a:t>
            </a:r>
          </a:p>
          <a:p>
            <a:pPr marL="342900" marR="0" lvl="0" indent="-342900" algn="just">
              <a:lnSpc>
                <a:spcPct val="150000"/>
              </a:lnSpc>
              <a:spcBef>
                <a:spcPts val="0"/>
              </a:spcBef>
              <a:spcAft>
                <a:spcPts val="0"/>
              </a:spcAft>
              <a:buFont typeface="Symbol" pitchFamily="2" charset="2"/>
              <a:buChar char=""/>
            </a:pP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47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0DE057-DAED-A9A7-83AD-D74087039E5E}"/>
              </a:ext>
            </a:extLst>
          </p:cNvPr>
          <p:cNvSpPr txBox="1"/>
          <p:nvPr/>
        </p:nvSpPr>
        <p:spPr>
          <a:xfrm>
            <a:off x="847493" y="579863"/>
            <a:ext cx="3256156" cy="369332"/>
          </a:xfrm>
          <a:prstGeom prst="rect">
            <a:avLst/>
          </a:prstGeom>
          <a:noFill/>
        </p:spPr>
        <p:txBody>
          <a:bodyPr wrap="square" rtlCol="0">
            <a:spAutoFit/>
          </a:bodyPr>
          <a:lstStyle/>
          <a:p>
            <a:r>
              <a:rPr lang="en-US" dirty="0">
                <a:solidFill>
                  <a:schemeClr val="bg1"/>
                </a:solidFill>
              </a:rPr>
              <a:t>PROPATIFY INVESTMENT GUIDE</a:t>
            </a:r>
          </a:p>
        </p:txBody>
      </p:sp>
      <p:sp>
        <p:nvSpPr>
          <p:cNvPr id="8" name="TextBox 7">
            <a:extLst>
              <a:ext uri="{FF2B5EF4-FFF2-40B4-BE49-F238E27FC236}">
                <a16:creationId xmlns:a16="http://schemas.microsoft.com/office/drawing/2014/main" id="{8359A7BC-0EB7-3878-CFD2-43DE7EAC6CCD}"/>
              </a:ext>
            </a:extLst>
          </p:cNvPr>
          <p:cNvSpPr txBox="1"/>
          <p:nvPr/>
        </p:nvSpPr>
        <p:spPr>
          <a:xfrm>
            <a:off x="1119716" y="579863"/>
            <a:ext cx="1635384" cy="369332"/>
          </a:xfrm>
          <a:prstGeom prst="rect">
            <a:avLst/>
          </a:prstGeom>
          <a:noFill/>
        </p:spPr>
        <p:txBody>
          <a:bodyPr wrap="none" rtlCol="0">
            <a:spAutoFit/>
          </a:bodyPr>
          <a:lstStyle/>
          <a:p>
            <a:r>
              <a:rPr lang="en-US" dirty="0"/>
              <a:t>Business Needs</a:t>
            </a:r>
          </a:p>
        </p:txBody>
      </p:sp>
      <p:sp>
        <p:nvSpPr>
          <p:cNvPr id="5" name="TextBox 4">
            <a:extLst>
              <a:ext uri="{FF2B5EF4-FFF2-40B4-BE49-F238E27FC236}">
                <a16:creationId xmlns:a16="http://schemas.microsoft.com/office/drawing/2014/main" id="{381DAE99-41F6-4193-9DC5-8237615A2D8D}"/>
              </a:ext>
            </a:extLst>
          </p:cNvPr>
          <p:cNvSpPr txBox="1"/>
          <p:nvPr/>
        </p:nvSpPr>
        <p:spPr>
          <a:xfrm>
            <a:off x="2164682" y="1390615"/>
            <a:ext cx="6552323" cy="5162054"/>
          </a:xfrm>
          <a:prstGeom prst="rect">
            <a:avLst/>
          </a:prstGeom>
          <a:noFill/>
        </p:spPr>
        <p:txBody>
          <a:bodyPr wrap="square" rtlCol="0">
            <a:spAutoFit/>
          </a:bodyPr>
          <a:lstStyle/>
          <a:p>
            <a:pPr indent="457200" algn="just">
              <a:lnSpc>
                <a:spcPct val="115000"/>
              </a:lnSpc>
            </a:pP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For th</a:t>
            </a:r>
            <a:r>
              <a:rPr lang="en-CA" spc="-25" dirty="0">
                <a:latin typeface="Calibri" panose="020F0502020204030204" pitchFamily="34" charset="0"/>
                <a:ea typeface="Times New Roman" panose="02020603050405020304" pitchFamily="18" charset="0"/>
                <a:cs typeface="Times New Roman" panose="02020603050405020304" pitchFamily="18" charset="0"/>
              </a:rPr>
              <a:t>e business to move swiftly in an emerging market with abundant opportunities, the business needs a strategic plan of entry and dominance. Achieving this will require the following </a:t>
            </a:r>
          </a:p>
          <a:p>
            <a:pPr marL="285750" indent="-285750" algn="just">
              <a:lnSpc>
                <a:spcPct val="115000"/>
              </a:lnSpc>
              <a:buFont typeface="Arial" panose="020B0604020202020204" pitchFamily="34" charset="0"/>
              <a:buChar char="•"/>
            </a:pP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Application (</a:t>
            </a:r>
            <a:r>
              <a:rPr lang="en-CA" sz="1800" spc="-25" dirty="0" err="1">
                <a:effectLst/>
                <a:latin typeface="Calibri" panose="020F0502020204030204" pitchFamily="34" charset="0"/>
                <a:ea typeface="Times New Roman" panose="02020603050405020304" pitchFamily="18" charset="0"/>
                <a:cs typeface="Times New Roman" panose="02020603050405020304" pitchFamily="18" charset="0"/>
              </a:rPr>
              <a:t>PropaStakes</a:t>
            </a: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 this software will stand as the meeting point for the general public to smartly and conveniently invest in our special projects (NCH, etc.).</a:t>
            </a:r>
          </a:p>
          <a:p>
            <a:pPr marL="285750" indent="-285750" algn="just">
              <a:lnSpc>
                <a:spcPct val="115000"/>
              </a:lnSpc>
              <a:buFont typeface="Arial" panose="020B0604020202020204" pitchFamily="34" charset="0"/>
              <a:buChar char="•"/>
            </a:pPr>
            <a:r>
              <a:rPr lang="en-CA" spc="-25" dirty="0">
                <a:latin typeface="Calibri" panose="020F0502020204030204" pitchFamily="34" charset="0"/>
                <a:ea typeface="Times New Roman" panose="02020603050405020304" pitchFamily="18" charset="0"/>
                <a:cs typeface="Times New Roman" panose="02020603050405020304" pitchFamily="18" charset="0"/>
              </a:rPr>
              <a:t>Office location: will serve as primary operations base for the business.</a:t>
            </a:r>
          </a:p>
          <a:p>
            <a:pPr marL="285750" indent="-285750" algn="just">
              <a:lnSpc>
                <a:spcPct val="115000"/>
              </a:lnSpc>
              <a:buFont typeface="Arial" panose="020B0604020202020204" pitchFamily="34" charset="0"/>
              <a:buChar char="•"/>
            </a:pPr>
            <a:r>
              <a:rPr lang="en-CA" sz="1800" spc="-25" dirty="0">
                <a:effectLst/>
                <a:latin typeface="Calibri" panose="020F0502020204030204" pitchFamily="34" charset="0"/>
                <a:ea typeface="Times New Roman" panose="02020603050405020304" pitchFamily="18" charset="0"/>
                <a:cs typeface="Times New Roman" panose="02020603050405020304" pitchFamily="18" charset="0"/>
              </a:rPr>
              <a:t>Workforce : this will be the engine room of the business. The team will develop, maintain and manage the operations of the business.</a:t>
            </a:r>
          </a:p>
          <a:p>
            <a:pPr marL="285750" indent="-285750" algn="just">
              <a:lnSpc>
                <a:spcPct val="115000"/>
              </a:lnSpc>
              <a:buFont typeface="Arial" panose="020B0604020202020204" pitchFamily="34" charset="0"/>
              <a:buChar char="•"/>
            </a:pPr>
            <a:r>
              <a:rPr lang="en-CA" spc="-25" dirty="0">
                <a:latin typeface="Calibri" panose="020F0502020204030204" pitchFamily="34" charset="0"/>
                <a:ea typeface="Times New Roman" panose="02020603050405020304" pitchFamily="18" charset="0"/>
                <a:cs typeface="Times New Roman" panose="02020603050405020304" pitchFamily="18" charset="0"/>
              </a:rPr>
              <a:t>Mobility : this will help in achieving the business strategic objectives.</a:t>
            </a:r>
          </a:p>
          <a:p>
            <a:pPr marL="285750" indent="-285750" algn="just">
              <a:lnSpc>
                <a:spcPct val="115000"/>
              </a:lnSpc>
              <a:buFont typeface="Arial" panose="020B0604020202020204" pitchFamily="34" charset="0"/>
              <a:buChar char="•"/>
            </a:pPr>
            <a:r>
              <a:rPr lang="en-CA" spc="-25" dirty="0">
                <a:latin typeface="Calibri" panose="020F0502020204030204" pitchFamily="34" charset="0"/>
                <a:ea typeface="Times New Roman" panose="02020603050405020304" pitchFamily="18" charset="0"/>
                <a:cs typeface="Times New Roman" panose="02020603050405020304" pitchFamily="18" charset="0"/>
              </a:rPr>
              <a:t>Working capital: this is needed for smooth daily operations and other strategic activities that will increase profitability of the business.</a:t>
            </a:r>
            <a:endParaRPr lang="en-US" sz="1800" spc="-25"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457200" algn="just">
              <a:lnSpc>
                <a:spcPct val="115000"/>
              </a:lnSpc>
              <a:spcBef>
                <a:spcPts val="0"/>
              </a:spcBef>
              <a:spcAft>
                <a:spcPts val="0"/>
              </a:spcAft>
            </a:pPr>
            <a:endParaRPr lang="en-US" sz="1800" b="1" spc="-25"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17583"/>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TotalTime>
  <Words>710</Words>
  <Application>Microsoft Macintosh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Symbol</vt:lpstr>
      <vt:lpstr>Office Theme 2013 - 2022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cp:revision>
  <dcterms:created xsi:type="dcterms:W3CDTF">2023-02-17T15:59:01Z</dcterms:created>
  <dcterms:modified xsi:type="dcterms:W3CDTF">2023-02-20T22:26:34Z</dcterms:modified>
</cp:coreProperties>
</file>