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60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FF3DB7-B2E6-43E2-8BFE-93DDADB53B2C}" v="2215" dt="2021-03-25T04:26:38.362"/>
    <p1510:client id="{2BCF63A6-A6A8-450D-AF9D-BCC818D063F5}" v="631" dt="2021-03-25T05:06:16.523"/>
    <p1510:client id="{FCA686D5-5F07-4C9E-A12B-35CF538EC2CA}" v="21" dt="2021-03-25T06:03:19.1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9186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914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32914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38375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4660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68971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74182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96851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7381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3/24/2021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93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4385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3/24/2021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466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1211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8758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150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4461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563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520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iFlixx/Clever-hous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cs typeface="Calibri Light"/>
              </a:rPr>
              <a:t>Умный дом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/>
              <a:t>Работу выполнили Арам Хачатурян и Спирин Максим</a:t>
            </a: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BF9489-A360-4E01-871B-D570A88EA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A1BD6E-C87F-45F6-80F2-37E3FE527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1. Создать схему на </a:t>
            </a:r>
            <a:r>
              <a:rPr lang="ru-RU" dirty="0" err="1"/>
              <a:t>esp</a:t>
            </a:r>
            <a:r>
              <a:rPr lang="ru-RU" dirty="0"/>
              <a:t>, способную определять процент углекислого газа в воздухе, температуру, влажность и движение в доме.</a:t>
            </a:r>
            <a:br>
              <a:rPr lang="ru-RU" dirty="0"/>
            </a:br>
            <a:r>
              <a:rPr lang="ru-RU" dirty="0"/>
              <a:t>2. Сделать мобильное приложение, способное выводить данные на экран в режиме реального времени.</a:t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7951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>
            <a:extLst>
              <a:ext uri="{FF2B5EF4-FFF2-40B4-BE49-F238E27FC236}">
                <a16:creationId xmlns:a16="http://schemas.microsoft.com/office/drawing/2014/main" id="{7575D7A7-3C36-4508-9BC6-70A93BD3C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BC964A0D-06B7-4C16-AC9F-20ADDA8059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F5703F5C-55DF-45CD-BC3F-3BE8F1033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A8C7134F-70F9-4826-A97E-9B39AEA08F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39351E73-B6DD-4B56-8EE9-C16B5711C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E446D0E-6531-40B7-A182-FB86024397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53EDA46E-AECC-43B8-B54F-FA6E4C0C6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A789037-2F02-4B13-8573-CB800A968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1795" y="576916"/>
            <a:ext cx="3992501" cy="573498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extrusionH="76200" contourW="12700">
            <a:bevelT w="19050" h="0" prst="coolSlant"/>
            <a:extrusionClr>
              <a:schemeClr val="accent3">
                <a:lumMod val="50000"/>
              </a:schemeClr>
            </a:extrusionClr>
            <a:contourClr>
              <a:schemeClr val="tx2">
                <a:lumMod val="75000"/>
                <a:lumOff val="2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67B4C5E-A726-4AC9-9254-E81F0698B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4673" y="742355"/>
            <a:ext cx="3666744" cy="5404104"/>
          </a:xfrm>
          <a:prstGeom prst="rect">
            <a:avLst/>
          </a:prstGeom>
          <a:noFill/>
          <a:ln w="15875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348AE7-9967-4F37-B154-AEA3BB721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07" y="1385822"/>
            <a:ext cx="3055676" cy="287630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>
                <a:solidFill>
                  <a:schemeClr val="bg1"/>
                </a:solidFill>
              </a:rPr>
              <a:t>Проблемы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ABB9F5C-E207-48FB-8C42-6D98BE0C0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0207" y="1382840"/>
            <a:ext cx="6438212" cy="41861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1. </a:t>
            </a:r>
            <a:r>
              <a:rPr lang="en-US" sz="2000" dirty="0" err="1">
                <a:solidFill>
                  <a:schemeClr val="bg1"/>
                </a:solidFill>
              </a:rPr>
              <a:t>Из-за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большого</a:t>
            </a:r>
            <a:r>
              <a:rPr lang="en-US" sz="2000" dirty="0">
                <a:solidFill>
                  <a:schemeClr val="bg1"/>
                </a:solidFill>
              </a:rPr>
              <a:t> </a:t>
            </a:r>
            <a:r>
              <a:rPr lang="en-US" sz="2000" dirty="0" err="1">
                <a:solidFill>
                  <a:schemeClr val="bg1"/>
                </a:solidFill>
              </a:rPr>
              <a:t>процента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углекислого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газа</a:t>
            </a:r>
            <a:r>
              <a:rPr lang="en-US" sz="2000" dirty="0">
                <a:solidFill>
                  <a:schemeClr val="bg1"/>
                </a:solidFill>
              </a:rPr>
              <a:t> в </a:t>
            </a:r>
            <a:r>
              <a:rPr lang="en-US" sz="2000" dirty="0" err="1">
                <a:solidFill>
                  <a:schemeClr val="bg1"/>
                </a:solidFill>
              </a:rPr>
              <a:t>воздухе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может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болеть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голова</a:t>
            </a:r>
            <a:r>
              <a:rPr lang="en-US" sz="2000" dirty="0">
                <a:solidFill>
                  <a:schemeClr val="bg1"/>
                </a:solidFill>
              </a:rPr>
              <a:t>, а </a:t>
            </a:r>
            <a:r>
              <a:rPr lang="en-US" sz="2000" dirty="0" err="1">
                <a:solidFill>
                  <a:schemeClr val="bg1"/>
                </a:solidFill>
              </a:rPr>
              <a:t>также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проблемы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со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сном</a:t>
            </a:r>
            <a:r>
              <a:rPr lang="en-US" sz="2000" dirty="0">
                <a:solidFill>
                  <a:schemeClr val="bg1"/>
                </a:solidFill>
              </a:rPr>
              <a:t>. Даже </a:t>
            </a:r>
            <a:r>
              <a:rPr lang="en-US" sz="2000" dirty="0" err="1">
                <a:solidFill>
                  <a:schemeClr val="bg1"/>
                </a:solidFill>
              </a:rPr>
              <a:t>малейшее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превышение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нормы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может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мешать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человеку</a:t>
            </a:r>
            <a:r>
              <a:rPr lang="en-US" sz="2000" dirty="0">
                <a:solidFill>
                  <a:schemeClr val="bg1"/>
                </a:solidFill>
              </a:rPr>
              <a:t> в </a:t>
            </a:r>
            <a:r>
              <a:rPr lang="en-US" sz="2000" dirty="0" err="1">
                <a:solidFill>
                  <a:schemeClr val="bg1"/>
                </a:solidFill>
              </a:rPr>
              <a:t>его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делах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2. </a:t>
            </a:r>
            <a:r>
              <a:rPr lang="en-US" sz="2000" dirty="0" err="1">
                <a:solidFill>
                  <a:schemeClr val="bg1"/>
                </a:solidFill>
              </a:rPr>
              <a:t>При</a:t>
            </a:r>
            <a:r>
              <a:rPr lang="en-US" sz="2000" dirty="0">
                <a:solidFill>
                  <a:schemeClr val="bg1"/>
                </a:solidFill>
              </a:rPr>
              <a:t> </a:t>
            </a:r>
            <a:r>
              <a:rPr lang="en-US" sz="2000" dirty="0" err="1">
                <a:solidFill>
                  <a:schemeClr val="bg1"/>
                </a:solidFill>
              </a:rPr>
              <a:t>изменениях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температуры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на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низкую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можно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заболеть</a:t>
            </a:r>
            <a:r>
              <a:rPr lang="en-US" sz="2000" dirty="0">
                <a:solidFill>
                  <a:schemeClr val="bg1"/>
                </a:solidFill>
              </a:rPr>
              <a:t>, а </a:t>
            </a:r>
            <a:r>
              <a:rPr lang="en-US" sz="2000" dirty="0" err="1">
                <a:solidFill>
                  <a:schemeClr val="bg1"/>
                </a:solidFill>
              </a:rPr>
              <a:t>при</a:t>
            </a:r>
            <a:r>
              <a:rPr lang="en-US" sz="2000" dirty="0">
                <a:solidFill>
                  <a:schemeClr val="bg1"/>
                </a:solidFill>
              </a:rPr>
              <a:t> </a:t>
            </a:r>
            <a:r>
              <a:rPr lang="en-US" sz="2000" dirty="0" err="1">
                <a:solidFill>
                  <a:schemeClr val="bg1"/>
                </a:solidFill>
              </a:rPr>
              <a:t>высокой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температуре</a:t>
            </a:r>
            <a:r>
              <a:rPr lang="en-US" sz="2000" dirty="0">
                <a:solidFill>
                  <a:schemeClr val="bg1"/>
                </a:solidFill>
              </a:rPr>
              <a:t> </a:t>
            </a:r>
            <a:r>
              <a:rPr lang="en-US" sz="2000" dirty="0" err="1">
                <a:solidFill>
                  <a:schemeClr val="bg1"/>
                </a:solidFill>
              </a:rPr>
              <a:t>можно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почувствовать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себя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плохо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3. </a:t>
            </a:r>
            <a:r>
              <a:rPr lang="en-US" sz="2000" dirty="0" err="1">
                <a:solidFill>
                  <a:schemeClr val="bg1"/>
                </a:solidFill>
              </a:rPr>
              <a:t>Из-за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изменений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влажности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также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может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стать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плохо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4. </a:t>
            </a:r>
            <a:r>
              <a:rPr lang="en-US" sz="2000" dirty="0" err="1">
                <a:solidFill>
                  <a:schemeClr val="bg1"/>
                </a:solidFill>
              </a:rPr>
              <a:t>Будет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очень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плохо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dirty="0" err="1">
                <a:solidFill>
                  <a:schemeClr val="bg1"/>
                </a:solidFill>
              </a:rPr>
              <a:t>если</a:t>
            </a:r>
            <a:r>
              <a:rPr lang="en-US" sz="2000" dirty="0">
                <a:solidFill>
                  <a:schemeClr val="bg1"/>
                </a:solidFill>
              </a:rPr>
              <a:t> в </a:t>
            </a:r>
            <a:r>
              <a:rPr lang="en-US" sz="2000" dirty="0" err="1">
                <a:solidFill>
                  <a:schemeClr val="bg1"/>
                </a:solidFill>
              </a:rPr>
              <a:t>дом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проберутся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неизвестные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люди</a:t>
            </a:r>
            <a:r>
              <a:rPr lang="en-US" sz="2000" dirty="0">
                <a:solidFill>
                  <a:schemeClr val="bg1"/>
                </a:solidFill>
              </a:rPr>
              <a:t>, а </a:t>
            </a:r>
            <a:r>
              <a:rPr lang="en-US" sz="2000" dirty="0" err="1">
                <a:solidFill>
                  <a:schemeClr val="bg1"/>
                </a:solidFill>
              </a:rPr>
              <a:t>человек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об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этом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даже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не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узнает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dirty="0" err="1">
                <a:solidFill>
                  <a:schemeClr val="bg1"/>
                </a:solidFill>
              </a:rPr>
              <a:t>ведь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это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могут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быть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воры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dirty="0" err="1">
                <a:solidFill>
                  <a:schemeClr val="bg1"/>
                </a:solidFill>
              </a:rPr>
              <a:t>грабители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или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даже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убийцы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5. </a:t>
            </a:r>
            <a:r>
              <a:rPr lang="en-US" sz="2000" dirty="0" err="1">
                <a:solidFill>
                  <a:schemeClr val="bg1"/>
                </a:solidFill>
              </a:rPr>
              <a:t>Довольно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сложно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следить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за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всем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этим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dirty="0" err="1">
                <a:solidFill>
                  <a:schemeClr val="bg1"/>
                </a:solidFill>
              </a:rPr>
              <a:t>постоянно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ходя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по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дому</a:t>
            </a:r>
            <a:r>
              <a:rPr lang="en-US" sz="2000" dirty="0">
                <a:solidFill>
                  <a:schemeClr val="bg1"/>
                </a:solidFill>
              </a:rPr>
              <a:t> и </a:t>
            </a:r>
            <a:r>
              <a:rPr lang="en-US" sz="2000" dirty="0" err="1">
                <a:solidFill>
                  <a:schemeClr val="bg1"/>
                </a:solidFill>
              </a:rPr>
              <a:t>проверяя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показания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47F9D90F-7118-49FD-9E75-223103DD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76971" y="4397593"/>
            <a:ext cx="2762149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7658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>
            <a:extLst>
              <a:ext uri="{FF2B5EF4-FFF2-40B4-BE49-F238E27FC236}">
                <a16:creationId xmlns:a16="http://schemas.microsoft.com/office/drawing/2014/main" id="{7575D7A7-3C36-4508-9BC6-70A93BD3C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BC964A0D-06B7-4C16-AC9F-20ADDA8059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F5703F5C-55DF-45CD-BC3F-3BE8F1033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A8C7134F-70F9-4826-A97E-9B39AEA08F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39351E73-B6DD-4B56-8EE9-C16B5711C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E446D0E-6531-40B7-A182-FB86024397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53EDA46E-AECC-43B8-B54F-FA6E4C0C6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A789037-2F02-4B13-8573-CB800A968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1795" y="576916"/>
            <a:ext cx="3992501" cy="573498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extrusionH="76200" contourW="12700">
            <a:bevelT w="19050" h="0" prst="coolSlant"/>
            <a:extrusionClr>
              <a:schemeClr val="accent3">
                <a:lumMod val="50000"/>
              </a:schemeClr>
            </a:extrusionClr>
            <a:contourClr>
              <a:schemeClr val="tx2">
                <a:lumMod val="75000"/>
                <a:lumOff val="2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67B4C5E-A726-4AC9-9254-E81F0698B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4673" y="742355"/>
            <a:ext cx="3666744" cy="5404104"/>
          </a:xfrm>
          <a:prstGeom prst="rect">
            <a:avLst/>
          </a:prstGeom>
          <a:noFill/>
          <a:ln w="15875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348AE7-9967-4F37-B154-AEA3BB721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07" y="2789017"/>
            <a:ext cx="3055676" cy="147311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000" dirty="0" err="1">
                <a:solidFill>
                  <a:schemeClr val="bg1"/>
                </a:solidFill>
              </a:rPr>
              <a:t>Решение</a:t>
            </a:r>
            <a:r>
              <a:rPr lang="en-US" sz="5000" dirty="0">
                <a:solidFill>
                  <a:schemeClr val="bg1"/>
                </a:solidFill>
              </a:rPr>
              <a:t> </a:t>
            </a:r>
            <a:r>
              <a:rPr lang="en-US" sz="5000" dirty="0" err="1">
                <a:solidFill>
                  <a:schemeClr val="bg1"/>
                </a:solidFill>
              </a:rPr>
              <a:t>проблем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ABB9F5C-E207-48FB-8C42-6D98BE0C0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0207" y="1271328"/>
            <a:ext cx="6438212" cy="408394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1. </a:t>
            </a:r>
            <a:r>
              <a:rPr lang="en-US" sz="2000" dirty="0" err="1">
                <a:solidFill>
                  <a:schemeClr val="bg1"/>
                </a:solidFill>
              </a:rPr>
              <a:t>Наше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устройство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позволяет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измерять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содержание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углекислого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газа</a:t>
            </a:r>
            <a:r>
              <a:rPr lang="en-US" sz="2000" dirty="0">
                <a:solidFill>
                  <a:schemeClr val="bg1"/>
                </a:solidFill>
              </a:rPr>
              <a:t> в </a:t>
            </a:r>
            <a:r>
              <a:rPr lang="en-US" sz="2000" dirty="0" err="1">
                <a:solidFill>
                  <a:schemeClr val="bg1"/>
                </a:solidFill>
              </a:rPr>
              <a:t>воздухе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dirty="0" err="1">
                <a:solidFill>
                  <a:schemeClr val="bg1"/>
                </a:solidFill>
              </a:rPr>
              <a:t>что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помогает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его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контролировать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2. </a:t>
            </a:r>
            <a:r>
              <a:rPr lang="en-US" sz="2000" dirty="0" err="1">
                <a:solidFill>
                  <a:schemeClr val="bg1"/>
                </a:solidFill>
              </a:rPr>
              <a:t>Также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наше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устройство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имеет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функцию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термометра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dirty="0" err="1">
                <a:solidFill>
                  <a:schemeClr val="bg1"/>
                </a:solidFill>
              </a:rPr>
              <a:t>позволяя</a:t>
            </a:r>
            <a:r>
              <a:rPr lang="en-US" sz="2000" dirty="0">
                <a:solidFill>
                  <a:schemeClr val="bg1"/>
                </a:solidFill>
              </a:rPr>
              <a:t> в </a:t>
            </a:r>
            <a:r>
              <a:rPr lang="en-US" sz="2000" dirty="0" err="1">
                <a:solidFill>
                  <a:schemeClr val="bg1"/>
                </a:solidFill>
              </a:rPr>
              <a:t>режиме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реального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времени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следить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за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температурой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3. </a:t>
            </a:r>
            <a:r>
              <a:rPr lang="en-US" sz="2000" dirty="0" err="1">
                <a:solidFill>
                  <a:schemeClr val="bg1"/>
                </a:solidFill>
              </a:rPr>
              <a:t>Также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оно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может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определить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процент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влажности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  <a:br>
              <a:rPr lang="en-US" dirty="0"/>
            </a:br>
            <a:r>
              <a:rPr lang="en-US" sz="2000" dirty="0">
                <a:solidFill>
                  <a:schemeClr val="bg1"/>
                </a:solidFill>
              </a:rPr>
              <a:t>4. С </a:t>
            </a:r>
            <a:r>
              <a:rPr lang="en-US" sz="2000" dirty="0" err="1">
                <a:solidFill>
                  <a:schemeClr val="bg1"/>
                </a:solidFill>
              </a:rPr>
              <a:t>помощью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датчика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движения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можно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всегда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быть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спокойным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dirty="0" err="1">
                <a:solidFill>
                  <a:schemeClr val="bg1"/>
                </a:solidFill>
              </a:rPr>
              <a:t>так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как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он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заметит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любое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движение</a:t>
            </a:r>
            <a:r>
              <a:rPr lang="en-US" sz="2000" dirty="0">
                <a:solidFill>
                  <a:schemeClr val="bg1"/>
                </a:solidFill>
              </a:rPr>
              <a:t> в </a:t>
            </a:r>
            <a:r>
              <a:rPr lang="en-US" sz="2000" dirty="0" err="1">
                <a:solidFill>
                  <a:schemeClr val="bg1"/>
                </a:solidFill>
              </a:rPr>
              <a:t>ваше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отсутствие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5. </a:t>
            </a:r>
            <a:r>
              <a:rPr lang="en-US" sz="2000" dirty="0" err="1">
                <a:solidFill>
                  <a:schemeClr val="bg1"/>
                </a:solidFill>
              </a:rPr>
              <a:t>За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всем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этим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можно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следить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из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приложения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dirty="0" err="1">
                <a:solidFill>
                  <a:schemeClr val="bg1"/>
                </a:solidFill>
              </a:rPr>
              <a:t>просто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сидя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на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диване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47F9D90F-7118-49FD-9E75-223103DD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76971" y="4397593"/>
            <a:ext cx="2762149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5918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C878D9A-77BE-4701-AE3D-EEFC53CD5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43BE08-0ED1-4B73-AC6D-B7E26A59C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3" y="469900"/>
            <a:ext cx="3695002" cy="59182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56B2094-7FC0-45FC-BFED-3CB88CEE6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668" y="635508"/>
            <a:ext cx="3364992" cy="558698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FB63D9-A6D1-46C8-950A-06F7F7CD1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108" y="954756"/>
            <a:ext cx="2730414" cy="4946003"/>
          </a:xfrm>
        </p:spPr>
        <p:txBody>
          <a:bodyPr>
            <a:normAutofit/>
          </a:bodyPr>
          <a:lstStyle/>
          <a:p>
            <a:r>
              <a:rPr lang="ru-RU" sz="2400" dirty="0">
                <a:solidFill>
                  <a:srgbClr val="FFFFFF"/>
                </a:solidFill>
              </a:rPr>
              <a:t>Принципиальная схема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A4B640-BB7F-4272-A710-068DBA9F9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08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Рисунок 3">
            <a:extLst>
              <a:ext uri="{FF2B5EF4-FFF2-40B4-BE49-F238E27FC236}">
                <a16:creationId xmlns:a16="http://schemas.microsoft.com/office/drawing/2014/main" id="{BBE17541-8365-486C-8B0F-0292643C73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5206" y="135948"/>
            <a:ext cx="6701883" cy="3045593"/>
          </a:xfrm>
          <a:prstGeom prst="rect">
            <a:avLst/>
          </a:prstGeom>
        </p:spPr>
      </p:pic>
      <p:pic>
        <p:nvPicPr>
          <p:cNvPr id="5" name="Рисунок 5">
            <a:extLst>
              <a:ext uri="{FF2B5EF4-FFF2-40B4-BE49-F238E27FC236}">
                <a16:creationId xmlns:a16="http://schemas.microsoft.com/office/drawing/2014/main" id="{43816337-2F9E-4F53-AAD1-6988C53B34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7107" y="3061867"/>
            <a:ext cx="3923371" cy="365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83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FFC92A-A37B-49BE-8109-D7EA8A5AA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Принцип роботы разработанного решения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F34A1B-F391-450C-B6C2-35C64C894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Наше устройство считывает все значения с встроенных датчиков и выводит их в </a:t>
            </a:r>
            <a:r>
              <a:rPr lang="ru-RU" dirty="0" err="1"/>
              <a:t>blynk</a:t>
            </a:r>
            <a:r>
              <a:rPr lang="ru-RU" dirty="0"/>
              <a:t>. Там есть интерфейс, с помощью которого можно всё это регулировать.</a:t>
            </a:r>
          </a:p>
        </p:txBody>
      </p:sp>
    </p:spTree>
    <p:extLst>
      <p:ext uri="{BB962C8B-B14F-4D97-AF65-F5344CB8AC3E}">
        <p14:creationId xmlns:p14="http://schemas.microsoft.com/office/powerpoint/2010/main" val="3468744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E12E02-1FA2-4562-BD18-EF9DC3746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Плюсы и минусы решения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9F4617-5923-4C66-9632-F69F87115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</a:t>
            </a:r>
            <a:r>
              <a:rPr lang="ru-RU" dirty="0" err="1"/>
              <a:t>blynk</a:t>
            </a:r>
            <a:r>
              <a:rPr lang="ru-RU" dirty="0"/>
              <a:t> легко смотреть за всеми параметрами, но всё же </a:t>
            </a:r>
            <a:r>
              <a:rPr lang="ru-RU" dirty="0" err="1"/>
              <a:t>blynk</a:t>
            </a:r>
            <a:r>
              <a:rPr lang="ru-RU" dirty="0"/>
              <a:t> не идеален. Всё не очень красиво, можно сказать мы пошли по пути производительности, а не красоты. Также конструкция довольно хрупкая, но если относиться к ней аккуратно, будет работать идеально.</a:t>
            </a:r>
          </a:p>
        </p:txBody>
      </p:sp>
    </p:spTree>
    <p:extLst>
      <p:ext uri="{BB962C8B-B14F-4D97-AF65-F5344CB8AC3E}">
        <p14:creationId xmlns:p14="http://schemas.microsoft.com/office/powerpoint/2010/main" val="390451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D11BD1-A991-47C4-ACCA-832F11E3E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Ссылка на </a:t>
            </a:r>
            <a:r>
              <a:rPr lang="ru-RU" dirty="0" err="1"/>
              <a:t>гитхаб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D335D7-343B-479F-943C-38F15E25F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Ссылка: </a:t>
            </a:r>
            <a:r>
              <a:rPr lang="ru-RU" dirty="0">
                <a:ea typeface="+mn-lt"/>
                <a:cs typeface="+mn-lt"/>
                <a:hlinkClick r:id="rId2"/>
              </a:rPr>
              <a:t>DiFlixx/Clever-house (github.com)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35958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Organic</vt:lpstr>
      <vt:lpstr>Умный дом</vt:lpstr>
      <vt:lpstr>Цель</vt:lpstr>
      <vt:lpstr>Проблемы</vt:lpstr>
      <vt:lpstr>Решение проблем</vt:lpstr>
      <vt:lpstr>Принципиальная схема</vt:lpstr>
      <vt:lpstr>Принцип роботы разработанного решения</vt:lpstr>
      <vt:lpstr>Плюсы и минусы решения</vt:lpstr>
      <vt:lpstr>Ссылка на гитхаб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186</cp:revision>
  <dcterms:created xsi:type="dcterms:W3CDTF">2021-03-25T04:03:02Z</dcterms:created>
  <dcterms:modified xsi:type="dcterms:W3CDTF">2021-03-25T06:49:57Z</dcterms:modified>
</cp:coreProperties>
</file>