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32" r:id="rId45"/>
    <p:sldId id="258" r:id="rId4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21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DE459A-3F8A-41C8-BBE6-2CC1A237E8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CCBB5-8696-A85F-3143-BF3662C126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3E31E4D-5DD8-FD41-A365-ED0CF8E97D7F}" type="datetimeFigureOut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42EA6C-1702-ADAC-2BFA-232266DC8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37956CE-7D74-D4C0-9EFB-6C67D51D6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EA1FD-EEBE-6597-3FC9-15CF137E27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88E39-25F0-7AD4-B572-1C14EFF1D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E6583E-387C-A945-A0FC-1B27AAE46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DE8F-FC89-2334-8106-9DA8402A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E2DCB-CE27-334E-8BBA-A74BDFF6504D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B30F-C1AB-35E8-4FD2-8752C206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D87A-B728-12C4-400B-F510F112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BC160-4DC3-A749-95B0-5634CF2D0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2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B8101-F5A7-2B19-9780-06D86B43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06684-0FC7-7B42-B850-DB1266FAA425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D5A6-A068-86E1-9069-F02543B2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D71F-E23C-05FC-68E0-FDB0EDED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1718-176A-5F42-AC6D-C76341E979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47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5D69-A5CB-CFC0-B41F-21792909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B4A22-F325-6D44-AF13-3882DAF55673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D74E-4E68-D153-6B84-51DD32F2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85DC-3BA1-67BE-1090-AD45D35A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BB5B5-5573-3D47-BD67-6E344F0485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94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5EAF-8250-3FED-C372-15B0B9E6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E8BB0-FD80-7D44-9A63-EE7B40BDEA4E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E6FF-6AB5-2202-FE85-511B5D53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F22B1-A8C4-2F97-1FB0-3BC30E7C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0E6E8-4C75-344E-987B-4F92E5396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96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7984-E533-F135-4674-8F6D6E8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8F989-C000-2440-B64A-91450D3402AF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92E1B-D393-FD09-30BC-B3908B4D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DB17-89B3-C694-14F8-DF662CB9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C80EB-1D1B-9F48-A233-20213DF8E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2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856630-40A5-CD4B-5C50-E8D9CA41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615CD-7D87-C64C-9FA1-1661988D68D5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1A90B7-B774-3130-D67D-73F2986F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BFC4E7-B73A-B3CE-FEC9-71517678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DA7A3-EB4E-3C41-8F8B-C890213543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40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671A92-60E6-1A22-093C-2F2D2458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D658B-2385-E241-80EA-365DC37106B9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F70034-A94D-1DCA-9BAE-25D0440F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C40FAA-78E7-8C9F-370E-26DBB0D8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7CA13-DE60-F54A-9FD7-63C8ED6C6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2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C35991-03E7-F164-5861-56CC0C1E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38D46-D879-BF48-A84C-A228CA24552B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D24B56-7EA0-FF41-C124-E428BD4C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A01DDF-88E5-9AFA-0398-53879F44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A0332-EFD4-DB42-BBE4-420EDECF09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48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D7044A-C0DA-041D-2A3F-0869FAFD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E5EFE-9E7E-9247-ADEC-70D5C066EF94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4C93DD-E938-D09C-5F97-7C00FA2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66F0FB-C8B6-BDC7-277F-362367DB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EE087-C237-8B41-BB59-69C85A8D4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59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C63679-65ED-5598-C425-CD9E9853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49DBB-564B-A74D-9F5B-F41BAA9F79DF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36F6AF-FCAC-461B-0BC1-FB825539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509986-C3B0-707F-018A-068D63D3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563DA-4333-0B4B-8C9C-B7625664C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6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66B31D-BEE1-3876-E7CC-47984B3A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21A04-48EF-0843-B6E4-2E7794509A1B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00FA6B-49AE-1A59-C1B4-C24F2B02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F63DF7-1589-5FD6-8790-4B0DBD63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41BD0-92FA-0D42-B555-C98B56C28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9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23D4B54-FE7C-D255-9BAE-9A35997F96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A132BA9-A4B8-3D25-D478-05D59D8138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FDE3-2829-D6D4-A70D-C643A7AB0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49C02F9-C18F-BB48-AC18-D3AFAE598E8B}" type="datetime1">
              <a:rPr lang="en-US" altLang="en-US"/>
              <a:pPr>
                <a:defRPr/>
              </a:pPr>
              <a:t>9/28/22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0E78-FBE8-D38D-EE74-83BBBED62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6A1A-9B11-BADD-138E-594A5FD03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F7FEB40-0C36-D142-9C70-A613DBE077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26A708D-507D-63CE-5926-B904E62E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0066"/>
                </a:solidFill>
                <a:latin typeface="Myriad Pro Light" pitchFamily="34" charset="0"/>
                <a:ea typeface="ＭＳ Ｐゴシック" panose="020B0600070205080204" pitchFamily="34" charset="-128"/>
              </a:rPr>
              <a:t>DATABASES</a:t>
            </a:r>
            <a:br>
              <a:rPr lang="en-US" altLang="en-US" sz="2800">
                <a:solidFill>
                  <a:srgbClr val="000066"/>
                </a:solidFill>
                <a:latin typeface="Myriad Pro Light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000066"/>
                </a:solidFill>
                <a:latin typeface="Myriad Pro Light" pitchFamily="34" charset="0"/>
                <a:ea typeface="ＭＳ Ｐゴシック" panose="020B0600070205080204" pitchFamily="34" charset="-128"/>
              </a:rPr>
              <a:t>Fall 2021</a:t>
            </a:r>
            <a:br>
              <a:rPr lang="en-US" altLang="en-US" sz="2800">
                <a:solidFill>
                  <a:srgbClr val="000066"/>
                </a:solidFill>
                <a:latin typeface="Myriad Pro Light" pitchFamily="34" charset="0"/>
                <a:ea typeface="ＭＳ Ｐゴシック" panose="020B0600070205080204" pitchFamily="34" charset="-128"/>
              </a:rPr>
            </a:br>
            <a:br>
              <a:rPr lang="en-US" altLang="en-US" sz="2800">
                <a:solidFill>
                  <a:srgbClr val="000066"/>
                </a:solidFill>
                <a:latin typeface="Myriad Pro Light" pitchFamily="34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000066"/>
                </a:solidFill>
                <a:latin typeface="Myriad Pro Light" pitchFamily="34" charset="0"/>
                <a:ea typeface="ＭＳ Ｐゴシック" panose="020B0600070205080204" pitchFamily="34" charset="-128"/>
              </a:rPr>
              <a:t>Lecture 3. Relational Data Model</a:t>
            </a:r>
            <a:endParaRPr lang="en-US" altLang="en-US" sz="2900">
              <a:solidFill>
                <a:srgbClr val="21386F"/>
              </a:solidFill>
              <a:latin typeface="Myriad Pro Light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1283EB2B-7807-0D71-90E4-54FE5AE2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rgbClr val="000066"/>
                </a:solidFill>
                <a:latin typeface="Myriad Pro" charset="0"/>
                <a:ea typeface="ＭＳ Ｐゴシック" panose="020B0600070205080204" pitchFamily="34" charset="-128"/>
              </a:rPr>
              <a:t>Alexander Breyman</a:t>
            </a:r>
            <a:endParaRPr lang="ru-RU" altLang="en-US" sz="2000">
              <a:solidFill>
                <a:srgbClr val="000066"/>
              </a:solidFill>
              <a:latin typeface="Myriad Pro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kumimoji="1" lang="en-US" altLang="en-US" sz="1400">
                <a:solidFill>
                  <a:srgbClr val="000066"/>
                </a:solidFill>
                <a:latin typeface="Myriad Pro" charset="0"/>
                <a:ea typeface="ＭＳ Ｐゴシック" panose="020B0600070205080204" pitchFamily="34" charset="-128"/>
              </a:rPr>
              <a:t>Software Engineering Department</a:t>
            </a:r>
          </a:p>
          <a:p>
            <a:pPr eaLnBrk="1" hangingPunct="1"/>
            <a:r>
              <a:rPr kumimoji="1" lang="en-US" altLang="en-US" sz="1400">
                <a:solidFill>
                  <a:srgbClr val="000066"/>
                </a:solidFill>
                <a:latin typeface="Myriad Pro" charset="0"/>
                <a:ea typeface="ＭＳ Ｐゴシック" panose="020B0600070205080204" pitchFamily="34" charset="-128"/>
              </a:rPr>
              <a:t>Computer Science Faculty</a:t>
            </a:r>
            <a:endParaRPr kumimoji="1" lang="ru-RU" altLang="en-US" sz="1400">
              <a:solidFill>
                <a:srgbClr val="000066"/>
              </a:solidFill>
              <a:latin typeface="Myriad Pro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ubtitle 2">
            <a:extLst>
              <a:ext uri="{FF2B5EF4-FFF2-40B4-BE49-F238E27FC236}">
                <a16:creationId xmlns:a16="http://schemas.microsoft.com/office/drawing/2014/main" id="{0E9848DA-D041-A1A3-D8CC-9F0EA3A3E29B}"/>
              </a:ext>
            </a:extLst>
          </p:cNvPr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ru-RU" altLang="en-US" sz="800">
                <a:solidFill>
                  <a:schemeClr val="bg1"/>
                </a:solidFill>
                <a:latin typeface="Arial" panose="020B0604020202020204" pitchFamily="34" charset="0"/>
              </a:rPr>
              <a:t>Higher School of Economics , </a:t>
            </a:r>
            <a:r>
              <a:rPr lang="en-US" altLang="en-US" sz="800">
                <a:solidFill>
                  <a:schemeClr val="bg1"/>
                </a:solidFill>
                <a:latin typeface="Arial" panose="020B0604020202020204" pitchFamily="34" charset="0"/>
              </a:rPr>
              <a:t>Moscow</a:t>
            </a:r>
            <a:r>
              <a:rPr lang="ru-RU" altLang="en-US" sz="800">
                <a:solidFill>
                  <a:schemeClr val="bg1"/>
                </a:solidFill>
                <a:latin typeface="Arial" panose="020B0604020202020204" pitchFamily="34" charset="0"/>
              </a:rPr>
              <a:t>, 201</a:t>
            </a:r>
            <a:r>
              <a:rPr lang="en-US" altLang="en-US" sz="80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endParaRPr lang="ru-RU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800">
                <a:solidFill>
                  <a:schemeClr val="bg1"/>
                </a:solidFill>
                <a:latin typeface="Arial" panose="020B0604020202020204" pitchFamily="34" charset="0"/>
              </a:rPr>
              <a:t>www.hse.ru</a:t>
            </a:r>
            <a:r>
              <a:rPr lang="ru-RU" altLang="en-US" sz="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kumimoji="1" lang="ru-RU" altLang="en-US" sz="800">
              <a:solidFill>
                <a:schemeClr val="bg1"/>
              </a:solidFill>
              <a:latin typeface="Myriad Pro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9783545-632B-DD03-1B33-BD5878E8AB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en-US" sz="2400">
                <a:latin typeface="Arial Black" panose="020B0604020202020204" pitchFamily="34" charset="0"/>
                <a:ea typeface="ＭＳ Ｐゴシック" panose="020B0600070205080204" pitchFamily="34" charset="-128"/>
              </a:rPr>
              <a:t>Rule #3: Merge relations with the same key</a:t>
            </a:r>
          </a:p>
        </p:txBody>
      </p:sp>
      <p:sp>
        <p:nvSpPr>
          <p:cNvPr id="23554" name="Rectangle 4">
            <a:extLst>
              <a:ext uri="{FF2B5EF4-FFF2-40B4-BE49-F238E27FC236}">
                <a16:creationId xmlns:a16="http://schemas.microsoft.com/office/drawing/2014/main" id="{27AE7033-5E40-2ECA-8C34-74B132B14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47800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3B09FE41-440A-4AC0-4670-1B2DE39F0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371600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Lecture</a:t>
            </a:r>
          </a:p>
        </p:txBody>
      </p:sp>
      <p:sp>
        <p:nvSpPr>
          <p:cNvPr id="23556" name="AutoShape 6">
            <a:extLst>
              <a:ext uri="{FF2B5EF4-FFF2-40B4-BE49-F238E27FC236}">
                <a16:creationId xmlns:a16="http://schemas.microsoft.com/office/drawing/2014/main" id="{27D22DC2-E8A3-B03F-9102-46D03B5A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143000"/>
            <a:ext cx="1185863" cy="727075"/>
          </a:xfrm>
          <a:prstGeom prst="diamond">
            <a:avLst/>
          </a:prstGeom>
          <a:solidFill>
            <a:srgbClr val="66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gives</a:t>
            </a:r>
          </a:p>
        </p:txBody>
      </p:sp>
      <p:cxnSp>
        <p:nvCxnSpPr>
          <p:cNvPr id="23557" name="AutoShape 8">
            <a:extLst>
              <a:ext uri="{FF2B5EF4-FFF2-40B4-BE49-F238E27FC236}">
                <a16:creationId xmlns:a16="http://schemas.microsoft.com/office/drawing/2014/main" id="{0768B7DD-231A-9167-D13B-032F7813367C}"/>
              </a:ext>
            </a:extLst>
          </p:cNvPr>
          <p:cNvCxnSpPr>
            <a:cxnSpLocks noChangeShapeType="1"/>
            <a:stCxn id="23554" idx="3"/>
            <a:endCxn id="23556" idx="1"/>
          </p:cNvCxnSpPr>
          <p:nvPr/>
        </p:nvCxnSpPr>
        <p:spPr bwMode="auto">
          <a:xfrm flipV="1">
            <a:off x="1860550" y="1506538"/>
            <a:ext cx="2025650" cy="1698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AutoShape 9">
            <a:extLst>
              <a:ext uri="{FF2B5EF4-FFF2-40B4-BE49-F238E27FC236}">
                <a16:creationId xmlns:a16="http://schemas.microsoft.com/office/drawing/2014/main" id="{1EE45289-0E15-821D-0C9B-E8920D209C36}"/>
              </a:ext>
            </a:extLst>
          </p:cNvPr>
          <p:cNvCxnSpPr>
            <a:cxnSpLocks noChangeShapeType="1"/>
            <a:stCxn id="23555" idx="1"/>
            <a:endCxn id="23556" idx="3"/>
          </p:cNvCxnSpPr>
          <p:nvPr/>
        </p:nvCxnSpPr>
        <p:spPr bwMode="auto">
          <a:xfrm flipH="1" flipV="1">
            <a:off x="5072063" y="1506538"/>
            <a:ext cx="1862137" cy="93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Text Box 15">
            <a:extLst>
              <a:ext uri="{FF2B5EF4-FFF2-40B4-BE49-F238E27FC236}">
                <a16:creationId xmlns:a16="http://schemas.microsoft.com/office/drawing/2014/main" id="{62C4A1CF-9206-7717-C143-9213F497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800600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60" name="Text Box 17">
            <a:extLst>
              <a:ext uri="{FF2B5EF4-FFF2-40B4-BE49-F238E27FC236}">
                <a16:creationId xmlns:a16="http://schemas.microsoft.com/office/drawing/2014/main" id="{B84F3924-0565-2D85-0A5F-B432D1FD5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524000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61" name="Text Box 18">
            <a:extLst>
              <a:ext uri="{FF2B5EF4-FFF2-40B4-BE49-F238E27FC236}">
                <a16:creationId xmlns:a16="http://schemas.microsoft.com/office/drawing/2014/main" id="{9DE8AE0B-B8D8-9A0D-8061-51B29C60B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478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3562" name="Rectangle 3">
            <a:extLst>
              <a:ext uri="{FF2B5EF4-FFF2-40B4-BE49-F238E27FC236}">
                <a16:creationId xmlns:a16="http://schemas.microsoft.com/office/drawing/2014/main" id="{B246D598-52B7-F75F-647A-8F562D33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62200"/>
            <a:ext cx="891540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ebdings" pitchFamily="2" charset="2"/>
              <a:buChar char="="/>
            </a:pPr>
            <a:r>
              <a:rPr kumimoji="1" lang="de-DE" altLang="en-US" sz="2400">
                <a:latin typeface="Tahoma" panose="020B0604030504040204" pitchFamily="34" charset="0"/>
              </a:rPr>
              <a:t>Implementation according to Rule #2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ebdings" pitchFamily="2" charset="2"/>
              <a:buNone/>
            </a:pPr>
            <a:r>
              <a:rPr kumimoji="1" lang="de-DE" altLang="en-US" sz="2400">
                <a:latin typeface="Tahoma" panose="020B0604030504040204" pitchFamily="34" charset="0"/>
              </a:rPr>
              <a:t>		</a:t>
            </a:r>
            <a:r>
              <a:rPr kumimoji="1" lang="de-DE" altLang="en-US" sz="2400" b="1" i="1">
                <a:latin typeface="Tahoma" panose="020B0604030504040204" pitchFamily="34" charset="0"/>
              </a:rPr>
              <a:t>Lecture :</a:t>
            </a:r>
            <a:r>
              <a:rPr kumimoji="1" lang="de-DE" altLang="en-US" sz="2400" i="1">
                <a:latin typeface="Tahoma" panose="020B0604030504040204" pitchFamily="34" charset="0"/>
              </a:rPr>
              <a:t> </a:t>
            </a:r>
            <a:r>
              <a:rPr kumimoji="1" lang="de-DE" altLang="en-US" sz="2400">
                <a:latin typeface="Tahoma" panose="020B0604030504040204" pitchFamily="34" charset="0"/>
              </a:rPr>
              <a:t>{[</a:t>
            </a:r>
            <a:r>
              <a:rPr kumimoji="1" lang="de-DE" altLang="en-US" sz="2400" i="1" u="sng">
                <a:latin typeface="Tahoma" panose="020B0604030504040204" pitchFamily="34" charset="0"/>
              </a:rPr>
              <a:t>Nr</a:t>
            </a:r>
            <a:r>
              <a:rPr kumimoji="1" lang="de-DE" altLang="en-US" sz="2400" i="1">
                <a:latin typeface="Tahoma" panose="020B0604030504040204" pitchFamily="34" charset="0"/>
              </a:rPr>
              <a:t>, Title, CP</a:t>
            </a:r>
            <a:r>
              <a:rPr kumimoji="1" lang="de-DE" altLang="en-US" sz="2400">
                <a:latin typeface="Tahoma" panose="020B0604030504040204" pitchFamily="34" charset="0"/>
              </a:rPr>
              <a:t>]}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ebdings" pitchFamily="2" charset="2"/>
              <a:buNone/>
            </a:pPr>
            <a:r>
              <a:rPr kumimoji="1" lang="de-DE" altLang="en-US" sz="2400">
                <a:latin typeface="Tahoma" panose="020B0604030504040204" pitchFamily="34" charset="0"/>
              </a:rPr>
              <a:t>		</a:t>
            </a:r>
            <a:r>
              <a:rPr kumimoji="1" lang="de-DE" altLang="en-US" sz="2400" b="1" i="1">
                <a:latin typeface="Tahoma" panose="020B0604030504040204" pitchFamily="34" charset="0"/>
              </a:rPr>
              <a:t>Professor :</a:t>
            </a:r>
            <a:r>
              <a:rPr kumimoji="1" lang="de-DE" altLang="en-US" sz="2400" i="1">
                <a:latin typeface="Tahoma" panose="020B0604030504040204" pitchFamily="34" charset="0"/>
              </a:rPr>
              <a:t> </a:t>
            </a:r>
            <a:r>
              <a:rPr kumimoji="1" lang="de-DE" altLang="en-US" sz="2400">
                <a:latin typeface="Tahoma" panose="020B0604030504040204" pitchFamily="34" charset="0"/>
              </a:rPr>
              <a:t>{[</a:t>
            </a:r>
            <a:r>
              <a:rPr kumimoji="1" lang="de-DE" altLang="en-US" sz="2400" i="1" u="sng">
                <a:latin typeface="Tahoma" panose="020B0604030504040204" pitchFamily="34" charset="0"/>
              </a:rPr>
              <a:t>PersNr</a:t>
            </a:r>
            <a:r>
              <a:rPr kumimoji="1" lang="de-DE" altLang="en-US" sz="2400" i="1">
                <a:latin typeface="Tahoma" panose="020B0604030504040204" pitchFamily="34" charset="0"/>
              </a:rPr>
              <a:t>, Name, Level, Room</a:t>
            </a:r>
            <a:r>
              <a:rPr kumimoji="1" lang="de-DE" altLang="en-US" sz="2400">
                <a:latin typeface="Tahoma" panose="020B0604030504040204" pitchFamily="34" charset="0"/>
              </a:rPr>
              <a:t>]}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ebdings" pitchFamily="2" charset="2"/>
              <a:buNone/>
            </a:pPr>
            <a:r>
              <a:rPr kumimoji="1" lang="de-DE" altLang="en-US" sz="2400">
                <a:latin typeface="Tahoma" panose="020B0604030504040204" pitchFamily="34" charset="0"/>
              </a:rPr>
              <a:t>		</a:t>
            </a:r>
            <a:r>
              <a:rPr kumimoji="1" lang="de-DE" altLang="en-US" sz="2400" b="1" i="1">
                <a:latin typeface="Tahoma" panose="020B0604030504040204" pitchFamily="34" charset="0"/>
              </a:rPr>
              <a:t>gives:</a:t>
            </a:r>
            <a:r>
              <a:rPr kumimoji="1" lang="de-DE" altLang="en-US" sz="2400" i="1">
                <a:latin typeface="Tahoma" panose="020B0604030504040204" pitchFamily="34" charset="0"/>
              </a:rPr>
              <a:t> </a:t>
            </a:r>
            <a:r>
              <a:rPr kumimoji="1" lang="de-DE" altLang="en-US" sz="2400">
                <a:latin typeface="Tahoma" panose="020B0604030504040204" pitchFamily="34" charset="0"/>
              </a:rPr>
              <a:t>{[</a:t>
            </a:r>
            <a:r>
              <a:rPr kumimoji="1" lang="de-DE" altLang="en-US" sz="2400" i="1" u="sng">
                <a:latin typeface="Tahoma" panose="020B0604030504040204" pitchFamily="34" charset="0"/>
              </a:rPr>
              <a:t>Nr</a:t>
            </a:r>
            <a:r>
              <a:rPr kumimoji="1" lang="de-DE" altLang="en-US" sz="2400" i="1">
                <a:latin typeface="Tahoma" panose="020B0604030504040204" pitchFamily="34" charset="0"/>
              </a:rPr>
              <a:t>, PersNr</a:t>
            </a:r>
            <a:r>
              <a:rPr kumimoji="1" lang="de-DE" altLang="en-US" sz="2400">
                <a:latin typeface="Tahoma" panose="020B0604030504040204" pitchFamily="34" charset="0"/>
              </a:rPr>
              <a:t>]}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ebdings" pitchFamily="2" charset="2"/>
              <a:buNone/>
            </a:pPr>
            <a:endParaRPr kumimoji="1" lang="de-DE" altLang="en-US" sz="240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ebdings" pitchFamily="2" charset="2"/>
              <a:buChar char="="/>
            </a:pPr>
            <a:r>
              <a:rPr kumimoji="1" lang="de-DE" altLang="en-US" sz="2400">
                <a:latin typeface="Tahoma" panose="020B0604030504040204" pitchFamily="34" charset="0"/>
              </a:rPr>
              <a:t>Merge according to Rule #3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ebdings" pitchFamily="2" charset="2"/>
              <a:buNone/>
            </a:pPr>
            <a:r>
              <a:rPr kumimoji="1" lang="de-DE" altLang="en-US" sz="2400">
                <a:latin typeface="Tahoma" panose="020B0604030504040204" pitchFamily="34" charset="0"/>
              </a:rPr>
              <a:t>		</a:t>
            </a:r>
            <a:r>
              <a:rPr kumimoji="1" lang="de-DE" altLang="en-US" sz="2400" b="1" i="1">
                <a:latin typeface="Tahoma" panose="020B0604030504040204" pitchFamily="34" charset="0"/>
              </a:rPr>
              <a:t>Lecture :</a:t>
            </a:r>
            <a:r>
              <a:rPr kumimoji="1" lang="de-DE" altLang="en-US" sz="2400" i="1">
                <a:latin typeface="Tahoma" panose="020B0604030504040204" pitchFamily="34" charset="0"/>
              </a:rPr>
              <a:t> </a:t>
            </a:r>
            <a:r>
              <a:rPr kumimoji="1" lang="de-DE" altLang="en-US" sz="2400">
                <a:latin typeface="Tahoma" panose="020B0604030504040204" pitchFamily="34" charset="0"/>
              </a:rPr>
              <a:t>{[</a:t>
            </a:r>
            <a:r>
              <a:rPr kumimoji="1" lang="de-DE" altLang="en-US" sz="2400" i="1" u="sng">
                <a:latin typeface="Tahoma" panose="020B0604030504040204" pitchFamily="34" charset="0"/>
              </a:rPr>
              <a:t>Nr</a:t>
            </a:r>
            <a:r>
              <a:rPr kumimoji="1" lang="de-DE" altLang="en-US" sz="2400" i="1">
                <a:latin typeface="Tahoma" panose="020B0604030504040204" pitchFamily="34" charset="0"/>
              </a:rPr>
              <a:t>, Title, CP, </a:t>
            </a:r>
            <a:r>
              <a:rPr kumimoji="1" lang="de-DE" altLang="en-US" sz="2400" b="1" i="1">
                <a:solidFill>
                  <a:srgbClr val="CC0099"/>
                </a:solidFill>
                <a:latin typeface="Tahoma" panose="020B0604030504040204" pitchFamily="34" charset="0"/>
              </a:rPr>
              <a:t>PersNr</a:t>
            </a:r>
            <a:r>
              <a:rPr kumimoji="1" lang="de-DE" altLang="en-US" sz="2400">
                <a:latin typeface="Tahoma" panose="020B0604030504040204" pitchFamily="34" charset="0"/>
              </a:rPr>
              <a:t>]}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ebdings" pitchFamily="2" charset="2"/>
              <a:buNone/>
            </a:pPr>
            <a:r>
              <a:rPr kumimoji="1" lang="de-DE" altLang="en-US" sz="2400">
                <a:latin typeface="Tahoma" panose="020B0604030504040204" pitchFamily="34" charset="0"/>
              </a:rPr>
              <a:t>		</a:t>
            </a:r>
            <a:r>
              <a:rPr kumimoji="1" lang="de-DE" altLang="en-US" sz="2400" b="1" i="1">
                <a:latin typeface="Tahoma" panose="020B0604030504040204" pitchFamily="34" charset="0"/>
              </a:rPr>
              <a:t>Professor :</a:t>
            </a:r>
            <a:r>
              <a:rPr kumimoji="1" lang="de-DE" altLang="en-US" sz="2400" i="1">
                <a:latin typeface="Tahoma" panose="020B0604030504040204" pitchFamily="34" charset="0"/>
              </a:rPr>
              <a:t> </a:t>
            </a:r>
            <a:r>
              <a:rPr kumimoji="1" lang="de-DE" altLang="en-US" sz="2400">
                <a:latin typeface="Tahoma" panose="020B0604030504040204" pitchFamily="34" charset="0"/>
              </a:rPr>
              <a:t>{[</a:t>
            </a:r>
            <a:r>
              <a:rPr kumimoji="1" lang="de-DE" altLang="en-US" sz="2400" i="1" u="sng">
                <a:latin typeface="Tahoma" panose="020B0604030504040204" pitchFamily="34" charset="0"/>
              </a:rPr>
              <a:t>PersNr</a:t>
            </a:r>
            <a:r>
              <a:rPr kumimoji="1" lang="de-DE" altLang="en-US" sz="2400" i="1">
                <a:latin typeface="Tahoma" panose="020B0604030504040204" pitchFamily="34" charset="0"/>
              </a:rPr>
              <a:t>, Name, Level, Room</a:t>
            </a:r>
            <a:r>
              <a:rPr kumimoji="1" lang="de-DE" altLang="en-US" sz="2400">
                <a:latin typeface="Tahoma" panose="020B0604030504040204" pitchFamily="34" charset="0"/>
              </a:rPr>
              <a:t>]}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ebdings" pitchFamily="2" charset="2"/>
              <a:buNone/>
            </a:pPr>
            <a:endParaRPr kumimoji="1" lang="de-DE" altLang="en-US" sz="2400" b="1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ebdings" pitchFamily="2" charset="2"/>
              <a:buNone/>
            </a:pPr>
            <a:r>
              <a:rPr kumimoji="1" lang="de-DE" altLang="en-US" sz="2400">
                <a:latin typeface="Tahoma" panose="020B0604030504040204" pitchFamily="34" charset="0"/>
              </a:rPr>
              <a:t>Why is this better? When can this be done? </a:t>
            </a:r>
          </a:p>
        </p:txBody>
      </p:sp>
      <p:sp>
        <p:nvSpPr>
          <p:cNvPr id="23563" name="Foliennummernplatzhalter 11">
            <a:extLst>
              <a:ext uri="{FF2B5EF4-FFF2-40B4-BE49-F238E27FC236}">
                <a16:creationId xmlns:a16="http://schemas.microsoft.com/office/drawing/2014/main" id="{2D535750-FEB9-7700-4239-8E23BD02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4432D-FDF0-7049-B36C-6DA4D7408858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F0BCE3E-4F87-0F5C-0786-717A99B4BB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122238"/>
            <a:ext cx="8229600" cy="1143001"/>
          </a:xfrm>
        </p:spPr>
        <p:txBody>
          <a:bodyPr/>
          <a:lstStyle/>
          <a:p>
            <a:r>
              <a:rPr lang="de-DE" altLang="en-US" sz="3200">
                <a:latin typeface="Arial Black" panose="020B0604020202020204" pitchFamily="34" charset="0"/>
                <a:ea typeface="ＭＳ Ｐゴシック" panose="020B0600070205080204" pitchFamily="34" charset="-128"/>
              </a:rPr>
              <a:t>Instance of </a:t>
            </a:r>
            <a:r>
              <a:rPr lang="de-DE" altLang="en-US" sz="3200" i="1">
                <a:latin typeface="Arial Black" panose="020B0604020202020204" pitchFamily="34" charset="0"/>
                <a:ea typeface="ＭＳ Ｐゴシック" panose="020B0600070205080204" pitchFamily="34" charset="-128"/>
              </a:rPr>
              <a:t>Professor </a:t>
            </a:r>
            <a:r>
              <a:rPr lang="de-DE" altLang="en-US" sz="3200">
                <a:latin typeface="Arial Black" panose="020B0604020202020204" pitchFamily="34" charset="0"/>
                <a:ea typeface="ＭＳ Ｐゴシック" panose="020B0600070205080204" pitchFamily="34" charset="-128"/>
              </a:rPr>
              <a:t>and  </a:t>
            </a:r>
            <a:r>
              <a:rPr lang="de-DE" altLang="en-US" sz="3200" i="1">
                <a:latin typeface="Arial Black" panose="020B0604020202020204" pitchFamily="34" charset="0"/>
                <a:ea typeface="ＭＳ Ｐゴシック" panose="020B0600070205080204" pitchFamily="34" charset="-128"/>
              </a:rPr>
              <a:t>Lecture</a:t>
            </a:r>
            <a:endParaRPr lang="de-DE" altLang="en-US" sz="3200">
              <a:latin typeface="Arial Black" panose="020B060402020202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85066" name="Group 74">
            <a:extLst>
              <a:ext uri="{FF2B5EF4-FFF2-40B4-BE49-F238E27FC236}">
                <a16:creationId xmlns:a16="http://schemas.microsoft.com/office/drawing/2014/main" id="{1186A968-59FA-2E6C-89F9-6AE0AB0C9F3F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14475"/>
          <a:ext cx="3581400" cy="3292479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Professor</a:t>
                      </a:r>
                    </a:p>
                  </a:txBody>
                  <a:tcPr marL="0" marR="0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PersNr</a:t>
                      </a:r>
                    </a:p>
                  </a:txBody>
                  <a:tcPr marL="0" marR="0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Name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Level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Room</a:t>
                      </a:r>
                      <a:endParaRPr kumimoji="1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2125</a:t>
                      </a:r>
                    </a:p>
                  </a:txBody>
                  <a:tcPr marL="0" marR="0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Sokrates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FP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226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2126</a:t>
                      </a:r>
                    </a:p>
                  </a:txBody>
                  <a:tcPr marL="0" marR="0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Russel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FP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232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2127</a:t>
                      </a:r>
                    </a:p>
                  </a:txBody>
                  <a:tcPr marL="0" marR="0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Kopernikus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AP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310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2133</a:t>
                      </a:r>
                    </a:p>
                  </a:txBody>
                  <a:tcPr marL="0" marR="0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Popper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AP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52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2134</a:t>
                      </a:r>
                    </a:p>
                  </a:txBody>
                  <a:tcPr marL="0" marR="0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Augustinus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AP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309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2136</a:t>
                      </a:r>
                    </a:p>
                  </a:txBody>
                  <a:tcPr marL="0" marR="0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Curie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FP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36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2137</a:t>
                      </a:r>
                    </a:p>
                  </a:txBody>
                  <a:tcPr marL="0" marR="0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Kant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FP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7</a:t>
                      </a:r>
                    </a:p>
                  </a:txBody>
                  <a:tcPr marL="0" marR="0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5158" name="Group 166">
            <a:extLst>
              <a:ext uri="{FF2B5EF4-FFF2-40B4-BE49-F238E27FC236}">
                <a16:creationId xmlns:a16="http://schemas.microsoft.com/office/drawing/2014/main" id="{3967A297-9AA9-FBAB-13FA-92A9EF159C98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762000"/>
          <a:ext cx="5105400" cy="4389444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87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Lecture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Nr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Title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CP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PersNr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5001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Grundzüge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2137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5041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Ethik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5043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Erkenntnistheorie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2126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5049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Mäeutik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4052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5052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Wissenschaftstheorie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2126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5216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Bioethik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2126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5259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Der Wiener Kreis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2133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5022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Glaube und Wissen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4630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Die 3 Kritiken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2137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691" name="Rectangle 167">
            <a:extLst>
              <a:ext uri="{FF2B5EF4-FFF2-40B4-BE49-F238E27FC236}">
                <a16:creationId xmlns:a16="http://schemas.microsoft.com/office/drawing/2014/main" id="{FB75A44E-975B-8604-3C4A-042091D18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43600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24692" name="Rectangle 168">
            <a:extLst>
              <a:ext uri="{FF2B5EF4-FFF2-40B4-BE49-F238E27FC236}">
                <a16:creationId xmlns:a16="http://schemas.microsoft.com/office/drawing/2014/main" id="{E14EB392-DDAA-897C-22A4-E03647E0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Lecture</a:t>
            </a:r>
          </a:p>
        </p:txBody>
      </p:sp>
      <p:sp>
        <p:nvSpPr>
          <p:cNvPr id="24693" name="AutoShape 169">
            <a:extLst>
              <a:ext uri="{FF2B5EF4-FFF2-40B4-BE49-F238E27FC236}">
                <a16:creationId xmlns:a16="http://schemas.microsoft.com/office/drawing/2014/main" id="{64407BD5-A0BC-F9AA-E8CD-301B5842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638800"/>
            <a:ext cx="1185863" cy="727075"/>
          </a:xfrm>
          <a:prstGeom prst="diamond">
            <a:avLst/>
          </a:prstGeom>
          <a:solidFill>
            <a:srgbClr val="66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gives</a:t>
            </a:r>
          </a:p>
        </p:txBody>
      </p:sp>
      <p:cxnSp>
        <p:nvCxnSpPr>
          <p:cNvPr id="24694" name="AutoShape 170">
            <a:extLst>
              <a:ext uri="{FF2B5EF4-FFF2-40B4-BE49-F238E27FC236}">
                <a16:creationId xmlns:a16="http://schemas.microsoft.com/office/drawing/2014/main" id="{B4B202D4-AF3C-571D-FE2B-4E2F7C75910E}"/>
              </a:ext>
            </a:extLst>
          </p:cNvPr>
          <p:cNvCxnSpPr>
            <a:cxnSpLocks noChangeShapeType="1"/>
            <a:stCxn id="24691" idx="3"/>
            <a:endCxn id="24693" idx="1"/>
          </p:cNvCxnSpPr>
          <p:nvPr/>
        </p:nvCxnSpPr>
        <p:spPr bwMode="auto">
          <a:xfrm flipV="1">
            <a:off x="1860550" y="6002338"/>
            <a:ext cx="2025650" cy="1698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95" name="AutoShape 171">
            <a:extLst>
              <a:ext uri="{FF2B5EF4-FFF2-40B4-BE49-F238E27FC236}">
                <a16:creationId xmlns:a16="http://schemas.microsoft.com/office/drawing/2014/main" id="{4224167B-6FF9-139F-26F7-CB3EAD41B341}"/>
              </a:ext>
            </a:extLst>
          </p:cNvPr>
          <p:cNvCxnSpPr>
            <a:cxnSpLocks noChangeShapeType="1"/>
            <a:stCxn id="24692" idx="1"/>
            <a:endCxn id="24693" idx="3"/>
          </p:cNvCxnSpPr>
          <p:nvPr/>
        </p:nvCxnSpPr>
        <p:spPr bwMode="auto">
          <a:xfrm flipH="1" flipV="1">
            <a:off x="5072063" y="6002338"/>
            <a:ext cx="1862137" cy="93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96" name="Text Box 172">
            <a:extLst>
              <a:ext uri="{FF2B5EF4-FFF2-40B4-BE49-F238E27FC236}">
                <a16:creationId xmlns:a16="http://schemas.microsoft.com/office/drawing/2014/main" id="{2E75A80F-9139-FE43-33C1-EB883956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9800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97" name="Text Box 173">
            <a:extLst>
              <a:ext uri="{FF2B5EF4-FFF2-40B4-BE49-F238E27FC236}">
                <a16:creationId xmlns:a16="http://schemas.microsoft.com/office/drawing/2014/main" id="{E6D6FD9C-082C-C1AB-99EE-386E1611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436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4698" name="Foliennummernplatzhalter 11">
            <a:extLst>
              <a:ext uri="{FF2B5EF4-FFF2-40B4-BE49-F238E27FC236}">
                <a16:creationId xmlns:a16="http://schemas.microsoft.com/office/drawing/2014/main" id="{BDF07BE9-D30F-9EF3-7002-F08C1F3C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4B408-F969-0A40-800A-73C0429972F8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0C5D652A-B741-9945-029F-5A76592B1A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r>
              <a:rPr lang="de-DE" altLang="en-US" sz="3200">
                <a:latin typeface="Arial Black" panose="020B0604020202020204" pitchFamily="34" charset="0"/>
                <a:ea typeface="ＭＳ Ｐゴシック" panose="020B0600070205080204" pitchFamily="34" charset="-128"/>
              </a:rPr>
              <a:t>This will </a:t>
            </a:r>
            <a:r>
              <a:rPr lang="de-DE" altLang="en-US" sz="3200">
                <a:solidFill>
                  <a:srgbClr val="CC0099"/>
                </a:solidFill>
                <a:latin typeface="Arial Black" panose="020B0604020202020204" pitchFamily="34" charset="0"/>
                <a:ea typeface="ＭＳ Ｐゴシック" panose="020B0600070205080204" pitchFamily="34" charset="-128"/>
              </a:rPr>
              <a:t>NOT </a:t>
            </a:r>
            <a:r>
              <a:rPr lang="de-DE" altLang="en-US" sz="3200">
                <a:latin typeface="Arial Black" panose="020B0604020202020204" pitchFamily="34" charset="0"/>
                <a:ea typeface="ＭＳ Ｐゴシック" panose="020B0600070205080204" pitchFamily="34" charset="-128"/>
              </a:rPr>
              <a:t>work</a:t>
            </a:r>
            <a:br>
              <a:rPr lang="de-DE" altLang="en-US" sz="3200">
                <a:solidFill>
                  <a:srgbClr val="CC0099"/>
                </a:solidFill>
                <a:latin typeface="Arial Black" panose="020B0604020202020204" pitchFamily="34" charset="0"/>
                <a:ea typeface="ＭＳ Ｐゴシック" panose="020B0600070205080204" pitchFamily="34" charset="-128"/>
              </a:rPr>
            </a:br>
            <a:endParaRPr lang="de-DE" altLang="en-US" sz="3200">
              <a:solidFill>
                <a:srgbClr val="CC0099"/>
              </a:solidFill>
              <a:latin typeface="Arial Black" panose="020B060402020202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96448" name="Group 192">
            <a:extLst>
              <a:ext uri="{FF2B5EF4-FFF2-40B4-BE49-F238E27FC236}">
                <a16:creationId xmlns:a16="http://schemas.microsoft.com/office/drawing/2014/main" id="{B69BD88B-5C86-BACA-E849-74B5B4A10787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14475"/>
          <a:ext cx="4327525" cy="3292479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Professor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PersNr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Name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Level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Room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gives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Sokrates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FP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226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5041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Sokrates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FP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226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5049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Sokrates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FP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226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4052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2134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Augustinus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AP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309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5022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2136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Curie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FP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36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??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6379" name="Group 123">
            <a:extLst>
              <a:ext uri="{FF2B5EF4-FFF2-40B4-BE49-F238E27FC236}">
                <a16:creationId xmlns:a16="http://schemas.microsoft.com/office/drawing/2014/main" id="{FDE3081D-1977-207A-3CDE-D7EA1AE1B9A0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762000"/>
          <a:ext cx="3962400" cy="4389444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87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Lecture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Nr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Title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CP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5001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Grundzüge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5041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Ethik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5043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Erkenntnistheorie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5049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Mäeutik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4052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5052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Wissenschaftstheorie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5216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Bioethik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5259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Der Wiener Kreis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5022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Glaube und Wissen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4630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Die 3 Kritiken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712" name="Rectangle 116">
            <a:extLst>
              <a:ext uri="{FF2B5EF4-FFF2-40B4-BE49-F238E27FC236}">
                <a16:creationId xmlns:a16="http://schemas.microsoft.com/office/drawing/2014/main" id="{52854C5D-8F82-EE98-CA26-81EA53F3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43600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25713" name="Rectangle 117">
            <a:extLst>
              <a:ext uri="{FF2B5EF4-FFF2-40B4-BE49-F238E27FC236}">
                <a16:creationId xmlns:a16="http://schemas.microsoft.com/office/drawing/2014/main" id="{E4020AF0-FFF5-F0EB-E989-5BDFAD654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Lecture</a:t>
            </a:r>
          </a:p>
        </p:txBody>
      </p:sp>
      <p:sp>
        <p:nvSpPr>
          <p:cNvPr id="25714" name="AutoShape 118">
            <a:extLst>
              <a:ext uri="{FF2B5EF4-FFF2-40B4-BE49-F238E27FC236}">
                <a16:creationId xmlns:a16="http://schemas.microsoft.com/office/drawing/2014/main" id="{3AECCF81-0150-D6F8-E268-7751E3AF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638800"/>
            <a:ext cx="1185863" cy="727075"/>
          </a:xfrm>
          <a:prstGeom prst="diamond">
            <a:avLst/>
          </a:prstGeom>
          <a:solidFill>
            <a:srgbClr val="66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gives</a:t>
            </a:r>
          </a:p>
        </p:txBody>
      </p:sp>
      <p:cxnSp>
        <p:nvCxnSpPr>
          <p:cNvPr id="25715" name="AutoShape 119">
            <a:extLst>
              <a:ext uri="{FF2B5EF4-FFF2-40B4-BE49-F238E27FC236}">
                <a16:creationId xmlns:a16="http://schemas.microsoft.com/office/drawing/2014/main" id="{4E2656E5-56A0-28C2-CB6D-1C09CC106B90}"/>
              </a:ext>
            </a:extLst>
          </p:cNvPr>
          <p:cNvCxnSpPr>
            <a:cxnSpLocks noChangeShapeType="1"/>
            <a:stCxn id="25712" idx="3"/>
            <a:endCxn id="25714" idx="1"/>
          </p:cNvCxnSpPr>
          <p:nvPr/>
        </p:nvCxnSpPr>
        <p:spPr bwMode="auto">
          <a:xfrm flipV="1">
            <a:off x="1860550" y="6002338"/>
            <a:ext cx="2025650" cy="1698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16" name="AutoShape 120">
            <a:extLst>
              <a:ext uri="{FF2B5EF4-FFF2-40B4-BE49-F238E27FC236}">
                <a16:creationId xmlns:a16="http://schemas.microsoft.com/office/drawing/2014/main" id="{482F3012-FEFD-A603-A429-238A2D7BABBD}"/>
              </a:ext>
            </a:extLst>
          </p:cNvPr>
          <p:cNvCxnSpPr>
            <a:cxnSpLocks noChangeShapeType="1"/>
            <a:stCxn id="25713" idx="1"/>
            <a:endCxn id="25714" idx="3"/>
          </p:cNvCxnSpPr>
          <p:nvPr/>
        </p:nvCxnSpPr>
        <p:spPr bwMode="auto">
          <a:xfrm flipH="1" flipV="1">
            <a:off x="5072063" y="6002338"/>
            <a:ext cx="1862137" cy="93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7" name="Text Box 121">
            <a:extLst>
              <a:ext uri="{FF2B5EF4-FFF2-40B4-BE49-F238E27FC236}">
                <a16:creationId xmlns:a16="http://schemas.microsoft.com/office/drawing/2014/main" id="{0B7B53B6-6C30-9AA9-D563-D82CDB47B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9800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718" name="Text Box 122">
            <a:extLst>
              <a:ext uri="{FF2B5EF4-FFF2-40B4-BE49-F238E27FC236}">
                <a16:creationId xmlns:a16="http://schemas.microsoft.com/office/drawing/2014/main" id="{76956B2F-CBB4-1827-57A0-F8737DB4E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436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5719" name="Foliennummernplatzhalter 11">
            <a:extLst>
              <a:ext uri="{FF2B5EF4-FFF2-40B4-BE49-F238E27FC236}">
                <a16:creationId xmlns:a16="http://schemas.microsoft.com/office/drawing/2014/main" id="{0B1A7D57-ADD3-CABB-9BAE-01DC0D2B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7FB9CB-328A-4C45-B0F3-0A727017A9CD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C1179C5-D574-4561-7F86-87E605B01D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r>
              <a:rPr lang="de-DE" altLang="en-US" sz="3600">
                <a:latin typeface="Arial Black" panose="020B0604020202020204" pitchFamily="34" charset="0"/>
                <a:ea typeface="ＭＳ Ｐゴシック" panose="020B0600070205080204" pitchFamily="34" charset="-128"/>
              </a:rPr>
              <a:t>This will </a:t>
            </a:r>
            <a:r>
              <a:rPr lang="de-DE" altLang="en-US" sz="3600">
                <a:solidFill>
                  <a:srgbClr val="CC0099"/>
                </a:solidFill>
                <a:latin typeface="Arial Black" panose="020B0604020202020204" pitchFamily="34" charset="0"/>
                <a:ea typeface="ＭＳ Ｐゴシック" panose="020B0600070205080204" pitchFamily="34" charset="-128"/>
              </a:rPr>
              <a:t>NOT </a:t>
            </a:r>
            <a:r>
              <a:rPr lang="de-DE" altLang="en-US" sz="3600">
                <a:latin typeface="Arial Black" panose="020B0604020202020204" pitchFamily="34" charset="0"/>
                <a:ea typeface="ＭＳ Ｐゴシック" panose="020B0600070205080204" pitchFamily="34" charset="-128"/>
              </a:rPr>
              <a:t>work</a:t>
            </a:r>
            <a:br>
              <a:rPr lang="de-DE" altLang="en-US" sz="3600">
                <a:solidFill>
                  <a:srgbClr val="CC0099"/>
                </a:solidFill>
                <a:latin typeface="Arial Black" panose="020B0604020202020204" pitchFamily="34" charset="0"/>
                <a:ea typeface="ＭＳ Ｐゴシック" panose="020B0600070205080204" pitchFamily="34" charset="-128"/>
              </a:rPr>
            </a:br>
            <a:endParaRPr lang="de-DE" altLang="en-US" sz="3600">
              <a:solidFill>
                <a:srgbClr val="CC0099"/>
              </a:solidFill>
              <a:latin typeface="Arial Black" panose="020B060402020202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163954" name="Group 114">
            <a:extLst>
              <a:ext uri="{FF2B5EF4-FFF2-40B4-BE49-F238E27FC236}">
                <a16:creationId xmlns:a16="http://schemas.microsoft.com/office/drawing/2014/main" id="{ADB6BEF7-ABCF-BD8D-1650-6934B586E18E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514475"/>
          <a:ext cx="4327525" cy="3292479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Professor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PersNr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Name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Level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Room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gives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Sokrates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FP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226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5041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Sokrates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FP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226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5049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Sokrates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FP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226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4052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2134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Augustinus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AP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309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5022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2136</a:t>
                      </a: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Curie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FP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36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??</a:t>
                      </a: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3955" name="Group 115">
            <a:extLst>
              <a:ext uri="{FF2B5EF4-FFF2-40B4-BE49-F238E27FC236}">
                <a16:creationId xmlns:a16="http://schemas.microsoft.com/office/drawing/2014/main" id="{EF13F436-A580-0B2B-2241-B35EDE82D4EE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762000"/>
          <a:ext cx="3962400" cy="4389444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87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Lecture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Nr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Title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CP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5001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Grundzüge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5041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Ethik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5043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Erkenntnistheorie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5049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Mäeutik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4052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5052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Wissenschaftstheorie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5216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Bioethik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5259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Der Wiener Kreis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5022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Glaube und Wissen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4630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Die 3 Kritiken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736" name="Textfeld 11">
            <a:extLst>
              <a:ext uri="{FF2B5EF4-FFF2-40B4-BE49-F238E27FC236}">
                <a16:creationId xmlns:a16="http://schemas.microsoft.com/office/drawing/2014/main" id="{E9B2FA07-EE71-6DD3-5A64-856BE8E6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45125"/>
            <a:ext cx="9050338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b="1">
                <a:solidFill>
                  <a:srgbClr val="800000"/>
                </a:solidFill>
                <a:latin typeface="Arial" panose="020B0604020202020204" pitchFamily="34" charset="0"/>
              </a:rPr>
              <a:t>Problem: Redundancy and Anomalies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b="1">
                <a:solidFill>
                  <a:srgbClr val="800000"/>
                </a:solidFill>
                <a:latin typeface="Arial" panose="020B0604020202020204" pitchFamily="34" charset="0"/>
              </a:rPr>
              <a:t>PersNr is no longer key of Professor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(issue will be revisited when we talk about normal forms)</a:t>
            </a:r>
          </a:p>
        </p:txBody>
      </p:sp>
      <p:sp>
        <p:nvSpPr>
          <p:cNvPr id="26737" name="Foliennummernplatzhalter 5">
            <a:extLst>
              <a:ext uri="{FF2B5EF4-FFF2-40B4-BE49-F238E27FC236}">
                <a16:creationId xmlns:a16="http://schemas.microsoft.com/office/drawing/2014/main" id="{17B8730A-6BB5-E47B-B86A-9BA31AA9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25AAA7-7325-BA40-9880-9F2CD74B32B1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>
            <a:extLst>
              <a:ext uri="{FF2B5EF4-FFF2-40B4-BE49-F238E27FC236}">
                <a16:creationId xmlns:a16="http://schemas.microsoft.com/office/drawing/2014/main" id="{97E17430-D099-7048-B1DA-274814AFDE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Rule #4: Generalization</a:t>
            </a:r>
          </a:p>
        </p:txBody>
      </p:sp>
      <p:sp>
        <p:nvSpPr>
          <p:cNvPr id="27650" name="Oval 8">
            <a:extLst>
              <a:ext uri="{FF2B5EF4-FFF2-40B4-BE49-F238E27FC236}">
                <a16:creationId xmlns:a16="http://schemas.microsoft.com/office/drawing/2014/main" id="{30126B37-8D2B-2862-42B7-AEE5ECEE6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Area</a:t>
            </a:r>
          </a:p>
        </p:txBody>
      </p:sp>
      <p:sp>
        <p:nvSpPr>
          <p:cNvPr id="27651" name="Rectangle 9">
            <a:extLst>
              <a:ext uri="{FF2B5EF4-FFF2-40B4-BE49-F238E27FC236}">
                <a16:creationId xmlns:a16="http://schemas.microsoft.com/office/drawing/2014/main" id="{12AE0540-9782-2CED-9B1F-57E16D0D5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1752600" cy="4572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Assistant</a:t>
            </a:r>
          </a:p>
        </p:txBody>
      </p:sp>
      <p:cxnSp>
        <p:nvCxnSpPr>
          <p:cNvPr id="27652" name="AutoShape 13">
            <a:extLst>
              <a:ext uri="{FF2B5EF4-FFF2-40B4-BE49-F238E27FC236}">
                <a16:creationId xmlns:a16="http://schemas.microsoft.com/office/drawing/2014/main" id="{D2E54C20-7C1A-1C21-0C94-5F396AE625DB}"/>
              </a:ext>
            </a:extLst>
          </p:cNvPr>
          <p:cNvCxnSpPr>
            <a:cxnSpLocks noChangeShapeType="1"/>
            <a:stCxn id="27650" idx="4"/>
            <a:endCxn id="27651" idx="0"/>
          </p:cNvCxnSpPr>
          <p:nvPr/>
        </p:nvCxnSpPr>
        <p:spPr bwMode="auto">
          <a:xfrm flipH="1">
            <a:off x="1562100" y="1905000"/>
            <a:ext cx="38100" cy="5334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tangle 10">
            <a:extLst>
              <a:ext uri="{FF2B5EF4-FFF2-40B4-BE49-F238E27FC236}">
                <a16:creationId xmlns:a16="http://schemas.microsoft.com/office/drawing/2014/main" id="{D132AEE5-1333-47D5-893E-3F2B684C3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1752600" cy="4572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27654" name="Oval 11">
            <a:extLst>
              <a:ext uri="{FF2B5EF4-FFF2-40B4-BE49-F238E27FC236}">
                <a16:creationId xmlns:a16="http://schemas.microsoft.com/office/drawing/2014/main" id="{E43AEF8E-42EB-F134-F143-193306B7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Room</a:t>
            </a:r>
          </a:p>
        </p:txBody>
      </p:sp>
      <p:sp>
        <p:nvSpPr>
          <p:cNvPr id="27655" name="Oval 12">
            <a:extLst>
              <a:ext uri="{FF2B5EF4-FFF2-40B4-BE49-F238E27FC236}">
                <a16:creationId xmlns:a16="http://schemas.microsoft.com/office/drawing/2014/main" id="{A13FDA61-36B0-2C00-1681-CF60D1333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Level</a:t>
            </a:r>
          </a:p>
        </p:txBody>
      </p:sp>
      <p:cxnSp>
        <p:nvCxnSpPr>
          <p:cNvPr id="27656" name="AutoShape 14">
            <a:extLst>
              <a:ext uri="{FF2B5EF4-FFF2-40B4-BE49-F238E27FC236}">
                <a16:creationId xmlns:a16="http://schemas.microsoft.com/office/drawing/2014/main" id="{ACB20C8E-4402-87A7-5BB8-274B716E491C}"/>
              </a:ext>
            </a:extLst>
          </p:cNvPr>
          <p:cNvCxnSpPr>
            <a:cxnSpLocks noChangeShapeType="1"/>
            <a:stCxn id="27653" idx="2"/>
            <a:endCxn id="27654" idx="7"/>
          </p:cNvCxnSpPr>
          <p:nvPr/>
        </p:nvCxnSpPr>
        <p:spPr bwMode="auto">
          <a:xfrm flipH="1">
            <a:off x="1658938" y="4114800"/>
            <a:ext cx="360362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15">
            <a:extLst>
              <a:ext uri="{FF2B5EF4-FFF2-40B4-BE49-F238E27FC236}">
                <a16:creationId xmlns:a16="http://schemas.microsoft.com/office/drawing/2014/main" id="{68A77007-03A7-3B25-885A-E4E9485E3F96}"/>
              </a:ext>
            </a:extLst>
          </p:cNvPr>
          <p:cNvCxnSpPr>
            <a:cxnSpLocks noChangeShapeType="1"/>
            <a:stCxn id="27653" idx="2"/>
            <a:endCxn id="27655" idx="1"/>
          </p:cNvCxnSpPr>
          <p:nvPr/>
        </p:nvCxnSpPr>
        <p:spPr bwMode="auto">
          <a:xfrm>
            <a:off x="2019300" y="4114800"/>
            <a:ext cx="284163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AutoShape 16">
            <a:extLst>
              <a:ext uri="{FF2B5EF4-FFF2-40B4-BE49-F238E27FC236}">
                <a16:creationId xmlns:a16="http://schemas.microsoft.com/office/drawing/2014/main" id="{C8A204EE-E928-FFB3-F0B3-039CCECEA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1143000" cy="533400"/>
          </a:xfrm>
          <a:prstGeom prst="hexagon">
            <a:avLst>
              <a:gd name="adj" fmla="val 53571"/>
              <a:gd name="vf" fmla="val 115470"/>
            </a:avLst>
          </a:prstGeom>
          <a:solidFill>
            <a:srgbClr val="FF99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b="1">
                <a:latin typeface="Times New Roman" panose="02020603050405020304" pitchFamily="18" charset="0"/>
              </a:rPr>
              <a:t>is_a</a:t>
            </a:r>
          </a:p>
        </p:txBody>
      </p:sp>
      <p:sp>
        <p:nvSpPr>
          <p:cNvPr id="27659" name="Rectangle 19">
            <a:extLst>
              <a:ext uri="{FF2B5EF4-FFF2-40B4-BE49-F238E27FC236}">
                <a16:creationId xmlns:a16="http://schemas.microsoft.com/office/drawing/2014/main" id="{0E0EA22A-8380-577B-3970-DBB11EF3A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048000"/>
            <a:ext cx="1752600" cy="4572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27660" name="Oval 20">
            <a:extLst>
              <a:ext uri="{FF2B5EF4-FFF2-40B4-BE49-F238E27FC236}">
                <a16:creationId xmlns:a16="http://schemas.microsoft.com/office/drawing/2014/main" id="{D2F58700-5354-4ACE-3A6C-F4F915730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100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u="sng">
                <a:latin typeface="Times New Roman" panose="02020603050405020304" pitchFamily="18" charset="0"/>
              </a:rPr>
              <a:t>PersNr</a:t>
            </a:r>
          </a:p>
        </p:txBody>
      </p:sp>
      <p:sp>
        <p:nvSpPr>
          <p:cNvPr id="27661" name="Oval 21">
            <a:extLst>
              <a:ext uri="{FF2B5EF4-FFF2-40B4-BE49-F238E27FC236}">
                <a16:creationId xmlns:a16="http://schemas.microsoft.com/office/drawing/2014/main" id="{E13D62B0-851B-35C1-821B-6082391B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Name</a:t>
            </a:r>
          </a:p>
        </p:txBody>
      </p:sp>
      <p:cxnSp>
        <p:nvCxnSpPr>
          <p:cNvPr id="27662" name="AutoShape 22">
            <a:extLst>
              <a:ext uri="{FF2B5EF4-FFF2-40B4-BE49-F238E27FC236}">
                <a16:creationId xmlns:a16="http://schemas.microsoft.com/office/drawing/2014/main" id="{45707541-BED4-479D-B69A-CD79803F22AC}"/>
              </a:ext>
            </a:extLst>
          </p:cNvPr>
          <p:cNvCxnSpPr>
            <a:cxnSpLocks noChangeShapeType="1"/>
            <a:stCxn id="27659" idx="2"/>
            <a:endCxn id="27660" idx="7"/>
          </p:cNvCxnSpPr>
          <p:nvPr/>
        </p:nvCxnSpPr>
        <p:spPr bwMode="auto">
          <a:xfrm flipH="1">
            <a:off x="6535738" y="3505200"/>
            <a:ext cx="360362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23">
            <a:extLst>
              <a:ext uri="{FF2B5EF4-FFF2-40B4-BE49-F238E27FC236}">
                <a16:creationId xmlns:a16="http://schemas.microsoft.com/office/drawing/2014/main" id="{022444F2-7C85-2F24-9AA6-3FBBF65C8DE7}"/>
              </a:ext>
            </a:extLst>
          </p:cNvPr>
          <p:cNvCxnSpPr>
            <a:cxnSpLocks noChangeShapeType="1"/>
            <a:stCxn id="27659" idx="2"/>
            <a:endCxn id="27661" idx="1"/>
          </p:cNvCxnSpPr>
          <p:nvPr/>
        </p:nvCxnSpPr>
        <p:spPr bwMode="auto">
          <a:xfrm>
            <a:off x="6896100" y="3505200"/>
            <a:ext cx="284163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24">
            <a:extLst>
              <a:ext uri="{FF2B5EF4-FFF2-40B4-BE49-F238E27FC236}">
                <a16:creationId xmlns:a16="http://schemas.microsoft.com/office/drawing/2014/main" id="{0BB189BB-CC5F-2F6C-79B1-AC949AC8418D}"/>
              </a:ext>
            </a:extLst>
          </p:cNvPr>
          <p:cNvCxnSpPr>
            <a:cxnSpLocks noChangeShapeType="1"/>
            <a:stCxn id="27651" idx="3"/>
            <a:endCxn id="27658" idx="2"/>
          </p:cNvCxnSpPr>
          <p:nvPr/>
        </p:nvCxnSpPr>
        <p:spPr bwMode="auto">
          <a:xfrm>
            <a:off x="2438400" y="2667000"/>
            <a:ext cx="1524000" cy="647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27">
            <a:extLst>
              <a:ext uri="{FF2B5EF4-FFF2-40B4-BE49-F238E27FC236}">
                <a16:creationId xmlns:a16="http://schemas.microsoft.com/office/drawing/2014/main" id="{E78C5A92-E688-FE7E-16D5-BCA8CD845599}"/>
              </a:ext>
            </a:extLst>
          </p:cNvPr>
          <p:cNvCxnSpPr>
            <a:cxnSpLocks noChangeShapeType="1"/>
            <a:stCxn id="27653" idx="3"/>
            <a:endCxn id="27658" idx="2"/>
          </p:cNvCxnSpPr>
          <p:nvPr/>
        </p:nvCxnSpPr>
        <p:spPr bwMode="auto">
          <a:xfrm flipV="1">
            <a:off x="2895600" y="3314700"/>
            <a:ext cx="1066800" cy="5715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28">
            <a:extLst>
              <a:ext uri="{FF2B5EF4-FFF2-40B4-BE49-F238E27FC236}">
                <a16:creationId xmlns:a16="http://schemas.microsoft.com/office/drawing/2014/main" id="{37544E02-D903-AD3B-6FC2-63C04E68A595}"/>
              </a:ext>
            </a:extLst>
          </p:cNvPr>
          <p:cNvCxnSpPr>
            <a:cxnSpLocks noChangeShapeType="1"/>
            <a:stCxn id="27658" idx="2"/>
            <a:endCxn id="27659" idx="1"/>
          </p:cNvCxnSpPr>
          <p:nvPr/>
        </p:nvCxnSpPr>
        <p:spPr bwMode="auto">
          <a:xfrm flipV="1">
            <a:off x="5105400" y="3276600"/>
            <a:ext cx="914400" cy="381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Foliennummernplatzhalter 20">
            <a:extLst>
              <a:ext uri="{FF2B5EF4-FFF2-40B4-BE49-F238E27FC236}">
                <a16:creationId xmlns:a16="http://schemas.microsoft.com/office/drawing/2014/main" id="{F35575D2-0988-391F-B980-BEDFC548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26CA3-612F-D24B-A48F-8C9642659EFB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>
            <a:extLst>
              <a:ext uri="{FF2B5EF4-FFF2-40B4-BE49-F238E27FC236}">
                <a16:creationId xmlns:a16="http://schemas.microsoft.com/office/drawing/2014/main" id="{0532F6EC-6E43-28B7-BD21-5CD4FDD952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de-DE" altLang="en-US" sz="4000">
                <a:latin typeface="Arial Black" panose="020B0604020202020204" pitchFamily="34" charset="0"/>
                <a:ea typeface="ＭＳ Ｐゴシック" panose="020B0600070205080204" pitchFamily="34" charset="-128"/>
              </a:rPr>
              <a:t>Rule #4: Generalization</a:t>
            </a:r>
          </a:p>
        </p:txBody>
      </p:sp>
      <p:sp>
        <p:nvSpPr>
          <p:cNvPr id="28674" name="Oval 8">
            <a:extLst>
              <a:ext uri="{FF2B5EF4-FFF2-40B4-BE49-F238E27FC236}">
                <a16:creationId xmlns:a16="http://schemas.microsoft.com/office/drawing/2014/main" id="{0CE195EE-2DA8-BD2B-0284-938C9358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Area</a:t>
            </a:r>
          </a:p>
        </p:txBody>
      </p:sp>
      <p:sp>
        <p:nvSpPr>
          <p:cNvPr id="28675" name="Rectangle 9">
            <a:extLst>
              <a:ext uri="{FF2B5EF4-FFF2-40B4-BE49-F238E27FC236}">
                <a16:creationId xmlns:a16="http://schemas.microsoft.com/office/drawing/2014/main" id="{02D4FC78-DE62-D02D-D4B3-13890265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1752600" cy="4572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Assistant</a:t>
            </a:r>
          </a:p>
        </p:txBody>
      </p:sp>
      <p:cxnSp>
        <p:nvCxnSpPr>
          <p:cNvPr id="28676" name="AutoShape 13">
            <a:extLst>
              <a:ext uri="{FF2B5EF4-FFF2-40B4-BE49-F238E27FC236}">
                <a16:creationId xmlns:a16="http://schemas.microsoft.com/office/drawing/2014/main" id="{51D9E71B-8AFC-AF38-73F9-35E16BC477C7}"/>
              </a:ext>
            </a:extLst>
          </p:cNvPr>
          <p:cNvCxnSpPr>
            <a:cxnSpLocks noChangeShapeType="1"/>
            <a:stCxn id="28674" idx="4"/>
            <a:endCxn id="28675" idx="0"/>
          </p:cNvCxnSpPr>
          <p:nvPr/>
        </p:nvCxnSpPr>
        <p:spPr bwMode="auto">
          <a:xfrm flipH="1">
            <a:off x="1562100" y="1905000"/>
            <a:ext cx="38100" cy="5334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Rectangle 10">
            <a:extLst>
              <a:ext uri="{FF2B5EF4-FFF2-40B4-BE49-F238E27FC236}">
                <a16:creationId xmlns:a16="http://schemas.microsoft.com/office/drawing/2014/main" id="{D9E908F2-3526-F109-B241-395CAC51D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1752600" cy="4572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28678" name="Oval 11">
            <a:extLst>
              <a:ext uri="{FF2B5EF4-FFF2-40B4-BE49-F238E27FC236}">
                <a16:creationId xmlns:a16="http://schemas.microsoft.com/office/drawing/2014/main" id="{E081007E-8818-CB1A-86DB-3CD7CA4AE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Room</a:t>
            </a:r>
          </a:p>
        </p:txBody>
      </p:sp>
      <p:sp>
        <p:nvSpPr>
          <p:cNvPr id="28679" name="Oval 12">
            <a:extLst>
              <a:ext uri="{FF2B5EF4-FFF2-40B4-BE49-F238E27FC236}">
                <a16:creationId xmlns:a16="http://schemas.microsoft.com/office/drawing/2014/main" id="{D8F6E9F4-BA35-12A9-371E-C3FC27621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Level</a:t>
            </a:r>
          </a:p>
        </p:txBody>
      </p:sp>
      <p:cxnSp>
        <p:nvCxnSpPr>
          <p:cNvPr id="28680" name="AutoShape 14">
            <a:extLst>
              <a:ext uri="{FF2B5EF4-FFF2-40B4-BE49-F238E27FC236}">
                <a16:creationId xmlns:a16="http://schemas.microsoft.com/office/drawing/2014/main" id="{AE3ACF16-6698-1705-F610-371F5148AF80}"/>
              </a:ext>
            </a:extLst>
          </p:cNvPr>
          <p:cNvCxnSpPr>
            <a:cxnSpLocks noChangeShapeType="1"/>
            <a:stCxn id="28677" idx="2"/>
            <a:endCxn id="28678" idx="7"/>
          </p:cNvCxnSpPr>
          <p:nvPr/>
        </p:nvCxnSpPr>
        <p:spPr bwMode="auto">
          <a:xfrm flipH="1">
            <a:off x="1658938" y="4114800"/>
            <a:ext cx="360362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15">
            <a:extLst>
              <a:ext uri="{FF2B5EF4-FFF2-40B4-BE49-F238E27FC236}">
                <a16:creationId xmlns:a16="http://schemas.microsoft.com/office/drawing/2014/main" id="{1D4A299E-1681-04B2-7860-207CA2492A9E}"/>
              </a:ext>
            </a:extLst>
          </p:cNvPr>
          <p:cNvCxnSpPr>
            <a:cxnSpLocks noChangeShapeType="1"/>
            <a:stCxn id="28677" idx="2"/>
            <a:endCxn id="28679" idx="1"/>
          </p:cNvCxnSpPr>
          <p:nvPr/>
        </p:nvCxnSpPr>
        <p:spPr bwMode="auto">
          <a:xfrm>
            <a:off x="2019300" y="4114800"/>
            <a:ext cx="284163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AutoShape 16">
            <a:extLst>
              <a:ext uri="{FF2B5EF4-FFF2-40B4-BE49-F238E27FC236}">
                <a16:creationId xmlns:a16="http://schemas.microsoft.com/office/drawing/2014/main" id="{3DAF12F5-5B80-D59A-CF90-EC5806973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1143000" cy="533400"/>
          </a:xfrm>
          <a:prstGeom prst="hexagon">
            <a:avLst>
              <a:gd name="adj" fmla="val 53571"/>
              <a:gd name="vf" fmla="val 115470"/>
            </a:avLst>
          </a:prstGeom>
          <a:solidFill>
            <a:srgbClr val="FF99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b="1">
                <a:latin typeface="Times New Roman" panose="02020603050405020304" pitchFamily="18" charset="0"/>
              </a:rPr>
              <a:t>is_a</a:t>
            </a:r>
          </a:p>
        </p:txBody>
      </p:sp>
      <p:sp>
        <p:nvSpPr>
          <p:cNvPr id="28683" name="Rectangle 19">
            <a:extLst>
              <a:ext uri="{FF2B5EF4-FFF2-40B4-BE49-F238E27FC236}">
                <a16:creationId xmlns:a16="http://schemas.microsoft.com/office/drawing/2014/main" id="{2D97305D-E9C1-7EDD-3F82-7A67170D4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048000"/>
            <a:ext cx="1752600" cy="4572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28684" name="Oval 20">
            <a:extLst>
              <a:ext uri="{FF2B5EF4-FFF2-40B4-BE49-F238E27FC236}">
                <a16:creationId xmlns:a16="http://schemas.microsoft.com/office/drawing/2014/main" id="{CD041EA3-362D-C33E-C760-9D341D50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100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u="sng">
                <a:latin typeface="Times New Roman" panose="02020603050405020304" pitchFamily="18" charset="0"/>
              </a:rPr>
              <a:t>PersNr</a:t>
            </a:r>
          </a:p>
        </p:txBody>
      </p:sp>
      <p:sp>
        <p:nvSpPr>
          <p:cNvPr id="28685" name="Oval 21">
            <a:extLst>
              <a:ext uri="{FF2B5EF4-FFF2-40B4-BE49-F238E27FC236}">
                <a16:creationId xmlns:a16="http://schemas.microsoft.com/office/drawing/2014/main" id="{4ADCC5D3-F431-9BF8-BF81-004FAAB4E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Name</a:t>
            </a:r>
          </a:p>
        </p:txBody>
      </p:sp>
      <p:cxnSp>
        <p:nvCxnSpPr>
          <p:cNvPr id="28686" name="AutoShape 22">
            <a:extLst>
              <a:ext uri="{FF2B5EF4-FFF2-40B4-BE49-F238E27FC236}">
                <a16:creationId xmlns:a16="http://schemas.microsoft.com/office/drawing/2014/main" id="{C807EAC1-3D60-D640-1DE6-804AE7A90FD8}"/>
              </a:ext>
            </a:extLst>
          </p:cNvPr>
          <p:cNvCxnSpPr>
            <a:cxnSpLocks noChangeShapeType="1"/>
            <a:stCxn id="28683" idx="2"/>
            <a:endCxn id="28684" idx="7"/>
          </p:cNvCxnSpPr>
          <p:nvPr/>
        </p:nvCxnSpPr>
        <p:spPr bwMode="auto">
          <a:xfrm flipH="1">
            <a:off x="6535738" y="3505200"/>
            <a:ext cx="360362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23">
            <a:extLst>
              <a:ext uri="{FF2B5EF4-FFF2-40B4-BE49-F238E27FC236}">
                <a16:creationId xmlns:a16="http://schemas.microsoft.com/office/drawing/2014/main" id="{F45E31FF-05CA-2260-DFFD-A18FC0421839}"/>
              </a:ext>
            </a:extLst>
          </p:cNvPr>
          <p:cNvCxnSpPr>
            <a:cxnSpLocks noChangeShapeType="1"/>
            <a:stCxn id="28683" idx="2"/>
            <a:endCxn id="28685" idx="1"/>
          </p:cNvCxnSpPr>
          <p:nvPr/>
        </p:nvCxnSpPr>
        <p:spPr bwMode="auto">
          <a:xfrm>
            <a:off x="6896100" y="3505200"/>
            <a:ext cx="284163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24">
            <a:extLst>
              <a:ext uri="{FF2B5EF4-FFF2-40B4-BE49-F238E27FC236}">
                <a16:creationId xmlns:a16="http://schemas.microsoft.com/office/drawing/2014/main" id="{7C84A171-B5D6-8427-F858-CDCBB40B6541}"/>
              </a:ext>
            </a:extLst>
          </p:cNvPr>
          <p:cNvCxnSpPr>
            <a:cxnSpLocks noChangeShapeType="1"/>
            <a:stCxn id="28675" idx="3"/>
            <a:endCxn id="28682" idx="2"/>
          </p:cNvCxnSpPr>
          <p:nvPr/>
        </p:nvCxnSpPr>
        <p:spPr bwMode="auto">
          <a:xfrm>
            <a:off x="2438400" y="2667000"/>
            <a:ext cx="1524000" cy="647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27">
            <a:extLst>
              <a:ext uri="{FF2B5EF4-FFF2-40B4-BE49-F238E27FC236}">
                <a16:creationId xmlns:a16="http://schemas.microsoft.com/office/drawing/2014/main" id="{BB9F01B4-1E3F-25F3-C361-7AE886E12D52}"/>
              </a:ext>
            </a:extLst>
          </p:cNvPr>
          <p:cNvCxnSpPr>
            <a:cxnSpLocks noChangeShapeType="1"/>
            <a:stCxn id="28677" idx="3"/>
            <a:endCxn id="28682" idx="2"/>
          </p:cNvCxnSpPr>
          <p:nvPr/>
        </p:nvCxnSpPr>
        <p:spPr bwMode="auto">
          <a:xfrm flipV="1">
            <a:off x="2895600" y="3314700"/>
            <a:ext cx="1066800" cy="5715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28">
            <a:extLst>
              <a:ext uri="{FF2B5EF4-FFF2-40B4-BE49-F238E27FC236}">
                <a16:creationId xmlns:a16="http://schemas.microsoft.com/office/drawing/2014/main" id="{70BFE523-5A9C-A0BD-9129-A9C730908F2D}"/>
              </a:ext>
            </a:extLst>
          </p:cNvPr>
          <p:cNvCxnSpPr>
            <a:cxnSpLocks noChangeShapeType="1"/>
            <a:stCxn id="28682" idx="2"/>
            <a:endCxn id="28683" idx="1"/>
          </p:cNvCxnSpPr>
          <p:nvPr/>
        </p:nvCxnSpPr>
        <p:spPr bwMode="auto">
          <a:xfrm flipV="1">
            <a:off x="5105400" y="3276600"/>
            <a:ext cx="914400" cy="381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Text Box 30">
            <a:extLst>
              <a:ext uri="{FF2B5EF4-FFF2-40B4-BE49-F238E27FC236}">
                <a16:creationId xmlns:a16="http://schemas.microsoft.com/office/drawing/2014/main" id="{5772300F-4C47-9C7B-8E18-8B60931A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81600"/>
            <a:ext cx="5867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Tahoma" panose="020B0604030504040204" pitchFamily="34" charset="0"/>
              </a:rPr>
              <a:t>Employee: {[</a:t>
            </a:r>
            <a:r>
              <a:rPr lang="de-DE" altLang="en-US" sz="2400" i="1" u="sng">
                <a:latin typeface="Tahoma" panose="020B0604030504040204" pitchFamily="34" charset="0"/>
              </a:rPr>
              <a:t>PersNr</a:t>
            </a:r>
            <a:r>
              <a:rPr lang="de-DE" altLang="en-US" sz="2400" i="1">
                <a:latin typeface="Tahoma" panose="020B0604030504040204" pitchFamily="34" charset="0"/>
              </a:rPr>
              <a:t>, Name</a:t>
            </a:r>
            <a:r>
              <a:rPr lang="de-DE" altLang="en-US" sz="2400">
                <a:latin typeface="Tahoma" panose="020B0604030504040204" pitchFamily="34" charset="0"/>
              </a:rPr>
              <a:t>]}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Tahoma" panose="020B0604030504040204" pitchFamily="34" charset="0"/>
              </a:rPr>
              <a:t>Professor: {[</a:t>
            </a:r>
            <a:r>
              <a:rPr lang="de-DE" altLang="en-US" sz="2400" i="1" u="sng">
                <a:latin typeface="Tahoma" panose="020B0604030504040204" pitchFamily="34" charset="0"/>
              </a:rPr>
              <a:t>PersNr</a:t>
            </a:r>
            <a:r>
              <a:rPr lang="de-DE" altLang="en-US" sz="2400" i="1">
                <a:latin typeface="Tahoma" panose="020B0604030504040204" pitchFamily="34" charset="0"/>
              </a:rPr>
              <a:t>, Level, Room</a:t>
            </a:r>
            <a:r>
              <a:rPr lang="de-DE" altLang="en-US" sz="2400">
                <a:latin typeface="Tahoma" panose="020B0604030504040204" pitchFamily="34" charset="0"/>
              </a:rPr>
              <a:t>]}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Tahoma" panose="020B0604030504040204" pitchFamily="34" charset="0"/>
              </a:rPr>
              <a:t>Assistant: {[</a:t>
            </a:r>
            <a:r>
              <a:rPr lang="de-DE" altLang="en-US" sz="2400" i="1" u="sng">
                <a:latin typeface="Tahoma" panose="020B0604030504040204" pitchFamily="34" charset="0"/>
              </a:rPr>
              <a:t>PersNr</a:t>
            </a:r>
            <a:r>
              <a:rPr lang="de-DE" altLang="en-US" sz="2400" i="1">
                <a:latin typeface="Tahoma" panose="020B0604030504040204" pitchFamily="34" charset="0"/>
              </a:rPr>
              <a:t>, Area</a:t>
            </a:r>
            <a:r>
              <a:rPr lang="de-DE" altLang="en-US" sz="2400">
                <a:latin typeface="Tahoma" panose="020B0604030504040204" pitchFamily="34" charset="0"/>
              </a:rPr>
              <a:t>]}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e-DE" altLang="en-US" sz="2400">
              <a:latin typeface="Tahoma" panose="020B0604030504040204" pitchFamily="34" charset="0"/>
            </a:endParaRPr>
          </a:p>
        </p:txBody>
      </p:sp>
      <p:sp>
        <p:nvSpPr>
          <p:cNvPr id="28692" name="Foliennummernplatzhalter 20">
            <a:extLst>
              <a:ext uri="{FF2B5EF4-FFF2-40B4-BE49-F238E27FC236}">
                <a16:creationId xmlns:a16="http://schemas.microsoft.com/office/drawing/2014/main" id="{FF84939E-B8F4-F36C-92E7-6865CA1C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DBC555-ED77-194C-85D9-74F2FAEF9AED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16DABF80-9697-33F1-C43E-C1A346D921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de-DE" altLang="en-US" sz="3600">
                <a:latin typeface="Arial Black" panose="020B0604020202020204" pitchFamily="34" charset="0"/>
                <a:ea typeface="ＭＳ Ｐゴシック" panose="020B0600070205080204" pitchFamily="34" charset="-128"/>
              </a:rPr>
              <a:t>Rule #4: Generalization (alternative)</a:t>
            </a:r>
          </a:p>
        </p:txBody>
      </p:sp>
      <p:sp>
        <p:nvSpPr>
          <p:cNvPr id="29698" name="Oval 8">
            <a:extLst>
              <a:ext uri="{FF2B5EF4-FFF2-40B4-BE49-F238E27FC236}">
                <a16:creationId xmlns:a16="http://schemas.microsoft.com/office/drawing/2014/main" id="{980F61C7-D713-0950-C478-A8F308069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Area</a:t>
            </a:r>
          </a:p>
        </p:txBody>
      </p:sp>
      <p:sp>
        <p:nvSpPr>
          <p:cNvPr id="29699" name="Rectangle 9">
            <a:extLst>
              <a:ext uri="{FF2B5EF4-FFF2-40B4-BE49-F238E27FC236}">
                <a16:creationId xmlns:a16="http://schemas.microsoft.com/office/drawing/2014/main" id="{8514588D-0983-6047-F8C9-5C02FA43F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1752600" cy="4572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Assistant</a:t>
            </a:r>
          </a:p>
        </p:txBody>
      </p:sp>
      <p:cxnSp>
        <p:nvCxnSpPr>
          <p:cNvPr id="29700" name="AutoShape 13">
            <a:extLst>
              <a:ext uri="{FF2B5EF4-FFF2-40B4-BE49-F238E27FC236}">
                <a16:creationId xmlns:a16="http://schemas.microsoft.com/office/drawing/2014/main" id="{C3B333CB-0DFC-6B08-6FD1-A839DAF17982}"/>
              </a:ext>
            </a:extLst>
          </p:cNvPr>
          <p:cNvCxnSpPr>
            <a:cxnSpLocks noChangeShapeType="1"/>
            <a:stCxn id="29698" idx="4"/>
            <a:endCxn id="29699" idx="0"/>
          </p:cNvCxnSpPr>
          <p:nvPr/>
        </p:nvCxnSpPr>
        <p:spPr bwMode="auto">
          <a:xfrm flipH="1">
            <a:off x="1562100" y="1905000"/>
            <a:ext cx="38100" cy="5334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tangle 10">
            <a:extLst>
              <a:ext uri="{FF2B5EF4-FFF2-40B4-BE49-F238E27FC236}">
                <a16:creationId xmlns:a16="http://schemas.microsoft.com/office/drawing/2014/main" id="{65C65F26-8D5D-E4CF-5FF2-450EF80A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1752600" cy="4572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29702" name="Oval 11">
            <a:extLst>
              <a:ext uri="{FF2B5EF4-FFF2-40B4-BE49-F238E27FC236}">
                <a16:creationId xmlns:a16="http://schemas.microsoft.com/office/drawing/2014/main" id="{6CB60500-2DD5-04CC-9CBA-DDF4EE68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Room</a:t>
            </a:r>
          </a:p>
        </p:txBody>
      </p:sp>
      <p:sp>
        <p:nvSpPr>
          <p:cNvPr id="29703" name="Oval 12">
            <a:extLst>
              <a:ext uri="{FF2B5EF4-FFF2-40B4-BE49-F238E27FC236}">
                <a16:creationId xmlns:a16="http://schemas.microsoft.com/office/drawing/2014/main" id="{FB8D26C3-2D35-5A40-A547-DAD095DF0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Level</a:t>
            </a:r>
          </a:p>
        </p:txBody>
      </p:sp>
      <p:cxnSp>
        <p:nvCxnSpPr>
          <p:cNvPr id="29704" name="AutoShape 14">
            <a:extLst>
              <a:ext uri="{FF2B5EF4-FFF2-40B4-BE49-F238E27FC236}">
                <a16:creationId xmlns:a16="http://schemas.microsoft.com/office/drawing/2014/main" id="{DA360256-D535-C1F5-1FA1-48195835F569}"/>
              </a:ext>
            </a:extLst>
          </p:cNvPr>
          <p:cNvCxnSpPr>
            <a:cxnSpLocks noChangeShapeType="1"/>
            <a:stCxn id="29701" idx="2"/>
            <a:endCxn id="29702" idx="7"/>
          </p:cNvCxnSpPr>
          <p:nvPr/>
        </p:nvCxnSpPr>
        <p:spPr bwMode="auto">
          <a:xfrm flipH="1">
            <a:off x="1658938" y="4114800"/>
            <a:ext cx="360362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15">
            <a:extLst>
              <a:ext uri="{FF2B5EF4-FFF2-40B4-BE49-F238E27FC236}">
                <a16:creationId xmlns:a16="http://schemas.microsoft.com/office/drawing/2014/main" id="{3EE27EFC-AB63-28BD-C6DE-9989645EE7DF}"/>
              </a:ext>
            </a:extLst>
          </p:cNvPr>
          <p:cNvCxnSpPr>
            <a:cxnSpLocks noChangeShapeType="1"/>
            <a:stCxn id="29701" idx="2"/>
            <a:endCxn id="29703" idx="1"/>
          </p:cNvCxnSpPr>
          <p:nvPr/>
        </p:nvCxnSpPr>
        <p:spPr bwMode="auto">
          <a:xfrm>
            <a:off x="2019300" y="4114800"/>
            <a:ext cx="284163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AutoShape 16">
            <a:extLst>
              <a:ext uri="{FF2B5EF4-FFF2-40B4-BE49-F238E27FC236}">
                <a16:creationId xmlns:a16="http://schemas.microsoft.com/office/drawing/2014/main" id="{EE6270A2-9DC2-002F-FF60-C8741DB77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048000"/>
            <a:ext cx="1143000" cy="533400"/>
          </a:xfrm>
          <a:prstGeom prst="hexagon">
            <a:avLst>
              <a:gd name="adj" fmla="val 53571"/>
              <a:gd name="vf" fmla="val 115470"/>
            </a:avLst>
          </a:prstGeom>
          <a:solidFill>
            <a:srgbClr val="FF99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b="1">
                <a:latin typeface="Times New Roman" panose="02020603050405020304" pitchFamily="18" charset="0"/>
              </a:rPr>
              <a:t>is_a</a:t>
            </a:r>
          </a:p>
        </p:txBody>
      </p:sp>
      <p:sp>
        <p:nvSpPr>
          <p:cNvPr id="29707" name="Rectangle 19">
            <a:extLst>
              <a:ext uri="{FF2B5EF4-FFF2-40B4-BE49-F238E27FC236}">
                <a16:creationId xmlns:a16="http://schemas.microsoft.com/office/drawing/2014/main" id="{F1FC44D5-AC56-33FD-A666-C94F20F50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048000"/>
            <a:ext cx="1752600" cy="4572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29708" name="Oval 20">
            <a:extLst>
              <a:ext uri="{FF2B5EF4-FFF2-40B4-BE49-F238E27FC236}">
                <a16:creationId xmlns:a16="http://schemas.microsoft.com/office/drawing/2014/main" id="{0E77E146-C346-950E-EC26-BD42E7E3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100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u="sng">
                <a:latin typeface="Times New Roman" panose="02020603050405020304" pitchFamily="18" charset="0"/>
              </a:rPr>
              <a:t>PersNr</a:t>
            </a:r>
          </a:p>
        </p:txBody>
      </p:sp>
      <p:sp>
        <p:nvSpPr>
          <p:cNvPr id="29709" name="Oval 21">
            <a:extLst>
              <a:ext uri="{FF2B5EF4-FFF2-40B4-BE49-F238E27FC236}">
                <a16:creationId xmlns:a16="http://schemas.microsoft.com/office/drawing/2014/main" id="{1876AA5F-EF93-2403-FA91-6BFFC258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1676400" cy="6096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Name</a:t>
            </a:r>
          </a:p>
        </p:txBody>
      </p:sp>
      <p:cxnSp>
        <p:nvCxnSpPr>
          <p:cNvPr id="29710" name="AutoShape 22">
            <a:extLst>
              <a:ext uri="{FF2B5EF4-FFF2-40B4-BE49-F238E27FC236}">
                <a16:creationId xmlns:a16="http://schemas.microsoft.com/office/drawing/2014/main" id="{8FF94713-3712-1162-1BCB-BEA661DE96BC}"/>
              </a:ext>
            </a:extLst>
          </p:cNvPr>
          <p:cNvCxnSpPr>
            <a:cxnSpLocks noChangeShapeType="1"/>
            <a:stCxn id="29707" idx="2"/>
            <a:endCxn id="29708" idx="7"/>
          </p:cNvCxnSpPr>
          <p:nvPr/>
        </p:nvCxnSpPr>
        <p:spPr bwMode="auto">
          <a:xfrm flipH="1">
            <a:off x="6535738" y="3505200"/>
            <a:ext cx="360362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23">
            <a:extLst>
              <a:ext uri="{FF2B5EF4-FFF2-40B4-BE49-F238E27FC236}">
                <a16:creationId xmlns:a16="http://schemas.microsoft.com/office/drawing/2014/main" id="{6AA404EF-CA87-5FB2-9AB6-EAAB9B2A4AF8}"/>
              </a:ext>
            </a:extLst>
          </p:cNvPr>
          <p:cNvCxnSpPr>
            <a:cxnSpLocks noChangeShapeType="1"/>
            <a:stCxn id="29707" idx="2"/>
            <a:endCxn id="29709" idx="1"/>
          </p:cNvCxnSpPr>
          <p:nvPr/>
        </p:nvCxnSpPr>
        <p:spPr bwMode="auto">
          <a:xfrm>
            <a:off x="6896100" y="3505200"/>
            <a:ext cx="284163" cy="393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24">
            <a:extLst>
              <a:ext uri="{FF2B5EF4-FFF2-40B4-BE49-F238E27FC236}">
                <a16:creationId xmlns:a16="http://schemas.microsoft.com/office/drawing/2014/main" id="{BF6FA171-C959-AE57-F898-AC7A2F25DF15}"/>
              </a:ext>
            </a:extLst>
          </p:cNvPr>
          <p:cNvCxnSpPr>
            <a:cxnSpLocks noChangeShapeType="1"/>
            <a:stCxn id="29699" idx="3"/>
            <a:endCxn id="29706" idx="2"/>
          </p:cNvCxnSpPr>
          <p:nvPr/>
        </p:nvCxnSpPr>
        <p:spPr bwMode="auto">
          <a:xfrm>
            <a:off x="2438400" y="2667000"/>
            <a:ext cx="1524000" cy="647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27">
            <a:extLst>
              <a:ext uri="{FF2B5EF4-FFF2-40B4-BE49-F238E27FC236}">
                <a16:creationId xmlns:a16="http://schemas.microsoft.com/office/drawing/2014/main" id="{A985738E-BA7B-1379-BBA1-1219B43DE0F3}"/>
              </a:ext>
            </a:extLst>
          </p:cNvPr>
          <p:cNvCxnSpPr>
            <a:cxnSpLocks noChangeShapeType="1"/>
            <a:stCxn id="29701" idx="3"/>
            <a:endCxn id="29706" idx="2"/>
          </p:cNvCxnSpPr>
          <p:nvPr/>
        </p:nvCxnSpPr>
        <p:spPr bwMode="auto">
          <a:xfrm flipV="1">
            <a:off x="2895600" y="3314700"/>
            <a:ext cx="1066800" cy="5715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28">
            <a:extLst>
              <a:ext uri="{FF2B5EF4-FFF2-40B4-BE49-F238E27FC236}">
                <a16:creationId xmlns:a16="http://schemas.microsoft.com/office/drawing/2014/main" id="{226CFE2F-2B74-3224-9D0A-81042ABB7B41}"/>
              </a:ext>
            </a:extLst>
          </p:cNvPr>
          <p:cNvCxnSpPr>
            <a:cxnSpLocks noChangeShapeType="1"/>
            <a:stCxn id="29706" idx="2"/>
            <a:endCxn id="29707" idx="1"/>
          </p:cNvCxnSpPr>
          <p:nvPr/>
        </p:nvCxnSpPr>
        <p:spPr bwMode="auto">
          <a:xfrm flipV="1">
            <a:off x="5105400" y="3276600"/>
            <a:ext cx="914400" cy="381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Text Box 30">
            <a:extLst>
              <a:ext uri="{FF2B5EF4-FFF2-40B4-BE49-F238E27FC236}">
                <a16:creationId xmlns:a16="http://schemas.microsoft.com/office/drawing/2014/main" id="{105FAE91-B6BA-424D-C172-3D7F6034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81600"/>
            <a:ext cx="5867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Tahoma" panose="020B0604030504040204" pitchFamily="34" charset="0"/>
              </a:rPr>
              <a:t>Employee: {[</a:t>
            </a:r>
            <a:r>
              <a:rPr lang="de-DE" altLang="en-US" sz="2400" i="1" u="sng">
                <a:latin typeface="Tahoma" panose="020B0604030504040204" pitchFamily="34" charset="0"/>
              </a:rPr>
              <a:t>PersNr</a:t>
            </a:r>
            <a:r>
              <a:rPr lang="de-DE" altLang="en-US" sz="2400" i="1">
                <a:latin typeface="Tahoma" panose="020B0604030504040204" pitchFamily="34" charset="0"/>
              </a:rPr>
              <a:t>, Name</a:t>
            </a:r>
            <a:r>
              <a:rPr lang="de-DE" altLang="en-US" sz="2400">
                <a:latin typeface="Tahoma" panose="020B0604030504040204" pitchFamily="34" charset="0"/>
              </a:rPr>
              <a:t>]}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Tahoma" panose="020B0604030504040204" pitchFamily="34" charset="0"/>
              </a:rPr>
              <a:t>Professor: {[</a:t>
            </a:r>
            <a:r>
              <a:rPr lang="de-DE" altLang="en-US" sz="2400" i="1" u="sng">
                <a:latin typeface="Tahoma" panose="020B0604030504040204" pitchFamily="34" charset="0"/>
              </a:rPr>
              <a:t>PersNr</a:t>
            </a:r>
            <a:r>
              <a:rPr lang="de-DE" altLang="en-US" sz="2400" i="1">
                <a:latin typeface="Tahoma" panose="020B0604030504040204" pitchFamily="34" charset="0"/>
              </a:rPr>
              <a:t>, Name, Level, Room</a:t>
            </a:r>
            <a:r>
              <a:rPr lang="de-DE" altLang="en-US" sz="2400">
                <a:latin typeface="Tahoma" panose="020B0604030504040204" pitchFamily="34" charset="0"/>
              </a:rPr>
              <a:t>]}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Tahoma" panose="020B0604030504040204" pitchFamily="34" charset="0"/>
              </a:rPr>
              <a:t>Assistant: {[</a:t>
            </a:r>
            <a:r>
              <a:rPr lang="de-DE" altLang="en-US" sz="2400" i="1" u="sng">
                <a:latin typeface="Tahoma" panose="020B0604030504040204" pitchFamily="34" charset="0"/>
              </a:rPr>
              <a:t>PersNr</a:t>
            </a:r>
            <a:r>
              <a:rPr lang="de-DE" altLang="en-US" sz="2400" i="1">
                <a:latin typeface="Tahoma" panose="020B0604030504040204" pitchFamily="34" charset="0"/>
              </a:rPr>
              <a:t>, Name, Area</a:t>
            </a:r>
            <a:r>
              <a:rPr lang="de-DE" altLang="en-US" sz="2400">
                <a:latin typeface="Tahoma" panose="020B0604030504040204" pitchFamily="34" charset="0"/>
              </a:rPr>
              <a:t>]}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e-DE" altLang="en-US" sz="2400">
              <a:latin typeface="Tahoma" panose="020B0604030504040204" pitchFamily="34" charset="0"/>
            </a:endParaRPr>
          </a:p>
        </p:txBody>
      </p:sp>
      <p:sp>
        <p:nvSpPr>
          <p:cNvPr id="29716" name="Textfeld 20">
            <a:extLst>
              <a:ext uri="{FF2B5EF4-FFF2-40B4-BE49-F238E27FC236}">
                <a16:creationId xmlns:a16="http://schemas.microsoft.com/office/drawing/2014/main" id="{50387A1A-D001-9885-2558-17A2C703D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5638800"/>
            <a:ext cx="3144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b="1">
                <a:solidFill>
                  <a:srgbClr val="FF0000"/>
                </a:solidFill>
                <a:latin typeface="Arial" panose="020B0604020202020204" pitchFamily="34" charset="0"/>
              </a:rPr>
              <a:t>What is better?</a:t>
            </a:r>
          </a:p>
        </p:txBody>
      </p:sp>
      <p:sp>
        <p:nvSpPr>
          <p:cNvPr id="29717" name="Foliennummernplatzhalter 21">
            <a:extLst>
              <a:ext uri="{FF2B5EF4-FFF2-40B4-BE49-F238E27FC236}">
                <a16:creationId xmlns:a16="http://schemas.microsoft.com/office/drawing/2014/main" id="{8781118A-7132-6A31-628A-7568D4C7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F6D876-3989-994C-90CF-EBE87885052E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2D02210-8037-B604-4CA2-4006BE1A004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Rule #5: Weak Entities</a:t>
            </a:r>
          </a:p>
        </p:txBody>
      </p:sp>
      <p:grpSp>
        <p:nvGrpSpPr>
          <p:cNvPr id="30722" name="Group 37">
            <a:extLst>
              <a:ext uri="{FF2B5EF4-FFF2-40B4-BE49-F238E27FC236}">
                <a16:creationId xmlns:a16="http://schemas.microsoft.com/office/drawing/2014/main" id="{083F201B-BEF1-D7B4-DB47-E4DF7E2E7AB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219200"/>
            <a:ext cx="8763000" cy="3352800"/>
            <a:chOff x="288" y="912"/>
            <a:chExt cx="5328" cy="2112"/>
          </a:xfrm>
        </p:grpSpPr>
        <p:sp>
          <p:nvSpPr>
            <p:cNvPr id="30725" name="Rectangle 4">
              <a:extLst>
                <a:ext uri="{FF2B5EF4-FFF2-40B4-BE49-F238E27FC236}">
                  <a16:creationId xmlns:a16="http://schemas.microsoft.com/office/drawing/2014/main" id="{66E865AB-AEC9-52C5-94AF-FDC4F312C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960" cy="38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>
                  <a:latin typeface="Times New Roman" panose="02020603050405020304" pitchFamily="18" charset="0"/>
                </a:rPr>
                <a:t>Student</a:t>
              </a:r>
            </a:p>
          </p:txBody>
        </p:sp>
        <p:sp>
          <p:nvSpPr>
            <p:cNvPr id="30726" name="AutoShape 5">
              <a:extLst>
                <a:ext uri="{FF2B5EF4-FFF2-40B4-BE49-F238E27FC236}">
                  <a16:creationId xmlns:a16="http://schemas.microsoft.com/office/drawing/2014/main" id="{E95C4E4E-AD0A-C324-6BF8-D7F16061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008"/>
              <a:ext cx="864" cy="432"/>
            </a:xfrm>
            <a:prstGeom prst="diamond">
              <a:avLst/>
            </a:prstGeom>
            <a:noFill/>
            <a:ln w="254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>
                  <a:latin typeface="Times New Roman" panose="02020603050405020304" pitchFamily="18" charset="0"/>
                </a:rPr>
                <a:t>takes</a:t>
              </a:r>
            </a:p>
          </p:txBody>
        </p:sp>
        <p:sp>
          <p:nvSpPr>
            <p:cNvPr id="30727" name="Rectangle 6">
              <a:extLst>
                <a:ext uri="{FF2B5EF4-FFF2-40B4-BE49-F238E27FC236}">
                  <a16:creationId xmlns:a16="http://schemas.microsoft.com/office/drawing/2014/main" id="{18B4AC6D-2E64-F32A-ECAE-A78DCA257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08"/>
              <a:ext cx="960" cy="384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>
                  <a:latin typeface="Times New Roman" panose="02020603050405020304" pitchFamily="18" charset="0"/>
                </a:rPr>
                <a:t>Exam</a:t>
              </a:r>
            </a:p>
          </p:txBody>
        </p:sp>
        <p:sp>
          <p:nvSpPr>
            <p:cNvPr id="30728" name="Line 7">
              <a:extLst>
                <a:ext uri="{FF2B5EF4-FFF2-40B4-BE49-F238E27FC236}">
                  <a16:creationId xmlns:a16="http://schemas.microsoft.com/office/drawing/2014/main" id="{0AA73C8F-C46E-C55B-F0DB-230BED26F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00"/>
              <a:ext cx="52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729" name="Line 8">
              <a:extLst>
                <a:ext uri="{FF2B5EF4-FFF2-40B4-BE49-F238E27FC236}">
                  <a16:creationId xmlns:a16="http://schemas.microsoft.com/office/drawing/2014/main" id="{3295D394-3F4D-2EF1-1B8F-E07A6DBE4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48"/>
              <a:ext cx="52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730" name="Text Box 9">
              <a:extLst>
                <a:ext uri="{FF2B5EF4-FFF2-40B4-BE49-F238E27FC236}">
                  <a16:creationId xmlns:a16="http://schemas.microsoft.com/office/drawing/2014/main" id="{75DFD7AD-9151-4872-AF5B-EC21005FD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731" name="Text Box 10">
              <a:extLst>
                <a:ext uri="{FF2B5EF4-FFF2-40B4-BE49-F238E27FC236}">
                  <a16:creationId xmlns:a16="http://schemas.microsoft.com/office/drawing/2014/main" id="{01A21761-27F6-174D-632B-B62B9E752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0" y="947"/>
              <a:ext cx="2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4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0732" name="Oval 11">
              <a:extLst>
                <a:ext uri="{FF2B5EF4-FFF2-40B4-BE49-F238E27FC236}">
                  <a16:creationId xmlns:a16="http://schemas.microsoft.com/office/drawing/2014/main" id="{5055070D-8B2A-5F90-AC9D-6483BA0A2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912"/>
              <a:ext cx="864" cy="28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>
                  <a:latin typeface="Times New Roman" panose="02020603050405020304" pitchFamily="18" charset="0"/>
                </a:rPr>
                <a:t>Grade</a:t>
              </a:r>
            </a:p>
          </p:txBody>
        </p:sp>
        <p:sp>
          <p:nvSpPr>
            <p:cNvPr id="30733" name="Oval 12">
              <a:extLst>
                <a:ext uri="{FF2B5EF4-FFF2-40B4-BE49-F238E27FC236}">
                  <a16:creationId xmlns:a16="http://schemas.microsoft.com/office/drawing/2014/main" id="{BC423535-DBA1-4BC4-582F-41B533060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864" cy="28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>
                  <a:latin typeface="Times New Roman" panose="02020603050405020304" pitchFamily="18" charset="0"/>
                </a:rPr>
                <a:t>Part</a:t>
              </a:r>
            </a:p>
          </p:txBody>
        </p:sp>
        <p:sp>
          <p:nvSpPr>
            <p:cNvPr id="30734" name="Line 13">
              <a:extLst>
                <a:ext uri="{FF2B5EF4-FFF2-40B4-BE49-F238E27FC236}">
                  <a16:creationId xmlns:a16="http://schemas.microsoft.com/office/drawing/2014/main" id="{782323F7-0A90-3A1F-1E90-736ECF571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735" name="Oval 14">
              <a:extLst>
                <a:ext uri="{FF2B5EF4-FFF2-40B4-BE49-F238E27FC236}">
                  <a16:creationId xmlns:a16="http://schemas.microsoft.com/office/drawing/2014/main" id="{DAA7DE9C-227D-028A-2B22-6E7B8DFB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76"/>
              <a:ext cx="864" cy="28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u="sng">
                  <a:latin typeface="Times New Roman" panose="02020603050405020304" pitchFamily="18" charset="0"/>
                </a:rPr>
                <a:t>StudID</a:t>
              </a:r>
            </a:p>
          </p:txBody>
        </p:sp>
        <p:sp>
          <p:nvSpPr>
            <p:cNvPr id="30736" name="Rectangle 15">
              <a:extLst>
                <a:ext uri="{FF2B5EF4-FFF2-40B4-BE49-F238E27FC236}">
                  <a16:creationId xmlns:a16="http://schemas.microsoft.com/office/drawing/2014/main" id="{99208D89-5B49-7D08-3F69-DC2C8AFD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40"/>
              <a:ext cx="960" cy="38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>
                  <a:latin typeface="Times New Roman" panose="02020603050405020304" pitchFamily="18" charset="0"/>
                </a:rPr>
                <a:t>Lecture</a:t>
              </a:r>
            </a:p>
          </p:txBody>
        </p:sp>
        <p:sp>
          <p:nvSpPr>
            <p:cNvPr id="30737" name="AutoShape 16">
              <a:extLst>
                <a:ext uri="{FF2B5EF4-FFF2-40B4-BE49-F238E27FC236}">
                  <a16:creationId xmlns:a16="http://schemas.microsoft.com/office/drawing/2014/main" id="{49A8A298-B601-716B-C6FD-68BEF0F5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872"/>
              <a:ext cx="960" cy="48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>
                  <a:latin typeface="Times New Roman" panose="02020603050405020304" pitchFamily="18" charset="0"/>
                </a:rPr>
                <a:t>covers</a:t>
              </a:r>
            </a:p>
          </p:txBody>
        </p:sp>
        <p:sp>
          <p:nvSpPr>
            <p:cNvPr id="30738" name="Oval 17">
              <a:extLst>
                <a:ext uri="{FF2B5EF4-FFF2-40B4-BE49-F238E27FC236}">
                  <a16:creationId xmlns:a16="http://schemas.microsoft.com/office/drawing/2014/main" id="{1B01E339-3298-DFD5-E225-16E20029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04"/>
              <a:ext cx="864" cy="28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u="sng">
                  <a:latin typeface="Times New Roman" panose="02020603050405020304" pitchFamily="18" charset="0"/>
                </a:rPr>
                <a:t>Nr</a:t>
              </a:r>
            </a:p>
          </p:txBody>
        </p:sp>
        <p:cxnSp>
          <p:nvCxnSpPr>
            <p:cNvPr id="30739" name="AutoShape 18">
              <a:extLst>
                <a:ext uri="{FF2B5EF4-FFF2-40B4-BE49-F238E27FC236}">
                  <a16:creationId xmlns:a16="http://schemas.microsoft.com/office/drawing/2014/main" id="{79B16C64-E017-773B-DA4C-6CD3E4EF2A72}"/>
                </a:ext>
              </a:extLst>
            </p:cNvPr>
            <p:cNvCxnSpPr>
              <a:cxnSpLocks noChangeShapeType="1"/>
              <a:stCxn id="30725" idx="2"/>
              <a:endCxn id="30735" idx="0"/>
            </p:cNvCxnSpPr>
            <p:nvPr/>
          </p:nvCxnSpPr>
          <p:spPr bwMode="auto">
            <a:xfrm>
              <a:off x="768" y="1392"/>
              <a:ext cx="0" cy="38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AutoShape 19">
              <a:extLst>
                <a:ext uri="{FF2B5EF4-FFF2-40B4-BE49-F238E27FC236}">
                  <a16:creationId xmlns:a16="http://schemas.microsoft.com/office/drawing/2014/main" id="{7DB14FA1-23C4-005A-55ED-0E024F725DE0}"/>
                </a:ext>
              </a:extLst>
            </p:cNvPr>
            <p:cNvCxnSpPr>
              <a:cxnSpLocks noChangeShapeType="1"/>
              <a:stCxn id="30738" idx="5"/>
              <a:endCxn id="30736" idx="1"/>
            </p:cNvCxnSpPr>
            <p:nvPr/>
          </p:nvCxnSpPr>
          <p:spPr bwMode="auto">
            <a:xfrm>
              <a:off x="1457" y="2550"/>
              <a:ext cx="223" cy="282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AutoShape 20">
              <a:extLst>
                <a:ext uri="{FF2B5EF4-FFF2-40B4-BE49-F238E27FC236}">
                  <a16:creationId xmlns:a16="http://schemas.microsoft.com/office/drawing/2014/main" id="{69935E8C-9325-50F9-2FD2-85E158DE0FF6}"/>
                </a:ext>
              </a:extLst>
            </p:cNvPr>
            <p:cNvCxnSpPr>
              <a:cxnSpLocks noChangeShapeType="1"/>
              <a:stCxn id="30737" idx="0"/>
              <a:endCxn id="30727" idx="2"/>
            </p:cNvCxnSpPr>
            <p:nvPr/>
          </p:nvCxnSpPr>
          <p:spPr bwMode="auto">
            <a:xfrm flipV="1">
              <a:off x="2160" y="1404"/>
              <a:ext cx="1344" cy="46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2" name="AutoShape 21">
              <a:extLst>
                <a:ext uri="{FF2B5EF4-FFF2-40B4-BE49-F238E27FC236}">
                  <a16:creationId xmlns:a16="http://schemas.microsoft.com/office/drawing/2014/main" id="{3D56E981-FDB6-2BF9-BC64-B1913655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872"/>
              <a:ext cx="960" cy="48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>
                  <a:latin typeface="Times New Roman" panose="02020603050405020304" pitchFamily="18" charset="0"/>
                </a:rPr>
                <a:t>gives</a:t>
              </a:r>
            </a:p>
          </p:txBody>
        </p:sp>
        <p:cxnSp>
          <p:nvCxnSpPr>
            <p:cNvPr id="30743" name="AutoShape 22">
              <a:extLst>
                <a:ext uri="{FF2B5EF4-FFF2-40B4-BE49-F238E27FC236}">
                  <a16:creationId xmlns:a16="http://schemas.microsoft.com/office/drawing/2014/main" id="{47C41465-E01C-EE29-7810-6B464F9BBA99}"/>
                </a:ext>
              </a:extLst>
            </p:cNvPr>
            <p:cNvCxnSpPr>
              <a:cxnSpLocks noChangeShapeType="1"/>
              <a:stCxn id="30727" idx="2"/>
              <a:endCxn id="30742" idx="0"/>
            </p:cNvCxnSpPr>
            <p:nvPr/>
          </p:nvCxnSpPr>
          <p:spPr bwMode="auto">
            <a:xfrm>
              <a:off x="3504" y="1404"/>
              <a:ext cx="768" cy="46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4" name="Rectangle 23">
              <a:extLst>
                <a:ext uri="{FF2B5EF4-FFF2-40B4-BE49-F238E27FC236}">
                  <a16:creationId xmlns:a16="http://schemas.microsoft.com/office/drawing/2014/main" id="{8BA3915E-61B2-9FD1-829B-D6E081ECD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640"/>
              <a:ext cx="960" cy="38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>
                  <a:latin typeface="Times New Roman" panose="02020603050405020304" pitchFamily="18" charset="0"/>
                </a:rPr>
                <a:t>Professor</a:t>
              </a:r>
            </a:p>
          </p:txBody>
        </p:sp>
        <p:sp>
          <p:nvSpPr>
            <p:cNvPr id="30745" name="Oval 24">
              <a:extLst>
                <a:ext uri="{FF2B5EF4-FFF2-40B4-BE49-F238E27FC236}">
                  <a16:creationId xmlns:a16="http://schemas.microsoft.com/office/drawing/2014/main" id="{29597CF0-CCF8-0498-22D6-C2A291F7B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56"/>
              <a:ext cx="864" cy="28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u="sng">
                  <a:latin typeface="Times New Roman" panose="02020603050405020304" pitchFamily="18" charset="0"/>
                </a:rPr>
                <a:t>PersNr</a:t>
              </a:r>
            </a:p>
          </p:txBody>
        </p:sp>
        <p:cxnSp>
          <p:nvCxnSpPr>
            <p:cNvPr id="30746" name="AutoShape 25">
              <a:extLst>
                <a:ext uri="{FF2B5EF4-FFF2-40B4-BE49-F238E27FC236}">
                  <a16:creationId xmlns:a16="http://schemas.microsoft.com/office/drawing/2014/main" id="{7C10126F-7599-44B9-02FA-A688E89B4495}"/>
                </a:ext>
              </a:extLst>
            </p:cNvPr>
            <p:cNvCxnSpPr>
              <a:cxnSpLocks noChangeShapeType="1"/>
              <a:stCxn id="30737" idx="2"/>
              <a:endCxn id="30736" idx="0"/>
            </p:cNvCxnSpPr>
            <p:nvPr/>
          </p:nvCxnSpPr>
          <p:spPr bwMode="auto">
            <a:xfrm>
              <a:off x="2160" y="2352"/>
              <a:ext cx="0" cy="28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AutoShape 26">
              <a:extLst>
                <a:ext uri="{FF2B5EF4-FFF2-40B4-BE49-F238E27FC236}">
                  <a16:creationId xmlns:a16="http://schemas.microsoft.com/office/drawing/2014/main" id="{DB72C8C8-4EF8-BADE-984F-6D91432D10A8}"/>
                </a:ext>
              </a:extLst>
            </p:cNvPr>
            <p:cNvCxnSpPr>
              <a:cxnSpLocks noChangeShapeType="1"/>
              <a:stCxn id="30742" idx="2"/>
              <a:endCxn id="30744" idx="0"/>
            </p:cNvCxnSpPr>
            <p:nvPr/>
          </p:nvCxnSpPr>
          <p:spPr bwMode="auto">
            <a:xfrm>
              <a:off x="4272" y="2352"/>
              <a:ext cx="0" cy="28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AutoShape 27">
              <a:extLst>
                <a:ext uri="{FF2B5EF4-FFF2-40B4-BE49-F238E27FC236}">
                  <a16:creationId xmlns:a16="http://schemas.microsoft.com/office/drawing/2014/main" id="{C2DEA6A9-363B-5E27-8914-A4E314405F06}"/>
                </a:ext>
              </a:extLst>
            </p:cNvPr>
            <p:cNvCxnSpPr>
              <a:cxnSpLocks noChangeShapeType="1"/>
              <a:stCxn id="30725" idx="3"/>
              <a:endCxn id="30726" idx="1"/>
            </p:cNvCxnSpPr>
            <p:nvPr/>
          </p:nvCxnSpPr>
          <p:spPr bwMode="auto">
            <a:xfrm>
              <a:off x="1248" y="1200"/>
              <a:ext cx="424" cy="2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9" name="AutoShape 28">
              <a:extLst>
                <a:ext uri="{FF2B5EF4-FFF2-40B4-BE49-F238E27FC236}">
                  <a16:creationId xmlns:a16="http://schemas.microsoft.com/office/drawing/2014/main" id="{F5BF1A5F-6E40-964E-C1D3-01DB71E84C85}"/>
                </a:ext>
              </a:extLst>
            </p:cNvPr>
            <p:cNvCxnSpPr>
              <a:cxnSpLocks noChangeShapeType="1"/>
              <a:stCxn id="30745" idx="3"/>
              <a:endCxn id="30744" idx="3"/>
            </p:cNvCxnSpPr>
            <p:nvPr/>
          </p:nvCxnSpPr>
          <p:spPr bwMode="auto">
            <a:xfrm flipH="1">
              <a:off x="4752" y="2502"/>
              <a:ext cx="127" cy="33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0" name="AutoShape 29">
              <a:extLst>
                <a:ext uri="{FF2B5EF4-FFF2-40B4-BE49-F238E27FC236}">
                  <a16:creationId xmlns:a16="http://schemas.microsoft.com/office/drawing/2014/main" id="{0C171776-10B6-F7CD-ABBF-1BEA427674A0}"/>
                </a:ext>
              </a:extLst>
            </p:cNvPr>
            <p:cNvCxnSpPr>
              <a:cxnSpLocks noChangeShapeType="1"/>
              <a:stCxn id="30727" idx="3"/>
              <a:endCxn id="30732" idx="2"/>
            </p:cNvCxnSpPr>
            <p:nvPr/>
          </p:nvCxnSpPr>
          <p:spPr bwMode="auto">
            <a:xfrm flipV="1">
              <a:off x="3996" y="1056"/>
              <a:ext cx="132" cy="14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1" name="AutoShape 30">
              <a:extLst>
                <a:ext uri="{FF2B5EF4-FFF2-40B4-BE49-F238E27FC236}">
                  <a16:creationId xmlns:a16="http://schemas.microsoft.com/office/drawing/2014/main" id="{7633BD7E-EE12-E951-0358-F82B7575D429}"/>
                </a:ext>
              </a:extLst>
            </p:cNvPr>
            <p:cNvCxnSpPr>
              <a:cxnSpLocks noChangeShapeType="1"/>
              <a:stCxn id="30727" idx="3"/>
              <a:endCxn id="30733" idx="2"/>
            </p:cNvCxnSpPr>
            <p:nvPr/>
          </p:nvCxnSpPr>
          <p:spPr bwMode="auto">
            <a:xfrm>
              <a:off x="3996" y="1200"/>
              <a:ext cx="132" cy="24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2" name="Text Box 31">
              <a:extLst>
                <a:ext uri="{FF2B5EF4-FFF2-40B4-BE49-F238E27FC236}">
                  <a16:creationId xmlns:a16="http://schemas.microsoft.com/office/drawing/2014/main" id="{6BAF353F-D1B7-1A90-7C10-7775057E5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" y="1639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4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0753" name="Text Box 32">
              <a:extLst>
                <a:ext uri="{FF2B5EF4-FFF2-40B4-BE49-F238E27FC236}">
                  <a16:creationId xmlns:a16="http://schemas.microsoft.com/office/drawing/2014/main" id="{3A4A5D89-1C68-2142-B11D-1B2F8861D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3" y="1639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4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0754" name="Text Box 33">
              <a:extLst>
                <a:ext uri="{FF2B5EF4-FFF2-40B4-BE49-F238E27FC236}">
                  <a16:creationId xmlns:a16="http://schemas.microsoft.com/office/drawing/2014/main" id="{D8977B61-9FFD-3B92-2542-6EFA1FA4D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2" y="2321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40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0755" name="Text Box 34">
              <a:extLst>
                <a:ext uri="{FF2B5EF4-FFF2-40B4-BE49-F238E27FC236}">
                  <a16:creationId xmlns:a16="http://schemas.microsoft.com/office/drawing/2014/main" id="{6EAA8738-AE8B-2311-A9CA-23C8CF26B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2321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2400">
                  <a:latin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88100" name="Text Box 36">
            <a:extLst>
              <a:ext uri="{FF2B5EF4-FFF2-40B4-BE49-F238E27FC236}">
                <a16:creationId xmlns:a16="http://schemas.microsoft.com/office/drawing/2014/main" id="{DFA02AD0-17CD-FE91-6FC6-39F4CDEAE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56188"/>
            <a:ext cx="8240713" cy="18018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Exam: </a:t>
            </a:r>
            <a:r>
              <a:rPr lang="de-DE" altLang="en-US" sz="2800" u="sng">
                <a:solidFill>
                  <a:srgbClr val="FFFFFF"/>
                </a:solidFill>
                <a:latin typeface="Times New Roman" panose="02020603050405020304" pitchFamily="18" charset="0"/>
              </a:rPr>
              <a:t>{[StudID: integer, Part: string</a:t>
            </a:r>
            <a:r>
              <a:rPr lang="de-DE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, Grade: integer]}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covers: </a:t>
            </a:r>
            <a:r>
              <a:rPr lang="de-DE" altLang="en-US" sz="2800" u="sng">
                <a:solidFill>
                  <a:srgbClr val="FFFFFF"/>
                </a:solidFill>
                <a:latin typeface="Times New Roman" panose="02020603050405020304" pitchFamily="18" charset="0"/>
              </a:rPr>
              <a:t>{[StudID : integer, Part: string, Nr: integer</a:t>
            </a:r>
            <a:r>
              <a:rPr lang="de-DE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]}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gives: </a:t>
            </a:r>
            <a:r>
              <a:rPr lang="de-DE" altLang="en-US" sz="2800" u="sng">
                <a:solidFill>
                  <a:srgbClr val="FFFFFF"/>
                </a:solidFill>
                <a:latin typeface="Times New Roman" panose="02020603050405020304" pitchFamily="18" charset="0"/>
              </a:rPr>
              <a:t>{[StudID : integer, Part: string, PersNr: integer</a:t>
            </a:r>
            <a:r>
              <a:rPr lang="de-DE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]}</a:t>
            </a:r>
          </a:p>
        </p:txBody>
      </p:sp>
      <p:sp>
        <p:nvSpPr>
          <p:cNvPr id="30724" name="Foliennummernplatzhalter 35">
            <a:extLst>
              <a:ext uri="{FF2B5EF4-FFF2-40B4-BE49-F238E27FC236}">
                <a16:creationId xmlns:a16="http://schemas.microsoft.com/office/drawing/2014/main" id="{C05DC0CD-D547-36BD-B508-7765A4A6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203F8-2161-9749-B882-1507E7B8070B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2">
            <a:extLst>
              <a:ext uri="{FF2B5EF4-FFF2-40B4-BE49-F238E27FC236}">
                <a16:creationId xmlns:a16="http://schemas.microsoft.com/office/drawing/2014/main" id="{2880ED9F-F8B0-E9F3-4899-542D5061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 sz="3200">
                <a:latin typeface="Arial Black" panose="020B0604020202020204" pitchFamily="34" charset="0"/>
                <a:ea typeface="ＭＳ Ｐゴシック" panose="020B0600070205080204" pitchFamily="34" charset="-128"/>
              </a:rPr>
              <a:t>Food for Thought:  OO vs Relations</a:t>
            </a:r>
          </a:p>
        </p:txBody>
      </p:sp>
      <p:sp>
        <p:nvSpPr>
          <p:cNvPr id="31746" name="Inhaltsplatzhalter 3">
            <a:extLst>
              <a:ext uri="{FF2B5EF4-FFF2-40B4-BE49-F238E27FC236}">
                <a16:creationId xmlns:a16="http://schemas.microsoft.com/office/drawing/2014/main" id="{5DA1F26D-4B83-C5ED-BB46-78ED0510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How do Java and C++ implement ER?</a:t>
            </a:r>
          </a:p>
          <a:p>
            <a:pPr lvl="1"/>
            <a:r>
              <a:rPr lang="de-CH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Are they a better match than the relational model?</a:t>
            </a:r>
          </a:p>
          <a:p>
            <a:pPr lvl="1"/>
            <a:endParaRPr lang="de-CH" altLang="en-US" sz="20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de-CH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Specifically, how do Java and C++ implement Generalization?</a:t>
            </a:r>
          </a:p>
          <a:p>
            <a:pPr lvl="1"/>
            <a:r>
              <a:rPr lang="de-CH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Is it good or bad to have several possible ways?</a:t>
            </a:r>
          </a:p>
          <a:p>
            <a:pPr lvl="1"/>
            <a:endParaRPr lang="de-CH" altLang="en-US" sz="20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de-CH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Concept of Reference: Compare Java and Relational Model</a:t>
            </a:r>
          </a:p>
          <a:p>
            <a:pPr lvl="1"/>
            <a:r>
              <a:rPr lang="de-CH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Which one is better?</a:t>
            </a:r>
          </a:p>
          <a:p>
            <a:pPr lvl="1"/>
            <a:endParaRPr lang="de-CH" altLang="en-US" sz="20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de-CH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Life-time of objects: Compare Java and Relational Model</a:t>
            </a:r>
          </a:p>
          <a:p>
            <a:pPr lvl="1"/>
            <a:r>
              <a:rPr lang="de-CH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Why different?</a:t>
            </a:r>
          </a:p>
          <a:p>
            <a:endParaRPr lang="de-CH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Foliennummernplatzhalter 1">
            <a:extLst>
              <a:ext uri="{FF2B5EF4-FFF2-40B4-BE49-F238E27FC236}">
                <a16:creationId xmlns:a16="http://schemas.microsoft.com/office/drawing/2014/main" id="{47E33484-C018-E5DF-37BE-577F45FC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3506E8-E9AB-A341-8116-4CA2ED470AE7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AE8838BA-9AB2-CCEC-6441-AB324D7448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6988" y="-130175"/>
            <a:ext cx="9144001" cy="968375"/>
          </a:xfrm>
        </p:spPr>
        <p:txBody>
          <a:bodyPr/>
          <a:lstStyle/>
          <a:p>
            <a:r>
              <a:rPr lang="de-DE" altLang="en-US" sz="3600">
                <a:latin typeface="Arial Black" panose="020B0604020202020204" pitchFamily="34" charset="0"/>
                <a:ea typeface="ＭＳ Ｐゴシック" panose="020B0600070205080204" pitchFamily="34" charset="-128"/>
              </a:rPr>
              <a:t>Relational Model of Uni-DB</a:t>
            </a:r>
          </a:p>
        </p:txBody>
      </p:sp>
      <p:graphicFrame>
        <p:nvGraphicFramePr>
          <p:cNvPr id="90173" name="Group 61">
            <a:extLst>
              <a:ext uri="{FF2B5EF4-FFF2-40B4-BE49-F238E27FC236}">
                <a16:creationId xmlns:a16="http://schemas.microsoft.com/office/drawing/2014/main" id="{2E674708-A6D5-6561-AFCC-E8C20C5E51DE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609600"/>
          <a:ext cx="2590800" cy="23526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556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Professor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PersNr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Name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Level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Room</a:t>
                      </a:r>
                      <a:endParaRPr kumimoji="1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2125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Sokrates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FP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226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2126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Russel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FP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232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2127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Kopernikus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AP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310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2133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Popper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AP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52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2134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Augustinus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AP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309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2136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Curie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FP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36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2137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Kant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FP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7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0287" name="Group 175">
            <a:extLst>
              <a:ext uri="{FF2B5EF4-FFF2-40B4-BE49-F238E27FC236}">
                <a16:creationId xmlns:a16="http://schemas.microsoft.com/office/drawing/2014/main" id="{EED9C4D2-DA38-749E-BF5C-D759131C0086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533400"/>
          <a:ext cx="2743200" cy="262255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46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Student</a:t>
                      </a:r>
                    </a:p>
                  </a:txBody>
                  <a:tcPr marL="0" marR="0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Legi</a:t>
                      </a:r>
                      <a:endParaRPr kumimoji="1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Name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Semester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24002</a:t>
                      </a:r>
                    </a:p>
                  </a:txBody>
                  <a:tcPr marL="0" marR="0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Xenokrates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18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25403</a:t>
                      </a:r>
                    </a:p>
                  </a:txBody>
                  <a:tcPr marL="0" marR="0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Jonas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12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26120</a:t>
                      </a:r>
                    </a:p>
                  </a:txBody>
                  <a:tcPr marL="0" marR="0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Fichte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10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26830</a:t>
                      </a:r>
                    </a:p>
                  </a:txBody>
                  <a:tcPr marL="0" marR="0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Aristoxenos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8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1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27550</a:t>
                      </a:r>
                    </a:p>
                  </a:txBody>
                  <a:tcPr marL="0" marR="0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Schopenhauer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6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1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28106</a:t>
                      </a:r>
                    </a:p>
                  </a:txBody>
                  <a:tcPr marL="0" marR="0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Carnap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29120</a:t>
                      </a:r>
                    </a:p>
                  </a:txBody>
                  <a:tcPr marL="0" marR="0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Theophrastos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1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29555</a:t>
                      </a:r>
                    </a:p>
                  </a:txBody>
                  <a:tcPr marL="0" marR="0"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Feuerbach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</a:t>
                      </a:r>
                    </a:p>
                  </a:txBody>
                  <a:tcPr marL="0" marR="0"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0503" name="Group 391">
            <a:extLst>
              <a:ext uri="{FF2B5EF4-FFF2-40B4-BE49-F238E27FC236}">
                <a16:creationId xmlns:a16="http://schemas.microsoft.com/office/drawing/2014/main" id="{4FE86BA2-9D07-B7AE-FC97-3DCBAC2ECCFD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609600"/>
          <a:ext cx="3249613" cy="31194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419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Lecture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Nr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Title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CP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PersNr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5001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Grundzüge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2137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5041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Ethik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5043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Erkenntnistheorie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2126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5049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Mäeutik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4052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Logik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2125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5052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Wissenschaftstheorie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2126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5216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Bioethik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2126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5259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Der Wiener Kreis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2133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5022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Glaube und Wissen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2134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9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4630</a:t>
                      </a:r>
                    </a:p>
                  </a:txBody>
                  <a:tcPr marL="0" marR="0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Die 3 Kritiken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2137</a:t>
                      </a:r>
                    </a:p>
                  </a:txBody>
                  <a:tcPr marL="0" marR="0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0449" name="Group 337">
            <a:extLst>
              <a:ext uri="{FF2B5EF4-FFF2-40B4-BE49-F238E27FC236}">
                <a16:creationId xmlns:a16="http://schemas.microsoft.com/office/drawing/2014/main" id="{33133B3B-257B-CB8F-768D-03415250350D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3048000"/>
          <a:ext cx="1905000" cy="23526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55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requires</a:t>
                      </a:r>
                      <a:endParaRPr kumimoji="1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Prerequisite</a:t>
                      </a:r>
                      <a:endParaRPr kumimoji="1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Follow-up</a:t>
                      </a:r>
                      <a:endParaRPr kumimoji="1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5041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5043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5049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5041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5216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5043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5052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5041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5052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5052</a:t>
                      </a:r>
                    </a:p>
                  </a:txBody>
                  <a:tcPr marL="0" marR="0"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5259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0667" name="Group 555">
            <a:extLst>
              <a:ext uri="{FF2B5EF4-FFF2-40B4-BE49-F238E27FC236}">
                <a16:creationId xmlns:a16="http://schemas.microsoft.com/office/drawing/2014/main" id="{E4301488-DA57-91ED-088E-1258FE52CD7C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200400"/>
          <a:ext cx="1905000" cy="3632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7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attends</a:t>
                      </a:r>
                      <a:endParaRPr kumimoji="1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Legi</a:t>
                      </a:r>
                      <a:endParaRPr kumimoji="1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Nr</a:t>
                      </a:r>
                      <a:endParaRPr kumimoji="1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26120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27550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27550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4052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28106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5041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28106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5052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28106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5216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28106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5259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29120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29120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5041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29120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5049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29555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5022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25403</a:t>
                      </a:r>
                    </a:p>
                  </a:txBody>
                  <a:tcPr marL="0" marR="0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5022</a:t>
                      </a:r>
                    </a:p>
                  </a:txBody>
                  <a:tcPr marL="0" marR="0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0676" name="Group 564">
            <a:extLst>
              <a:ext uri="{FF2B5EF4-FFF2-40B4-BE49-F238E27FC236}">
                <a16:creationId xmlns:a16="http://schemas.microsoft.com/office/drawing/2014/main" id="{A8E41B19-4F6B-73BE-5904-C38D2E30BEA2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267200"/>
          <a:ext cx="3810000" cy="2092325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473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Assistant</a:t>
                      </a:r>
                      <a:endParaRPr kumimoji="1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PerslNr</a:t>
                      </a:r>
                    </a:p>
                  </a:txBody>
                  <a:tcPr marL="0" marR="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Name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Area</a:t>
                      </a:r>
                      <a:endParaRPr kumimoji="1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Boss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3002</a:t>
                      </a:r>
                    </a:p>
                  </a:txBody>
                  <a:tcPr marL="0" marR="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Platon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Ideenlehre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2125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3003</a:t>
                      </a:r>
                    </a:p>
                  </a:txBody>
                  <a:tcPr marL="0" marR="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Aristoteles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Syllogistik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2125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3004</a:t>
                      </a:r>
                    </a:p>
                  </a:txBody>
                  <a:tcPr marL="0" marR="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Wittgenstein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Sprachtheorie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2126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3005</a:t>
                      </a:r>
                    </a:p>
                  </a:txBody>
                  <a:tcPr marL="0" marR="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Rhetikus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Planetenbewegung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2127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3006</a:t>
                      </a:r>
                    </a:p>
                  </a:txBody>
                  <a:tcPr marL="0" marR="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Newton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Keplersche Gesetze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2127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3007</a:t>
                      </a:r>
                    </a:p>
                  </a:txBody>
                  <a:tcPr marL="0" marR="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Spinoza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Gott und Natur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2126</a:t>
                      </a:r>
                    </a:p>
                  </a:txBody>
                  <a:tcPr marL="0" marR="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0570" name="Group 458">
            <a:extLst>
              <a:ext uri="{FF2B5EF4-FFF2-40B4-BE49-F238E27FC236}">
                <a16:creationId xmlns:a16="http://schemas.microsoft.com/office/drawing/2014/main" id="{4F229C7B-C826-78CC-3606-D557C36EEDB4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5486400"/>
          <a:ext cx="2743200" cy="1350963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374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tests</a:t>
                      </a:r>
                      <a:endParaRPr kumimoji="1" lang="de-D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678" marB="45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Legi</a:t>
                      </a:r>
                      <a:endParaRPr kumimoji="1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678" marB="45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Nr</a:t>
                      </a:r>
                      <a:endParaRPr kumimoji="1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PersNr</a:t>
                      </a: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Grade</a:t>
                      </a: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28106</a:t>
                      </a:r>
                    </a:p>
                  </a:txBody>
                  <a:tcPr marL="0" marR="0" marT="45678" marB="45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2126</a:t>
                      </a: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1</a:t>
                      </a: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25403</a:t>
                      </a:r>
                    </a:p>
                  </a:txBody>
                  <a:tcPr marL="0" marR="0" marT="45678" marB="45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5041</a:t>
                      </a: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2125</a:t>
                      </a: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</a:t>
                      </a: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27550</a:t>
                      </a:r>
                    </a:p>
                  </a:txBody>
                  <a:tcPr marL="0" marR="0" marT="45678" marB="456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4630</a:t>
                      </a: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2137</a:t>
                      </a: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</a:t>
                      </a:r>
                    </a:p>
                  </a:txBody>
                  <a:tcPr marL="0" marR="0"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077" name="Foliennummernplatzhalter 9">
            <a:extLst>
              <a:ext uri="{FF2B5EF4-FFF2-40B4-BE49-F238E27FC236}">
                <a16:creationId xmlns:a16="http://schemas.microsoft.com/office/drawing/2014/main" id="{B4ABD98C-7401-A387-C090-1CEB81C7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B5EC6E-5631-1F41-B852-729E6BD28095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32">
            <a:extLst>
              <a:ext uri="{FF2B5EF4-FFF2-40B4-BE49-F238E27FC236}">
                <a16:creationId xmlns:a16="http://schemas.microsoft.com/office/drawing/2014/main" id="{98605CA6-E4D9-2AE7-C084-0C4E870AB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de-DE" altLang="en-US" sz="3200">
                <a:latin typeface="Arial Black" panose="020B0604020202020204" pitchFamily="34" charset="0"/>
                <a:ea typeface="ＭＳ Ｐゴシック" panose="020B0600070205080204" pitchFamily="34" charset="-128"/>
              </a:rPr>
              <a:t>Relational Data Model</a:t>
            </a:r>
          </a:p>
        </p:txBody>
      </p:sp>
      <p:sp>
        <p:nvSpPr>
          <p:cNvPr id="15362" name="Rectangle 733">
            <a:extLst>
              <a:ext uri="{FF2B5EF4-FFF2-40B4-BE49-F238E27FC236}">
                <a16:creationId xmlns:a16="http://schemas.microsoft.com/office/drawing/2014/main" id="{7EE39B36-C717-453F-707C-8F0A52C9B98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9144000" cy="52244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de-DE" altLang="en-US" b="1" i="1">
                <a:latin typeface="Tahoma" panose="020B0604030504040204" pitchFamily="34" charset="0"/>
                <a:ea typeface="ＭＳ Ｐゴシック" panose="020B0600070205080204" pitchFamily="34" charset="-128"/>
              </a:rPr>
              <a:t>Relation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R 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 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D</a:t>
            </a:r>
            <a:r>
              <a:rPr lang="de-DE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1 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x ... x 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D</a:t>
            </a:r>
            <a:r>
              <a:rPr lang="de-DE" altLang="en-US" i="1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n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lvl="1">
              <a:lnSpc>
                <a:spcPct val="80000"/>
              </a:lnSpc>
              <a:spcBef>
                <a:spcPct val="60000"/>
              </a:spcBef>
            </a:pP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D</a:t>
            </a:r>
            <a:r>
              <a:rPr lang="de-DE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1</a:t>
            </a: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D</a:t>
            </a:r>
            <a:r>
              <a:rPr lang="de-DE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2</a:t>
            </a: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, ..., 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</a:rPr>
              <a:t>D</a:t>
            </a:r>
            <a:r>
              <a:rPr lang="de-DE" altLang="en-US" i="1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n</a:t>
            </a:r>
            <a:r>
              <a:rPr lang="de-DE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are domains</a:t>
            </a:r>
            <a:endParaRPr lang="de-DE" altLang="en-US" i="1">
              <a:latin typeface="Tahoma" panose="020B060403050404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Font typeface="Webdings" pitchFamily="2" charset="2"/>
              <a:buNone/>
            </a:pP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	Example: AddressBook   string x string x integer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endParaRPr lang="de-DE" altLang="en-US" i="1">
              <a:latin typeface="Tahoma" panose="020B060403050404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de-DE" altLang="en-US" b="1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Tuple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: t  R</a:t>
            </a:r>
          </a:p>
          <a:p>
            <a:pPr>
              <a:lnSpc>
                <a:spcPct val="80000"/>
              </a:lnSpc>
              <a:spcBef>
                <a:spcPct val="60000"/>
              </a:spcBef>
              <a:buFont typeface="Webdings" pitchFamily="2" charset="2"/>
              <a:buNone/>
            </a:pP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	Example: 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t = </a:t>
            </a: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(„Mickey Mouse</a:t>
            </a:r>
            <a:r>
              <a:rPr lang="ja-JP" altLang="de-DE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de-DE" altLang="ja-JP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, „Main Street</a:t>
            </a:r>
            <a:r>
              <a:rPr lang="ja-JP" altLang="de-DE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de-DE" altLang="ja-JP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, 4711)</a:t>
            </a:r>
            <a:br>
              <a:rPr lang="de-DE" altLang="ja-JP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</a:br>
            <a:endParaRPr lang="de-DE" altLang="ja-JP">
              <a:latin typeface="Tahoma" panose="020B060403050404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de-DE" altLang="en-US" b="1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Schema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: </a:t>
            </a: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associates labels to domains</a:t>
            </a:r>
          </a:p>
          <a:p>
            <a:pPr>
              <a:lnSpc>
                <a:spcPct val="80000"/>
              </a:lnSpc>
              <a:spcBef>
                <a:spcPct val="60000"/>
              </a:spcBef>
              <a:buFont typeface="Webdings" pitchFamily="2" charset="2"/>
              <a:buNone/>
            </a:pP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	</a:t>
            </a: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Example: </a:t>
            </a:r>
          </a:p>
          <a:p>
            <a:pPr>
              <a:lnSpc>
                <a:spcPct val="80000"/>
              </a:lnSpc>
              <a:spcBef>
                <a:spcPct val="60000"/>
              </a:spcBef>
              <a:buFont typeface="Webdings" pitchFamily="2" charset="2"/>
              <a:buNone/>
            </a:pP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		AddrBook: </a:t>
            </a: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{[</a:t>
            </a: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Name: string, Address: string, </a:t>
            </a:r>
            <a:r>
              <a:rPr lang="de-DE" altLang="en-US" i="1" u="sng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Tel#:integer</a:t>
            </a: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]}</a:t>
            </a:r>
          </a:p>
          <a:p>
            <a:pPr>
              <a:lnSpc>
                <a:spcPct val="80000"/>
              </a:lnSpc>
              <a:spcBef>
                <a:spcPct val="60000"/>
              </a:spcBef>
              <a:buFont typeface="Webdings" pitchFamily="2" charset="2"/>
              <a:buNone/>
            </a:pPr>
            <a:r>
              <a:rPr lang="de-DE" altLang="en-US" i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	</a:t>
            </a:r>
          </a:p>
          <a:p>
            <a:pPr algn="ctr">
              <a:lnSpc>
                <a:spcPct val="80000"/>
              </a:lnSpc>
              <a:spcBef>
                <a:spcPct val="60000"/>
              </a:spcBef>
              <a:buFont typeface="Webdings" pitchFamily="2" charset="2"/>
              <a:buNone/>
            </a:pPr>
            <a:endParaRPr lang="de-DE" altLang="en-US" baseline="-250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Foliennummernplatzhalter 3">
            <a:extLst>
              <a:ext uri="{FF2B5EF4-FFF2-40B4-BE49-F238E27FC236}">
                <a16:creationId xmlns:a16="http://schemas.microsoft.com/office/drawing/2014/main" id="{02AE5518-4F4F-DACF-82DC-CC0121EC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F56F4-099A-2241-A14E-FBFEEB4482DE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ABFFE1F2-8176-413D-C97A-10CD70F666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304800"/>
            <a:ext cx="9144000" cy="11430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Relational Algebra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E8FD4BCF-D579-4FBA-119D-1437A50CB82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   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Selection</a:t>
            </a:r>
          </a:p>
          <a:p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   Projection</a:t>
            </a:r>
          </a:p>
          <a:p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X   Cartesian Product</a:t>
            </a:r>
          </a:p>
          <a:p>
            <a:r>
              <a:rPr lang="de-DE" altLang="en-US" sz="2400">
                <a:latin typeface="JoinFont" pitchFamily="2" charset="0"/>
                <a:ea typeface="ＭＳ Ｐゴシック" panose="020B0600070205080204" pitchFamily="34" charset="-128"/>
                <a:sym typeface="Symbol" pitchFamily="2" charset="2"/>
              </a:rPr>
              <a:t>A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  Join</a:t>
            </a:r>
          </a:p>
          <a:p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   Rename</a:t>
            </a:r>
          </a:p>
          <a:p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   Set Minus</a:t>
            </a:r>
          </a:p>
          <a:p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   Relational Division</a:t>
            </a:r>
          </a:p>
          <a:p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  Union</a:t>
            </a:r>
          </a:p>
          <a:p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  Intersection</a:t>
            </a:r>
          </a:p>
          <a:p>
            <a:r>
              <a:rPr lang="de-DE" altLang="en-US" sz="2400">
                <a:latin typeface="JoinFont" pitchFamily="2" charset="0"/>
                <a:ea typeface="ＭＳ Ｐゴシック" panose="020B0600070205080204" pitchFamily="34" charset="-128"/>
                <a:sym typeface="Symbol" pitchFamily="2" charset="2"/>
              </a:rPr>
              <a:t>F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 Semi-Join (left)</a:t>
            </a:r>
          </a:p>
          <a:p>
            <a:r>
              <a:rPr lang="de-DE" altLang="en-US" sz="2400">
                <a:latin typeface="JoinFont" pitchFamily="2" charset="0"/>
                <a:ea typeface="ＭＳ Ｐゴシック" panose="020B0600070205080204" pitchFamily="34" charset="-128"/>
                <a:sym typeface="Symbol" pitchFamily="2" charset="2"/>
              </a:rPr>
              <a:t>E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 Semi-Join (right)</a:t>
            </a:r>
          </a:p>
          <a:p>
            <a:r>
              <a:rPr lang="de-DE" altLang="en-US" sz="2400">
                <a:latin typeface="JoinFont" pitchFamily="2" charset="0"/>
                <a:ea typeface="ＭＳ Ｐゴシック" panose="020B0600070205080204" pitchFamily="34" charset="-128"/>
                <a:sym typeface="Symbol" pitchFamily="2" charset="2"/>
              </a:rPr>
              <a:t>C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left outer Join</a:t>
            </a:r>
          </a:p>
          <a:p>
            <a:r>
              <a:rPr lang="de-DE" altLang="en-US" sz="2400">
                <a:latin typeface="JoinFont" pitchFamily="2" charset="0"/>
                <a:ea typeface="ＭＳ Ｐゴシック" panose="020B0600070205080204" pitchFamily="34" charset="-128"/>
                <a:sym typeface="Symbol" pitchFamily="2" charset="2"/>
              </a:rPr>
              <a:t>D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right outer Join</a:t>
            </a:r>
          </a:p>
          <a:p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33795" name="Foliennummernplatzhalter 3">
            <a:extLst>
              <a:ext uri="{FF2B5EF4-FFF2-40B4-BE49-F238E27FC236}">
                <a16:creationId xmlns:a16="http://schemas.microsoft.com/office/drawing/2014/main" id="{82A734A7-3203-B56D-ADC3-E5828A76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3AE938-5576-4743-8DAE-5C7C92B79926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D9431D63-E8B5-D237-313F-8FD00304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1143000"/>
          </a:xfrm>
        </p:spPr>
        <p:txBody>
          <a:bodyPr/>
          <a:lstStyle/>
          <a:p>
            <a:r>
              <a:rPr lang="de-DE" altLang="en-US" sz="3200">
                <a:latin typeface="Arial Black" panose="020B0604020202020204" pitchFamily="34" charset="0"/>
                <a:ea typeface="ＭＳ Ｐゴシック" panose="020B0600070205080204" pitchFamily="34" charset="-128"/>
              </a:rPr>
              <a:t>Formal Definition of Rel. Algebra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651D16F4-10D7-1C1B-97F0-CF824F661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6413"/>
            <a:ext cx="91440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buFont typeface="Webdings" pitchFamily="2" charset="2"/>
              <a:buNone/>
            </a:pPr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Atoms (basic expressions)</a:t>
            </a:r>
          </a:p>
          <a:p>
            <a:pPr>
              <a:lnSpc>
                <a:spcPct val="110000"/>
              </a:lnSpc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A relation in the database</a:t>
            </a:r>
          </a:p>
          <a:p>
            <a:pPr>
              <a:lnSpc>
                <a:spcPct val="110000"/>
              </a:lnSpc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A constant relation</a:t>
            </a:r>
          </a:p>
          <a:p>
            <a:pPr>
              <a:lnSpc>
                <a:spcPct val="110000"/>
              </a:lnSpc>
            </a:pPr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buFont typeface="Webdings" pitchFamily="2" charset="2"/>
              <a:buNone/>
            </a:pPr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Operators (composite expressions)</a:t>
            </a:r>
          </a:p>
          <a:p>
            <a:pPr>
              <a:lnSpc>
                <a:spcPct val="110000"/>
              </a:lnSpc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Selection: 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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(E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Projection: 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S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(E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Cartesian Product: E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x E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Rename: 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V 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(E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), 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A  B 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(E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Union: E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1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  E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Minus: E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1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- E</a:t>
            </a:r>
            <a:r>
              <a:rPr lang="de-DE" altLang="en-US" sz="24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</p:txBody>
      </p:sp>
      <p:sp>
        <p:nvSpPr>
          <p:cNvPr id="34819" name="Foliennummernplatzhalter 3">
            <a:extLst>
              <a:ext uri="{FF2B5EF4-FFF2-40B4-BE49-F238E27FC236}">
                <a16:creationId xmlns:a16="http://schemas.microsoft.com/office/drawing/2014/main" id="{1B13C94E-3572-95E7-3CED-12C5650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10F46F-B9EE-F44F-8078-88506F37DADA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9B0309A6-7664-63EA-4789-57C3919F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Selection and Projection</a:t>
            </a:r>
          </a:p>
        </p:txBody>
      </p:sp>
      <p:graphicFrame>
        <p:nvGraphicFramePr>
          <p:cNvPr id="104548" name="Group 100">
            <a:extLst>
              <a:ext uri="{FF2B5EF4-FFF2-40B4-BE49-F238E27FC236}">
                <a16:creationId xmlns:a16="http://schemas.microsoft.com/office/drawing/2014/main" id="{E4B50B9C-3A3A-A501-31F3-F2E353972F0C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1676400"/>
          <a:ext cx="4343400" cy="1795463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  <a:sym typeface="Symbol" charset="2"/>
                        </a:rPr>
                        <a:t>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  <a:sym typeface="Symbol" charset="2"/>
                        </a:rPr>
                        <a:t>Semester &gt; 10</a:t>
                      </a: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  <a:sym typeface="Symbol" charset="2"/>
                        </a:rPr>
                        <a:t> (Student)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Legi</a:t>
                      </a:r>
                    </a:p>
                  </a:txBody>
                  <a:tcPr marL="0" marR="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Name</a:t>
                      </a: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Semester</a:t>
                      </a: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24002</a:t>
                      </a:r>
                    </a:p>
                  </a:txBody>
                  <a:tcPr marL="0" marR="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Xenokrates</a:t>
                      </a: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18</a:t>
                      </a: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25403</a:t>
                      </a:r>
                    </a:p>
                  </a:txBody>
                  <a:tcPr marL="0" marR="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Jonas</a:t>
                      </a: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62" name="Text Box 52">
            <a:extLst>
              <a:ext uri="{FF2B5EF4-FFF2-40B4-BE49-F238E27FC236}">
                <a16:creationId xmlns:a16="http://schemas.microsoft.com/office/drawing/2014/main" id="{9D9DF853-4A1E-16A4-E2F4-1168DD17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1144588"/>
            <a:ext cx="307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de-DE" altLang="en-US" sz="2400">
                <a:solidFill>
                  <a:schemeClr val="tx2"/>
                </a:solidFill>
                <a:latin typeface="Tahoma" panose="020B0604030504040204" pitchFamily="34" charset="0"/>
                <a:sym typeface="Symbol" pitchFamily="2" charset="2"/>
              </a:rPr>
              <a:t></a:t>
            </a:r>
            <a:r>
              <a:rPr kumimoji="1" lang="de-DE" altLang="en-US" sz="2400" baseline="-25000">
                <a:solidFill>
                  <a:schemeClr val="tx2"/>
                </a:solidFill>
                <a:latin typeface="Tahoma" panose="020B0604030504040204" pitchFamily="34" charset="0"/>
                <a:sym typeface="Symbol" pitchFamily="2" charset="2"/>
              </a:rPr>
              <a:t>Semester &gt; 10</a:t>
            </a:r>
            <a:r>
              <a:rPr kumimoji="1" lang="de-DE" altLang="en-US" sz="2400">
                <a:solidFill>
                  <a:schemeClr val="tx2"/>
                </a:solidFill>
                <a:latin typeface="Tahoma" panose="020B0604030504040204" pitchFamily="34" charset="0"/>
                <a:sym typeface="Symbol" pitchFamily="2" charset="2"/>
              </a:rPr>
              <a:t> (Student)</a:t>
            </a:r>
          </a:p>
        </p:txBody>
      </p:sp>
      <p:sp>
        <p:nvSpPr>
          <p:cNvPr id="35863" name="Text Box 53">
            <a:extLst>
              <a:ext uri="{FF2B5EF4-FFF2-40B4-BE49-F238E27FC236}">
                <a16:creationId xmlns:a16="http://schemas.microsoft.com/office/drawing/2014/main" id="{03D008EC-DBFB-514E-64B4-969071536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1549400"/>
            <a:ext cx="164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800">
                <a:latin typeface="Arial" panose="020B0604020202020204" pitchFamily="34" charset="0"/>
              </a:rPr>
              <a:t>Selection</a:t>
            </a:r>
          </a:p>
        </p:txBody>
      </p:sp>
      <p:graphicFrame>
        <p:nvGraphicFramePr>
          <p:cNvPr id="104544" name="Group 96">
            <a:extLst>
              <a:ext uri="{FF2B5EF4-FFF2-40B4-BE49-F238E27FC236}">
                <a16:creationId xmlns:a16="http://schemas.microsoft.com/office/drawing/2014/main" id="{626F64B5-0C83-8F3A-1476-36D0F77C760C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4779963"/>
          <a:ext cx="3657600" cy="194627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2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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Rang</a:t>
                      </a: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sym typeface="Symbol" pitchFamily="18" charset="2"/>
                        </a:rPr>
                        <a:t>(Professor)</a:t>
                      </a:r>
                    </a:p>
                  </a:txBody>
                  <a:tcPr marL="0" marR="0" marT="45281" marB="452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Level</a:t>
                      </a:r>
                    </a:p>
                  </a:txBody>
                  <a:tcPr marL="0" marR="0" marT="45281" marB="452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AP</a:t>
                      </a:r>
                    </a:p>
                  </a:txBody>
                  <a:tcPr marL="0" marR="0" marT="45281" marB="452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74" name="Text Box 97">
            <a:extLst>
              <a:ext uri="{FF2B5EF4-FFF2-40B4-BE49-F238E27FC236}">
                <a16:creationId xmlns:a16="http://schemas.microsoft.com/office/drawing/2014/main" id="{9674C184-45CD-2658-5AEF-85DE73C86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154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5875" name="Text Box 98">
            <a:extLst>
              <a:ext uri="{FF2B5EF4-FFF2-40B4-BE49-F238E27FC236}">
                <a16:creationId xmlns:a16="http://schemas.microsoft.com/office/drawing/2014/main" id="{CCFFA9D9-2F24-39F4-6403-F90A40920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414972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de-DE" altLang="en-US" sz="2400">
                <a:latin typeface="Tahoma" panose="020B0604030504040204" pitchFamily="34" charset="0"/>
                <a:sym typeface="Symbol" pitchFamily="2" charset="2"/>
              </a:rPr>
              <a:t></a:t>
            </a:r>
            <a:r>
              <a:rPr kumimoji="1" lang="de-DE" altLang="en-US" sz="2400" baseline="-25000">
                <a:latin typeface="Tahoma" panose="020B0604030504040204" pitchFamily="34" charset="0"/>
                <a:sym typeface="Symbol" pitchFamily="2" charset="2"/>
              </a:rPr>
              <a:t>Level</a:t>
            </a:r>
            <a:r>
              <a:rPr kumimoji="1" lang="de-DE" altLang="en-US" sz="2400">
                <a:latin typeface="Tahoma" panose="020B0604030504040204" pitchFamily="34" charset="0"/>
                <a:sym typeface="Symbol" pitchFamily="2" charset="2"/>
              </a:rPr>
              <a:t>(Professor)</a:t>
            </a:r>
          </a:p>
        </p:txBody>
      </p:sp>
      <p:sp>
        <p:nvSpPr>
          <p:cNvPr id="35876" name="Text Box 99">
            <a:extLst>
              <a:ext uri="{FF2B5EF4-FFF2-40B4-BE49-F238E27FC236}">
                <a16:creationId xmlns:a16="http://schemas.microsoft.com/office/drawing/2014/main" id="{D64EF250-6336-8A6A-AAE8-4EBEAD5E1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4495800"/>
            <a:ext cx="186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800">
                <a:latin typeface="Arial" panose="020B0604020202020204" pitchFamily="34" charset="0"/>
              </a:rPr>
              <a:t>Projection </a:t>
            </a:r>
          </a:p>
        </p:txBody>
      </p:sp>
      <p:sp>
        <p:nvSpPr>
          <p:cNvPr id="35877" name="Foliennummernplatzhalter 9">
            <a:extLst>
              <a:ext uri="{FF2B5EF4-FFF2-40B4-BE49-F238E27FC236}">
                <a16:creationId xmlns:a16="http://schemas.microsoft.com/office/drawing/2014/main" id="{614869C5-6CA4-7F7A-08D6-DF3EF91F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4F294F-7ABD-7045-AD34-20DAE9EEAAF6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2E931AF-C1E2-C0BA-F53A-3075A262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Cartesian Product</a:t>
            </a:r>
            <a:endParaRPr lang="de-DE" altLang="en-US">
              <a:latin typeface="Arial Black" panose="020B060402020202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149508" name="Group 4">
            <a:extLst>
              <a:ext uri="{FF2B5EF4-FFF2-40B4-BE49-F238E27FC236}">
                <a16:creationId xmlns:a16="http://schemas.microsoft.com/office/drawing/2014/main" id="{4394EBF4-F890-C6D9-7717-A7ABB05DD113}"/>
              </a:ext>
            </a:extLst>
          </p:cNvPr>
          <p:cNvGraphicFramePr>
            <a:graphicFrameLocks noGrp="1"/>
          </p:cNvGraphicFramePr>
          <p:nvPr/>
        </p:nvGraphicFramePr>
        <p:xfrm>
          <a:off x="252413" y="2852738"/>
          <a:ext cx="2555875" cy="2497137"/>
        </p:xfrm>
        <a:graphic>
          <a:graphicData uri="http://schemas.openxmlformats.org/drawingml/2006/table">
            <a:tbl>
              <a:tblPr/>
              <a:tblGrid>
                <a:gridCol w="81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8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9528" name="Group 24">
            <a:extLst>
              <a:ext uri="{FF2B5EF4-FFF2-40B4-BE49-F238E27FC236}">
                <a16:creationId xmlns:a16="http://schemas.microsoft.com/office/drawing/2014/main" id="{C26BD2C4-77EE-D755-BA6E-C3FF484756F1}"/>
              </a:ext>
            </a:extLst>
          </p:cNvPr>
          <p:cNvGraphicFramePr>
            <a:graphicFrameLocks noGrp="1"/>
          </p:cNvGraphicFramePr>
          <p:nvPr/>
        </p:nvGraphicFramePr>
        <p:xfrm>
          <a:off x="3455988" y="2852738"/>
          <a:ext cx="1728787" cy="2501900"/>
        </p:xfrm>
        <a:graphic>
          <a:graphicData uri="http://schemas.openxmlformats.org/drawingml/2006/table">
            <a:tbl>
              <a:tblPr/>
              <a:tblGrid>
                <a:gridCol w="915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7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CH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</a:t>
                      </a:r>
                      <a:endParaRPr kumimoji="1" lang="de-DE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9544" name="Group 40">
            <a:extLst>
              <a:ext uri="{FF2B5EF4-FFF2-40B4-BE49-F238E27FC236}">
                <a16:creationId xmlns:a16="http://schemas.microsoft.com/office/drawing/2014/main" id="{402928C4-9EA6-5C03-38BA-CDA870BA07E1}"/>
              </a:ext>
            </a:extLst>
          </p:cNvPr>
          <p:cNvGraphicFramePr>
            <a:graphicFrameLocks noGrp="1"/>
          </p:cNvGraphicFramePr>
          <p:nvPr/>
        </p:nvGraphicFramePr>
        <p:xfrm>
          <a:off x="6119813" y="2132013"/>
          <a:ext cx="3024187" cy="3689350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5313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Result</a:t>
                      </a:r>
                    </a:p>
                  </a:txBody>
                  <a:tcPr marL="0" marR="0" marT="45347" marB="453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L="0" marR="0" marT="45347" marB="453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347" marB="453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de-DE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347" marB="453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347" marB="453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347" marB="453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347" marB="453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42" name="Text Box 80">
            <a:extLst>
              <a:ext uri="{FF2B5EF4-FFF2-40B4-BE49-F238E27FC236}">
                <a16:creationId xmlns:a16="http://schemas.microsoft.com/office/drawing/2014/main" id="{7C304DCF-3C33-1252-5AD2-BC2E9A3E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789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6943" name="Text Box 81">
            <a:extLst>
              <a:ext uri="{FF2B5EF4-FFF2-40B4-BE49-F238E27FC236}">
                <a16:creationId xmlns:a16="http://schemas.microsoft.com/office/drawing/2014/main" id="{1E372C7D-F8B7-8971-522F-65BA5E456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716338"/>
            <a:ext cx="392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en-US" sz="2800">
                <a:latin typeface="Arial" panose="020B0604020202020204" pitchFamily="34" charset="0"/>
              </a:rPr>
              <a:t>=</a:t>
            </a:r>
            <a:endParaRPr lang="de-DE" altLang="en-US" sz="2800">
              <a:latin typeface="Arial" panose="020B0604020202020204" pitchFamily="34" charset="0"/>
            </a:endParaRPr>
          </a:p>
        </p:txBody>
      </p:sp>
      <p:sp>
        <p:nvSpPr>
          <p:cNvPr id="36944" name="Foliennummernplatzhalter 7">
            <a:extLst>
              <a:ext uri="{FF2B5EF4-FFF2-40B4-BE49-F238E27FC236}">
                <a16:creationId xmlns:a16="http://schemas.microsoft.com/office/drawing/2014/main" id="{6939438F-6506-E5D6-73AA-EDBAA303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81F57-19EB-CF40-8839-FF05D9BFA535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5FCE7DFA-FA47-381C-F238-9D16A16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Cartesian Product (ctd.)</a:t>
            </a:r>
          </a:p>
        </p:txBody>
      </p:sp>
      <p:graphicFrame>
        <p:nvGraphicFramePr>
          <p:cNvPr id="106458" name="Group 986">
            <a:extLst>
              <a:ext uri="{FF2B5EF4-FFF2-40B4-BE49-F238E27FC236}">
                <a16:creationId xmlns:a16="http://schemas.microsoft.com/office/drawing/2014/main" id="{54741D1B-ED4C-D249-AFF1-FD06BCE8B639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828800"/>
          <a:ext cx="8077200" cy="2944813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688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Professor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attends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PersNr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Level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Raum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Legi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Nr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2125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Sokrates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FP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226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26120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5001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2125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Sokrates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FP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226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29555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5001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2137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Kant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FP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29555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5001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44" name="Text Box 617">
            <a:extLst>
              <a:ext uri="{FF2B5EF4-FFF2-40B4-BE49-F238E27FC236}">
                <a16:creationId xmlns:a16="http://schemas.microsoft.com/office/drawing/2014/main" id="{29A83197-5011-38B7-9F68-4D55A03EB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1363663"/>
            <a:ext cx="317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945" name="Text Box 618">
            <a:extLst>
              <a:ext uri="{FF2B5EF4-FFF2-40B4-BE49-F238E27FC236}">
                <a16:creationId xmlns:a16="http://schemas.microsoft.com/office/drawing/2014/main" id="{0A79867F-0804-DA46-0808-694E68AB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1219200"/>
            <a:ext cx="280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Professor x attends</a:t>
            </a:r>
          </a:p>
        </p:txBody>
      </p:sp>
      <p:sp>
        <p:nvSpPr>
          <p:cNvPr id="37946" name="Text Box 619">
            <a:extLst>
              <a:ext uri="{FF2B5EF4-FFF2-40B4-BE49-F238E27FC236}">
                <a16:creationId xmlns:a16="http://schemas.microsoft.com/office/drawing/2014/main" id="{815E1B0C-96ED-FB7C-428B-2A7D320B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8839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400">
                <a:latin typeface="Arial" panose="020B0604020202020204" pitchFamily="34" charset="0"/>
              </a:rPr>
              <a:t> 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</a:rPr>
              <a:t>Huge result set (n * m)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</a:rPr>
              <a:t> Usually only useful in combination with a selection (-&gt; Join)</a:t>
            </a:r>
          </a:p>
        </p:txBody>
      </p:sp>
      <p:sp>
        <p:nvSpPr>
          <p:cNvPr id="37947" name="Foliennummernplatzhalter 6">
            <a:extLst>
              <a:ext uri="{FF2B5EF4-FFF2-40B4-BE49-F238E27FC236}">
                <a16:creationId xmlns:a16="http://schemas.microsoft.com/office/drawing/2014/main" id="{AE7B745B-63BC-D05E-CA3A-6466B47B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76E26E-A604-9041-BDD9-209D2AB72099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26E12D1-6816-3BC1-BEB3-16EBFF28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Natural Join</a:t>
            </a:r>
          </a:p>
        </p:txBody>
      </p:sp>
      <p:sp>
        <p:nvSpPr>
          <p:cNvPr id="38914" name="Text Box 3">
            <a:extLst>
              <a:ext uri="{FF2B5EF4-FFF2-40B4-BE49-F238E27FC236}">
                <a16:creationId xmlns:a16="http://schemas.microsoft.com/office/drawing/2014/main" id="{D7380DBB-8EFF-87A3-FCB3-D7728CF18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5029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</a:rPr>
              <a:t>Two relations: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400">
                <a:latin typeface="Arial" panose="020B0604020202020204" pitchFamily="34" charset="0"/>
              </a:rPr>
              <a:t>R(A</a:t>
            </a:r>
            <a:r>
              <a:rPr lang="de-DE" altLang="en-US" sz="2400" baseline="-25000">
                <a:latin typeface="Arial" panose="020B0604020202020204" pitchFamily="34" charset="0"/>
              </a:rPr>
              <a:t>1</a:t>
            </a:r>
            <a:r>
              <a:rPr lang="de-DE" altLang="en-US" sz="2400">
                <a:latin typeface="Arial" panose="020B0604020202020204" pitchFamily="34" charset="0"/>
              </a:rPr>
              <a:t>,..., A</a:t>
            </a:r>
            <a:r>
              <a:rPr lang="de-DE" altLang="en-US" sz="2400" baseline="-25000">
                <a:latin typeface="Arial" panose="020B0604020202020204" pitchFamily="34" charset="0"/>
              </a:rPr>
              <a:t>m</a:t>
            </a:r>
            <a:r>
              <a:rPr lang="de-DE" altLang="en-US" sz="2400">
                <a:latin typeface="Arial" panose="020B0604020202020204" pitchFamily="34" charset="0"/>
              </a:rPr>
              <a:t>, B</a:t>
            </a:r>
            <a:r>
              <a:rPr lang="de-DE" altLang="en-US" sz="2400" baseline="-25000">
                <a:latin typeface="Arial" panose="020B0604020202020204" pitchFamily="34" charset="0"/>
              </a:rPr>
              <a:t>1</a:t>
            </a:r>
            <a:r>
              <a:rPr lang="de-DE" altLang="en-US" sz="2400">
                <a:latin typeface="Arial" panose="020B0604020202020204" pitchFamily="34" charset="0"/>
              </a:rPr>
              <a:t>,..., B</a:t>
            </a:r>
            <a:r>
              <a:rPr lang="de-DE" altLang="en-US" sz="2400" baseline="-25000">
                <a:latin typeface="Arial" panose="020B0604020202020204" pitchFamily="34" charset="0"/>
              </a:rPr>
              <a:t>k</a:t>
            </a:r>
            <a:r>
              <a:rPr lang="de-DE" altLang="en-US" sz="2400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400">
                <a:latin typeface="Arial" panose="020B0604020202020204" pitchFamily="34" charset="0"/>
              </a:rPr>
              <a:t>S(B</a:t>
            </a:r>
            <a:r>
              <a:rPr lang="de-DE" altLang="en-US" sz="2400" baseline="-25000">
                <a:latin typeface="Arial" panose="020B0604020202020204" pitchFamily="34" charset="0"/>
              </a:rPr>
              <a:t>1</a:t>
            </a:r>
            <a:r>
              <a:rPr lang="de-DE" altLang="en-US" sz="2400">
                <a:latin typeface="Arial" panose="020B0604020202020204" pitchFamily="34" charset="0"/>
              </a:rPr>
              <a:t>,..., B</a:t>
            </a:r>
            <a:r>
              <a:rPr lang="de-DE" altLang="en-US" sz="2400" baseline="-25000">
                <a:latin typeface="Arial" panose="020B0604020202020204" pitchFamily="34" charset="0"/>
              </a:rPr>
              <a:t>k</a:t>
            </a:r>
            <a:r>
              <a:rPr lang="de-DE" altLang="en-US" sz="2400">
                <a:latin typeface="Arial" panose="020B0604020202020204" pitchFamily="34" charset="0"/>
              </a:rPr>
              <a:t>, C</a:t>
            </a:r>
            <a:r>
              <a:rPr lang="de-DE" altLang="en-US" sz="2400" baseline="-25000">
                <a:latin typeface="Arial" panose="020B0604020202020204" pitchFamily="34" charset="0"/>
              </a:rPr>
              <a:t>1</a:t>
            </a:r>
            <a:r>
              <a:rPr lang="de-DE" altLang="en-US" sz="2400">
                <a:latin typeface="Arial" panose="020B0604020202020204" pitchFamily="34" charset="0"/>
              </a:rPr>
              <a:t>,..., C</a:t>
            </a:r>
            <a:r>
              <a:rPr lang="de-DE" altLang="en-US" sz="2400" baseline="-25000">
                <a:latin typeface="Arial" panose="020B0604020202020204" pitchFamily="34" charset="0"/>
              </a:rPr>
              <a:t>n</a:t>
            </a:r>
            <a:r>
              <a:rPr lang="de-DE" altLang="en-US" sz="2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16CD4AE8-8AD9-72B8-EC1C-F57D0999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2738"/>
            <a:ext cx="8964613" cy="4572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R </a:t>
            </a:r>
            <a:r>
              <a:rPr lang="de-DE" altLang="en-US" sz="2400">
                <a:latin typeface="JoinFont" pitchFamily="2" charset="0"/>
              </a:rPr>
              <a:t>A</a:t>
            </a:r>
            <a:r>
              <a:rPr lang="de-DE" altLang="en-US" sz="2400">
                <a:latin typeface="Arial" panose="020B0604020202020204" pitchFamily="34" charset="0"/>
              </a:rPr>
              <a:t> S = 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</a:t>
            </a:r>
            <a:r>
              <a:rPr lang="de-DE" altLang="en-US" sz="2400" baseline="-25000">
                <a:latin typeface="Arial" panose="020B0604020202020204" pitchFamily="34" charset="0"/>
              </a:rPr>
              <a:t>A1,..., Am, R.B1,..., R.Bk, C1,..., Cn</a:t>
            </a:r>
            <a:r>
              <a:rPr lang="de-DE" altLang="en-US" sz="2400">
                <a:latin typeface="Arial" panose="020B0604020202020204" pitchFamily="34" charset="0"/>
              </a:rPr>
              <a:t>(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</a:t>
            </a:r>
            <a:r>
              <a:rPr lang="de-DE" altLang="en-US" sz="2400" baseline="-25000">
                <a:latin typeface="Arial" panose="020B0604020202020204" pitchFamily="34" charset="0"/>
              </a:rPr>
              <a:t>R.B1=S. B1  </a:t>
            </a:r>
            <a:r>
              <a:rPr lang="de-DE" altLang="en-US" sz="2400" baseline="-25000">
                <a:latin typeface="Arial" panose="020B0604020202020204" pitchFamily="34" charset="0"/>
                <a:sym typeface="Symbol" pitchFamily="2" charset="2"/>
              </a:rPr>
              <a:t>... R.</a:t>
            </a:r>
            <a:r>
              <a:rPr lang="de-DE" altLang="en-US" sz="2400" baseline="-25000">
                <a:latin typeface="Arial" panose="020B0604020202020204" pitchFamily="34" charset="0"/>
              </a:rPr>
              <a:t>Bk</a:t>
            </a:r>
            <a:r>
              <a:rPr lang="de-DE" altLang="en-US" sz="2400" baseline="-25000">
                <a:latin typeface="Arial" panose="020B0604020202020204" pitchFamily="34" charset="0"/>
                <a:sym typeface="Symbol" pitchFamily="2" charset="2"/>
              </a:rPr>
              <a:t> = S.</a:t>
            </a:r>
            <a:r>
              <a:rPr lang="de-DE" altLang="en-US" sz="2400" baseline="-25000">
                <a:latin typeface="Arial" panose="020B0604020202020204" pitchFamily="34" charset="0"/>
              </a:rPr>
              <a:t>Bk</a:t>
            </a:r>
            <a:r>
              <a:rPr lang="de-DE" altLang="en-US" sz="2400">
                <a:latin typeface="Arial" panose="020B0604020202020204" pitchFamily="34" charset="0"/>
              </a:rPr>
              <a:t>(RxS))</a:t>
            </a:r>
          </a:p>
        </p:txBody>
      </p:sp>
      <p:graphicFrame>
        <p:nvGraphicFramePr>
          <p:cNvPr id="109116" name="Group 572">
            <a:extLst>
              <a:ext uri="{FF2B5EF4-FFF2-40B4-BE49-F238E27FC236}">
                <a16:creationId xmlns:a16="http://schemas.microsoft.com/office/drawing/2014/main" id="{DA5EF2E1-D388-4906-40C2-6A9A153A6891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305300"/>
          <a:ext cx="73914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0688">
                <a:tc gridSpan="1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 </a:t>
                      </a: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JoinFont" charset="0"/>
                          <a:ea typeface="ＭＳ Ｐゴシック" charset="-128"/>
                        </a:rPr>
                        <a:t>A </a:t>
                      </a: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 </a:t>
                      </a: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  <a:sym typeface="Symbol" charset="2"/>
                        </a:rPr>
                        <a:t> S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 </a:t>
                      </a: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  <a:sym typeface="Symbol" charset="2"/>
                        </a:rPr>
                        <a:t> S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 </a:t>
                      </a: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  <a:sym typeface="Symbol" charset="2"/>
                        </a:rPr>
                        <a:t> R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k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963" name="Line 163">
            <a:extLst>
              <a:ext uri="{FF2B5EF4-FFF2-40B4-BE49-F238E27FC236}">
                <a16:creationId xmlns:a16="http://schemas.microsoft.com/office/drawing/2014/main" id="{1547F7A0-BFE7-CD3E-F251-6B2FE9B4E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64" name="Line 164">
            <a:extLst>
              <a:ext uri="{FF2B5EF4-FFF2-40B4-BE49-F238E27FC236}">
                <a16:creationId xmlns:a16="http://schemas.microsoft.com/office/drawing/2014/main" id="{7C2FB1B8-9410-B440-38E7-A793E1C6A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65" name="Line 165">
            <a:extLst>
              <a:ext uri="{FF2B5EF4-FFF2-40B4-BE49-F238E27FC236}">
                <a16:creationId xmlns:a16="http://schemas.microsoft.com/office/drawing/2014/main" id="{FC4FD429-4363-0752-0283-3C3F8F244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66" name="Line 166">
            <a:extLst>
              <a:ext uri="{FF2B5EF4-FFF2-40B4-BE49-F238E27FC236}">
                <a16:creationId xmlns:a16="http://schemas.microsoft.com/office/drawing/2014/main" id="{EA320C68-5486-8462-19F4-DE7FD3C55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67" name="Line 167">
            <a:extLst>
              <a:ext uri="{FF2B5EF4-FFF2-40B4-BE49-F238E27FC236}">
                <a16:creationId xmlns:a16="http://schemas.microsoft.com/office/drawing/2014/main" id="{93FFB3FC-266D-780B-43E1-53754F6CA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68" name="Line 168">
            <a:extLst>
              <a:ext uri="{FF2B5EF4-FFF2-40B4-BE49-F238E27FC236}">
                <a16:creationId xmlns:a16="http://schemas.microsoft.com/office/drawing/2014/main" id="{0E14BF20-1C0F-3451-5DEF-2C5745F83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69" name="Line 169">
            <a:extLst>
              <a:ext uri="{FF2B5EF4-FFF2-40B4-BE49-F238E27FC236}">
                <a16:creationId xmlns:a16="http://schemas.microsoft.com/office/drawing/2014/main" id="{C822F43B-1E58-268F-A00B-0347D9F7F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70" name="Line 170">
            <a:extLst>
              <a:ext uri="{FF2B5EF4-FFF2-40B4-BE49-F238E27FC236}">
                <a16:creationId xmlns:a16="http://schemas.microsoft.com/office/drawing/2014/main" id="{ACB14AE5-3A36-7081-0132-4B7EE3DBC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71" name="Line 171">
            <a:extLst>
              <a:ext uri="{FF2B5EF4-FFF2-40B4-BE49-F238E27FC236}">
                <a16:creationId xmlns:a16="http://schemas.microsoft.com/office/drawing/2014/main" id="{2F6DB009-FCC2-8BFB-6544-42DA92F42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72" name="Line 172">
            <a:extLst>
              <a:ext uri="{FF2B5EF4-FFF2-40B4-BE49-F238E27FC236}">
                <a16:creationId xmlns:a16="http://schemas.microsoft.com/office/drawing/2014/main" id="{A34AC5EB-3AE3-4F5B-538C-102690084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73" name="Line 173">
            <a:extLst>
              <a:ext uri="{FF2B5EF4-FFF2-40B4-BE49-F238E27FC236}">
                <a16:creationId xmlns:a16="http://schemas.microsoft.com/office/drawing/2014/main" id="{53945E30-780B-AEC5-CFD5-6F21142D3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74" name="Line 174">
            <a:extLst>
              <a:ext uri="{FF2B5EF4-FFF2-40B4-BE49-F238E27FC236}">
                <a16:creationId xmlns:a16="http://schemas.microsoft.com/office/drawing/2014/main" id="{73A0944F-E9EA-C75C-2DF5-F32D7EDD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638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975" name="Foliennummernplatzhalter 17">
            <a:extLst>
              <a:ext uri="{FF2B5EF4-FFF2-40B4-BE49-F238E27FC236}">
                <a16:creationId xmlns:a16="http://schemas.microsoft.com/office/drawing/2014/main" id="{626F18CB-69F6-CBCD-73D9-26A5B2B4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763659-87AD-A340-8DA5-5CD919C0E865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95DDB45D-6418-B63D-D453-8C774A34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Three-way natural Join</a:t>
            </a:r>
          </a:p>
        </p:txBody>
      </p:sp>
      <p:sp>
        <p:nvSpPr>
          <p:cNvPr id="39938" name="Text Box 3">
            <a:extLst>
              <a:ext uri="{FF2B5EF4-FFF2-40B4-BE49-F238E27FC236}">
                <a16:creationId xmlns:a16="http://schemas.microsoft.com/office/drawing/2014/main" id="{294F824E-D5D9-5EC8-3FB3-475463407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9050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(Student </a:t>
            </a:r>
            <a:r>
              <a:rPr lang="de-DE" altLang="en-US" sz="2400">
                <a:latin typeface="JoinFont" pitchFamily="2" charset="0"/>
              </a:rPr>
              <a:t>A</a:t>
            </a:r>
            <a:r>
              <a:rPr lang="de-DE" altLang="en-US" sz="2400">
                <a:latin typeface="Arial" panose="020B0604020202020204" pitchFamily="34" charset="0"/>
              </a:rPr>
              <a:t> attends) </a:t>
            </a:r>
            <a:r>
              <a:rPr lang="de-DE" altLang="en-US" sz="2400">
                <a:latin typeface="JoinFont" pitchFamily="2" charset="0"/>
              </a:rPr>
              <a:t>A</a:t>
            </a:r>
            <a:r>
              <a:rPr lang="de-DE" altLang="en-US" sz="2400">
                <a:latin typeface="Arial" panose="020B0604020202020204" pitchFamily="34" charset="0"/>
              </a:rPr>
              <a:t> Lecture </a:t>
            </a:r>
          </a:p>
        </p:txBody>
      </p:sp>
      <p:graphicFrame>
        <p:nvGraphicFramePr>
          <p:cNvPr id="110284" name="Group 716">
            <a:extLst>
              <a:ext uri="{FF2B5EF4-FFF2-40B4-BE49-F238E27FC236}">
                <a16:creationId xmlns:a16="http://schemas.microsoft.com/office/drawing/2014/main" id="{8154A3CC-F0B6-FFF5-3B6E-ACF95D4B8D85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2743200"/>
          <a:ext cx="8839200" cy="31003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6563"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0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(Student </a:t>
                      </a:r>
                      <a:r>
                        <a:rPr kumimoji="0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JoinFont" charset="0"/>
                          <a:ea typeface="ＭＳ Ｐゴシック" charset="-128"/>
                        </a:rPr>
                        <a:t>A</a:t>
                      </a:r>
                      <a:r>
                        <a:rPr kumimoji="0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attends) </a:t>
                      </a:r>
                      <a:r>
                        <a:rPr kumimoji="0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JoinFont" charset="0"/>
                          <a:ea typeface="ＭＳ Ｐゴシック" charset="-128"/>
                        </a:rPr>
                        <a:t>A</a:t>
                      </a:r>
                      <a:r>
                        <a:rPr kumimoji="0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Lecture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Legi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Name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Semester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Nr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Title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CP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PersNr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26120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Fichte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5001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Grundzüge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2137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27550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Jonas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5022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Glaube und Wissen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2134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28106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Carnap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4052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Wissenschftstheorie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2126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991" name="Foliennummernplatzhalter 4">
            <a:extLst>
              <a:ext uri="{FF2B5EF4-FFF2-40B4-BE49-F238E27FC236}">
                <a16:creationId xmlns:a16="http://schemas.microsoft.com/office/drawing/2014/main" id="{73E012AB-2F6C-33C7-38B0-DE6F405D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CE66B3-D77F-844F-8C05-7E569182BB1E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8272B2C-8ABE-C465-9C88-E907630B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Theta-Join</a:t>
            </a:r>
          </a:p>
        </p:txBody>
      </p:sp>
      <p:sp>
        <p:nvSpPr>
          <p:cNvPr id="40962" name="Rectangle 459">
            <a:extLst>
              <a:ext uri="{FF2B5EF4-FFF2-40B4-BE49-F238E27FC236}">
                <a16:creationId xmlns:a16="http://schemas.microsoft.com/office/drawing/2014/main" id="{703E0B4E-51A2-77B5-BF7D-35B7FC8F4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ebdings" pitchFamily="2" charset="2"/>
              <a:buNone/>
            </a:pPr>
            <a:r>
              <a:rPr lang="de-DE" altLang="en-US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Two Relations:</a:t>
            </a:r>
          </a:p>
          <a:p>
            <a:pPr lvl="1"/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R(A1, ..., An) </a:t>
            </a:r>
          </a:p>
          <a:p>
            <a:pPr lvl="1"/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S(B1, ..., Bm)</a:t>
            </a:r>
          </a:p>
          <a:p>
            <a:pPr>
              <a:buFont typeface="Webdings" pitchFamily="2" charset="2"/>
              <a:buNone/>
            </a:pPr>
            <a:endParaRPr lang="de-DE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111050" name="Group 458">
            <a:extLst>
              <a:ext uri="{FF2B5EF4-FFF2-40B4-BE49-F238E27FC236}">
                <a16:creationId xmlns:a16="http://schemas.microsoft.com/office/drawing/2014/main" id="{9646A508-636A-9186-F381-B06156995751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3886200"/>
          <a:ext cx="7391400" cy="2212975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0688">
                <a:tc gridSpan="8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 </a:t>
                      </a: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JoinFont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JoinFont" charset="0"/>
                          <a:ea typeface="ＭＳ Ｐゴシック" charset="-128"/>
                          <a:sym typeface="Symbol" charset="2"/>
                        </a:rPr>
                        <a:t>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JoinFont" charset="0"/>
                          <a:ea typeface="ＭＳ Ｐゴシック" charset="-128"/>
                        </a:rPr>
                        <a:t> </a:t>
                      </a: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...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endParaRPr kumimoji="1" lang="en-US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97" name="Text Box 51">
            <a:extLst>
              <a:ext uri="{FF2B5EF4-FFF2-40B4-BE49-F238E27FC236}">
                <a16:creationId xmlns:a16="http://schemas.microsoft.com/office/drawing/2014/main" id="{3C70BAA5-8472-F28C-7AFE-5D9503F23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222625"/>
            <a:ext cx="1828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ebdings" pitchFamily="2" charset="2"/>
              <a:buNone/>
            </a:pPr>
            <a:r>
              <a:rPr kumimoji="1" lang="de-DE" altLang="en-US" sz="2400">
                <a:solidFill>
                  <a:schemeClr val="tx2"/>
                </a:solidFill>
                <a:latin typeface="Tahoma" panose="020B0604030504040204" pitchFamily="34" charset="0"/>
              </a:rPr>
              <a:t>R </a:t>
            </a:r>
            <a:r>
              <a:rPr kumimoji="1" lang="de-DE" altLang="en-US" sz="2400">
                <a:solidFill>
                  <a:schemeClr val="tx2"/>
                </a:solidFill>
                <a:latin typeface="JoinFont" pitchFamily="2" charset="0"/>
              </a:rPr>
              <a:t>A</a:t>
            </a:r>
            <a:r>
              <a:rPr kumimoji="1" lang="de-DE" altLang="en-US" sz="2400" baseline="-25000">
                <a:solidFill>
                  <a:schemeClr val="tx2"/>
                </a:solidFill>
                <a:latin typeface="JoinFont" pitchFamily="2" charset="0"/>
                <a:sym typeface="Symbol" pitchFamily="2" charset="2"/>
              </a:rPr>
              <a:t></a:t>
            </a:r>
            <a:r>
              <a:rPr kumimoji="1" lang="de-DE" altLang="en-US" sz="2400">
                <a:solidFill>
                  <a:schemeClr val="tx2"/>
                </a:solidFill>
                <a:latin typeface="JoinFont" pitchFamily="2" charset="0"/>
              </a:rPr>
              <a:t> </a:t>
            </a:r>
            <a:r>
              <a:rPr kumimoji="1" lang="de-DE" altLang="en-US" sz="2400">
                <a:solidFill>
                  <a:schemeClr val="tx2"/>
                </a:solidFill>
                <a:latin typeface="Tahoma" panose="020B0604030504040204" pitchFamily="34" charset="0"/>
              </a:rPr>
              <a:t>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e-DE" altLang="en-US" sz="2400">
              <a:latin typeface="Arial" panose="020B0604020202020204" pitchFamily="34" charset="0"/>
            </a:endParaRPr>
          </a:p>
        </p:txBody>
      </p:sp>
      <p:sp>
        <p:nvSpPr>
          <p:cNvPr id="40998" name="Line 112">
            <a:extLst>
              <a:ext uri="{FF2B5EF4-FFF2-40B4-BE49-F238E27FC236}">
                <a16:creationId xmlns:a16="http://schemas.microsoft.com/office/drawing/2014/main" id="{BCE46371-34DB-DF46-F476-FB2FA77E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15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999" name="Line 113">
            <a:extLst>
              <a:ext uri="{FF2B5EF4-FFF2-40B4-BE49-F238E27FC236}">
                <a16:creationId xmlns:a16="http://schemas.microsoft.com/office/drawing/2014/main" id="{4FFF7F56-64E5-5CD5-E519-0CB643814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715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00" name="Line 114">
            <a:extLst>
              <a:ext uri="{FF2B5EF4-FFF2-40B4-BE49-F238E27FC236}">
                <a16:creationId xmlns:a16="http://schemas.microsoft.com/office/drawing/2014/main" id="{77AB029D-2867-4F02-6E79-FAC3A4EC3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715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01" name="Line 115">
            <a:extLst>
              <a:ext uri="{FF2B5EF4-FFF2-40B4-BE49-F238E27FC236}">
                <a16:creationId xmlns:a16="http://schemas.microsoft.com/office/drawing/2014/main" id="{2265B9D5-97BA-A4F9-7BEB-EB749A5F4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715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02" name="Line 116">
            <a:extLst>
              <a:ext uri="{FF2B5EF4-FFF2-40B4-BE49-F238E27FC236}">
                <a16:creationId xmlns:a16="http://schemas.microsoft.com/office/drawing/2014/main" id="{E368079D-CE59-F0E4-680E-944E5EF69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715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03" name="Line 117">
            <a:extLst>
              <a:ext uri="{FF2B5EF4-FFF2-40B4-BE49-F238E27FC236}">
                <a16:creationId xmlns:a16="http://schemas.microsoft.com/office/drawing/2014/main" id="{A47FF3DA-38D1-78E0-4E19-16B448C90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15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04" name="Line 118">
            <a:extLst>
              <a:ext uri="{FF2B5EF4-FFF2-40B4-BE49-F238E27FC236}">
                <a16:creationId xmlns:a16="http://schemas.microsoft.com/office/drawing/2014/main" id="{94E78591-1FB0-852F-80C3-90EEC5073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715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05" name="Line 119">
            <a:extLst>
              <a:ext uri="{FF2B5EF4-FFF2-40B4-BE49-F238E27FC236}">
                <a16:creationId xmlns:a16="http://schemas.microsoft.com/office/drawing/2014/main" id="{6791850F-7969-B2DA-C5FD-884E79515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7150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06" name="Text Box 460">
            <a:extLst>
              <a:ext uri="{FF2B5EF4-FFF2-40B4-BE49-F238E27FC236}">
                <a16:creationId xmlns:a16="http://schemas.microsoft.com/office/drawing/2014/main" id="{1CDD7785-4418-96E0-50F7-EC431E7D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67000"/>
            <a:ext cx="8964613" cy="4572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R </a:t>
            </a:r>
            <a:r>
              <a:rPr lang="de-DE" altLang="en-US" sz="2400">
                <a:latin typeface="JoinFont" pitchFamily="2" charset="0"/>
              </a:rPr>
              <a:t>A </a:t>
            </a:r>
            <a:r>
              <a:rPr kumimoji="1" lang="de-DE" altLang="en-US" sz="2400" baseline="-25000">
                <a:solidFill>
                  <a:schemeClr val="tx2"/>
                </a:solidFill>
                <a:latin typeface="JoinFont" pitchFamily="2" charset="0"/>
                <a:sym typeface="Symbol" pitchFamily="2" charset="2"/>
              </a:rPr>
              <a:t></a:t>
            </a:r>
            <a:r>
              <a:rPr lang="de-DE" altLang="en-US" sz="2400">
                <a:latin typeface="Arial" panose="020B0604020202020204" pitchFamily="34" charset="0"/>
              </a:rPr>
              <a:t> S = 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</a:t>
            </a:r>
            <a:r>
              <a:rPr kumimoji="1" lang="de-DE" altLang="en-US" sz="2400" baseline="-25000">
                <a:solidFill>
                  <a:schemeClr val="tx2"/>
                </a:solidFill>
                <a:latin typeface="JoinFont" pitchFamily="2" charset="0"/>
                <a:sym typeface="Symbol" pitchFamily="2" charset="2"/>
              </a:rPr>
              <a:t> </a:t>
            </a:r>
            <a:r>
              <a:rPr lang="de-DE" altLang="en-US" sz="2400">
                <a:latin typeface="Arial" panose="020B0604020202020204" pitchFamily="34" charset="0"/>
              </a:rPr>
              <a:t>(R x S)</a:t>
            </a:r>
          </a:p>
        </p:txBody>
      </p:sp>
      <p:sp>
        <p:nvSpPr>
          <p:cNvPr id="41007" name="Foliennummernplatzhalter 14">
            <a:extLst>
              <a:ext uri="{FF2B5EF4-FFF2-40B4-BE49-F238E27FC236}">
                <a16:creationId xmlns:a16="http://schemas.microsoft.com/office/drawing/2014/main" id="{241A85D9-49E2-6401-C6C2-050FB1F2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3C70B3-A8D0-A74F-B38B-CC688A4418B6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D7BC7454-3BE6-BA3F-06FA-267E0CC2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Join Variants </a:t>
            </a:r>
          </a:p>
        </p:txBody>
      </p:sp>
      <p:sp>
        <p:nvSpPr>
          <p:cNvPr id="41986" name="Text Box 3">
            <a:extLst>
              <a:ext uri="{FF2B5EF4-FFF2-40B4-BE49-F238E27FC236}">
                <a16:creationId xmlns:a16="http://schemas.microsoft.com/office/drawing/2014/main" id="{56304A00-DABD-8586-EE1D-04F8DEE5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906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natural join</a:t>
            </a:r>
          </a:p>
        </p:txBody>
      </p:sp>
      <p:graphicFrame>
        <p:nvGraphicFramePr>
          <p:cNvPr id="112310" name="Group 694">
            <a:extLst>
              <a:ext uri="{FF2B5EF4-FFF2-40B4-BE49-F238E27FC236}">
                <a16:creationId xmlns:a16="http://schemas.microsoft.com/office/drawing/2014/main" id="{0DFF542D-1873-3B34-9D6F-325797CFAAE8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7526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308" name="Group 692">
            <a:extLst>
              <a:ext uri="{FF2B5EF4-FFF2-40B4-BE49-F238E27FC236}">
                <a16:creationId xmlns:a16="http://schemas.microsoft.com/office/drawing/2014/main" id="{F5FA2AEE-7FC2-51FB-5F1E-D155293BE44B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17526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27" name="Text Box 138">
            <a:extLst>
              <a:ext uri="{FF2B5EF4-FFF2-40B4-BE49-F238E27FC236}">
                <a16:creationId xmlns:a16="http://schemas.microsoft.com/office/drawing/2014/main" id="{BEC0DA90-5D1A-2067-45E0-3BD50BAE9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JoinFont" pitchFamily="2" charset="0"/>
              </a:rPr>
              <a:t>A</a:t>
            </a:r>
          </a:p>
        </p:txBody>
      </p:sp>
      <p:sp>
        <p:nvSpPr>
          <p:cNvPr id="42028" name="Text Box 139">
            <a:extLst>
              <a:ext uri="{FF2B5EF4-FFF2-40B4-BE49-F238E27FC236}">
                <a16:creationId xmlns:a16="http://schemas.microsoft.com/office/drawing/2014/main" id="{7F0CB5C2-F197-0DF3-22F6-AB933FE04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514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=</a:t>
            </a:r>
          </a:p>
        </p:txBody>
      </p:sp>
      <p:graphicFrame>
        <p:nvGraphicFramePr>
          <p:cNvPr id="112309" name="Group 693">
            <a:extLst>
              <a:ext uri="{FF2B5EF4-FFF2-40B4-BE49-F238E27FC236}">
                <a16:creationId xmlns:a16="http://schemas.microsoft.com/office/drawing/2014/main" id="{9E31653E-DFE0-78FD-DB2D-1B64D516C052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019300"/>
          <a:ext cx="3352800" cy="126206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688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535" name="Group 919">
            <a:extLst>
              <a:ext uri="{FF2B5EF4-FFF2-40B4-BE49-F238E27FC236}">
                <a16:creationId xmlns:a16="http://schemas.microsoft.com/office/drawing/2014/main" id="{6ECA8947-32EE-7E04-E193-234CB1C88283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47244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71" name="Text Box 202">
            <a:extLst>
              <a:ext uri="{FF2B5EF4-FFF2-40B4-BE49-F238E27FC236}">
                <a16:creationId xmlns:a16="http://schemas.microsoft.com/office/drawing/2014/main" id="{F2BC8B3E-4918-BB3D-CFAE-1B974AD42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10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JoinFont" pitchFamily="2" charset="0"/>
              </a:rPr>
              <a:t>C</a:t>
            </a:r>
          </a:p>
        </p:txBody>
      </p:sp>
      <p:sp>
        <p:nvSpPr>
          <p:cNvPr id="42072" name="Text Box 203">
            <a:extLst>
              <a:ext uri="{FF2B5EF4-FFF2-40B4-BE49-F238E27FC236}">
                <a16:creationId xmlns:a16="http://schemas.microsoft.com/office/drawing/2014/main" id="{2DA9F637-3DFD-702A-BF8E-F45D0942D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8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42073" name="Text Box 204">
            <a:extLst>
              <a:ext uri="{FF2B5EF4-FFF2-40B4-BE49-F238E27FC236}">
                <a16:creationId xmlns:a16="http://schemas.microsoft.com/office/drawing/2014/main" id="{F8AFDBAD-66A7-17B7-B945-25D176CD4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52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left outer join</a:t>
            </a:r>
          </a:p>
        </p:txBody>
      </p:sp>
      <p:graphicFrame>
        <p:nvGraphicFramePr>
          <p:cNvPr id="112536" name="Group 920">
            <a:extLst>
              <a:ext uri="{FF2B5EF4-FFF2-40B4-BE49-F238E27FC236}">
                <a16:creationId xmlns:a16="http://schemas.microsoft.com/office/drawing/2014/main" id="{CC740AB9-3B81-4B29-2264-B51DB924E7FB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7244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537" name="Group 921">
            <a:extLst>
              <a:ext uri="{FF2B5EF4-FFF2-40B4-BE49-F238E27FC236}">
                <a16:creationId xmlns:a16="http://schemas.microsoft.com/office/drawing/2014/main" id="{4D08A936-803E-294E-86CE-04A8B0410F1E}"/>
              </a:ext>
            </a:extLst>
          </p:cNvPr>
          <p:cNvGraphicFramePr>
            <a:graphicFrameLocks noGrp="1"/>
          </p:cNvGraphicFramePr>
          <p:nvPr/>
        </p:nvGraphicFramePr>
        <p:xfrm>
          <a:off x="5580063" y="4724400"/>
          <a:ext cx="33528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688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122" name="Foliennummernplatzhalter 14">
            <a:extLst>
              <a:ext uri="{FF2B5EF4-FFF2-40B4-BE49-F238E27FC236}">
                <a16:creationId xmlns:a16="http://schemas.microsoft.com/office/drawing/2014/main" id="{06D223F5-01D6-2214-E79D-FEA67666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11632-D31A-2D44-8F03-208407EC42E6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33" name="Group 393">
            <a:extLst>
              <a:ext uri="{FF2B5EF4-FFF2-40B4-BE49-F238E27FC236}">
                <a16:creationId xmlns:a16="http://schemas.microsoft.com/office/drawing/2014/main" id="{67494231-720E-F6E2-8E5B-11FC596C75F9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2860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29" name="Text Box 71">
            <a:extLst>
              <a:ext uri="{FF2B5EF4-FFF2-40B4-BE49-F238E27FC236}">
                <a16:creationId xmlns:a16="http://schemas.microsoft.com/office/drawing/2014/main" id="{2A2900C9-43E1-83B8-87D4-674B61E3F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71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JoinFont" pitchFamily="2" charset="0"/>
              </a:rPr>
              <a:t>D</a:t>
            </a:r>
          </a:p>
        </p:txBody>
      </p:sp>
      <p:sp>
        <p:nvSpPr>
          <p:cNvPr id="43030" name="Text Box 72">
            <a:extLst>
              <a:ext uri="{FF2B5EF4-FFF2-40B4-BE49-F238E27FC236}">
                <a16:creationId xmlns:a16="http://schemas.microsoft.com/office/drawing/2014/main" id="{61CABF65-F6B3-EA12-04FC-9FD1EDBA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48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43031" name="Text Box 73">
            <a:extLst>
              <a:ext uri="{FF2B5EF4-FFF2-40B4-BE49-F238E27FC236}">
                <a16:creationId xmlns:a16="http://schemas.microsoft.com/office/drawing/2014/main" id="{5B120011-2E25-A8C7-0563-55881209C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3716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right outer join</a:t>
            </a:r>
          </a:p>
        </p:txBody>
      </p:sp>
      <p:graphicFrame>
        <p:nvGraphicFramePr>
          <p:cNvPr id="113034" name="Group 394">
            <a:extLst>
              <a:ext uri="{FF2B5EF4-FFF2-40B4-BE49-F238E27FC236}">
                <a16:creationId xmlns:a16="http://schemas.microsoft.com/office/drawing/2014/main" id="{CB62C19D-87E3-697E-333C-8F6441E93CDF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22860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035" name="Group 395">
            <a:extLst>
              <a:ext uri="{FF2B5EF4-FFF2-40B4-BE49-F238E27FC236}">
                <a16:creationId xmlns:a16="http://schemas.microsoft.com/office/drawing/2014/main" id="{C658D855-645C-6171-4FE2-75F4AF4C55F2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286000"/>
          <a:ext cx="33528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688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Resultat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80" name="Rectangle 396">
            <a:extLst>
              <a:ext uri="{FF2B5EF4-FFF2-40B4-BE49-F238E27FC236}">
                <a16:creationId xmlns:a16="http://schemas.microsoft.com/office/drawing/2014/main" id="{717BE45D-A52C-EEEC-A614-81E63D6AB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4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de-DE" altLang="en-US" sz="3600">
                <a:solidFill>
                  <a:schemeClr val="tx2"/>
                </a:solidFill>
                <a:latin typeface="Arial Black" panose="020B0604020202020204" pitchFamily="34" charset="0"/>
              </a:rPr>
              <a:t>Join Variants</a:t>
            </a:r>
          </a:p>
        </p:txBody>
      </p:sp>
      <p:sp>
        <p:nvSpPr>
          <p:cNvPr id="43081" name="Foliennummernplatzhalter 9">
            <a:extLst>
              <a:ext uri="{FF2B5EF4-FFF2-40B4-BE49-F238E27FC236}">
                <a16:creationId xmlns:a16="http://schemas.microsoft.com/office/drawing/2014/main" id="{2B896AF7-E596-1E89-8E10-C4FDB67D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D2E601-3A2F-CD47-A203-58E3E388BEA4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74" name="Group 62">
            <a:extLst>
              <a:ext uri="{FF2B5EF4-FFF2-40B4-BE49-F238E27FC236}">
                <a16:creationId xmlns:a16="http://schemas.microsoft.com/office/drawing/2014/main" id="{EF85E249-D6B7-4970-6D4C-CA44337B93A6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506413"/>
          <a:ext cx="6705600" cy="2524128"/>
        </p:xfrm>
        <a:graphic>
          <a:graphicData uri="http://schemas.openxmlformats.org/drawingml/2006/table">
            <a:tbl>
              <a:tblPr/>
              <a:tblGrid>
                <a:gridCol w="254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AddrBook</a:t>
                      </a:r>
                      <a:endParaRPr kumimoji="1" lang="de-DE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Name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Street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Tel#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Mickey Mouse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Main Street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4711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Minnie Mouse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Broadway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94725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Donald Duck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Broadway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95672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3" name="Text Box 61">
            <a:extLst>
              <a:ext uri="{FF2B5EF4-FFF2-40B4-BE49-F238E27FC236}">
                <a16:creationId xmlns:a16="http://schemas.microsoft.com/office/drawing/2014/main" id="{F9F4FB3F-A22D-0FD3-408B-6E3302288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52800"/>
            <a:ext cx="89916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400" b="1" i="1">
                <a:latin typeface="Tahoma" panose="020B0604030504040204" pitchFamily="34" charset="0"/>
              </a:rPr>
              <a:t>Instance:</a:t>
            </a:r>
            <a:r>
              <a:rPr lang="de-DE" altLang="en-US" sz="2400" b="1">
                <a:latin typeface="Tahoma" panose="020B0604030504040204" pitchFamily="34" charset="0"/>
              </a:rPr>
              <a:t> </a:t>
            </a:r>
            <a:r>
              <a:rPr lang="de-DE" altLang="en-US" sz="2400">
                <a:latin typeface="Tahoma" panose="020B0604030504040204" pitchFamily="34" charset="0"/>
              </a:rPr>
              <a:t>the state of the database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400" b="1" i="1">
                <a:latin typeface="Tahoma" panose="020B0604030504040204" pitchFamily="34" charset="0"/>
              </a:rPr>
              <a:t>Key:</a:t>
            </a:r>
            <a:r>
              <a:rPr lang="de-DE" altLang="en-US" sz="2400" b="1">
                <a:latin typeface="Tahoma" panose="020B0604030504040204" pitchFamily="34" charset="0"/>
              </a:rPr>
              <a:t> </a:t>
            </a:r>
            <a:r>
              <a:rPr lang="de-DE" altLang="en-US" sz="2400">
                <a:latin typeface="Tahoma" panose="020B0604030504040204" pitchFamily="34" charset="0"/>
              </a:rPr>
              <a:t>minimal set of attributes that identify each tuple uniquely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400">
                <a:latin typeface="Tahoma" panose="020B0604030504040204" pitchFamily="34" charset="0"/>
              </a:rPr>
              <a:t>E.g., {Tel#} or {Name, BirthDate}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de-DE" altLang="en-US" sz="2400" b="1" i="1">
                <a:latin typeface="Tahoma" panose="020B0604030504040204" pitchFamily="34" charset="0"/>
              </a:rPr>
              <a:t>Primary Key:</a:t>
            </a:r>
            <a:r>
              <a:rPr lang="de-DE" altLang="en-US" sz="2400" b="1">
                <a:latin typeface="Tahoma" panose="020B0604030504040204" pitchFamily="34" charset="0"/>
              </a:rPr>
              <a:t> </a:t>
            </a:r>
            <a:r>
              <a:rPr lang="de-DE" altLang="en-US" sz="2400">
                <a:latin typeface="Tahoma" panose="020B0604030504040204" pitchFamily="34" charset="0"/>
              </a:rPr>
              <a:t>(marked in schema by underlining)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de-DE" altLang="en-US" sz="2400">
                <a:latin typeface="Tahoma" panose="020B0604030504040204" pitchFamily="34" charset="0"/>
              </a:rPr>
              <a:t> select one key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de-DE" altLang="en-US" sz="2400">
                <a:latin typeface="Tahoma" panose="020B0604030504040204" pitchFamily="34" charset="0"/>
              </a:rPr>
              <a:t> use primary key for references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e-DE" altLang="en-US" sz="2400" b="1">
              <a:latin typeface="Tahoma" panose="020B0604030504040204" pitchFamily="34" charset="0"/>
            </a:endParaRPr>
          </a:p>
        </p:txBody>
      </p:sp>
      <p:sp>
        <p:nvSpPr>
          <p:cNvPr id="16414" name="Foliennummernplatzhalter 3">
            <a:extLst>
              <a:ext uri="{FF2B5EF4-FFF2-40B4-BE49-F238E27FC236}">
                <a16:creationId xmlns:a16="http://schemas.microsoft.com/office/drawing/2014/main" id="{1FB1973C-D086-4296-2B44-4216CC8B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18FAA5-3DAA-494D-B5E9-88BE1FAE2752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794DA05-20C3-B286-B476-BBA4F4FF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Join Variants</a:t>
            </a:r>
          </a:p>
        </p:txBody>
      </p:sp>
      <p:graphicFrame>
        <p:nvGraphicFramePr>
          <p:cNvPr id="114061" name="Group 397">
            <a:extLst>
              <a:ext uri="{FF2B5EF4-FFF2-40B4-BE49-F238E27FC236}">
                <a16:creationId xmlns:a16="http://schemas.microsoft.com/office/drawing/2014/main" id="{EE7045CA-0E01-B003-7BFF-BC5A794BC9AA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7526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54" name="Text Box 65">
            <a:extLst>
              <a:ext uri="{FF2B5EF4-FFF2-40B4-BE49-F238E27FC236}">
                <a16:creationId xmlns:a16="http://schemas.microsoft.com/office/drawing/2014/main" id="{B018777D-EAAE-2E2A-0291-C9B301C33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JoinFont" pitchFamily="2" charset="0"/>
              </a:rPr>
              <a:t>B</a:t>
            </a:r>
          </a:p>
        </p:txBody>
      </p:sp>
      <p:sp>
        <p:nvSpPr>
          <p:cNvPr id="44055" name="Text Box 66">
            <a:extLst>
              <a:ext uri="{FF2B5EF4-FFF2-40B4-BE49-F238E27FC236}">
                <a16:creationId xmlns:a16="http://schemas.microsoft.com/office/drawing/2014/main" id="{F4F86B36-7916-C5E7-4E7C-11096DF9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514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44056" name="Text Box 67">
            <a:extLst>
              <a:ext uri="{FF2B5EF4-FFF2-40B4-BE49-F238E27FC236}">
                <a16:creationId xmlns:a16="http://schemas.microsoft.com/office/drawing/2014/main" id="{FE501882-A846-F865-0E6B-7C6009FED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(full) outer join</a:t>
            </a:r>
          </a:p>
        </p:txBody>
      </p:sp>
      <p:graphicFrame>
        <p:nvGraphicFramePr>
          <p:cNvPr id="114214" name="Group 550">
            <a:extLst>
              <a:ext uri="{FF2B5EF4-FFF2-40B4-BE49-F238E27FC236}">
                <a16:creationId xmlns:a16="http://schemas.microsoft.com/office/drawing/2014/main" id="{494CA37F-5DBC-2337-7098-43C3CAE5BDC2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47244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4163" name="Group 499">
            <a:extLst>
              <a:ext uri="{FF2B5EF4-FFF2-40B4-BE49-F238E27FC236}">
                <a16:creationId xmlns:a16="http://schemas.microsoft.com/office/drawing/2014/main" id="{F701AC17-D09C-1961-3265-2041DB3BEDCA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47244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97" name="Text Box 153">
            <a:extLst>
              <a:ext uri="{FF2B5EF4-FFF2-40B4-BE49-F238E27FC236}">
                <a16:creationId xmlns:a16="http://schemas.microsoft.com/office/drawing/2014/main" id="{92FAA9AF-5D49-BE48-46BB-B7D26D32C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10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JoinFont" pitchFamily="2" charset="0"/>
              </a:rPr>
              <a:t>E</a:t>
            </a:r>
          </a:p>
        </p:txBody>
      </p:sp>
      <p:sp>
        <p:nvSpPr>
          <p:cNvPr id="44098" name="Text Box 154">
            <a:extLst>
              <a:ext uri="{FF2B5EF4-FFF2-40B4-BE49-F238E27FC236}">
                <a16:creationId xmlns:a16="http://schemas.microsoft.com/office/drawing/2014/main" id="{B8980B69-41E1-DD26-8A87-7621D47E7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48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44099" name="Text Box 167">
            <a:extLst>
              <a:ext uri="{FF2B5EF4-FFF2-40B4-BE49-F238E27FC236}">
                <a16:creationId xmlns:a16="http://schemas.microsoft.com/office/drawing/2014/main" id="{72047F73-C192-E9BD-353D-7B608D1D1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62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left semi join</a:t>
            </a:r>
          </a:p>
        </p:txBody>
      </p:sp>
      <p:graphicFrame>
        <p:nvGraphicFramePr>
          <p:cNvPr id="114062" name="Group 398">
            <a:extLst>
              <a:ext uri="{FF2B5EF4-FFF2-40B4-BE49-F238E27FC236}">
                <a16:creationId xmlns:a16="http://schemas.microsoft.com/office/drawing/2014/main" id="{8EBE8922-29BE-BFEA-27ED-A58B8559102B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17526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4063" name="Group 399">
            <a:extLst>
              <a:ext uri="{FF2B5EF4-FFF2-40B4-BE49-F238E27FC236}">
                <a16:creationId xmlns:a16="http://schemas.microsoft.com/office/drawing/2014/main" id="{A4520E67-8390-70E8-8CE5-4281C0A087E0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600200"/>
          <a:ext cx="3352800" cy="21034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688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Resultat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4164" name="Group 500">
            <a:extLst>
              <a:ext uri="{FF2B5EF4-FFF2-40B4-BE49-F238E27FC236}">
                <a16:creationId xmlns:a16="http://schemas.microsoft.com/office/drawing/2014/main" id="{4495FD07-4D14-6D23-DDB5-23756E44E5DD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4991100"/>
          <a:ext cx="1981200" cy="126206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Resultat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170" name="Foliennummernplatzhalter 14">
            <a:extLst>
              <a:ext uri="{FF2B5EF4-FFF2-40B4-BE49-F238E27FC236}">
                <a16:creationId xmlns:a16="http://schemas.microsoft.com/office/drawing/2014/main" id="{3D72F186-040F-66E3-E7BB-2ABBE73D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FDEF9F-0FE1-9B4F-BB57-9959EC9014A9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909" name="Group 221">
            <a:extLst>
              <a:ext uri="{FF2B5EF4-FFF2-40B4-BE49-F238E27FC236}">
                <a16:creationId xmlns:a16="http://schemas.microsoft.com/office/drawing/2014/main" id="{2B5E50A5-5F77-1AE5-8218-80369BE3726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336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L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a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b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4908" name="Group 220">
            <a:extLst>
              <a:ext uri="{FF2B5EF4-FFF2-40B4-BE49-F238E27FC236}">
                <a16:creationId xmlns:a16="http://schemas.microsoft.com/office/drawing/2014/main" id="{16806A0F-3A33-44B8-DD19-08EECAB116F1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2133600"/>
          <a:ext cx="1905000" cy="168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c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d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4907" name="Group 219">
            <a:extLst>
              <a:ext uri="{FF2B5EF4-FFF2-40B4-BE49-F238E27FC236}">
                <a16:creationId xmlns:a16="http://schemas.microsoft.com/office/drawing/2014/main" id="{7AAAB223-4585-78CA-2813-8C6527EA0E4D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2400300"/>
          <a:ext cx="1981200" cy="126206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Resultat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 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13" name="Text Box 59">
            <a:extLst>
              <a:ext uri="{FF2B5EF4-FFF2-40B4-BE49-F238E27FC236}">
                <a16:creationId xmlns:a16="http://schemas.microsoft.com/office/drawing/2014/main" id="{FCF6691A-B5E0-2DDE-DD6F-F7498B19C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819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JoinFont" pitchFamily="2" charset="0"/>
              </a:rPr>
              <a:t>F</a:t>
            </a:r>
          </a:p>
        </p:txBody>
      </p:sp>
      <p:sp>
        <p:nvSpPr>
          <p:cNvPr id="45114" name="Text Box 60">
            <a:extLst>
              <a:ext uri="{FF2B5EF4-FFF2-40B4-BE49-F238E27FC236}">
                <a16:creationId xmlns:a16="http://schemas.microsoft.com/office/drawing/2014/main" id="{0C255357-66BC-7EA4-0D81-D25C637B7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95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45115" name="Text Box 61">
            <a:extLst>
              <a:ext uri="{FF2B5EF4-FFF2-40B4-BE49-F238E27FC236}">
                <a16:creationId xmlns:a16="http://schemas.microsoft.com/office/drawing/2014/main" id="{1E0C23E4-6853-D0F9-1464-A9F4C0839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de-DE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right semi join</a:t>
            </a:r>
          </a:p>
        </p:txBody>
      </p:sp>
      <p:sp>
        <p:nvSpPr>
          <p:cNvPr id="45116" name="Rectangle 222">
            <a:extLst>
              <a:ext uri="{FF2B5EF4-FFF2-40B4-BE49-F238E27FC236}">
                <a16:creationId xmlns:a16="http://schemas.microsoft.com/office/drawing/2014/main" id="{27586566-F626-1B32-C6B1-6156ECC2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  <a:noFill/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Join Variants</a:t>
            </a:r>
          </a:p>
        </p:txBody>
      </p:sp>
      <p:sp>
        <p:nvSpPr>
          <p:cNvPr id="45117" name="Foliennummernplatzhalter 8">
            <a:extLst>
              <a:ext uri="{FF2B5EF4-FFF2-40B4-BE49-F238E27FC236}">
                <a16:creationId xmlns:a16="http://schemas.microsoft.com/office/drawing/2014/main" id="{D7F17C59-CFFA-7DC5-AC7C-0F5D5586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8A5347-F23E-CC43-833C-9424BF1D82F8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68806E8-059F-8892-0990-DA27AA41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Rename Operator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EFB37866-8FBA-552E-C2BB-FE89798AE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ebdings" pitchFamily="2" charset="2"/>
              <a:buNone/>
            </a:pPr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Rename operator: </a:t>
            </a:r>
            <a:r>
              <a:rPr lang="de-DE" altLang="en-US" sz="2400">
                <a:solidFill>
                  <a:srgbClr val="0000FF"/>
                </a:solidFill>
                <a:latin typeface="Symbol" pitchFamily="2" charset="2"/>
                <a:ea typeface="ＭＳ Ｐゴシック" panose="020B0600070205080204" pitchFamily="34" charset="-128"/>
              </a:rPr>
              <a:t>r</a:t>
            </a:r>
          </a:p>
          <a:p>
            <a:r>
              <a:rPr lang="de-DE" altLang="en-US" sz="28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Renaming of relation names</a:t>
            </a:r>
          </a:p>
          <a:p>
            <a:pPr lvl="1"/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Needed to process self-joins and recursive relationships</a:t>
            </a:r>
          </a:p>
          <a:p>
            <a:pPr lvl="1"/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E.g., two-level dependencies of lectures („grandparents</a:t>
            </a:r>
            <a:r>
              <a:rPr lang="ja-JP" altLang="de-DE" sz="2400">
                <a:latin typeface="Tahoma" panose="020B0604030504040204" pitchFamily="34" charset="0"/>
                <a:ea typeface="ＭＳ Ｐゴシック" panose="020B0600070205080204" pitchFamily="34" charset="-128"/>
              </a:rPr>
              <a:t>“</a:t>
            </a:r>
            <a:r>
              <a:rPr lang="de-DE" altLang="ja-JP" sz="240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  <a:p>
            <a:pPr>
              <a:buFont typeface="Webdings" pitchFamily="2" charset="2"/>
              <a:buNone/>
            </a:pP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	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</a:t>
            </a:r>
            <a:r>
              <a:rPr lang="de-DE" altLang="en-US" sz="28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L1.Prerequisite(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</a:t>
            </a:r>
            <a:r>
              <a:rPr lang="de-DE" altLang="en-US" sz="28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L2. Follow-up=5216  L1.Follow-up = L2.Prerequisite</a:t>
            </a:r>
          </a:p>
          <a:p>
            <a:pPr>
              <a:buFont typeface="Webdings" pitchFamily="2" charset="2"/>
              <a:buNone/>
            </a:pPr>
            <a:r>
              <a:rPr lang="de-DE" altLang="en-US" sz="28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				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(</a:t>
            </a:r>
            <a:r>
              <a:rPr lang="de-DE" altLang="en-US" sz="28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L1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(requires) x </a:t>
            </a:r>
            <a:r>
              <a:rPr lang="de-DE" altLang="en-US" sz="28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L2 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(requires)))</a:t>
            </a:r>
          </a:p>
          <a:p>
            <a:r>
              <a:rPr lang="de-DE" altLang="en-US" sz="28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Renaming of attribute names</a:t>
            </a:r>
          </a:p>
          <a:p>
            <a:pPr>
              <a:buFont typeface="Webdings" pitchFamily="2" charset="2"/>
              <a:buNone/>
            </a:pP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		 	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</a:t>
            </a:r>
            <a:r>
              <a:rPr lang="de-DE" altLang="en-US" sz="2800" baseline="-25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Requirement  Prerequisite 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(requires)</a:t>
            </a:r>
            <a:endParaRPr lang="de-DE" altLang="en-US" sz="2800" baseline="-25000">
              <a:latin typeface="Tahoma" panose="020B0604030504040204" pitchFamily="34" charset="0"/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46083" name="Foliennummernplatzhalter 3">
            <a:extLst>
              <a:ext uri="{FF2B5EF4-FFF2-40B4-BE49-F238E27FC236}">
                <a16:creationId xmlns:a16="http://schemas.microsoft.com/office/drawing/2014/main" id="{4CB1FD3F-A7AA-468C-E44C-B293CA50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526A66-31FE-204C-BB10-819454F7FFA0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F55F1859-101A-3CA9-F541-F0200EF9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Intersection</a:t>
            </a:r>
          </a:p>
        </p:txBody>
      </p:sp>
      <p:sp>
        <p:nvSpPr>
          <p:cNvPr id="47106" name="Rectangle 8">
            <a:extLst>
              <a:ext uri="{FF2B5EF4-FFF2-40B4-BE49-F238E27FC236}">
                <a16:creationId xmlns:a16="http://schemas.microsoft.com/office/drawing/2014/main" id="{4AFA538D-C2C2-97BA-0245-E644E380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420938"/>
            <a:ext cx="9144000" cy="3352800"/>
          </a:xfrm>
        </p:spPr>
        <p:txBody>
          <a:bodyPr/>
          <a:lstStyle/>
          <a:p>
            <a:pPr>
              <a:buFont typeface="Webdings" pitchFamily="2" charset="2"/>
              <a:buNone/>
            </a:pPr>
            <a:endParaRPr lang="de-DE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de-DE" altLang="en-US" sz="28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Only works if both relations have the same schema</a:t>
            </a:r>
          </a:p>
          <a:p>
            <a:pPr lvl="1"/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Same attribute names and attribute domains</a:t>
            </a:r>
          </a:p>
          <a:p>
            <a:pPr lvl="1"/>
            <a:endParaRPr lang="de-DE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de-DE" altLang="en-US" sz="28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Intersection can be simulated with minus:</a:t>
            </a:r>
            <a:endParaRPr lang="de-DE" altLang="en-US" sz="280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Font typeface="Webdings" pitchFamily="2" charset="2"/>
              <a:buNone/>
            </a:pP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			R </a:t>
            </a:r>
            <a:r>
              <a:rPr lang="de-DE" altLang="en-US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 S = R  (R  S)</a:t>
            </a: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C1492636-E7D9-7482-21E1-34A72F9F9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28775"/>
            <a:ext cx="899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</a:t>
            </a:r>
            <a:r>
              <a:rPr lang="de-DE" altLang="en-US" sz="2400" baseline="-25000">
                <a:latin typeface="Arial" panose="020B0604020202020204" pitchFamily="34" charset="0"/>
                <a:sym typeface="Symbol" pitchFamily="2" charset="2"/>
              </a:rPr>
              <a:t>PersNr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(Lecture)  </a:t>
            </a:r>
            <a:r>
              <a:rPr lang="de-DE" altLang="en-US" sz="2400" baseline="-25000">
                <a:latin typeface="Arial" panose="020B0604020202020204" pitchFamily="34" charset="0"/>
                <a:sym typeface="Symbol" pitchFamily="2" charset="2"/>
              </a:rPr>
              <a:t>PersNr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(</a:t>
            </a:r>
            <a:r>
              <a:rPr lang="de-DE" altLang="en-US" sz="2800">
                <a:latin typeface="Arial" panose="020B0604020202020204" pitchFamily="34" charset="0"/>
                <a:sym typeface="Symbol" pitchFamily="2" charset="2"/>
              </a:rPr>
              <a:t></a:t>
            </a:r>
            <a:r>
              <a:rPr lang="de-DE" altLang="en-US" sz="2400" baseline="-25000">
                <a:latin typeface="Arial" panose="020B0604020202020204" pitchFamily="34" charset="0"/>
                <a:sym typeface="Symbol" pitchFamily="2" charset="2"/>
              </a:rPr>
              <a:t>Level=FP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(Professor))</a:t>
            </a:r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0B3A279B-6ECD-F8BE-DA2F-8B048D187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33800"/>
            <a:ext cx="891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7109" name="Foliennummernplatzhalter 5">
            <a:extLst>
              <a:ext uri="{FF2B5EF4-FFF2-40B4-BE49-F238E27FC236}">
                <a16:creationId xmlns:a16="http://schemas.microsoft.com/office/drawing/2014/main" id="{AF2383C8-4648-1EE2-5B82-73B97AB3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718A57-8C02-7D4E-8935-C2843F0AFD6E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778D8AFD-D580-E1AB-ED52-323238F1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Relational Division</a:t>
            </a:r>
          </a:p>
        </p:txBody>
      </p:sp>
      <p:sp>
        <p:nvSpPr>
          <p:cNvPr id="48130" name="Text Box 3">
            <a:extLst>
              <a:ext uri="{FF2B5EF4-FFF2-40B4-BE49-F238E27FC236}">
                <a16:creationId xmlns:a16="http://schemas.microsoft.com/office/drawing/2014/main" id="{436AF03B-6FA5-2054-4EE1-72ED9687E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44675"/>
            <a:ext cx="889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800">
                <a:solidFill>
                  <a:srgbClr val="0000FF"/>
                </a:solidFill>
                <a:latin typeface="Arial" panose="020B0604020202020204" pitchFamily="34" charset="0"/>
              </a:rPr>
              <a:t>Find students who attended </a:t>
            </a:r>
            <a:r>
              <a:rPr lang="de-DE" altLang="en-US" sz="2800" b="1">
                <a:solidFill>
                  <a:srgbClr val="0000FF"/>
                </a:solidFill>
                <a:latin typeface="Arial" panose="020B0604020202020204" pitchFamily="34" charset="0"/>
              </a:rPr>
              <a:t>all</a:t>
            </a:r>
            <a:r>
              <a:rPr lang="de-DE" altLang="en-US" sz="2800">
                <a:solidFill>
                  <a:srgbClr val="0000FF"/>
                </a:solidFill>
                <a:latin typeface="Arial" panose="020B0604020202020204" pitchFamily="34" charset="0"/>
              </a:rPr>
              <a:t> lectures  with 4CP. </a:t>
            </a:r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BC1A95AE-BC6B-43EA-AD76-108A26E56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08275"/>
            <a:ext cx="7924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de-DE" altLang="en-US" sz="2400">
              <a:latin typeface="Arial" panose="020B0604020202020204" pitchFamily="34" charset="0"/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attends  </a:t>
            </a:r>
            <a:r>
              <a:rPr lang="de-DE" altLang="en-US" sz="2400" baseline="-25000">
                <a:latin typeface="Arial" panose="020B0604020202020204" pitchFamily="34" charset="0"/>
                <a:sym typeface="Symbol" pitchFamily="2" charset="2"/>
              </a:rPr>
              <a:t>Nr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(</a:t>
            </a:r>
            <a:r>
              <a:rPr lang="de-DE" altLang="en-US" sz="2800">
                <a:latin typeface="Arial" panose="020B0604020202020204" pitchFamily="34" charset="0"/>
                <a:sym typeface="Symbol" pitchFamily="2" charset="2"/>
              </a:rPr>
              <a:t></a:t>
            </a:r>
            <a:r>
              <a:rPr lang="de-DE" altLang="en-US" sz="2400" baseline="-25000">
                <a:latin typeface="Arial" panose="020B0604020202020204" pitchFamily="34" charset="0"/>
                <a:sym typeface="Symbol" pitchFamily="2" charset="2"/>
              </a:rPr>
              <a:t>CP=4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(Lecture))</a:t>
            </a:r>
          </a:p>
        </p:txBody>
      </p:sp>
      <p:sp>
        <p:nvSpPr>
          <p:cNvPr id="48132" name="Text Box 9">
            <a:extLst>
              <a:ext uri="{FF2B5EF4-FFF2-40B4-BE49-F238E27FC236}">
                <a16:creationId xmlns:a16="http://schemas.microsoft.com/office/drawing/2014/main" id="{0E3169C3-5EDB-B798-BFC4-EB9F6D557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48133" name="Foliennummernplatzhalter 5">
            <a:extLst>
              <a:ext uri="{FF2B5EF4-FFF2-40B4-BE49-F238E27FC236}">
                <a16:creationId xmlns:a16="http://schemas.microsoft.com/office/drawing/2014/main" id="{1E178A88-6EA0-4590-A0A4-D8AA713E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8E2A43-A88B-AF4D-B7B3-04870EC3E5A6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76">
            <a:extLst>
              <a:ext uri="{FF2B5EF4-FFF2-40B4-BE49-F238E27FC236}">
                <a16:creationId xmlns:a16="http://schemas.microsoft.com/office/drawing/2014/main" id="{EAD5BCD7-7565-18FF-5690-E9EDD7D8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2400" y="1143000"/>
            <a:ext cx="9144000" cy="5715000"/>
          </a:xfrm>
        </p:spPr>
        <p:txBody>
          <a:bodyPr/>
          <a:lstStyle/>
          <a:p>
            <a:r>
              <a:rPr lang="de-DE" altLang="en-US" sz="28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 </a:t>
            </a:r>
            <a:r>
              <a:rPr lang="de-DE" altLang="en-US" sz="28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 R  S, iff for each ts  S exists a tr  R such that:</a:t>
            </a:r>
          </a:p>
          <a:p>
            <a:pPr lvl="1"/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tr.S = ts.S</a:t>
            </a:r>
          </a:p>
          <a:p>
            <a:pPr lvl="1"/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tr.(R-S) = t</a:t>
            </a:r>
          </a:p>
          <a:p>
            <a:pPr lvl="1"/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>
              <a:buFont typeface="Webdings" pitchFamily="2" charset="2"/>
              <a:buNone/>
            </a:pPr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>
              <a:buFont typeface="Webdings" pitchFamily="2" charset="2"/>
              <a:buNone/>
            </a:pPr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de-DE" altLang="en-US" sz="28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Division </a:t>
            </a:r>
            <a:r>
              <a:rPr lang="de-DE" altLang="en-US" sz="28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can be simulated with other operators:</a:t>
            </a:r>
            <a:endParaRPr lang="de-DE" altLang="en-US" sz="2800">
              <a:solidFill>
                <a:srgbClr val="0000FF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>
              <a:buFont typeface="Webdings" pitchFamily="2" charset="2"/>
              <a:buNone/>
            </a:pPr>
            <a:endParaRPr lang="de-DE" altLang="en-US" sz="2800">
              <a:solidFill>
                <a:srgbClr val="0000FF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lang="de-DE" altLang="en-US" sz="28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116773" name="Group 37">
            <a:extLst>
              <a:ext uri="{FF2B5EF4-FFF2-40B4-BE49-F238E27FC236}">
                <a16:creationId xmlns:a16="http://schemas.microsoft.com/office/drawing/2014/main" id="{24F2DAF8-F620-49F1-6FE4-30456DE06DEC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2514600"/>
          <a:ext cx="1905000" cy="29448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8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V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v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  <a:endParaRPr kumimoji="1" lang="de-DE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v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v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v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m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charset="2"/>
                        <a:buNone/>
                        <a:tabLst/>
                      </a:pPr>
                      <a:r>
                        <a:rPr kumimoji="1" lang="de-DE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v</a:t>
                      </a:r>
                      <a:r>
                        <a:rPr kumimoji="1" lang="de-DE" alt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0" marR="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6908" name="Group 172">
            <a:extLst>
              <a:ext uri="{FF2B5EF4-FFF2-40B4-BE49-F238E27FC236}">
                <a16:creationId xmlns:a16="http://schemas.microsoft.com/office/drawing/2014/main" id="{F825820C-57D9-E682-7950-6B669B89CFE3}"/>
              </a:ext>
            </a:extLst>
          </p:cNvPr>
          <p:cNvGraphicFramePr>
            <a:graphicFrameLocks noGrp="1"/>
          </p:cNvGraphicFramePr>
          <p:nvPr/>
        </p:nvGraphicFramePr>
        <p:xfrm>
          <a:off x="3944938" y="2730500"/>
          <a:ext cx="914400" cy="16827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1" lang="de-DE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0" marR="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91" name="Text Box 117">
            <a:extLst>
              <a:ext uri="{FF2B5EF4-FFF2-40B4-BE49-F238E27FC236}">
                <a16:creationId xmlns:a16="http://schemas.microsoft.com/office/drawing/2014/main" id="{FD5A7F79-5B58-7FFC-46B3-51C077C6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28067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9192" name="Text Box 118">
            <a:extLst>
              <a:ext uri="{FF2B5EF4-FFF2-40B4-BE49-F238E27FC236}">
                <a16:creationId xmlns:a16="http://schemas.microsoft.com/office/drawing/2014/main" id="{8A17BD0E-62D5-887C-55B3-D2FCF0E1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38" y="2959100"/>
            <a:ext cx="83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4000">
                <a:latin typeface="Arial" panose="020B0604020202020204" pitchFamily="34" charset="0"/>
                <a:sym typeface="Symbol" pitchFamily="2" charset="2"/>
              </a:rPr>
              <a:t></a:t>
            </a:r>
          </a:p>
        </p:txBody>
      </p:sp>
      <p:sp>
        <p:nvSpPr>
          <p:cNvPr id="49193" name="Text Box 119">
            <a:extLst>
              <a:ext uri="{FF2B5EF4-FFF2-40B4-BE49-F238E27FC236}">
                <a16:creationId xmlns:a16="http://schemas.microsoft.com/office/drawing/2014/main" id="{08EFA985-E0A3-1A2A-4BC1-7827B3FAE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14166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>
                <a:latin typeface="Arial" panose="020B0604020202020204" pitchFamily="34" charset="0"/>
                <a:sym typeface="Symbol" pitchFamily="2" charset="2"/>
              </a:rPr>
              <a:t>=</a:t>
            </a:r>
          </a:p>
        </p:txBody>
      </p:sp>
      <p:sp>
        <p:nvSpPr>
          <p:cNvPr id="49194" name="Rectangle 121">
            <a:extLst>
              <a:ext uri="{FF2B5EF4-FFF2-40B4-BE49-F238E27FC236}">
                <a16:creationId xmlns:a16="http://schemas.microsoft.com/office/drawing/2014/main" id="{77C5DA28-9DCC-CEEF-5CA1-89E437D1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</p:txBody>
      </p:sp>
      <p:sp>
        <p:nvSpPr>
          <p:cNvPr id="49195" name="Text Box 122">
            <a:extLst>
              <a:ext uri="{FF2B5EF4-FFF2-40B4-BE49-F238E27FC236}">
                <a16:creationId xmlns:a16="http://schemas.microsoft.com/office/drawing/2014/main" id="{35D421C4-6D54-5B4E-737E-093A48089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021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R  S = </a:t>
            </a:r>
            <a:r>
              <a:rPr lang="de-DE" altLang="en-US" sz="2400" baseline="-25000">
                <a:latin typeface="Arial" panose="020B0604020202020204" pitchFamily="34" charset="0"/>
                <a:sym typeface="Symbol" pitchFamily="2" charset="2"/>
              </a:rPr>
              <a:t>(R  S)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(R)   </a:t>
            </a:r>
            <a:r>
              <a:rPr lang="de-DE" altLang="en-US" sz="2400" baseline="-25000">
                <a:latin typeface="Arial" panose="020B0604020202020204" pitchFamily="34" charset="0"/>
                <a:sym typeface="Symbol" pitchFamily="2" charset="2"/>
              </a:rPr>
              <a:t>(R  S)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(( </a:t>
            </a:r>
            <a:r>
              <a:rPr lang="de-DE" altLang="en-US" sz="2400" baseline="-25000">
                <a:latin typeface="Arial" panose="020B0604020202020204" pitchFamily="34" charset="0"/>
                <a:sym typeface="Symbol" pitchFamily="2" charset="2"/>
              </a:rPr>
              <a:t>(R  S)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(R) x S)  R)</a:t>
            </a:r>
          </a:p>
        </p:txBody>
      </p:sp>
      <p:graphicFrame>
        <p:nvGraphicFramePr>
          <p:cNvPr id="116913" name="Group 177">
            <a:extLst>
              <a:ext uri="{FF2B5EF4-FFF2-40B4-BE49-F238E27FC236}">
                <a16:creationId xmlns:a16="http://schemas.microsoft.com/office/drawing/2014/main" id="{612F14EC-A9F8-0433-6125-CC710B62767C}"/>
              </a:ext>
            </a:extLst>
          </p:cNvPr>
          <p:cNvGraphicFramePr>
            <a:graphicFrameLocks noGrp="1"/>
          </p:cNvGraphicFramePr>
          <p:nvPr/>
        </p:nvGraphicFramePr>
        <p:xfrm>
          <a:off x="5773738" y="2844800"/>
          <a:ext cx="1143000" cy="12731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 </a:t>
                      </a:r>
                      <a:r>
                        <a:rPr kumimoji="0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 S</a:t>
                      </a:r>
                    </a:p>
                  </a:txBody>
                  <a:tcPr marL="0" marR="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</a:p>
                  </a:txBody>
                  <a:tcPr marL="0" marR="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1" lang="de-D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</a:t>
                      </a:r>
                      <a:r>
                        <a:rPr kumimoji="1" lang="de-DE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0" marR="0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206" name="Rectangle 175">
            <a:extLst>
              <a:ext uri="{FF2B5EF4-FFF2-40B4-BE49-F238E27FC236}">
                <a16:creationId xmlns:a16="http://schemas.microsoft.com/office/drawing/2014/main" id="{F41F5FD6-0ED2-1A60-9243-15090BAF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de-DE" altLang="en-US" sz="3600">
                <a:solidFill>
                  <a:schemeClr val="tx2"/>
                </a:solidFill>
                <a:latin typeface="Arial Black" panose="020B0604020202020204" pitchFamily="34" charset="0"/>
              </a:rPr>
              <a:t>Definition of Division</a:t>
            </a:r>
          </a:p>
        </p:txBody>
      </p:sp>
      <p:sp>
        <p:nvSpPr>
          <p:cNvPr id="49207" name="Foliennummernplatzhalter 11">
            <a:extLst>
              <a:ext uri="{FF2B5EF4-FFF2-40B4-BE49-F238E27FC236}">
                <a16:creationId xmlns:a16="http://schemas.microsoft.com/office/drawing/2014/main" id="{83D4156C-4B0F-57B3-C1C6-1831BAB3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E6934-1BC4-084C-9942-90DE5C731165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BADDD434-0E7D-36B9-9B4C-777DBE63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Division:  Example</a:t>
            </a:r>
            <a:endParaRPr lang="de-DE" altLang="en-US">
              <a:latin typeface="Arial Black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C2228527-9652-E869-D1A8-6B1D88D5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89138"/>
            <a:ext cx="9144000" cy="4868862"/>
          </a:xfrm>
        </p:spPr>
        <p:txBody>
          <a:bodyPr/>
          <a:lstStyle/>
          <a:p>
            <a:r>
              <a:rPr lang="de-CH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R = attends;  S = Lecture</a:t>
            </a:r>
          </a:p>
          <a:p>
            <a:r>
              <a:rPr lang="de-DE" altLang="en-US" sz="2400" b="1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</a:t>
            </a:r>
            <a:r>
              <a:rPr lang="de-DE" altLang="en-US" sz="2400" b="1" baseline="-250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Legi</a:t>
            </a:r>
            <a:r>
              <a:rPr lang="de-DE" altLang="en-US" sz="2400" b="1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(attends)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 </a:t>
            </a:r>
            <a:b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All students (who attend at least one lecture)</a:t>
            </a:r>
          </a:p>
          <a:p>
            <a:r>
              <a:rPr lang="de-DE" altLang="en-US" sz="2400" b="1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</a:t>
            </a:r>
            <a:r>
              <a:rPr lang="de-DE" altLang="en-US" sz="2400" b="1" baseline="-250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Legi</a:t>
            </a:r>
            <a:r>
              <a:rPr lang="de-DE" altLang="en-US" sz="2400" b="1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(attends)</a:t>
            </a: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de-DE" altLang="en-US" sz="2400" b="1">
                <a:solidFill>
                  <a:srgbClr val="CC0099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x Lecture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b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All students attend all lectures</a:t>
            </a:r>
          </a:p>
          <a:p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</a:t>
            </a:r>
            <a:r>
              <a:rPr lang="de-DE" altLang="en-US" sz="2400" b="1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</a:t>
            </a:r>
            <a:r>
              <a:rPr lang="de-DE" altLang="en-US" sz="2400" b="1" baseline="-250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Legi</a:t>
            </a:r>
            <a:r>
              <a:rPr lang="de-DE" altLang="en-US" sz="2400" b="1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(attends)</a:t>
            </a: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de-DE" altLang="en-US" sz="2400" b="1">
                <a:solidFill>
                  <a:srgbClr val="CC0099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x Lecture</a:t>
            </a: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) </a:t>
            </a:r>
            <a:r>
              <a:rPr lang="de-DE" altLang="en-US" sz="2400" b="1">
                <a:solidFill>
                  <a:schemeClr val="folHlink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– attends</a:t>
            </a:r>
            <a:b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Lectures a student does not attend</a:t>
            </a:r>
          </a:p>
          <a:p>
            <a:r>
              <a:rPr lang="de-DE" altLang="en-US" sz="2400" b="1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</a:t>
            </a:r>
            <a:r>
              <a:rPr lang="de-DE" altLang="en-US" sz="2400" b="1" baseline="-25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Legi</a:t>
            </a: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((</a:t>
            </a:r>
            <a:r>
              <a:rPr lang="de-DE" altLang="en-US" sz="2400" b="1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</a:t>
            </a:r>
            <a:r>
              <a:rPr lang="de-DE" altLang="en-US" sz="2400" b="1" baseline="-250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Legi</a:t>
            </a:r>
            <a:r>
              <a:rPr lang="de-DE" altLang="en-US" sz="2400" b="1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(attends)</a:t>
            </a: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de-DE" altLang="en-US" sz="2400" b="1">
                <a:solidFill>
                  <a:srgbClr val="CC0099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x Lecture</a:t>
            </a: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) </a:t>
            </a:r>
            <a:r>
              <a:rPr lang="de-DE" altLang="en-US" sz="2400" b="1">
                <a:solidFill>
                  <a:schemeClr val="folHlink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– attends</a:t>
            </a: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):</a:t>
            </a:r>
            <a:b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Students who miss at least one lecture</a:t>
            </a:r>
          </a:p>
          <a:p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</a:t>
            </a:r>
            <a:r>
              <a:rPr lang="de-DE" altLang="en-US" sz="2400" baseline="-250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Legi</a:t>
            </a:r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(hören)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- </a:t>
            </a:r>
            <a:r>
              <a:rPr lang="de-DE" altLang="en-US" sz="24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</a:t>
            </a:r>
            <a:r>
              <a:rPr lang="de-DE" altLang="en-US" sz="2400" baseline="-25000">
                <a:solidFill>
                  <a:schemeClr val="accent1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Legi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((</a:t>
            </a:r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</a:t>
            </a:r>
            <a:r>
              <a:rPr lang="de-DE" altLang="en-US" sz="2400" baseline="-250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Legi</a:t>
            </a:r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(attends)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de-DE" altLang="en-US" sz="2400">
                <a:solidFill>
                  <a:srgbClr val="CC0099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x Lecture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) </a:t>
            </a:r>
            <a:r>
              <a:rPr lang="de-DE" altLang="en-US" sz="2400">
                <a:solidFill>
                  <a:schemeClr val="folHlink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– attends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  <a:b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Students who attend all lectures</a:t>
            </a:r>
            <a:b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What happens if there are no lectures or no attendance?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0611DB48-3F95-8116-91FF-3CA14D421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R  S = 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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(R  S)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(R)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  </a:t>
            </a:r>
            <a:r>
              <a:rPr lang="de-DE" altLang="en-US" sz="2400">
                <a:solidFill>
                  <a:schemeClr val="accent1"/>
                </a:solidFill>
                <a:latin typeface="Arial" panose="020B0604020202020204" pitchFamily="34" charset="0"/>
                <a:sym typeface="Symbol" pitchFamily="2" charset="2"/>
              </a:rPr>
              <a:t> </a:t>
            </a:r>
            <a:r>
              <a:rPr lang="de-DE" altLang="en-US" sz="2400" baseline="-25000">
                <a:solidFill>
                  <a:schemeClr val="accent1"/>
                </a:solidFill>
                <a:latin typeface="Arial" panose="020B0604020202020204" pitchFamily="34" charset="0"/>
                <a:sym typeface="Symbol" pitchFamily="2" charset="2"/>
              </a:rPr>
              <a:t>(R  S</a:t>
            </a:r>
            <a:r>
              <a:rPr lang="de-DE" altLang="en-US" sz="2400" baseline="-25000">
                <a:latin typeface="Arial" panose="020B0604020202020204" pitchFamily="34" charset="0"/>
                <a:sym typeface="Symbol" pitchFamily="2" charset="2"/>
              </a:rPr>
              <a:t>)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((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 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(R  S)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sym typeface="Symbol" pitchFamily="2" charset="2"/>
              </a:rPr>
              <a:t>(R)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de-DE" altLang="en-US" sz="2400">
                <a:solidFill>
                  <a:srgbClr val="CC0099"/>
                </a:solidFill>
                <a:latin typeface="Arial" panose="020B0604020202020204" pitchFamily="34" charset="0"/>
                <a:sym typeface="Symbol" pitchFamily="2" charset="2"/>
              </a:rPr>
              <a:t>x S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) </a:t>
            </a:r>
            <a:r>
              <a:rPr lang="de-DE" altLang="en-US" sz="2400">
                <a:solidFill>
                  <a:schemeClr val="folHlink"/>
                </a:solidFill>
                <a:latin typeface="Arial" panose="020B0604020202020204" pitchFamily="34" charset="0"/>
                <a:sym typeface="Symbol" pitchFamily="2" charset="2"/>
              </a:rPr>
              <a:t> R</a:t>
            </a:r>
            <a:r>
              <a:rPr lang="de-DE" altLang="en-US" sz="2400">
                <a:latin typeface="Arial" panose="020B0604020202020204" pitchFamily="34" charset="0"/>
                <a:sym typeface="Symbol" pitchFamily="2" charset="2"/>
              </a:rPr>
              <a:t>)</a:t>
            </a:r>
          </a:p>
        </p:txBody>
      </p:sp>
      <p:sp>
        <p:nvSpPr>
          <p:cNvPr id="50180" name="Foliennummernplatzhalter 4">
            <a:extLst>
              <a:ext uri="{FF2B5EF4-FFF2-40B4-BE49-F238E27FC236}">
                <a16:creationId xmlns:a16="http://schemas.microsoft.com/office/drawing/2014/main" id="{EA1863A8-6056-CF1A-EB20-41F838A9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B14190-2C5D-A44F-AE11-E681290C47DC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49EA578A-CC85-014D-486A-10BAD6EC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00"/>
            <a:ext cx="9144000" cy="11430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Relational Calculus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717ECA9E-BB92-D889-8507-E8E46A91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Queries have the following form:</a:t>
            </a: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		{t 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 P(t)}</a:t>
            </a: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with t a variable, P(t) a predicate.</a:t>
            </a:r>
            <a:endParaRPr lang="de-DE" altLang="en-US" sz="240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4163" indent="-284163" defTabSz="203200">
              <a:lnSpc>
                <a:spcPct val="80000"/>
              </a:lnSpc>
            </a:pPr>
            <a:endParaRPr lang="de-DE" altLang="en-US" sz="240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Examples:</a:t>
            </a:r>
          </a:p>
          <a:p>
            <a:pPr marL="284163" indent="-284163" defTabSz="203200">
              <a:lnSpc>
                <a:spcPct val="80000"/>
              </a:lnSpc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All full professors</a:t>
            </a: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   {p 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 p  Professor  p.Level = ‚FP'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284163" indent="-284163" defTabSz="203200">
              <a:lnSpc>
                <a:spcPct val="80000"/>
              </a:lnSpc>
            </a:pPr>
            <a:endParaRPr lang="de-DE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4163" indent="-284163" defTabSz="203200">
              <a:lnSpc>
                <a:spcPct val="80000"/>
              </a:lnSpc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Students who attend at least one lecture of Curie</a:t>
            </a: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</a:t>
            </a: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{s 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s  Student</a:t>
            </a: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				 a  attends(s.Legi=a.Legi</a:t>
            </a: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		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 l  Lecture(a.Nr=l.Nr</a:t>
            </a: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				 p  Professor(p.PersNr=l.PersNr</a:t>
            </a: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				 p.Name = 'Curie')))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endParaRPr lang="de-DE" altLang="en-US" sz="2400"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marL="284163" indent="-284163" defTabSz="203200">
              <a:lnSpc>
                <a:spcPct val="80000"/>
              </a:lnSpc>
              <a:buFont typeface="Webdings" pitchFamily="2" charset="2"/>
              <a:buNone/>
            </a:pPr>
            <a:endParaRPr lang="de-DE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3" name="Foliennummernplatzhalter 3">
            <a:extLst>
              <a:ext uri="{FF2B5EF4-FFF2-40B4-BE49-F238E27FC236}">
                <a16:creationId xmlns:a16="http://schemas.microsoft.com/office/drawing/2014/main" id="{1B300BF6-142A-5384-0592-A6B3D459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3FEE2D-B70D-D942-865C-2796D4601EFC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9486F821-A188-6B3C-BA73-96D579451BFD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Who attends all lectures with 4 CP?</a:t>
            </a:r>
          </a:p>
          <a:p>
            <a:endParaRPr lang="de-DE" altLang="en-US" sz="240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Font typeface="Webdings" pitchFamily="2" charset="2"/>
              <a:buNone/>
            </a:pPr>
            <a:r>
              <a:rPr lang="de-DE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	{s </a:t>
            </a:r>
            <a:r>
              <a:rPr lang="de-DE" altLang="en-US" sz="28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 s  Student  l  Lecture (l.CP=4 </a:t>
            </a:r>
          </a:p>
          <a:p>
            <a:pPr>
              <a:buFont typeface="Webdings" pitchFamily="2" charset="2"/>
              <a:buNone/>
            </a:pPr>
            <a:r>
              <a:rPr lang="de-DE" altLang="en-US" sz="28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	a  attends(a.Nr=l.Nr  a.Legi= s.Legi))</a:t>
            </a:r>
            <a:r>
              <a:rPr lang="de-DE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ebdings" pitchFamily="2" charset="2"/>
              <a:buNone/>
            </a:pPr>
            <a:endParaRPr lang="de-DE" altLang="en-US" sz="2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There are two variants of relational calculus:</a:t>
            </a:r>
          </a:p>
          <a:p>
            <a:pPr lvl="1"/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tuple relational calculus (as in examples above, tuple vars)</a:t>
            </a:r>
          </a:p>
          <a:p>
            <a:pPr lvl="1"/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domain relational calculus (variables iterate over domains)</a:t>
            </a:r>
          </a:p>
        </p:txBody>
      </p:sp>
      <p:sp>
        <p:nvSpPr>
          <p:cNvPr id="52226" name="Foliennummernplatzhalter 2">
            <a:extLst>
              <a:ext uri="{FF2B5EF4-FFF2-40B4-BE49-F238E27FC236}">
                <a16:creationId xmlns:a16="http://schemas.microsoft.com/office/drawing/2014/main" id="{A3517D4F-591D-5477-0FF0-E9A6FB67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2AF36E-C7FB-A84C-915E-358EA5D73D31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F72F6413-C904-EEF4-F53F-9DC3DCA6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de-DE" altLang="en-US" sz="3200">
                <a:latin typeface="Arial Black" panose="020B0604020202020204" pitchFamily="34" charset="0"/>
                <a:ea typeface="ＭＳ Ｐゴシック" panose="020B0600070205080204" pitchFamily="34" charset="-128"/>
              </a:rPr>
              <a:t>Tuple Relational Calculus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C2FE667E-4A43-16B2-3A67-64C31A42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638800"/>
          </a:xfrm>
        </p:spPr>
        <p:txBody>
          <a:bodyPr/>
          <a:lstStyle/>
          <a:p>
            <a:pPr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		</a:t>
            </a: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</a:rPr>
              <a:t>Atoms</a:t>
            </a:r>
          </a:p>
          <a:p>
            <a:pPr>
              <a:lnSpc>
                <a:spcPct val="80000"/>
              </a:lnSpc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s </a:t>
            </a:r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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R</a:t>
            </a:r>
          </a:p>
          <a:p>
            <a:pPr lvl="1">
              <a:lnSpc>
                <a:spcPct val="80000"/>
              </a:lnSpc>
            </a:pPr>
            <a:r>
              <a:rPr lang="de-DE" altLang="en-US" sz="20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s is a tuple variable, R is a name of a relation</a:t>
            </a:r>
          </a:p>
          <a:p>
            <a:pPr>
              <a:lnSpc>
                <a:spcPct val="80000"/>
              </a:lnSpc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s.A t.B or s. A  c</a:t>
            </a:r>
          </a:p>
          <a:p>
            <a:pPr lvl="1">
              <a:lnSpc>
                <a:spcPct val="80000"/>
              </a:lnSpc>
            </a:pPr>
            <a:r>
              <a:rPr lang="de-DE" altLang="en-US" sz="20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s and t tuple variables, A and B attribute names</a:t>
            </a:r>
            <a:br>
              <a:rPr lang="de-DE" altLang="en-US" sz="20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de-DE" altLang="en-US" sz="20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 a comparison (i.e., , , , ...)</a:t>
            </a:r>
          </a:p>
          <a:p>
            <a:pPr lvl="1">
              <a:lnSpc>
                <a:spcPct val="80000"/>
              </a:lnSpc>
            </a:pPr>
            <a:r>
              <a:rPr lang="de-DE" altLang="en-US" sz="20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c is a constant (i.e., 25)</a:t>
            </a:r>
          </a:p>
          <a:p>
            <a:pPr lvl="1">
              <a:lnSpc>
                <a:spcPct val="80000"/>
              </a:lnSpc>
              <a:buFont typeface="Webdings" pitchFamily="2" charset="2"/>
              <a:buNone/>
            </a:pPr>
            <a:endParaRPr lang="de-DE" altLang="en-US" sz="2000"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b="1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Formulas</a:t>
            </a:r>
          </a:p>
          <a:p>
            <a:pPr>
              <a:lnSpc>
                <a:spcPct val="80000"/>
              </a:lnSpc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All atoms are legal formulas</a:t>
            </a:r>
          </a:p>
          <a:p>
            <a:pPr>
              <a:lnSpc>
                <a:spcPct val="80000"/>
              </a:lnSpc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If P is a formula, then P and (P) are also formulas</a:t>
            </a:r>
          </a:p>
          <a:p>
            <a:pPr>
              <a:lnSpc>
                <a:spcPct val="80000"/>
              </a:lnSpc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If P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1 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and P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are formulas, then P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1 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 P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, P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1 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 P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and P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 P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If P(t) is a formula with a free variable t, then</a:t>
            </a:r>
          </a:p>
          <a:p>
            <a:pPr lvl="2">
              <a:lnSpc>
                <a:spcPct val="80000"/>
              </a:lnSpc>
              <a:buFont typeface="Webdings" pitchFamily="2" charset="2"/>
              <a:buNone/>
            </a:pPr>
            <a:r>
              <a:rPr lang="de-DE" altLang="en-US" sz="1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t  R(P(t)) and  t  R(P(t))</a:t>
            </a:r>
          </a:p>
        </p:txBody>
      </p:sp>
      <p:sp>
        <p:nvSpPr>
          <p:cNvPr id="53251" name="Foliennummernplatzhalter 3">
            <a:extLst>
              <a:ext uri="{FF2B5EF4-FFF2-40B4-BE49-F238E27FC236}">
                <a16:creationId xmlns:a16="http://schemas.microsoft.com/office/drawing/2014/main" id="{241DAC31-D2BB-3180-D6B2-66C5FA3E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F43F32-FB41-B448-B667-1F63A57A076A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>
            <a:extLst>
              <a:ext uri="{FF2B5EF4-FFF2-40B4-BE49-F238E27FC236}">
                <a16:creationId xmlns:a16="http://schemas.microsoft.com/office/drawing/2014/main" id="{C74EE5D8-3875-6318-58A6-897BC9E8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1603375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Student</a:t>
            </a:r>
          </a:p>
        </p:txBody>
      </p:sp>
      <p:sp>
        <p:nvSpPr>
          <p:cNvPr id="17410" name="Rectangle 4">
            <a:extLst>
              <a:ext uri="{FF2B5EF4-FFF2-40B4-BE49-F238E27FC236}">
                <a16:creationId xmlns:a16="http://schemas.microsoft.com/office/drawing/2014/main" id="{C73E8223-2634-F477-7AAD-1B8C85A4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0200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Assistant</a:t>
            </a:r>
          </a:p>
        </p:txBody>
      </p:sp>
      <p:sp>
        <p:nvSpPr>
          <p:cNvPr id="17411" name="Oval 5">
            <a:extLst>
              <a:ext uri="{FF2B5EF4-FFF2-40B4-BE49-F238E27FC236}">
                <a16:creationId xmlns:a16="http://schemas.microsoft.com/office/drawing/2014/main" id="{B028F4DF-1020-9EDB-AA14-E8D54DA0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1408113" cy="5461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u="sng">
                <a:latin typeface="Times New Roman" panose="02020603050405020304" pitchFamily="18" charset="0"/>
              </a:rPr>
              <a:t>StudID</a:t>
            </a:r>
          </a:p>
        </p:txBody>
      </p:sp>
      <p:sp>
        <p:nvSpPr>
          <p:cNvPr id="17412" name="Oval 6">
            <a:extLst>
              <a:ext uri="{FF2B5EF4-FFF2-40B4-BE49-F238E27FC236}">
                <a16:creationId xmlns:a16="http://schemas.microsoft.com/office/drawing/2014/main" id="{9E12C7CA-A239-5CD9-4060-BD18C4311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48200"/>
            <a:ext cx="1295400" cy="547688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u="sng">
                <a:latin typeface="Times New Roman" panose="02020603050405020304" pitchFamily="18" charset="0"/>
              </a:rPr>
              <a:t>PersNr</a:t>
            </a:r>
          </a:p>
        </p:txBody>
      </p:sp>
      <p:sp>
        <p:nvSpPr>
          <p:cNvPr id="17413" name="Oval 7">
            <a:extLst>
              <a:ext uri="{FF2B5EF4-FFF2-40B4-BE49-F238E27FC236}">
                <a16:creationId xmlns:a16="http://schemas.microsoft.com/office/drawing/2014/main" id="{26DF3A3B-C18D-73E6-0322-DF5755F1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1408113" cy="547688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Semester</a:t>
            </a:r>
          </a:p>
        </p:txBody>
      </p:sp>
      <p:sp>
        <p:nvSpPr>
          <p:cNvPr id="17414" name="Oval 8">
            <a:extLst>
              <a:ext uri="{FF2B5EF4-FFF2-40B4-BE49-F238E27FC236}">
                <a16:creationId xmlns:a16="http://schemas.microsoft.com/office/drawing/2014/main" id="{C463398D-D346-EC03-71E8-2096A0ED2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0"/>
            <a:ext cx="1408113" cy="547688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17415" name="Oval 9">
            <a:extLst>
              <a:ext uri="{FF2B5EF4-FFF2-40B4-BE49-F238E27FC236}">
                <a16:creationId xmlns:a16="http://schemas.microsoft.com/office/drawing/2014/main" id="{7B7B8886-2F6D-89F4-E419-6C0A61876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0"/>
            <a:ext cx="1219200" cy="5461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17416" name="Oval 10">
            <a:extLst>
              <a:ext uri="{FF2B5EF4-FFF2-40B4-BE49-F238E27FC236}">
                <a16:creationId xmlns:a16="http://schemas.microsoft.com/office/drawing/2014/main" id="{D3D3BEB3-0133-F11B-0180-7AA85196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1408113" cy="5461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Area</a:t>
            </a:r>
          </a:p>
        </p:txBody>
      </p:sp>
      <p:sp>
        <p:nvSpPr>
          <p:cNvPr id="17417" name="Line 11">
            <a:extLst>
              <a:ext uri="{FF2B5EF4-FFF2-40B4-BE49-F238E27FC236}">
                <a16:creationId xmlns:a16="http://schemas.microsoft.com/office/drawing/2014/main" id="{88FFB456-FF0F-DED1-ADD6-098C6EC79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6713" y="4976813"/>
            <a:ext cx="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18" name="Oval 12">
            <a:extLst>
              <a:ext uri="{FF2B5EF4-FFF2-40B4-BE49-F238E27FC236}">
                <a16:creationId xmlns:a16="http://schemas.microsoft.com/office/drawing/2014/main" id="{40CD53D3-6CCA-E5D3-760D-67EB5D58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505200"/>
            <a:ext cx="1408113" cy="5461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Grade</a:t>
            </a:r>
          </a:p>
        </p:txBody>
      </p:sp>
      <p:sp>
        <p:nvSpPr>
          <p:cNvPr id="17419" name="AutoShape 13">
            <a:extLst>
              <a:ext uri="{FF2B5EF4-FFF2-40B4-BE49-F238E27FC236}">
                <a16:creationId xmlns:a16="http://schemas.microsoft.com/office/drawing/2014/main" id="{6676C493-E268-3E43-AB63-A73E4C0E0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371600"/>
            <a:ext cx="1187450" cy="728663"/>
          </a:xfrm>
          <a:prstGeom prst="diamond">
            <a:avLst/>
          </a:prstGeom>
          <a:solidFill>
            <a:srgbClr val="66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attends</a:t>
            </a: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033746A3-6EA5-CBB1-B99A-7279D8657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427413"/>
            <a:ext cx="1187450" cy="727075"/>
          </a:xfrm>
          <a:prstGeom prst="diamond">
            <a:avLst/>
          </a:prstGeom>
          <a:solidFill>
            <a:srgbClr val="66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tests</a:t>
            </a:r>
          </a:p>
        </p:txBody>
      </p:sp>
      <p:sp>
        <p:nvSpPr>
          <p:cNvPr id="17421" name="AutoShape 15">
            <a:extLst>
              <a:ext uri="{FF2B5EF4-FFF2-40B4-BE49-F238E27FC236}">
                <a16:creationId xmlns:a16="http://schemas.microsoft.com/office/drawing/2014/main" id="{38670A12-7C9D-F9AE-D802-4B51937F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181600"/>
            <a:ext cx="1752600" cy="974725"/>
          </a:xfrm>
          <a:prstGeom prst="diamond">
            <a:avLst/>
          </a:prstGeom>
          <a:solidFill>
            <a:srgbClr val="66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Works-for</a:t>
            </a:r>
          </a:p>
        </p:txBody>
      </p:sp>
      <p:sp>
        <p:nvSpPr>
          <p:cNvPr id="17422" name="Rectangle 16">
            <a:extLst>
              <a:ext uri="{FF2B5EF4-FFF2-40B4-BE49-F238E27FC236}">
                <a16:creationId xmlns:a16="http://schemas.microsoft.com/office/drawing/2014/main" id="{AD444984-B5EF-2370-5B42-CE7A7EE03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10200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17423" name="Rectangle 17">
            <a:extLst>
              <a:ext uri="{FF2B5EF4-FFF2-40B4-BE49-F238E27FC236}">
                <a16:creationId xmlns:a16="http://schemas.microsoft.com/office/drawing/2014/main" id="{2106912E-D8ED-9097-DA98-A22084D04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1511300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Lecture</a:t>
            </a: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5C9E8C7F-97AF-9A5D-0313-AF64A3A37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52800"/>
            <a:ext cx="1185863" cy="727075"/>
          </a:xfrm>
          <a:prstGeom prst="diamond">
            <a:avLst/>
          </a:prstGeom>
          <a:solidFill>
            <a:srgbClr val="66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gives</a:t>
            </a:r>
          </a:p>
        </p:txBody>
      </p:sp>
      <p:sp>
        <p:nvSpPr>
          <p:cNvPr id="17425" name="AutoShape 19">
            <a:extLst>
              <a:ext uri="{FF2B5EF4-FFF2-40B4-BE49-F238E27FC236}">
                <a16:creationId xmlns:a16="http://schemas.microsoft.com/office/drawing/2014/main" id="{BCDC9A80-980F-12D7-756C-3CEFB97E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52388"/>
            <a:ext cx="2098675" cy="633412"/>
          </a:xfrm>
          <a:prstGeom prst="diamond">
            <a:avLst/>
          </a:prstGeom>
          <a:solidFill>
            <a:srgbClr val="66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requires</a:t>
            </a:r>
          </a:p>
        </p:txBody>
      </p:sp>
      <p:sp>
        <p:nvSpPr>
          <p:cNvPr id="17426" name="Oval 20">
            <a:extLst>
              <a:ext uri="{FF2B5EF4-FFF2-40B4-BE49-F238E27FC236}">
                <a16:creationId xmlns:a16="http://schemas.microsoft.com/office/drawing/2014/main" id="{CDCD1E30-A718-A6A6-6337-C2ED3BFC8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1447800"/>
            <a:ext cx="1409700" cy="5461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CP</a:t>
            </a:r>
          </a:p>
        </p:txBody>
      </p:sp>
      <p:sp>
        <p:nvSpPr>
          <p:cNvPr id="17427" name="Oval 21">
            <a:extLst>
              <a:ext uri="{FF2B5EF4-FFF2-40B4-BE49-F238E27FC236}">
                <a16:creationId xmlns:a16="http://schemas.microsoft.com/office/drawing/2014/main" id="{BA115557-96A7-8964-2AF3-F0510EB08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685800"/>
            <a:ext cx="1409700" cy="547688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u="sng">
                <a:latin typeface="Times New Roman" panose="02020603050405020304" pitchFamily="18" charset="0"/>
              </a:rPr>
              <a:t>Nr</a:t>
            </a:r>
          </a:p>
        </p:txBody>
      </p:sp>
      <p:sp>
        <p:nvSpPr>
          <p:cNvPr id="17428" name="Oval 22">
            <a:extLst>
              <a:ext uri="{FF2B5EF4-FFF2-40B4-BE49-F238E27FC236}">
                <a16:creationId xmlns:a16="http://schemas.microsoft.com/office/drawing/2014/main" id="{BA349BED-CD13-C44B-93AF-8F3C0096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2209800"/>
            <a:ext cx="1409700" cy="547688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Title</a:t>
            </a:r>
          </a:p>
        </p:txBody>
      </p:sp>
      <p:sp>
        <p:nvSpPr>
          <p:cNvPr id="17429" name="Oval 23">
            <a:extLst>
              <a:ext uri="{FF2B5EF4-FFF2-40B4-BE49-F238E27FC236}">
                <a16:creationId xmlns:a16="http://schemas.microsoft.com/office/drawing/2014/main" id="{F65BC0A9-C82F-63AE-1E29-FC1A122C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5486400"/>
            <a:ext cx="1408112" cy="5461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Room</a:t>
            </a:r>
          </a:p>
        </p:txBody>
      </p:sp>
      <p:sp>
        <p:nvSpPr>
          <p:cNvPr id="17430" name="Oval 24">
            <a:extLst>
              <a:ext uri="{FF2B5EF4-FFF2-40B4-BE49-F238E27FC236}">
                <a16:creationId xmlns:a16="http://schemas.microsoft.com/office/drawing/2014/main" id="{71373B91-7C70-4C14-BBAE-FA63D8B22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4800600"/>
            <a:ext cx="1408112" cy="549275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Level</a:t>
            </a:r>
          </a:p>
        </p:txBody>
      </p:sp>
      <p:sp>
        <p:nvSpPr>
          <p:cNvPr id="17431" name="Oval 25">
            <a:extLst>
              <a:ext uri="{FF2B5EF4-FFF2-40B4-BE49-F238E27FC236}">
                <a16:creationId xmlns:a16="http://schemas.microsoft.com/office/drawing/2014/main" id="{6899DE64-E237-0DF9-7124-9D2CFE46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311900"/>
            <a:ext cx="1409700" cy="5461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u="sng">
                <a:latin typeface="Times New Roman" panose="02020603050405020304" pitchFamily="18" charset="0"/>
              </a:rPr>
              <a:t>PersNr</a:t>
            </a:r>
          </a:p>
        </p:txBody>
      </p:sp>
      <p:sp>
        <p:nvSpPr>
          <p:cNvPr id="17432" name="Text Box 26">
            <a:extLst>
              <a:ext uri="{FF2B5EF4-FFF2-40B4-BE49-F238E27FC236}">
                <a16:creationId xmlns:a16="http://schemas.microsoft.com/office/drawing/2014/main" id="{7D36ADB1-A6BE-1CFB-CF58-86B24F4B6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523875"/>
            <a:ext cx="13811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e-DE" altLang="en-US" sz="2400">
                <a:latin typeface="Times New Roman" panose="02020603050405020304" pitchFamily="18" charset="0"/>
              </a:rPr>
              <a:t>follow-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e-DE" altLang="en-US" sz="2400">
                <a:latin typeface="Times New Roman" panose="02020603050405020304" pitchFamily="18" charset="0"/>
              </a:rPr>
              <a:t>up</a:t>
            </a:r>
          </a:p>
        </p:txBody>
      </p:sp>
      <p:sp>
        <p:nvSpPr>
          <p:cNvPr id="17433" name="Text Box 27">
            <a:extLst>
              <a:ext uri="{FF2B5EF4-FFF2-40B4-BE49-F238E27FC236}">
                <a16:creationId xmlns:a16="http://schemas.microsoft.com/office/drawing/2014/main" id="{BFFEC8FE-7A66-84DB-854A-2557D4ED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7620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en-US" sz="2400">
                <a:latin typeface="Times New Roman" panose="02020603050405020304" pitchFamily="18" charset="0"/>
              </a:rPr>
              <a:t>prerequisite</a:t>
            </a:r>
          </a:p>
        </p:txBody>
      </p:sp>
      <p:sp>
        <p:nvSpPr>
          <p:cNvPr id="17434" name="Oval 28">
            <a:extLst>
              <a:ext uri="{FF2B5EF4-FFF2-40B4-BE49-F238E27FC236}">
                <a16:creationId xmlns:a16="http://schemas.microsoft.com/office/drawing/2014/main" id="{889DD55E-95D9-3467-6C92-2C72DC955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311900"/>
            <a:ext cx="1408113" cy="5461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17435" name="Line 29">
            <a:extLst>
              <a:ext uri="{FF2B5EF4-FFF2-40B4-BE49-F238E27FC236}">
                <a16:creationId xmlns:a16="http://schemas.microsoft.com/office/drawing/2014/main" id="{DE8493F0-9177-83DA-DDEF-B9E8C2B53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09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36" name="Line 30">
            <a:extLst>
              <a:ext uri="{FF2B5EF4-FFF2-40B4-BE49-F238E27FC236}">
                <a16:creationId xmlns:a16="http://schemas.microsoft.com/office/drawing/2014/main" id="{2451032B-6AFF-4B57-3609-0F3A9E3B0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6096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37" name="Rectangle 31">
            <a:extLst>
              <a:ext uri="{FF2B5EF4-FFF2-40B4-BE49-F238E27FC236}">
                <a16:creationId xmlns:a16="http://schemas.microsoft.com/office/drawing/2014/main" id="{82C13B37-1746-E532-FD94-F615B270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de-DE" altLang="en-US" sz="3600">
                <a:solidFill>
                  <a:schemeClr val="tx2"/>
                </a:solidFill>
                <a:latin typeface="Arial Black" panose="020B0604020202020204" pitchFamily="34" charset="0"/>
              </a:rPr>
              <a:t>Uni-Schema</a:t>
            </a:r>
          </a:p>
        </p:txBody>
      </p:sp>
      <p:cxnSp>
        <p:nvCxnSpPr>
          <p:cNvPr id="17438" name="AutoShape 32">
            <a:extLst>
              <a:ext uri="{FF2B5EF4-FFF2-40B4-BE49-F238E27FC236}">
                <a16:creationId xmlns:a16="http://schemas.microsoft.com/office/drawing/2014/main" id="{74FC7013-2650-3C78-7CEC-3E945BA3B69E}"/>
              </a:ext>
            </a:extLst>
          </p:cNvPr>
          <p:cNvCxnSpPr>
            <a:cxnSpLocks noChangeShapeType="1"/>
            <a:stCxn id="17410" idx="1"/>
            <a:endCxn id="17412" idx="5"/>
          </p:cNvCxnSpPr>
          <p:nvPr/>
        </p:nvCxnSpPr>
        <p:spPr bwMode="auto">
          <a:xfrm flipH="1" flipV="1">
            <a:off x="1106488" y="5114925"/>
            <a:ext cx="341312" cy="52387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33">
            <a:extLst>
              <a:ext uri="{FF2B5EF4-FFF2-40B4-BE49-F238E27FC236}">
                <a16:creationId xmlns:a16="http://schemas.microsoft.com/office/drawing/2014/main" id="{D85096A7-6CBC-1B49-CC63-A3B0AC3AB853}"/>
              </a:ext>
            </a:extLst>
          </p:cNvPr>
          <p:cNvCxnSpPr>
            <a:cxnSpLocks noChangeShapeType="1"/>
            <a:stCxn id="17410" idx="1"/>
            <a:endCxn id="17415" idx="6"/>
          </p:cNvCxnSpPr>
          <p:nvPr/>
        </p:nvCxnSpPr>
        <p:spPr bwMode="auto">
          <a:xfrm flipH="1" flipV="1">
            <a:off x="1219200" y="5607050"/>
            <a:ext cx="228600" cy="3175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34">
            <a:extLst>
              <a:ext uri="{FF2B5EF4-FFF2-40B4-BE49-F238E27FC236}">
                <a16:creationId xmlns:a16="http://schemas.microsoft.com/office/drawing/2014/main" id="{33824EC0-3609-544B-C3A2-1473EF22FEDC}"/>
              </a:ext>
            </a:extLst>
          </p:cNvPr>
          <p:cNvCxnSpPr>
            <a:cxnSpLocks noChangeShapeType="1"/>
            <a:stCxn id="17410" idx="1"/>
            <a:endCxn id="17416" idx="7"/>
          </p:cNvCxnSpPr>
          <p:nvPr/>
        </p:nvCxnSpPr>
        <p:spPr bwMode="auto">
          <a:xfrm flipH="1">
            <a:off x="1201738" y="5638800"/>
            <a:ext cx="246062" cy="53657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AutoShape 35">
            <a:extLst>
              <a:ext uri="{FF2B5EF4-FFF2-40B4-BE49-F238E27FC236}">
                <a16:creationId xmlns:a16="http://schemas.microsoft.com/office/drawing/2014/main" id="{BFF238FE-BF4D-62F4-348A-CCBCA4A6C997}"/>
              </a:ext>
            </a:extLst>
          </p:cNvPr>
          <p:cNvCxnSpPr>
            <a:cxnSpLocks noChangeShapeType="1"/>
            <a:stCxn id="17420" idx="2"/>
            <a:endCxn id="17422" idx="0"/>
          </p:cNvCxnSpPr>
          <p:nvPr/>
        </p:nvCxnSpPr>
        <p:spPr bwMode="auto">
          <a:xfrm>
            <a:off x="4530725" y="4154488"/>
            <a:ext cx="2076450" cy="12557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2" name="AutoShape 36">
            <a:extLst>
              <a:ext uri="{FF2B5EF4-FFF2-40B4-BE49-F238E27FC236}">
                <a16:creationId xmlns:a16="http://schemas.microsoft.com/office/drawing/2014/main" id="{94AD79C0-6545-43F4-E3BB-5A2C1D0A9C90}"/>
              </a:ext>
            </a:extLst>
          </p:cNvPr>
          <p:cNvCxnSpPr>
            <a:cxnSpLocks noChangeShapeType="1"/>
            <a:stCxn id="17421" idx="3"/>
            <a:endCxn id="17422" idx="1"/>
          </p:cNvCxnSpPr>
          <p:nvPr/>
        </p:nvCxnSpPr>
        <p:spPr bwMode="auto">
          <a:xfrm flipV="1">
            <a:off x="5334000" y="5638800"/>
            <a:ext cx="457200" cy="30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3" name="AutoShape 37">
            <a:extLst>
              <a:ext uri="{FF2B5EF4-FFF2-40B4-BE49-F238E27FC236}">
                <a16:creationId xmlns:a16="http://schemas.microsoft.com/office/drawing/2014/main" id="{972D3E26-AE52-EC1F-EAA9-F6198B7DF3C0}"/>
              </a:ext>
            </a:extLst>
          </p:cNvPr>
          <p:cNvCxnSpPr>
            <a:cxnSpLocks noChangeShapeType="1"/>
            <a:stCxn id="17410" idx="3"/>
            <a:endCxn id="17421" idx="1"/>
          </p:cNvCxnSpPr>
          <p:nvPr/>
        </p:nvCxnSpPr>
        <p:spPr bwMode="auto">
          <a:xfrm>
            <a:off x="3079750" y="5638800"/>
            <a:ext cx="501650" cy="30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4" name="AutoShape 38">
            <a:extLst>
              <a:ext uri="{FF2B5EF4-FFF2-40B4-BE49-F238E27FC236}">
                <a16:creationId xmlns:a16="http://schemas.microsoft.com/office/drawing/2014/main" id="{51319B06-778D-02E9-7323-5C0227EB743F}"/>
              </a:ext>
            </a:extLst>
          </p:cNvPr>
          <p:cNvCxnSpPr>
            <a:cxnSpLocks noChangeShapeType="1"/>
            <a:stCxn id="17420" idx="0"/>
            <a:endCxn id="17409" idx="2"/>
          </p:cNvCxnSpPr>
          <p:nvPr/>
        </p:nvCxnSpPr>
        <p:spPr bwMode="auto">
          <a:xfrm flipH="1" flipV="1">
            <a:off x="2676525" y="2058988"/>
            <a:ext cx="1854200" cy="1368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5" name="AutoShape 39">
            <a:extLst>
              <a:ext uri="{FF2B5EF4-FFF2-40B4-BE49-F238E27FC236}">
                <a16:creationId xmlns:a16="http://schemas.microsoft.com/office/drawing/2014/main" id="{3FC8D28B-9E70-A0E9-7400-144B26B4192E}"/>
              </a:ext>
            </a:extLst>
          </p:cNvPr>
          <p:cNvCxnSpPr>
            <a:cxnSpLocks noChangeShapeType="1"/>
            <a:stCxn id="17423" idx="2"/>
            <a:endCxn id="17420" idx="0"/>
          </p:cNvCxnSpPr>
          <p:nvPr/>
        </p:nvCxnSpPr>
        <p:spPr bwMode="auto">
          <a:xfrm flipH="1">
            <a:off x="4530725" y="1966913"/>
            <a:ext cx="1781175" cy="1460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6" name="AutoShape 40">
            <a:extLst>
              <a:ext uri="{FF2B5EF4-FFF2-40B4-BE49-F238E27FC236}">
                <a16:creationId xmlns:a16="http://schemas.microsoft.com/office/drawing/2014/main" id="{6A1A35C3-EC62-DB87-A9D4-15577E61A2D5}"/>
              </a:ext>
            </a:extLst>
          </p:cNvPr>
          <p:cNvCxnSpPr>
            <a:cxnSpLocks noChangeShapeType="1"/>
            <a:stCxn id="17422" idx="0"/>
            <a:endCxn id="17424" idx="2"/>
          </p:cNvCxnSpPr>
          <p:nvPr/>
        </p:nvCxnSpPr>
        <p:spPr bwMode="auto">
          <a:xfrm flipV="1">
            <a:off x="6607175" y="4079875"/>
            <a:ext cx="387350" cy="1330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7" name="AutoShape 41">
            <a:extLst>
              <a:ext uri="{FF2B5EF4-FFF2-40B4-BE49-F238E27FC236}">
                <a16:creationId xmlns:a16="http://schemas.microsoft.com/office/drawing/2014/main" id="{6A5AFF43-A463-2738-3806-BE2F7C902473}"/>
              </a:ext>
            </a:extLst>
          </p:cNvPr>
          <p:cNvCxnSpPr>
            <a:cxnSpLocks noChangeShapeType="1"/>
            <a:stCxn id="17423" idx="2"/>
            <a:endCxn id="17424" idx="0"/>
          </p:cNvCxnSpPr>
          <p:nvPr/>
        </p:nvCxnSpPr>
        <p:spPr bwMode="auto">
          <a:xfrm>
            <a:off x="6311900" y="1966913"/>
            <a:ext cx="682625" cy="1385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AutoShape 42">
            <a:extLst>
              <a:ext uri="{FF2B5EF4-FFF2-40B4-BE49-F238E27FC236}">
                <a16:creationId xmlns:a16="http://schemas.microsoft.com/office/drawing/2014/main" id="{20EA31B2-5AC2-A60C-3731-7BAA21C886C4}"/>
              </a:ext>
            </a:extLst>
          </p:cNvPr>
          <p:cNvCxnSpPr>
            <a:cxnSpLocks noChangeShapeType="1"/>
            <a:stCxn id="17409" idx="3"/>
            <a:endCxn id="17419" idx="1"/>
          </p:cNvCxnSpPr>
          <p:nvPr/>
        </p:nvCxnSpPr>
        <p:spPr bwMode="auto">
          <a:xfrm flipV="1">
            <a:off x="3492500" y="1736725"/>
            <a:ext cx="469900" cy="95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9" name="AutoShape 43">
            <a:extLst>
              <a:ext uri="{FF2B5EF4-FFF2-40B4-BE49-F238E27FC236}">
                <a16:creationId xmlns:a16="http://schemas.microsoft.com/office/drawing/2014/main" id="{ED45DB8B-4DBD-F5E7-019D-2B33CBEEDDBA}"/>
              </a:ext>
            </a:extLst>
          </p:cNvPr>
          <p:cNvCxnSpPr>
            <a:cxnSpLocks noChangeShapeType="1"/>
            <a:stCxn id="17419" idx="3"/>
            <a:endCxn id="17423" idx="1"/>
          </p:cNvCxnSpPr>
          <p:nvPr/>
        </p:nvCxnSpPr>
        <p:spPr bwMode="auto">
          <a:xfrm>
            <a:off x="5149850" y="1736725"/>
            <a:ext cx="346075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0" name="AutoShape 44">
            <a:extLst>
              <a:ext uri="{FF2B5EF4-FFF2-40B4-BE49-F238E27FC236}">
                <a16:creationId xmlns:a16="http://schemas.microsoft.com/office/drawing/2014/main" id="{C7F6957E-FB17-108C-23B3-F5EDCF4A7923}"/>
              </a:ext>
            </a:extLst>
          </p:cNvPr>
          <p:cNvCxnSpPr>
            <a:cxnSpLocks noChangeShapeType="1"/>
            <a:stCxn id="17422" idx="2"/>
            <a:endCxn id="17431" idx="0"/>
          </p:cNvCxnSpPr>
          <p:nvPr/>
        </p:nvCxnSpPr>
        <p:spPr bwMode="auto">
          <a:xfrm flipH="1">
            <a:off x="5734050" y="5865813"/>
            <a:ext cx="873125" cy="4460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1" name="AutoShape 45">
            <a:extLst>
              <a:ext uri="{FF2B5EF4-FFF2-40B4-BE49-F238E27FC236}">
                <a16:creationId xmlns:a16="http://schemas.microsoft.com/office/drawing/2014/main" id="{34F18F88-C133-1F69-C202-8D199BEE4890}"/>
              </a:ext>
            </a:extLst>
          </p:cNvPr>
          <p:cNvCxnSpPr>
            <a:cxnSpLocks noChangeShapeType="1"/>
            <a:stCxn id="17422" idx="2"/>
            <a:endCxn id="17434" idx="0"/>
          </p:cNvCxnSpPr>
          <p:nvPr/>
        </p:nvCxnSpPr>
        <p:spPr bwMode="auto">
          <a:xfrm>
            <a:off x="6607175" y="5865813"/>
            <a:ext cx="650875" cy="4460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2" name="AutoShape 46">
            <a:extLst>
              <a:ext uri="{FF2B5EF4-FFF2-40B4-BE49-F238E27FC236}">
                <a16:creationId xmlns:a16="http://schemas.microsoft.com/office/drawing/2014/main" id="{FCB43528-BDBA-394A-F3F0-522EAC080EC1}"/>
              </a:ext>
            </a:extLst>
          </p:cNvPr>
          <p:cNvCxnSpPr>
            <a:cxnSpLocks noChangeShapeType="1"/>
            <a:stCxn id="17422" idx="3"/>
            <a:endCxn id="17430" idx="3"/>
          </p:cNvCxnSpPr>
          <p:nvPr/>
        </p:nvCxnSpPr>
        <p:spPr bwMode="auto">
          <a:xfrm flipV="1">
            <a:off x="7423150" y="5268913"/>
            <a:ext cx="519113" cy="3698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3" name="AutoShape 47">
            <a:extLst>
              <a:ext uri="{FF2B5EF4-FFF2-40B4-BE49-F238E27FC236}">
                <a16:creationId xmlns:a16="http://schemas.microsoft.com/office/drawing/2014/main" id="{2F8C59F9-07E9-BA26-0DBF-F47EB4474532}"/>
              </a:ext>
            </a:extLst>
          </p:cNvPr>
          <p:cNvCxnSpPr>
            <a:cxnSpLocks noChangeShapeType="1"/>
            <a:stCxn id="17422" idx="3"/>
            <a:endCxn id="17429" idx="2"/>
          </p:cNvCxnSpPr>
          <p:nvPr/>
        </p:nvCxnSpPr>
        <p:spPr bwMode="auto">
          <a:xfrm>
            <a:off x="7423150" y="5638800"/>
            <a:ext cx="312738" cy="12065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4" name="AutoShape 48">
            <a:extLst>
              <a:ext uri="{FF2B5EF4-FFF2-40B4-BE49-F238E27FC236}">
                <a16:creationId xmlns:a16="http://schemas.microsoft.com/office/drawing/2014/main" id="{306474EE-D1B9-41C4-A20A-06C7E613898C}"/>
              </a:ext>
            </a:extLst>
          </p:cNvPr>
          <p:cNvCxnSpPr>
            <a:cxnSpLocks noChangeShapeType="1"/>
            <a:stCxn id="17409" idx="1"/>
            <a:endCxn id="17411" idx="5"/>
          </p:cNvCxnSpPr>
          <p:nvPr/>
        </p:nvCxnSpPr>
        <p:spPr bwMode="auto">
          <a:xfrm flipH="1" flipV="1">
            <a:off x="1201738" y="1228725"/>
            <a:ext cx="658812" cy="60325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5" name="AutoShape 49">
            <a:extLst>
              <a:ext uri="{FF2B5EF4-FFF2-40B4-BE49-F238E27FC236}">
                <a16:creationId xmlns:a16="http://schemas.microsoft.com/office/drawing/2014/main" id="{3CB104DF-6B2A-DC2D-27DF-1D4C3CF8ADD4}"/>
              </a:ext>
            </a:extLst>
          </p:cNvPr>
          <p:cNvCxnSpPr>
            <a:cxnSpLocks noChangeShapeType="1"/>
            <a:stCxn id="17409" idx="1"/>
            <a:endCxn id="17414" idx="6"/>
          </p:cNvCxnSpPr>
          <p:nvPr/>
        </p:nvCxnSpPr>
        <p:spPr bwMode="auto">
          <a:xfrm flipH="1" flipV="1">
            <a:off x="1408113" y="1798638"/>
            <a:ext cx="452437" cy="3333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6" name="AutoShape 50">
            <a:extLst>
              <a:ext uri="{FF2B5EF4-FFF2-40B4-BE49-F238E27FC236}">
                <a16:creationId xmlns:a16="http://schemas.microsoft.com/office/drawing/2014/main" id="{BCE4E376-F163-D09E-0CF0-4EA88A7CE03C}"/>
              </a:ext>
            </a:extLst>
          </p:cNvPr>
          <p:cNvCxnSpPr>
            <a:cxnSpLocks noChangeShapeType="1"/>
            <a:stCxn id="17409" idx="1"/>
            <a:endCxn id="17413" idx="7"/>
          </p:cNvCxnSpPr>
          <p:nvPr/>
        </p:nvCxnSpPr>
        <p:spPr bwMode="auto">
          <a:xfrm flipH="1">
            <a:off x="1201738" y="1831975"/>
            <a:ext cx="658812" cy="53498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7" name="AutoShape 51">
            <a:extLst>
              <a:ext uri="{FF2B5EF4-FFF2-40B4-BE49-F238E27FC236}">
                <a16:creationId xmlns:a16="http://schemas.microsoft.com/office/drawing/2014/main" id="{672BE8C5-2A63-53BE-9A54-E7118D755833}"/>
              </a:ext>
            </a:extLst>
          </p:cNvPr>
          <p:cNvCxnSpPr>
            <a:cxnSpLocks noChangeShapeType="1"/>
            <a:stCxn id="17423" idx="3"/>
            <a:endCxn id="17427" idx="3"/>
          </p:cNvCxnSpPr>
          <p:nvPr/>
        </p:nvCxnSpPr>
        <p:spPr bwMode="auto">
          <a:xfrm flipV="1">
            <a:off x="7127875" y="1152525"/>
            <a:ext cx="812800" cy="58737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8" name="AutoShape 52">
            <a:extLst>
              <a:ext uri="{FF2B5EF4-FFF2-40B4-BE49-F238E27FC236}">
                <a16:creationId xmlns:a16="http://schemas.microsoft.com/office/drawing/2014/main" id="{5C4F794E-A6F0-722E-B7AE-BCF4257C0721}"/>
              </a:ext>
            </a:extLst>
          </p:cNvPr>
          <p:cNvCxnSpPr>
            <a:cxnSpLocks noChangeShapeType="1"/>
            <a:stCxn id="17423" idx="3"/>
            <a:endCxn id="17426" idx="2"/>
          </p:cNvCxnSpPr>
          <p:nvPr/>
        </p:nvCxnSpPr>
        <p:spPr bwMode="auto">
          <a:xfrm flipV="1">
            <a:off x="7127875" y="1720850"/>
            <a:ext cx="606425" cy="1905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AutoShape 53">
            <a:extLst>
              <a:ext uri="{FF2B5EF4-FFF2-40B4-BE49-F238E27FC236}">
                <a16:creationId xmlns:a16="http://schemas.microsoft.com/office/drawing/2014/main" id="{E0E7F4C9-EB3D-7AD7-EC5E-64BBDCF3A006}"/>
              </a:ext>
            </a:extLst>
          </p:cNvPr>
          <p:cNvCxnSpPr>
            <a:cxnSpLocks noChangeShapeType="1"/>
            <a:stCxn id="17423" idx="3"/>
            <a:endCxn id="17428" idx="1"/>
          </p:cNvCxnSpPr>
          <p:nvPr/>
        </p:nvCxnSpPr>
        <p:spPr bwMode="auto">
          <a:xfrm>
            <a:off x="7127875" y="1739900"/>
            <a:ext cx="812800" cy="55086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AutoShape 54">
            <a:extLst>
              <a:ext uri="{FF2B5EF4-FFF2-40B4-BE49-F238E27FC236}">
                <a16:creationId xmlns:a16="http://schemas.microsoft.com/office/drawing/2014/main" id="{4612E0A3-AF6F-2BE7-6C60-451967842E52}"/>
              </a:ext>
            </a:extLst>
          </p:cNvPr>
          <p:cNvCxnSpPr>
            <a:cxnSpLocks noChangeShapeType="1"/>
            <a:stCxn id="17420" idx="1"/>
            <a:endCxn id="17418" idx="6"/>
          </p:cNvCxnSpPr>
          <p:nvPr/>
        </p:nvCxnSpPr>
        <p:spPr bwMode="auto">
          <a:xfrm flipH="1" flipV="1">
            <a:off x="3465513" y="3778250"/>
            <a:ext cx="471487" cy="12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61" name="Text Box 55">
            <a:extLst>
              <a:ext uri="{FF2B5EF4-FFF2-40B4-BE49-F238E27FC236}">
                <a16:creationId xmlns:a16="http://schemas.microsoft.com/office/drawing/2014/main" id="{BFCEB072-09C4-E88C-B696-AE843C20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800600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62" name="Text Box 56">
            <a:extLst>
              <a:ext uri="{FF2B5EF4-FFF2-40B4-BE49-F238E27FC236}">
                <a16:creationId xmlns:a16="http://schemas.microsoft.com/office/drawing/2014/main" id="{A8E9FE47-68F5-5551-77BF-7F3131E26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0668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463" name="Text Box 57">
            <a:extLst>
              <a:ext uri="{FF2B5EF4-FFF2-40B4-BE49-F238E27FC236}">
                <a16:creationId xmlns:a16="http://schemas.microsoft.com/office/drawing/2014/main" id="{89B04EE6-0229-FC13-1C1B-E86044DDB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800600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64" name="Text Box 58">
            <a:extLst>
              <a:ext uri="{FF2B5EF4-FFF2-40B4-BE49-F238E27FC236}">
                <a16:creationId xmlns:a16="http://schemas.microsoft.com/office/drawing/2014/main" id="{D2364A03-4064-396E-FECF-27220D8E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0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65" name="Text Box 59">
            <a:extLst>
              <a:ext uri="{FF2B5EF4-FFF2-40B4-BE49-F238E27FC236}">
                <a16:creationId xmlns:a16="http://schemas.microsoft.com/office/drawing/2014/main" id="{87FE42A0-93F3-3C75-1E6A-035C317E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574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466" name="Text Box 60">
            <a:extLst>
              <a:ext uri="{FF2B5EF4-FFF2-40B4-BE49-F238E27FC236}">
                <a16:creationId xmlns:a16="http://schemas.microsoft.com/office/drawing/2014/main" id="{966ACD0C-0733-9CF4-8DAE-9AD038E71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812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467" name="Text Box 61">
            <a:extLst>
              <a:ext uri="{FF2B5EF4-FFF2-40B4-BE49-F238E27FC236}">
                <a16:creationId xmlns:a16="http://schemas.microsoft.com/office/drawing/2014/main" id="{38BB87C6-D580-A9F1-4B69-73B8684D1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468" name="Text Box 62">
            <a:extLst>
              <a:ext uri="{FF2B5EF4-FFF2-40B4-BE49-F238E27FC236}">
                <a16:creationId xmlns:a16="http://schemas.microsoft.com/office/drawing/2014/main" id="{87D2E4CF-2C7A-D4C0-CD5B-EC3C36B23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286000"/>
            <a:ext cx="544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7469" name="Text Box 63">
            <a:extLst>
              <a:ext uri="{FF2B5EF4-FFF2-40B4-BE49-F238E27FC236}">
                <a16:creationId xmlns:a16="http://schemas.microsoft.com/office/drawing/2014/main" id="{4741637D-500A-4614-E6B3-B508B5D1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066800"/>
            <a:ext cx="544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7470" name="Text Box 64">
            <a:extLst>
              <a:ext uri="{FF2B5EF4-FFF2-40B4-BE49-F238E27FC236}">
                <a16:creationId xmlns:a16="http://schemas.microsoft.com/office/drawing/2014/main" id="{52BA6E86-B8C2-B395-252B-49AA8EE35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676400"/>
            <a:ext cx="544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7471" name="Text Box 65">
            <a:extLst>
              <a:ext uri="{FF2B5EF4-FFF2-40B4-BE49-F238E27FC236}">
                <a16:creationId xmlns:a16="http://schemas.microsoft.com/office/drawing/2014/main" id="{5846A30A-4752-B9B7-4160-1CF71B6C1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764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7472" name="Foliennummernplatzhalter 64">
            <a:extLst>
              <a:ext uri="{FF2B5EF4-FFF2-40B4-BE49-F238E27FC236}">
                <a16:creationId xmlns:a16="http://schemas.microsoft.com/office/drawing/2014/main" id="{0466A2B0-2A1D-7E23-5CCD-7E76C80B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2A2F43-9E47-4947-9FDB-04227DD9E005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67B0BE73-E72F-1255-CD35-CA6BB792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Safety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281BA47F-D448-8FE8-B7EB-C39259F06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7800"/>
            <a:ext cx="9144000" cy="5638800"/>
          </a:xfrm>
        </p:spPr>
        <p:txBody>
          <a:bodyPr/>
          <a:lstStyle/>
          <a:p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Restrict formulas to queries with finite answers</a:t>
            </a:r>
          </a:p>
          <a:p>
            <a:pPr lvl="1"/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Semantic not syntactic property!</a:t>
            </a:r>
          </a:p>
          <a:p>
            <a:pPr lvl="1"/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Example: The following expression is not safe</a:t>
            </a:r>
          </a:p>
          <a:p>
            <a:pPr algn="ctr">
              <a:buFont typeface="Webdings" pitchFamily="2" charset="2"/>
              <a:buNone/>
            </a:pP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  {n 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  (n  Professor)}</a:t>
            </a:r>
          </a:p>
          <a:p>
            <a:endParaRPr lang="de-DE" altLang="en-US" sz="2800">
              <a:latin typeface="Tahoma" panose="020B060403050404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Definition of safety</a:t>
            </a:r>
          </a:p>
          <a:p>
            <a:pPr lvl="1"/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result must be subset of the „domain of the formula</a:t>
            </a:r>
            <a:r>
              <a:rPr lang="ja-JP" altLang="de-DE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“</a:t>
            </a:r>
            <a:endParaRPr lang="de-DE" altLang="ja-JP" sz="2400">
              <a:latin typeface="Tahoma" panose="020B060403050404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 lvl="1"/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„domain of the formula</a:t>
            </a:r>
            <a:r>
              <a:rPr lang="ja-JP" altLang="de-DE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de-DE" altLang="ja-JP" sz="24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lvl="2"/>
            <a:r>
              <a:rPr lang="de-DE" altLang="en-US" sz="2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All constants used in the formula</a:t>
            </a:r>
          </a:p>
          <a:p>
            <a:pPr lvl="2"/>
            <a:r>
              <a:rPr lang="de-DE" altLang="en-US" sz="2000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All domains of relations used in the formula</a:t>
            </a:r>
            <a:endParaRPr lang="de-DE" altLang="en-US" sz="20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Foliennummernplatzhalter 3">
            <a:extLst>
              <a:ext uri="{FF2B5EF4-FFF2-40B4-BE49-F238E27FC236}">
                <a16:creationId xmlns:a16="http://schemas.microsoft.com/office/drawing/2014/main" id="{8837B1D4-52E7-EC11-8715-B31063CA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D813DC-9795-BC43-86A4-7DB8D00F0807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0C6F315B-A008-30F9-AA93-262770D0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Domain Relational Calculus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BC6EA475-0AF5-BC58-F6A1-E4519DA3F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ebdings" pitchFamily="2" charset="2"/>
              <a:buNone/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 expression has the following form</a:t>
            </a:r>
          </a:p>
          <a:p>
            <a:pPr>
              <a:buFont typeface="Webdings" pitchFamily="2" charset="2"/>
              <a:buNone/>
            </a:pP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		{[v</a:t>
            </a:r>
            <a:r>
              <a:rPr lang="de-DE" altLang="en-US" sz="24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, v</a:t>
            </a:r>
            <a:r>
              <a:rPr lang="de-DE" altLang="en-US" sz="24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, ..., v</a:t>
            </a:r>
            <a:r>
              <a:rPr lang="de-DE" altLang="en-US" sz="24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]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P (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de-DE" altLang="en-US" sz="24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 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,..., 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de-DE" altLang="en-US" sz="24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)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ebdings" pitchFamily="2" charset="2"/>
              <a:buNone/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each v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 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,..., 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de-DE" altLang="en-US" sz="2400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 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is either a domain variable or a constant.</a:t>
            </a:r>
          </a:p>
          <a:p>
            <a:pPr>
              <a:buFont typeface="Webdings" pitchFamily="2" charset="2"/>
              <a:buNone/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P is a formula.</a:t>
            </a:r>
          </a:p>
          <a:p>
            <a:pPr>
              <a:buFont typeface="Webdings" pitchFamily="2" charset="2"/>
              <a:buNone/>
            </a:pPr>
            <a:endParaRPr lang="de-DE" altLang="en-US" sz="2400"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Font typeface="Webdings" pitchFamily="2" charset="2"/>
              <a:buNone/>
            </a:pP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Example: Legi and Name of all students tested by Curie:</a:t>
            </a:r>
          </a:p>
          <a:p>
            <a:pPr>
              <a:buFont typeface="Webdings" pitchFamily="2" charset="2"/>
              <a:buNone/>
            </a:pPr>
            <a:endParaRPr lang="de-DE" altLang="en-US" sz="240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buFont typeface="Webdings" pitchFamily="2" charset="2"/>
              <a:buNone/>
            </a:pP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{[</a:t>
            </a:r>
            <a:r>
              <a:rPr lang="de-DE" altLang="en-US" sz="2400">
                <a:solidFill>
                  <a:srgbClr val="CC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l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, n]  s ([</a:t>
            </a:r>
            <a:r>
              <a:rPr lang="de-DE" altLang="en-US" sz="2400">
                <a:solidFill>
                  <a:srgbClr val="CC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l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, n, s]  Student   v, 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, g ([</a:t>
            </a:r>
            <a:r>
              <a:rPr lang="de-DE" altLang="en-US" sz="2400">
                <a:solidFill>
                  <a:srgbClr val="CC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l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, v, 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, g]  tests </a:t>
            </a:r>
            <a:b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 a,r, b([</a:t>
            </a:r>
            <a:r>
              <a:rPr lang="de-DE" altLang="en-US"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de-DE" altLang="en-US" sz="2400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, a, r, b]  Professor  a  = 'Curie')))} </a:t>
            </a:r>
          </a:p>
        </p:txBody>
      </p:sp>
      <p:sp>
        <p:nvSpPr>
          <p:cNvPr id="55299" name="Foliennummernplatzhalter 3">
            <a:extLst>
              <a:ext uri="{FF2B5EF4-FFF2-40B4-BE49-F238E27FC236}">
                <a16:creationId xmlns:a16="http://schemas.microsoft.com/office/drawing/2014/main" id="{1A57769E-F6E3-8D06-9B81-6AFD9512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5E617F-BC35-AE45-A212-D5F6C04141D7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D1E83E9-72AA-DB63-52AF-4DC42FA8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Safety in the DRC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C32114E6-6BCD-E28B-B0E6-7BB1D673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 marL="457200" indent="-457200"/>
            <a:r>
              <a:rPr lang="de-DE" altLang="en-US" sz="28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Defined in same way as for tuple relational calculus</a:t>
            </a:r>
          </a:p>
          <a:p>
            <a:pPr marL="457200" indent="-457200"/>
            <a:endParaRPr lang="de-DE" altLang="en-US" sz="2800">
              <a:solidFill>
                <a:srgbClr val="0000FF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457200" indent="-457200"/>
            <a:r>
              <a:rPr lang="de-DE" altLang="en-US" sz="28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Example: The following expression is not safe</a:t>
            </a:r>
          </a:p>
          <a:p>
            <a:pPr marL="457200" indent="-457200">
              <a:buFont typeface="Webdings" pitchFamily="2" charset="2"/>
              <a:buNone/>
            </a:pP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		{[p,n,r,o] </a:t>
            </a:r>
            <a:r>
              <a:rPr lang="de-DE" altLang="en-US">
                <a:latin typeface="Arial" panose="020B0604020202020204" pitchFamily="34" charset="0"/>
                <a:ea typeface="ＭＳ Ｐゴシック" panose="020B0600070205080204" pitchFamily="34" charset="-128"/>
                <a:sym typeface="Symbol" pitchFamily="2" charset="2"/>
              </a:rPr>
              <a:t> </a:t>
            </a: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  <a:sym typeface="Symbol" pitchFamily="2" charset="2"/>
              </a:rPr>
              <a:t> ([p,n,r,o]  Professoren) </a:t>
            </a:r>
            <a:r>
              <a:rPr lang="de-DE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457200" indent="-457200"/>
            <a:endParaRPr lang="de-DE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3" name="Foliennummernplatzhalter 3">
            <a:extLst>
              <a:ext uri="{FF2B5EF4-FFF2-40B4-BE49-F238E27FC236}">
                <a16:creationId xmlns:a16="http://schemas.microsoft.com/office/drawing/2014/main" id="{CE8A6C53-2491-0044-D88B-6B5882F4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6FA8FC-2B84-4849-9A2F-2816BAE41164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8F87BFB-DA6E-2D0D-B63E-D996891A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Codd`s Theorem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E21609B7-7491-054A-2B6E-FD345D362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ebdings" pitchFamily="2" charset="2"/>
              <a:buNone/>
            </a:pPr>
            <a:r>
              <a:rPr lang="de-DE" altLang="en-US" sz="20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The three languages</a:t>
            </a:r>
          </a:p>
          <a:p>
            <a:pPr marL="457200" indent="-457200">
              <a:buFont typeface="Webdings" pitchFamily="2" charset="2"/>
              <a:buAutoNum type="arabicPeriod"/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relational algebra,</a:t>
            </a:r>
          </a:p>
          <a:p>
            <a:pPr marL="457200" indent="-457200">
              <a:buFont typeface="Webdings" pitchFamily="2" charset="2"/>
              <a:buAutoNum type="arabicPeriod"/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tuple relational calculus (safe expressions only)</a:t>
            </a:r>
          </a:p>
          <a:p>
            <a:pPr marL="457200" indent="-457200">
              <a:buFont typeface="Webdings" pitchFamily="2" charset="2"/>
              <a:buAutoNum type="arabicPeriod"/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domain relational calculus (safe expressions only)</a:t>
            </a:r>
          </a:p>
          <a:p>
            <a:pPr marL="457200" indent="-457200">
              <a:buFont typeface="Webdings" pitchFamily="2" charset="2"/>
              <a:buNone/>
            </a:pPr>
            <a:r>
              <a:rPr lang="de-DE" altLang="en-US" sz="24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are </a:t>
            </a:r>
            <a:r>
              <a:rPr lang="de-DE" altLang="en-US" sz="2400" b="1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equivalent</a:t>
            </a:r>
          </a:p>
          <a:p>
            <a:pPr marL="457200" indent="-457200">
              <a:buFont typeface="Webdings" pitchFamily="2" charset="2"/>
              <a:buNone/>
            </a:pPr>
            <a:endParaRPr lang="de-DE" altLang="en-US" sz="2400" b="1">
              <a:solidFill>
                <a:srgbClr val="0000FF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457200" indent="-457200">
              <a:buFont typeface="Webdings" pitchFamily="2" charset="2"/>
              <a:buNone/>
            </a:pPr>
            <a:r>
              <a:rPr lang="de-DE" altLang="en-US" sz="200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Impact of Codd`s theorem</a:t>
            </a:r>
          </a:p>
          <a:p>
            <a:pPr marL="457200" indent="-457200"/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SQL is based on the relational calculus</a:t>
            </a:r>
          </a:p>
          <a:p>
            <a:pPr marL="457200" indent="-457200"/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SQL implementation is based on relational algebra</a:t>
            </a:r>
          </a:p>
          <a:p>
            <a:pPr marL="457200" indent="-457200"/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Codd`s theorem shows that SQL implementation is correct and complete.</a:t>
            </a:r>
          </a:p>
        </p:txBody>
      </p:sp>
      <p:sp>
        <p:nvSpPr>
          <p:cNvPr id="57347" name="Foliennummernplatzhalter 3">
            <a:extLst>
              <a:ext uri="{FF2B5EF4-FFF2-40B4-BE49-F238E27FC236}">
                <a16:creationId xmlns:a16="http://schemas.microsoft.com/office/drawing/2014/main" id="{908B5140-6299-67C0-E2E5-9CAD6231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384CE-87AB-ED4E-953C-F0DFCA0DD92F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ubtitle 2">
            <a:extLst>
              <a:ext uri="{FF2B5EF4-FFF2-40B4-BE49-F238E27FC236}">
                <a16:creationId xmlns:a16="http://schemas.microsoft.com/office/drawing/2014/main" id="{7D309C41-F17F-9124-FD03-07E1143B5F31}"/>
              </a:ext>
            </a:extLst>
          </p:cNvPr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en-US" sz="800">
                <a:solidFill>
                  <a:schemeClr val="bg1"/>
                </a:solidFill>
                <a:latin typeface="Arial" panose="020B0604020202020204" pitchFamily="34" charset="0"/>
              </a:rPr>
              <a:t>Higher School of Economics , </a:t>
            </a:r>
            <a:r>
              <a:rPr lang="en-US" altLang="en-US" sz="800">
                <a:solidFill>
                  <a:schemeClr val="bg1"/>
                </a:solidFill>
                <a:latin typeface="Arial" panose="020B0604020202020204" pitchFamily="34" charset="0"/>
              </a:rPr>
              <a:t>Moscow, 2014</a:t>
            </a:r>
            <a:endParaRPr lang="ru-RU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Title 1">
            <a:extLst>
              <a:ext uri="{FF2B5EF4-FFF2-40B4-BE49-F238E27FC236}">
                <a16:creationId xmlns:a16="http://schemas.microsoft.com/office/drawing/2014/main" id="{A105EFB7-2277-FFD1-F614-5CB209A8B406}"/>
              </a:ext>
            </a:extLst>
          </p:cNvPr>
          <p:cNvSpPr txBox="1">
            <a:spLocks/>
          </p:cNvSpPr>
          <p:nvPr/>
        </p:nvSpPr>
        <p:spPr bwMode="auto">
          <a:xfrm>
            <a:off x="1428750" y="446088"/>
            <a:ext cx="7478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Myriad Pro" charset="0"/>
              </a:rPr>
              <a:t>Homework Assignment 3 </a:t>
            </a:r>
          </a:p>
        </p:txBody>
      </p:sp>
      <p:sp>
        <p:nvSpPr>
          <p:cNvPr id="58372" name="Rectangle 12">
            <a:extLst>
              <a:ext uri="{FF2B5EF4-FFF2-40B4-BE49-F238E27FC236}">
                <a16:creationId xmlns:a16="http://schemas.microsoft.com/office/drawing/2014/main" id="{8932866A-BD68-C953-8ECB-8825B18F6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441450"/>
            <a:ext cx="84105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solidFill>
                  <a:srgbClr val="003F82"/>
                </a:solidFill>
              </a:rPr>
              <a:t>Why any relation in a relational schema has at least one key?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solidFill>
                  <a:srgbClr val="003F82"/>
                </a:solidFill>
              </a:rPr>
              <a:t>What happens when one implements the ER diagram from previous homework (Homework #2, Library system) with a single relation (instead of creating distinct relations for entities and relationships)?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>
                <a:solidFill>
                  <a:srgbClr val="003F82"/>
                </a:solidFill>
              </a:rPr>
              <a:t>Translate all ER diagrams from previous homework into relational schemas.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ubtitle 2">
            <a:extLst>
              <a:ext uri="{FF2B5EF4-FFF2-40B4-BE49-F238E27FC236}">
                <a16:creationId xmlns:a16="http://schemas.microsoft.com/office/drawing/2014/main" id="{E43614BA-D551-55E9-D099-3C64D4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altLang="en-US" sz="1200">
                <a:solidFill>
                  <a:srgbClr val="003F82"/>
                </a:solidFill>
                <a:latin typeface="Myriad Pro" charset="0"/>
                <a:ea typeface="ＭＳ Ｐゴシック" panose="020B0600070205080204" pitchFamily="34" charset="-128"/>
              </a:rPr>
              <a:t>20, Myasnitskaya str., Moscow, Russia, 101000</a:t>
            </a:r>
          </a:p>
          <a:p>
            <a:r>
              <a:rPr lang="ru-RU" altLang="en-US" sz="1200">
                <a:solidFill>
                  <a:srgbClr val="003F82"/>
                </a:solidFill>
                <a:latin typeface="Myriad Pro" charset="0"/>
                <a:ea typeface="ＭＳ Ｐゴシック" panose="020B0600070205080204" pitchFamily="34" charset="-128"/>
              </a:rPr>
              <a:t>Tel.: +7 (495) 628-8829, Fax: +7 (495) 628-7931</a:t>
            </a:r>
            <a:endParaRPr lang="en-US" altLang="en-US" sz="1200">
              <a:solidFill>
                <a:srgbClr val="003F82"/>
              </a:solidFill>
              <a:latin typeface="Myriad Pro" charset="0"/>
              <a:ea typeface="ＭＳ Ｐゴシック" panose="020B0600070205080204" pitchFamily="34" charset="-128"/>
            </a:endParaRPr>
          </a:p>
          <a:p>
            <a:r>
              <a:rPr lang="en-US" altLang="en-US" sz="1200">
                <a:solidFill>
                  <a:srgbClr val="003F82"/>
                </a:solidFill>
                <a:latin typeface="Myriad Pro" charset="0"/>
                <a:ea typeface="ＭＳ Ｐゴシック" panose="020B0600070205080204" pitchFamily="34" charset="-128"/>
              </a:rPr>
              <a:t>www.hse.ru</a:t>
            </a:r>
            <a:endParaRPr lang="ru-RU" altLang="en-US" sz="1200">
              <a:solidFill>
                <a:srgbClr val="003F82"/>
              </a:solidFill>
              <a:latin typeface="Myriad Pro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ECF79C6-0AAB-1F00-EDEA-CF78DB352C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en-US" sz="3600">
                <a:latin typeface="Arial Black" panose="020B0604020202020204" pitchFamily="34" charset="0"/>
                <a:ea typeface="ＭＳ Ｐゴシック" panose="020B0600070205080204" pitchFamily="34" charset="-128"/>
              </a:rPr>
              <a:t>Rule #1: Implementation of Entities</a:t>
            </a:r>
            <a:br>
              <a:rPr lang="de-DE" altLang="en-US" sz="3600">
                <a:latin typeface="Arial Black" panose="020B0604020202020204" pitchFamily="34" charset="0"/>
                <a:ea typeface="ＭＳ Ｐゴシック" panose="020B0600070205080204" pitchFamily="34" charset="-128"/>
              </a:rPr>
            </a:br>
            <a:endParaRPr lang="de-DE" altLang="en-US" sz="3600">
              <a:latin typeface="Arial Black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F0D3A689-0B7A-D934-EE67-77C0FE9537D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524000"/>
            <a:ext cx="9448800" cy="5181600"/>
          </a:xfrm>
        </p:spPr>
        <p:txBody>
          <a:bodyPr/>
          <a:lstStyle/>
          <a:p>
            <a:pPr>
              <a:buFont typeface="Webdings" pitchFamily="2" charset="2"/>
              <a:buNone/>
            </a:pPr>
            <a:r>
              <a:rPr lang="de-DE" altLang="en-US" sz="2800" b="1">
                <a:latin typeface="Tahoma" panose="020B0604030504040204" pitchFamily="34" charset="0"/>
                <a:ea typeface="ＭＳ Ｐゴシック" panose="020B0600070205080204" pitchFamily="34" charset="-128"/>
              </a:rPr>
              <a:t>Student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	{[</a:t>
            </a:r>
            <a:r>
              <a:rPr lang="de-DE" altLang="en-US" sz="2800" u="sng">
                <a:latin typeface="Tahoma" panose="020B0604030504040204" pitchFamily="34" charset="0"/>
                <a:ea typeface="ＭＳ Ｐゴシック" panose="020B0600070205080204" pitchFamily="34" charset="-128"/>
              </a:rPr>
              <a:t>StudID:integer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string, Semester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integer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]}</a:t>
            </a:r>
          </a:p>
          <a:p>
            <a:pPr>
              <a:buFont typeface="Webdings" pitchFamily="2" charset="2"/>
              <a:buNone/>
            </a:pPr>
            <a:endParaRPr lang="de-DE" altLang="en-US" sz="28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>
              <a:buFont typeface="Webdings" pitchFamily="2" charset="2"/>
              <a:buNone/>
            </a:pPr>
            <a:r>
              <a:rPr lang="de-DE" altLang="en-US" sz="2800" b="1">
                <a:latin typeface="Tahoma" panose="020B0604030504040204" pitchFamily="34" charset="0"/>
                <a:ea typeface="ＭＳ Ｐゴシック" panose="020B0600070205080204" pitchFamily="34" charset="-128"/>
              </a:rPr>
              <a:t>Lecture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{[</a:t>
            </a:r>
            <a:r>
              <a:rPr lang="de-DE" altLang="en-US" sz="2800" u="sng">
                <a:latin typeface="Tahoma" panose="020B0604030504040204" pitchFamily="34" charset="0"/>
                <a:ea typeface="ＭＳ Ｐゴシック" panose="020B0600070205080204" pitchFamily="34" charset="-128"/>
              </a:rPr>
              <a:t>Nr:integer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Title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string, CP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integer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]}</a:t>
            </a:r>
          </a:p>
          <a:p>
            <a:pPr>
              <a:buFont typeface="Webdings" pitchFamily="2" charset="2"/>
              <a:buNone/>
            </a:pPr>
            <a:endParaRPr lang="de-DE" altLang="en-US" sz="28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buFont typeface="Webdings" pitchFamily="2" charset="2"/>
              <a:buNone/>
            </a:pPr>
            <a:r>
              <a:rPr lang="de-DE" altLang="en-US" sz="2800" b="1">
                <a:latin typeface="Tahoma" panose="020B0604030504040204" pitchFamily="34" charset="0"/>
                <a:ea typeface="ＭＳ Ｐゴシック" panose="020B0600070205080204" pitchFamily="34" charset="-128"/>
              </a:rPr>
              <a:t>Professor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{[</a:t>
            </a:r>
            <a:r>
              <a:rPr lang="de-DE" altLang="en-US" sz="2800" u="sng">
                <a:latin typeface="Tahoma" panose="020B0604030504040204" pitchFamily="34" charset="0"/>
                <a:ea typeface="ＭＳ Ｐゴシック" panose="020B0600070205080204" pitchFamily="34" charset="-128"/>
              </a:rPr>
              <a:t>PersNr:integer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string, Level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string,           			    Room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 integer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]}</a:t>
            </a:r>
          </a:p>
          <a:p>
            <a:pPr>
              <a:buFont typeface="Webdings" pitchFamily="2" charset="2"/>
              <a:buNone/>
            </a:pPr>
            <a:endParaRPr lang="de-DE" altLang="en-US" sz="28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>
              <a:buFont typeface="Webdings" pitchFamily="2" charset="2"/>
              <a:buNone/>
            </a:pPr>
            <a:r>
              <a:rPr lang="de-DE" altLang="en-US" sz="2800" b="1">
                <a:latin typeface="Tahoma" panose="020B0604030504040204" pitchFamily="34" charset="0"/>
                <a:ea typeface="ＭＳ Ｐゴシック" panose="020B0600070205080204" pitchFamily="34" charset="-128"/>
              </a:rPr>
              <a:t>Assistant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{[</a:t>
            </a:r>
            <a:r>
              <a:rPr lang="de-DE" altLang="en-US" sz="2800" u="sng">
                <a:latin typeface="Tahoma" panose="020B0604030504040204" pitchFamily="34" charset="0"/>
                <a:ea typeface="ＭＳ Ｐゴシック" panose="020B0600070205080204" pitchFamily="34" charset="-128"/>
              </a:rPr>
              <a:t>PersNr:integer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Name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string, Area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: </a:t>
            </a:r>
            <a:r>
              <a:rPr lang="de-DE" altLang="en-US" sz="2800" i="1">
                <a:latin typeface="Tahoma" panose="020B0604030504040204" pitchFamily="34" charset="0"/>
                <a:ea typeface="ＭＳ Ｐゴシック" panose="020B0600070205080204" pitchFamily="34" charset="-128"/>
              </a:rPr>
              <a:t>string</a:t>
            </a:r>
            <a:r>
              <a:rPr lang="de-DE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]}</a:t>
            </a:r>
          </a:p>
        </p:txBody>
      </p:sp>
      <p:sp>
        <p:nvSpPr>
          <p:cNvPr id="18435" name="Foliennummernplatzhalter 3">
            <a:extLst>
              <a:ext uri="{FF2B5EF4-FFF2-40B4-BE49-F238E27FC236}">
                <a16:creationId xmlns:a16="http://schemas.microsoft.com/office/drawing/2014/main" id="{89BD11C7-44F1-9B12-078C-0241F867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74050E-244E-0740-847D-947CC972D2A8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5">
            <a:extLst>
              <a:ext uri="{FF2B5EF4-FFF2-40B4-BE49-F238E27FC236}">
                <a16:creationId xmlns:a16="http://schemas.microsoft.com/office/drawing/2014/main" id="{2C24A746-694F-FAEC-D96F-9544B8AE5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10200"/>
            <a:ext cx="1676400" cy="5334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58" name="Rectangle 64">
            <a:extLst>
              <a:ext uri="{FF2B5EF4-FFF2-40B4-BE49-F238E27FC236}">
                <a16:creationId xmlns:a16="http://schemas.microsoft.com/office/drawing/2014/main" id="{5E3F9571-389A-5B67-EE13-0C1DE5584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1600200" cy="6096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59" name="Rectangle 63">
            <a:extLst>
              <a:ext uri="{FF2B5EF4-FFF2-40B4-BE49-F238E27FC236}">
                <a16:creationId xmlns:a16="http://schemas.microsoft.com/office/drawing/2014/main" id="{1D61DCCC-A27D-3854-AC35-A2E2AA0FB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10200"/>
            <a:ext cx="1676400" cy="609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4B2D0B3-A90C-BE75-3E3E-2C7F9A4111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de-DE" altLang="en-US" sz="3600">
                <a:latin typeface="Arial Black" panose="020B0604020202020204" pitchFamily="34" charset="0"/>
                <a:ea typeface="ＭＳ Ｐゴシック" panose="020B0600070205080204" pitchFamily="34" charset="-128"/>
              </a:rPr>
              <a:t>Rule #2: Relationships</a:t>
            </a:r>
            <a:br>
              <a:rPr lang="de-DE" altLang="en-US" sz="3600">
                <a:latin typeface="Arial Black" panose="020B0604020202020204" pitchFamily="34" charset="0"/>
                <a:ea typeface="ＭＳ Ｐゴシック" panose="020B0600070205080204" pitchFamily="34" charset="-128"/>
              </a:rPr>
            </a:br>
            <a:endParaRPr lang="de-DE" altLang="en-US" sz="3600">
              <a:latin typeface="Arial Black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61" name="Oval 3">
            <a:extLst>
              <a:ext uri="{FF2B5EF4-FFF2-40B4-BE49-F238E27FC236}">
                <a16:creationId xmlns:a16="http://schemas.microsoft.com/office/drawing/2014/main" id="{1B08C2EC-0F9C-5ED1-7D7D-EFA4ABA2C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5400"/>
            <a:ext cx="1295400" cy="457200"/>
          </a:xfrm>
          <a:prstGeom prst="ellipse">
            <a:avLst/>
          </a:prstGeom>
          <a:solidFill>
            <a:schemeClr val="accent2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A</a:t>
            </a:r>
            <a:r>
              <a:rPr lang="de-DE" altLang="en-US" sz="1800" baseline="-25000">
                <a:latin typeface="Times New Roman" panose="02020603050405020304" pitchFamily="18" charset="0"/>
              </a:rPr>
              <a:t>11</a:t>
            </a:r>
            <a:endParaRPr lang="de-DE" altLang="en-US" sz="1800">
              <a:latin typeface="Times New Roman" panose="02020603050405020304" pitchFamily="18" charset="0"/>
            </a:endParaRPr>
          </a:p>
        </p:txBody>
      </p:sp>
      <p:sp>
        <p:nvSpPr>
          <p:cNvPr id="19462" name="Oval 4">
            <a:extLst>
              <a:ext uri="{FF2B5EF4-FFF2-40B4-BE49-F238E27FC236}">
                <a16:creationId xmlns:a16="http://schemas.microsoft.com/office/drawing/2014/main" id="{2950E3F4-A672-25A6-7631-3DF4CD45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295400"/>
            <a:ext cx="1371600" cy="533400"/>
          </a:xfrm>
          <a:prstGeom prst="ellipse">
            <a:avLst/>
          </a:prstGeom>
          <a:solidFill>
            <a:schemeClr val="accent2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9463" name="Rectangle 5">
            <a:extLst>
              <a:ext uri="{FF2B5EF4-FFF2-40B4-BE49-F238E27FC236}">
                <a16:creationId xmlns:a16="http://schemas.microsoft.com/office/drawing/2014/main" id="{5FB4DB42-2A9C-9205-E43C-BBDDE0C3E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295400"/>
            <a:ext cx="1143000" cy="5334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E</a:t>
            </a:r>
            <a:r>
              <a:rPr lang="de-DE" altLang="en-US" sz="1800" baseline="-25000">
                <a:latin typeface="Times New Roman" panose="02020603050405020304" pitchFamily="18" charset="0"/>
              </a:rPr>
              <a:t>1</a:t>
            </a:r>
            <a:endParaRPr lang="de-DE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19464" name="AutoShape 6">
            <a:extLst>
              <a:ext uri="{FF2B5EF4-FFF2-40B4-BE49-F238E27FC236}">
                <a16:creationId xmlns:a16="http://schemas.microsoft.com/office/drawing/2014/main" id="{8CD410F5-F92F-6A7E-F513-41B5967527C7}"/>
              </a:ext>
            </a:extLst>
          </p:cNvPr>
          <p:cNvCxnSpPr>
            <a:cxnSpLocks noChangeShapeType="1"/>
            <a:stCxn id="19463" idx="3"/>
            <a:endCxn id="19462" idx="2"/>
          </p:cNvCxnSpPr>
          <p:nvPr/>
        </p:nvCxnSpPr>
        <p:spPr bwMode="auto">
          <a:xfrm>
            <a:off x="4876800" y="1562100"/>
            <a:ext cx="285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AutoShape 8">
            <a:extLst>
              <a:ext uri="{FF2B5EF4-FFF2-40B4-BE49-F238E27FC236}">
                <a16:creationId xmlns:a16="http://schemas.microsoft.com/office/drawing/2014/main" id="{78BA4762-F3A5-BF28-D895-5B5218AAD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362200"/>
            <a:ext cx="1600200" cy="838200"/>
          </a:xfrm>
          <a:prstGeom prst="diamond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R</a:t>
            </a:r>
          </a:p>
        </p:txBody>
      </p:sp>
      <p:cxnSp>
        <p:nvCxnSpPr>
          <p:cNvPr id="19466" name="AutoShape 9">
            <a:extLst>
              <a:ext uri="{FF2B5EF4-FFF2-40B4-BE49-F238E27FC236}">
                <a16:creationId xmlns:a16="http://schemas.microsoft.com/office/drawing/2014/main" id="{AAB107EE-CB83-3221-DBD5-443267DE00B7}"/>
              </a:ext>
            </a:extLst>
          </p:cNvPr>
          <p:cNvCxnSpPr>
            <a:cxnSpLocks noChangeShapeType="1"/>
            <a:stCxn id="19463" idx="2"/>
            <a:endCxn id="19465" idx="0"/>
          </p:cNvCxnSpPr>
          <p:nvPr/>
        </p:nvCxnSpPr>
        <p:spPr bwMode="auto">
          <a:xfrm>
            <a:off x="4305300" y="1828800"/>
            <a:ext cx="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Oval 10">
            <a:extLst>
              <a:ext uri="{FF2B5EF4-FFF2-40B4-BE49-F238E27FC236}">
                <a16:creationId xmlns:a16="http://schemas.microsoft.com/office/drawing/2014/main" id="{7BB1D12A-040C-A3C7-ABAA-9F981A024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1143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C8E3645D-4025-2517-4D61-F0A6152A0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57400"/>
            <a:ext cx="1143000" cy="457200"/>
          </a:xfrm>
          <a:prstGeom prst="ellipse">
            <a:avLst/>
          </a:prstGeom>
          <a:solidFill>
            <a:srgbClr val="FF660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A</a:t>
            </a:r>
            <a:r>
              <a:rPr lang="de-DE" altLang="en-US" sz="1800" i="1" baseline="30000">
                <a:latin typeface="Times New Roman" panose="02020603050405020304" pitchFamily="18" charset="0"/>
              </a:rPr>
              <a:t>R</a:t>
            </a:r>
            <a:r>
              <a:rPr lang="de-DE" altLang="en-US" sz="1800" baseline="-25000">
                <a:latin typeface="Times New Roman" panose="02020603050405020304" pitchFamily="18" charset="0"/>
              </a:rPr>
              <a:t>1</a:t>
            </a:r>
            <a:endParaRPr lang="de-DE" altLang="en-US" sz="1800">
              <a:latin typeface="Times New Roman" panose="02020603050405020304" pitchFamily="18" charset="0"/>
            </a:endParaRPr>
          </a:p>
        </p:txBody>
      </p:sp>
      <p:sp>
        <p:nvSpPr>
          <p:cNvPr id="19469" name="Oval 13">
            <a:extLst>
              <a:ext uri="{FF2B5EF4-FFF2-40B4-BE49-F238E27FC236}">
                <a16:creationId xmlns:a16="http://schemas.microsoft.com/office/drawing/2014/main" id="{B1C1E2F8-BE4A-90F2-BB0A-DD95E6D5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1295400" cy="685800"/>
          </a:xfrm>
          <a:prstGeom prst="ellipse">
            <a:avLst/>
          </a:prstGeom>
          <a:solidFill>
            <a:srgbClr val="FF6600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19470" name="Rectangle 16">
            <a:extLst>
              <a:ext uri="{FF2B5EF4-FFF2-40B4-BE49-F238E27FC236}">
                <a16:creationId xmlns:a16="http://schemas.microsoft.com/office/drawing/2014/main" id="{035D2C94-1CA4-A56E-4DD2-2E0ED339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914400" cy="4572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E</a:t>
            </a:r>
            <a:r>
              <a:rPr lang="de-DE" altLang="en-US" sz="1800" i="1" baseline="-25000">
                <a:latin typeface="Times New Roman" panose="02020603050405020304" pitchFamily="18" charset="0"/>
              </a:rPr>
              <a:t>n</a:t>
            </a:r>
            <a:endParaRPr lang="de-DE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19471" name="Rectangle 17">
            <a:extLst>
              <a:ext uri="{FF2B5EF4-FFF2-40B4-BE49-F238E27FC236}">
                <a16:creationId xmlns:a16="http://schemas.microsoft.com/office/drawing/2014/main" id="{BE2FF1B0-D3EF-885A-AB10-640B7447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733800"/>
            <a:ext cx="914400" cy="4572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E</a:t>
            </a:r>
            <a:r>
              <a:rPr lang="de-DE" altLang="en-US" sz="1800" baseline="-25000">
                <a:latin typeface="Times New Roman" panose="02020603050405020304" pitchFamily="18" charset="0"/>
              </a:rPr>
              <a:t>2</a:t>
            </a:r>
            <a:endParaRPr lang="de-DE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19472" name="AutoShape 18">
            <a:extLst>
              <a:ext uri="{FF2B5EF4-FFF2-40B4-BE49-F238E27FC236}">
                <a16:creationId xmlns:a16="http://schemas.microsoft.com/office/drawing/2014/main" id="{99068744-CFFD-F9A7-514F-9C992E63CB25}"/>
              </a:ext>
            </a:extLst>
          </p:cNvPr>
          <p:cNvCxnSpPr>
            <a:cxnSpLocks noChangeShapeType="1"/>
            <a:stCxn id="19465" idx="2"/>
            <a:endCxn id="19471" idx="0"/>
          </p:cNvCxnSpPr>
          <p:nvPr/>
        </p:nvCxnSpPr>
        <p:spPr bwMode="auto">
          <a:xfrm flipH="1">
            <a:off x="2971800" y="3200400"/>
            <a:ext cx="13335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9">
            <a:extLst>
              <a:ext uri="{FF2B5EF4-FFF2-40B4-BE49-F238E27FC236}">
                <a16:creationId xmlns:a16="http://schemas.microsoft.com/office/drawing/2014/main" id="{9718DD8F-6E63-6B54-684E-6CB363DBD275}"/>
              </a:ext>
            </a:extLst>
          </p:cNvPr>
          <p:cNvCxnSpPr>
            <a:cxnSpLocks noChangeShapeType="1"/>
            <a:stCxn id="19465" idx="2"/>
            <a:endCxn id="19470" idx="0"/>
          </p:cNvCxnSpPr>
          <p:nvPr/>
        </p:nvCxnSpPr>
        <p:spPr bwMode="auto">
          <a:xfrm>
            <a:off x="4305300" y="3200400"/>
            <a:ext cx="12573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4" name="Oval 20">
            <a:extLst>
              <a:ext uri="{FF2B5EF4-FFF2-40B4-BE49-F238E27FC236}">
                <a16:creationId xmlns:a16="http://schemas.microsoft.com/office/drawing/2014/main" id="{34691218-D005-3751-23E7-A41CBC030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0"/>
            <a:ext cx="1295400" cy="457200"/>
          </a:xfrm>
          <a:prstGeom prst="ellipse">
            <a:avLst/>
          </a:prstGeom>
          <a:solidFill>
            <a:srgbClr val="FF99FF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A</a:t>
            </a:r>
            <a:r>
              <a:rPr lang="de-DE" altLang="en-US" sz="1800" i="1" baseline="-25000">
                <a:latin typeface="Times New Roman" panose="02020603050405020304" pitchFamily="18" charset="0"/>
              </a:rPr>
              <a:t>n</a:t>
            </a:r>
            <a:r>
              <a:rPr lang="de-DE" altLang="en-US" sz="1800" baseline="-25000">
                <a:latin typeface="Times New Roman" panose="02020603050405020304" pitchFamily="18" charset="0"/>
              </a:rPr>
              <a:t>1</a:t>
            </a:r>
            <a:endParaRPr lang="de-DE" altLang="en-US" sz="1800">
              <a:latin typeface="Times New Roman" panose="02020603050405020304" pitchFamily="18" charset="0"/>
            </a:endParaRPr>
          </a:p>
        </p:txBody>
      </p:sp>
      <p:sp>
        <p:nvSpPr>
          <p:cNvPr id="19475" name="Oval 21">
            <a:extLst>
              <a:ext uri="{FF2B5EF4-FFF2-40B4-BE49-F238E27FC236}">
                <a16:creationId xmlns:a16="http://schemas.microsoft.com/office/drawing/2014/main" id="{A5B9AB47-D150-BDA0-2274-B6F6D48D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19600"/>
            <a:ext cx="1447800" cy="609600"/>
          </a:xfrm>
          <a:prstGeom prst="ellipse">
            <a:avLst/>
          </a:prstGeom>
          <a:solidFill>
            <a:srgbClr val="FF99FF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9476" name="Oval 22">
            <a:extLst>
              <a:ext uri="{FF2B5EF4-FFF2-40B4-BE49-F238E27FC236}">
                <a16:creationId xmlns:a16="http://schemas.microsoft.com/office/drawing/2014/main" id="{6A9117D1-4765-ECD6-4004-A1776DDD6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1295400" cy="457200"/>
          </a:xfrm>
          <a:prstGeom prst="ellipse">
            <a:avLst/>
          </a:prstGeom>
          <a:solidFill>
            <a:srgbClr val="99FF99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A</a:t>
            </a:r>
            <a:r>
              <a:rPr lang="de-DE" altLang="en-US" sz="1800" baseline="-25000">
                <a:latin typeface="Times New Roman" panose="02020603050405020304" pitchFamily="18" charset="0"/>
              </a:rPr>
              <a:t>21</a:t>
            </a:r>
            <a:endParaRPr lang="de-DE" altLang="en-US" sz="1800">
              <a:latin typeface="Times New Roman" panose="02020603050405020304" pitchFamily="18" charset="0"/>
            </a:endParaRPr>
          </a:p>
        </p:txBody>
      </p:sp>
      <p:sp>
        <p:nvSpPr>
          <p:cNvPr id="19477" name="Oval 23">
            <a:extLst>
              <a:ext uri="{FF2B5EF4-FFF2-40B4-BE49-F238E27FC236}">
                <a16:creationId xmlns:a16="http://schemas.microsoft.com/office/drawing/2014/main" id="{6DED3434-B29B-A6F3-4D86-3B2C987B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91000"/>
            <a:ext cx="1371600" cy="609600"/>
          </a:xfrm>
          <a:prstGeom prst="ellipse">
            <a:avLst/>
          </a:prstGeom>
          <a:solidFill>
            <a:srgbClr val="99FF99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19478" name="Oval 24">
            <a:extLst>
              <a:ext uri="{FF2B5EF4-FFF2-40B4-BE49-F238E27FC236}">
                <a16:creationId xmlns:a16="http://schemas.microsoft.com/office/drawing/2014/main" id="{CFBA785C-AB80-42D4-D422-4C508760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95800"/>
            <a:ext cx="1143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9479" name="Oval 25">
            <a:extLst>
              <a:ext uri="{FF2B5EF4-FFF2-40B4-BE49-F238E27FC236}">
                <a16:creationId xmlns:a16="http://schemas.microsoft.com/office/drawing/2014/main" id="{D4948CE0-FD85-B008-166D-5FAD8839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95800"/>
            <a:ext cx="1143000" cy="381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9480" name="Text Box 45">
            <a:extLst>
              <a:ext uri="{FF2B5EF4-FFF2-40B4-BE49-F238E27FC236}">
                <a16:creationId xmlns:a16="http://schemas.microsoft.com/office/drawing/2014/main" id="{920307CD-D3AA-0694-BFAA-5D8D1F2B0E7A}"/>
              </a:ext>
            </a:extLst>
          </p:cNvPr>
          <p:cNvSpPr txBox="1">
            <a:spLocks noChangeArrowheads="1"/>
          </p:cNvSpPr>
          <p:nvPr/>
        </p:nvSpPr>
        <p:spPr bwMode="auto">
          <a:xfrm rot="5328716">
            <a:off x="5942807" y="2437606"/>
            <a:ext cx="48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b="1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9481" name="Text Box 47">
            <a:extLst>
              <a:ext uri="{FF2B5EF4-FFF2-40B4-BE49-F238E27FC236}">
                <a16:creationId xmlns:a16="http://schemas.microsoft.com/office/drawing/2014/main" id="{78C69606-744A-5AD3-0FFE-C2606E8A8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10000"/>
            <a:ext cx="48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b="1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9482" name="Text Box 53">
            <a:extLst>
              <a:ext uri="{FF2B5EF4-FFF2-40B4-BE49-F238E27FC236}">
                <a16:creationId xmlns:a16="http://schemas.microsoft.com/office/drawing/2014/main" id="{F00BC33A-1046-0816-57F3-3990E8503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841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9483" name="Object 28">
            <a:extLst>
              <a:ext uri="{FF2B5EF4-FFF2-40B4-BE49-F238E27FC236}">
                <a16:creationId xmlns:a16="http://schemas.microsoft.com/office/drawing/2014/main" id="{98CEB571-475A-E732-7D8A-8F0565B78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295400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622300" imgH="546100" progId="Equation.3">
                  <p:embed/>
                </p:oleObj>
              </mc:Choice>
              <mc:Fallback>
                <p:oleObj name="Formel" r:id="rId2" imgW="622300" imgH="546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295400"/>
                        <a:ext cx="58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9">
            <a:extLst>
              <a:ext uri="{FF2B5EF4-FFF2-40B4-BE49-F238E27FC236}">
                <a16:creationId xmlns:a16="http://schemas.microsoft.com/office/drawing/2014/main" id="{C07E8400-4E64-A3EC-363E-D58BA9671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895600"/>
          <a:ext cx="60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609600" imgH="838200" progId="Equation.3">
                  <p:embed/>
                </p:oleObj>
              </mc:Choice>
              <mc:Fallback>
                <p:oleObj name="Formel" r:id="rId4" imgW="609600" imgH="838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95600"/>
                        <a:ext cx="609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30">
            <a:extLst>
              <a:ext uri="{FF2B5EF4-FFF2-40B4-BE49-F238E27FC236}">
                <a16:creationId xmlns:a16="http://schemas.microsoft.com/office/drawing/2014/main" id="{77DFF8DF-5652-8414-52B1-5298B0739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4419600"/>
          <a:ext cx="723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6" imgW="723900" imgH="622300" progId="Equation.3">
                  <p:embed/>
                </p:oleObj>
              </mc:Choice>
              <mc:Fallback>
                <p:oleObj name="Formel" r:id="rId6" imgW="723900" imgH="622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419600"/>
                        <a:ext cx="723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31">
            <a:extLst>
              <a:ext uri="{FF2B5EF4-FFF2-40B4-BE49-F238E27FC236}">
                <a16:creationId xmlns:a16="http://schemas.microsoft.com/office/drawing/2014/main" id="{C67C061E-07E8-FC15-856E-C0A476280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84650"/>
          <a:ext cx="7239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8" imgW="723900" imgH="622300" progId="Equation.3">
                  <p:embed/>
                </p:oleObj>
              </mc:Choice>
              <mc:Fallback>
                <p:oleObj name="Formel" r:id="rId8" imgW="723900" imgH="622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84650"/>
                        <a:ext cx="7239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Rectangle 66">
            <a:extLst>
              <a:ext uri="{FF2B5EF4-FFF2-40B4-BE49-F238E27FC236}">
                <a16:creationId xmlns:a16="http://schemas.microsoft.com/office/drawing/2014/main" id="{C5B8B443-92CF-FC1A-C192-1523E82D1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410200"/>
            <a:ext cx="1600200" cy="6096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9488" name="Object 33">
            <a:extLst>
              <a:ext uri="{FF2B5EF4-FFF2-40B4-BE49-F238E27FC236}">
                <a16:creationId xmlns:a16="http://schemas.microsoft.com/office/drawing/2014/main" id="{2185BC95-F643-6F6D-1BBD-3BBB4C260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334000"/>
          <a:ext cx="76962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0510400" imgH="10820400" progId="Equation.3">
                  <p:embed/>
                </p:oleObj>
              </mc:Choice>
              <mc:Fallback>
                <p:oleObj name="Equation" r:id="rId10" imgW="70510400" imgH="10820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76962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489" name="AutoShape 67">
            <a:extLst>
              <a:ext uri="{FF2B5EF4-FFF2-40B4-BE49-F238E27FC236}">
                <a16:creationId xmlns:a16="http://schemas.microsoft.com/office/drawing/2014/main" id="{B16E46BB-1E59-38F9-8F07-04638A9EA246}"/>
              </a:ext>
            </a:extLst>
          </p:cNvPr>
          <p:cNvCxnSpPr>
            <a:cxnSpLocks noChangeShapeType="1"/>
            <a:stCxn id="19463" idx="1"/>
            <a:endCxn id="19461" idx="6"/>
          </p:cNvCxnSpPr>
          <p:nvPr/>
        </p:nvCxnSpPr>
        <p:spPr bwMode="auto">
          <a:xfrm flipH="1" flipV="1">
            <a:off x="3295650" y="1524000"/>
            <a:ext cx="438150" cy="381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0" name="AutoShape 69">
            <a:extLst>
              <a:ext uri="{FF2B5EF4-FFF2-40B4-BE49-F238E27FC236}">
                <a16:creationId xmlns:a16="http://schemas.microsoft.com/office/drawing/2014/main" id="{AD69A27E-29DB-2506-4DBF-5A60B6C9C8CF}"/>
              </a:ext>
            </a:extLst>
          </p:cNvPr>
          <p:cNvCxnSpPr>
            <a:cxnSpLocks noChangeShapeType="1"/>
            <a:stCxn id="19463" idx="1"/>
            <a:endCxn id="19467" idx="6"/>
          </p:cNvCxnSpPr>
          <p:nvPr/>
        </p:nvCxnSpPr>
        <p:spPr bwMode="auto">
          <a:xfrm flipH="1">
            <a:off x="3124200" y="1562100"/>
            <a:ext cx="609600" cy="5334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1" name="AutoShape 70">
            <a:extLst>
              <a:ext uri="{FF2B5EF4-FFF2-40B4-BE49-F238E27FC236}">
                <a16:creationId xmlns:a16="http://schemas.microsoft.com/office/drawing/2014/main" id="{452ACF94-7911-F025-AF3C-6670E3C69722}"/>
              </a:ext>
            </a:extLst>
          </p:cNvPr>
          <p:cNvCxnSpPr>
            <a:cxnSpLocks noChangeShapeType="1"/>
            <a:stCxn id="19463" idx="3"/>
            <a:endCxn id="19462" idx="2"/>
          </p:cNvCxnSpPr>
          <p:nvPr/>
        </p:nvCxnSpPr>
        <p:spPr bwMode="auto">
          <a:xfrm>
            <a:off x="4876800" y="1562100"/>
            <a:ext cx="285750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2" name="AutoShape 72">
            <a:extLst>
              <a:ext uri="{FF2B5EF4-FFF2-40B4-BE49-F238E27FC236}">
                <a16:creationId xmlns:a16="http://schemas.microsoft.com/office/drawing/2014/main" id="{1E32DE45-1C2E-7437-DF51-93951100E0DF}"/>
              </a:ext>
            </a:extLst>
          </p:cNvPr>
          <p:cNvCxnSpPr>
            <a:cxnSpLocks noChangeShapeType="1"/>
            <a:stCxn id="19471" idx="1"/>
            <a:endCxn id="19476" idx="6"/>
          </p:cNvCxnSpPr>
          <p:nvPr/>
        </p:nvCxnSpPr>
        <p:spPr bwMode="auto">
          <a:xfrm flipH="1" flipV="1">
            <a:off x="2076450" y="3581400"/>
            <a:ext cx="438150" cy="3810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3" name="AutoShape 73">
            <a:extLst>
              <a:ext uri="{FF2B5EF4-FFF2-40B4-BE49-F238E27FC236}">
                <a16:creationId xmlns:a16="http://schemas.microsoft.com/office/drawing/2014/main" id="{6B323D2B-19FB-CE4F-D002-9082AD08AA54}"/>
              </a:ext>
            </a:extLst>
          </p:cNvPr>
          <p:cNvCxnSpPr>
            <a:cxnSpLocks noChangeShapeType="1"/>
            <a:stCxn id="19471" idx="1"/>
            <a:endCxn id="19477" idx="6"/>
          </p:cNvCxnSpPr>
          <p:nvPr/>
        </p:nvCxnSpPr>
        <p:spPr bwMode="auto">
          <a:xfrm flipH="1">
            <a:off x="2076450" y="3962400"/>
            <a:ext cx="438150" cy="5334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4" name="AutoShape 74">
            <a:extLst>
              <a:ext uri="{FF2B5EF4-FFF2-40B4-BE49-F238E27FC236}">
                <a16:creationId xmlns:a16="http://schemas.microsoft.com/office/drawing/2014/main" id="{FAEE0F36-C18F-7601-EAA9-86956623EBFF}"/>
              </a:ext>
            </a:extLst>
          </p:cNvPr>
          <p:cNvCxnSpPr>
            <a:cxnSpLocks noChangeShapeType="1"/>
            <a:stCxn id="19471" idx="2"/>
            <a:endCxn id="19478" idx="0"/>
          </p:cNvCxnSpPr>
          <p:nvPr/>
        </p:nvCxnSpPr>
        <p:spPr bwMode="auto">
          <a:xfrm flipH="1">
            <a:off x="2933700" y="4191000"/>
            <a:ext cx="38100" cy="3048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5" name="AutoShape 75">
            <a:extLst>
              <a:ext uri="{FF2B5EF4-FFF2-40B4-BE49-F238E27FC236}">
                <a16:creationId xmlns:a16="http://schemas.microsoft.com/office/drawing/2014/main" id="{268007A9-C4CD-ABB4-7257-00EFF899B174}"/>
              </a:ext>
            </a:extLst>
          </p:cNvPr>
          <p:cNvCxnSpPr>
            <a:cxnSpLocks noChangeShapeType="1"/>
            <a:stCxn id="19470" idx="2"/>
            <a:endCxn id="19479" idx="0"/>
          </p:cNvCxnSpPr>
          <p:nvPr/>
        </p:nvCxnSpPr>
        <p:spPr bwMode="auto">
          <a:xfrm>
            <a:off x="5562600" y="4191000"/>
            <a:ext cx="38100" cy="3048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76">
            <a:extLst>
              <a:ext uri="{FF2B5EF4-FFF2-40B4-BE49-F238E27FC236}">
                <a16:creationId xmlns:a16="http://schemas.microsoft.com/office/drawing/2014/main" id="{77DA33DD-8303-B796-5608-A78D200360F7}"/>
              </a:ext>
            </a:extLst>
          </p:cNvPr>
          <p:cNvCxnSpPr>
            <a:cxnSpLocks noChangeShapeType="1"/>
            <a:stCxn id="19470" idx="3"/>
            <a:endCxn id="19474" idx="2"/>
          </p:cNvCxnSpPr>
          <p:nvPr/>
        </p:nvCxnSpPr>
        <p:spPr bwMode="auto">
          <a:xfrm>
            <a:off x="6019800" y="3962400"/>
            <a:ext cx="285750" cy="762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AutoShape 77">
            <a:extLst>
              <a:ext uri="{FF2B5EF4-FFF2-40B4-BE49-F238E27FC236}">
                <a16:creationId xmlns:a16="http://schemas.microsoft.com/office/drawing/2014/main" id="{66BD0421-10AC-6B1E-9D9F-A2E5ECFD4641}"/>
              </a:ext>
            </a:extLst>
          </p:cNvPr>
          <p:cNvCxnSpPr>
            <a:cxnSpLocks noChangeShapeType="1"/>
            <a:stCxn id="19470" idx="3"/>
            <a:endCxn id="19475" idx="1"/>
          </p:cNvCxnSpPr>
          <p:nvPr/>
        </p:nvCxnSpPr>
        <p:spPr bwMode="auto">
          <a:xfrm>
            <a:off x="6019800" y="3962400"/>
            <a:ext cx="517525" cy="52705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8" name="AutoShape 78">
            <a:extLst>
              <a:ext uri="{FF2B5EF4-FFF2-40B4-BE49-F238E27FC236}">
                <a16:creationId xmlns:a16="http://schemas.microsoft.com/office/drawing/2014/main" id="{14BC8BAE-EC79-41A9-452B-6916E4A905A3}"/>
              </a:ext>
            </a:extLst>
          </p:cNvPr>
          <p:cNvCxnSpPr>
            <a:cxnSpLocks noChangeShapeType="1"/>
            <a:stCxn id="19465" idx="3"/>
            <a:endCxn id="19468" idx="2"/>
          </p:cNvCxnSpPr>
          <p:nvPr/>
        </p:nvCxnSpPr>
        <p:spPr bwMode="auto">
          <a:xfrm flipV="1">
            <a:off x="5105400" y="2286000"/>
            <a:ext cx="304800" cy="4953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AutoShape 79">
            <a:extLst>
              <a:ext uri="{FF2B5EF4-FFF2-40B4-BE49-F238E27FC236}">
                <a16:creationId xmlns:a16="http://schemas.microsoft.com/office/drawing/2014/main" id="{D9B2ACE2-E6CD-6F60-96CC-6F55323B71B0}"/>
              </a:ext>
            </a:extLst>
          </p:cNvPr>
          <p:cNvCxnSpPr>
            <a:cxnSpLocks noChangeShapeType="1"/>
            <a:stCxn id="19465" idx="3"/>
            <a:endCxn id="19469" idx="2"/>
          </p:cNvCxnSpPr>
          <p:nvPr/>
        </p:nvCxnSpPr>
        <p:spPr bwMode="auto">
          <a:xfrm>
            <a:off x="5105400" y="2781300"/>
            <a:ext cx="304800" cy="4572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0" name="Text Box 80">
            <a:extLst>
              <a:ext uri="{FF2B5EF4-FFF2-40B4-BE49-F238E27FC236}">
                <a16:creationId xmlns:a16="http://schemas.microsoft.com/office/drawing/2014/main" id="{B982341B-F9AD-AD6E-9B9F-A5918F27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57800"/>
            <a:ext cx="11668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4400">
                <a:latin typeface="Times New Roman" panose="02020603050405020304" pitchFamily="18" charset="0"/>
              </a:rPr>
              <a:t>R:{[</a:t>
            </a:r>
          </a:p>
        </p:txBody>
      </p:sp>
      <p:sp>
        <p:nvSpPr>
          <p:cNvPr id="19501" name="Text Box 81">
            <a:extLst>
              <a:ext uri="{FF2B5EF4-FFF2-40B4-BE49-F238E27FC236}">
                <a16:creationId xmlns:a16="http://schemas.microsoft.com/office/drawing/2014/main" id="{AC210354-25D0-DB96-2953-B3BD888F9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257800"/>
            <a:ext cx="638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4400">
                <a:latin typeface="Times New Roman" panose="02020603050405020304" pitchFamily="18" charset="0"/>
              </a:rPr>
              <a:t>]}</a:t>
            </a:r>
          </a:p>
        </p:txBody>
      </p:sp>
      <p:sp>
        <p:nvSpPr>
          <p:cNvPr id="19502" name="Foliennummernplatzhalter 46">
            <a:extLst>
              <a:ext uri="{FF2B5EF4-FFF2-40B4-BE49-F238E27FC236}">
                <a16:creationId xmlns:a16="http://schemas.microsoft.com/office/drawing/2014/main" id="{01008BBF-BCBA-DD29-38C7-DD9911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34E2C3-B87A-F34C-816A-5C9F017BC9D2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8FC67EB-2A97-5001-D329-7AC1717F896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en-US" sz="3600">
                <a:latin typeface="Arial Black" panose="020B0604020202020204" pitchFamily="34" charset="0"/>
                <a:ea typeface="ＭＳ Ｐゴシック" panose="020B0600070205080204" pitchFamily="34" charset="-128"/>
              </a:rPr>
              <a:t>Implementation of Relationships</a:t>
            </a:r>
            <a:br>
              <a:rPr lang="de-DE" altLang="en-US" sz="3600">
                <a:latin typeface="Arial Black" panose="020B0604020202020204" pitchFamily="34" charset="0"/>
                <a:ea typeface="ＭＳ Ｐゴシック" panose="020B0600070205080204" pitchFamily="34" charset="-128"/>
              </a:rPr>
            </a:br>
            <a:endParaRPr lang="de-DE" altLang="en-US" sz="3600">
              <a:latin typeface="Arial Black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2" name="Rectangle 4">
            <a:extLst>
              <a:ext uri="{FF2B5EF4-FFF2-40B4-BE49-F238E27FC236}">
                <a16:creationId xmlns:a16="http://schemas.microsoft.com/office/drawing/2014/main" id="{54221A3E-765A-2524-304D-78C92217F6D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60000"/>
              </a:spcBef>
              <a:buFont typeface="Webdings" pitchFamily="2" charset="2"/>
              <a:buNone/>
            </a:pP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</a:rPr>
              <a:t>attends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 : {[</a:t>
            </a:r>
            <a:r>
              <a:rPr lang="de-DE" altLang="en-US" sz="2400" u="sng">
                <a:latin typeface="Tahoma" panose="020B0604030504040204" pitchFamily="34" charset="0"/>
                <a:ea typeface="ＭＳ Ｐゴシック" panose="020B0600070205080204" pitchFamily="34" charset="-128"/>
              </a:rPr>
              <a:t>StudID: integer, Nr: integer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]}</a:t>
            </a:r>
          </a:p>
          <a:p>
            <a:pPr>
              <a:lnSpc>
                <a:spcPct val="140000"/>
              </a:lnSpc>
              <a:spcBef>
                <a:spcPct val="60000"/>
              </a:spcBef>
              <a:buFont typeface="Webdings" pitchFamily="2" charset="2"/>
              <a:buNone/>
            </a:pP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</a:rPr>
              <a:t>gives 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: {[PersNr: integer, </a:t>
            </a:r>
            <a:r>
              <a:rPr lang="de-DE" altLang="en-US" sz="2400" u="sng">
                <a:latin typeface="Tahoma" panose="020B0604030504040204" pitchFamily="34" charset="0"/>
                <a:ea typeface="ＭＳ Ｐゴシック" panose="020B0600070205080204" pitchFamily="34" charset="-128"/>
              </a:rPr>
              <a:t>Nr: integer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]}</a:t>
            </a:r>
          </a:p>
          <a:p>
            <a:pPr>
              <a:lnSpc>
                <a:spcPct val="140000"/>
              </a:lnSpc>
              <a:spcBef>
                <a:spcPct val="60000"/>
              </a:spcBef>
              <a:buFont typeface="Webdings" pitchFamily="2" charset="2"/>
              <a:buNone/>
            </a:pP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</a:rPr>
              <a:t>works-for 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: {[</a:t>
            </a:r>
            <a:r>
              <a:rPr lang="de-DE" altLang="en-US" sz="2400" u="sng">
                <a:latin typeface="Tahoma" panose="020B0604030504040204" pitchFamily="34" charset="0"/>
                <a:ea typeface="ＭＳ Ｐゴシック" panose="020B0600070205080204" pitchFamily="34" charset="-128"/>
              </a:rPr>
              <a:t>AssistantPersNr: integer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, ProfPersNr: integer]}</a:t>
            </a:r>
          </a:p>
          <a:p>
            <a:pPr>
              <a:lnSpc>
                <a:spcPct val="180000"/>
              </a:lnSpc>
              <a:spcBef>
                <a:spcPct val="60000"/>
              </a:spcBef>
              <a:buFont typeface="Webdings" pitchFamily="2" charset="2"/>
              <a:buNone/>
            </a:pP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</a:rPr>
              <a:t>requires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: {[</a:t>
            </a:r>
            <a:r>
              <a:rPr lang="de-DE" altLang="en-US" sz="2400" u="sng">
                <a:latin typeface="Tahoma" panose="020B0604030504040204" pitchFamily="34" charset="0"/>
                <a:ea typeface="ＭＳ Ｐゴシック" panose="020B0600070205080204" pitchFamily="34" charset="-128"/>
              </a:rPr>
              <a:t>prerequisite: integer, follow-up: integer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]} </a:t>
            </a:r>
          </a:p>
          <a:p>
            <a:pPr>
              <a:lnSpc>
                <a:spcPct val="180000"/>
              </a:lnSpc>
              <a:spcBef>
                <a:spcPct val="60000"/>
              </a:spcBef>
              <a:buFont typeface="Webdings" pitchFamily="2" charset="2"/>
              <a:buNone/>
            </a:pP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</a:rPr>
              <a:t>tests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 : {[</a:t>
            </a:r>
            <a:r>
              <a:rPr lang="de-DE" altLang="en-US" sz="2400" u="sng">
                <a:latin typeface="Tahoma" panose="020B0604030504040204" pitchFamily="34" charset="0"/>
                <a:ea typeface="ＭＳ Ｐゴシック" panose="020B0600070205080204" pitchFamily="34" charset="-128"/>
              </a:rPr>
              <a:t>StudID: integer, Nr: integer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, PersNr: integer, </a:t>
            </a:r>
          </a:p>
          <a:p>
            <a:pPr>
              <a:lnSpc>
                <a:spcPct val="40000"/>
              </a:lnSpc>
              <a:spcBef>
                <a:spcPct val="60000"/>
              </a:spcBef>
              <a:buFont typeface="Webdings" pitchFamily="2" charset="2"/>
              <a:buNone/>
            </a:pP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		       Grade: decimal]} </a:t>
            </a:r>
          </a:p>
        </p:txBody>
      </p:sp>
      <p:sp>
        <p:nvSpPr>
          <p:cNvPr id="20483" name="Foliennummernplatzhalter 3">
            <a:extLst>
              <a:ext uri="{FF2B5EF4-FFF2-40B4-BE49-F238E27FC236}">
                <a16:creationId xmlns:a16="http://schemas.microsoft.com/office/drawing/2014/main" id="{E1863EB7-3AD0-3B1E-99BC-644980C7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D4591-47E3-D24E-8D0D-B57A39557892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57">
            <a:extLst>
              <a:ext uri="{FF2B5EF4-FFF2-40B4-BE49-F238E27FC236}">
                <a16:creationId xmlns:a16="http://schemas.microsoft.com/office/drawing/2014/main" id="{86EBA893-9C1B-8FA0-689D-15D509BE7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52400"/>
            <a:ext cx="9144000" cy="914400"/>
          </a:xfrm>
        </p:spPr>
        <p:txBody>
          <a:bodyPr/>
          <a:lstStyle/>
          <a:p>
            <a:r>
              <a:rPr lang="de-DE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Instance of </a:t>
            </a:r>
            <a:r>
              <a:rPr lang="de-DE" altLang="en-US" i="1">
                <a:latin typeface="Arial Black" panose="020B0604020202020204" pitchFamily="34" charset="0"/>
                <a:ea typeface="ＭＳ Ｐゴシック" panose="020B0600070205080204" pitchFamily="34" charset="-128"/>
              </a:rPr>
              <a:t>attends</a:t>
            </a:r>
          </a:p>
        </p:txBody>
      </p:sp>
      <p:graphicFrame>
        <p:nvGraphicFramePr>
          <p:cNvPr id="79016" name="Group 168">
            <a:extLst>
              <a:ext uri="{FF2B5EF4-FFF2-40B4-BE49-F238E27FC236}">
                <a16:creationId xmlns:a16="http://schemas.microsoft.com/office/drawing/2014/main" id="{C1DE8FD2-C362-07F8-C5CD-5E5D9145FE0B}"/>
              </a:ext>
            </a:extLst>
          </p:cNvPr>
          <p:cNvGraphicFramePr>
            <a:graphicFrameLocks noGrp="1"/>
          </p:cNvGraphicFramePr>
          <p:nvPr>
            <p:ph type="body" idx="4294967295"/>
          </p:nvPr>
        </p:nvGraphicFramePr>
        <p:xfrm>
          <a:off x="0" y="914400"/>
          <a:ext cx="2362200" cy="19654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06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Student</a:t>
                      </a:r>
                    </a:p>
                  </a:txBody>
                  <a:tcPr marL="0" marR="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StudID</a:t>
                      </a:r>
                      <a:endParaRPr kumimoji="1" lang="de-DE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26120</a:t>
                      </a:r>
                    </a:p>
                  </a:txBody>
                  <a:tcPr marL="0" marR="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27550</a:t>
                      </a:r>
                    </a:p>
                  </a:txBody>
                  <a:tcPr marL="0" marR="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020" name="Group 172">
            <a:extLst>
              <a:ext uri="{FF2B5EF4-FFF2-40B4-BE49-F238E27FC236}">
                <a16:creationId xmlns:a16="http://schemas.microsoft.com/office/drawing/2014/main" id="{13B4F203-3666-2799-D430-84ACBBE4B2E1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762000"/>
          <a:ext cx="2286000" cy="5262561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attends</a:t>
                      </a:r>
                      <a:endParaRPr kumimoji="1" lang="de-DE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StudID</a:t>
                      </a:r>
                      <a:endParaRPr kumimoji="1" lang="de-DE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Nr</a:t>
                      </a:r>
                      <a:endParaRPr kumimoji="1" lang="de-DE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26120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27550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27550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4052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28106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28106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5052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28106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5216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28106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5259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29120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6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29120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1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29120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5049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29555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5022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25403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5022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1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29555</a:t>
                      </a:r>
                    </a:p>
                  </a:txBody>
                  <a:tcPr marL="0" marR="0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9017" name="Group 169">
            <a:extLst>
              <a:ext uri="{FF2B5EF4-FFF2-40B4-BE49-F238E27FC236}">
                <a16:creationId xmlns:a16="http://schemas.microsoft.com/office/drawing/2014/main" id="{7A28D03D-EE42-B0FE-2857-5E3A6B5E7ED2}"/>
              </a:ext>
            </a:extLst>
          </p:cNvPr>
          <p:cNvGraphicFramePr>
            <a:graphicFrameLocks noGrp="1"/>
          </p:cNvGraphicFramePr>
          <p:nvPr/>
        </p:nvGraphicFramePr>
        <p:xfrm>
          <a:off x="6781800" y="838200"/>
          <a:ext cx="2362200" cy="1965490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06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Lecture</a:t>
                      </a:r>
                      <a:endParaRPr kumimoji="1" lang="de-DE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Nr</a:t>
                      </a:r>
                      <a:endParaRPr kumimoji="1" lang="de-DE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-107" charset="0"/>
                      </a:endParaRPr>
                    </a:p>
                  </a:txBody>
                  <a:tcPr marL="0" marR="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5001</a:t>
                      </a:r>
                    </a:p>
                  </a:txBody>
                  <a:tcPr marL="0" marR="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4052</a:t>
                      </a:r>
                    </a:p>
                  </a:txBody>
                  <a:tcPr marL="0" marR="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ebdings" pitchFamily="-107" charset="2"/>
                        <a:buNone/>
                        <a:tabLst/>
                      </a:pPr>
                      <a:r>
                        <a:rPr kumimoji="1" lang="de-DE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07" charset="0"/>
                        </a:rPr>
                        <a:t>...</a:t>
                      </a:r>
                    </a:p>
                  </a:txBody>
                  <a:tcPr marL="0" marR="0" marT="45673" marB="456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93" name="Rectangle 173">
            <a:extLst>
              <a:ext uri="{FF2B5EF4-FFF2-40B4-BE49-F238E27FC236}">
                <a16:creationId xmlns:a16="http://schemas.microsoft.com/office/drawing/2014/main" id="{2971A5AD-DFA8-460D-BE60-0782569DE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943600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Student</a:t>
            </a:r>
          </a:p>
        </p:txBody>
      </p:sp>
      <p:sp>
        <p:nvSpPr>
          <p:cNvPr id="21594" name="AutoShape 174">
            <a:extLst>
              <a:ext uri="{FF2B5EF4-FFF2-40B4-BE49-F238E27FC236}">
                <a16:creationId xmlns:a16="http://schemas.microsoft.com/office/drawing/2014/main" id="{DF68A8C2-7A04-FF3D-D978-E2CCBEAA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129338"/>
            <a:ext cx="2362200" cy="728662"/>
          </a:xfrm>
          <a:prstGeom prst="diamond">
            <a:avLst/>
          </a:prstGeom>
          <a:solidFill>
            <a:srgbClr val="66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attends</a:t>
            </a:r>
          </a:p>
        </p:txBody>
      </p:sp>
      <p:sp>
        <p:nvSpPr>
          <p:cNvPr id="21595" name="Rectangle 175">
            <a:extLst>
              <a:ext uri="{FF2B5EF4-FFF2-40B4-BE49-F238E27FC236}">
                <a16:creationId xmlns:a16="http://schemas.microsoft.com/office/drawing/2014/main" id="{E35152DA-7E1D-0112-DB9E-B64F62460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019800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Lecture</a:t>
            </a:r>
          </a:p>
        </p:txBody>
      </p:sp>
      <p:cxnSp>
        <p:nvCxnSpPr>
          <p:cNvPr id="21596" name="AutoShape 176">
            <a:extLst>
              <a:ext uri="{FF2B5EF4-FFF2-40B4-BE49-F238E27FC236}">
                <a16:creationId xmlns:a16="http://schemas.microsoft.com/office/drawing/2014/main" id="{67E03AFB-F9B5-74F6-00DF-F87D606F4F7D}"/>
              </a:ext>
            </a:extLst>
          </p:cNvPr>
          <p:cNvCxnSpPr>
            <a:cxnSpLocks noChangeShapeType="1"/>
            <a:stCxn id="21593" idx="3"/>
            <a:endCxn id="21594" idx="1"/>
          </p:cNvCxnSpPr>
          <p:nvPr/>
        </p:nvCxnSpPr>
        <p:spPr bwMode="auto">
          <a:xfrm>
            <a:off x="1784350" y="6172200"/>
            <a:ext cx="1416050" cy="3222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97" name="AutoShape 177">
            <a:extLst>
              <a:ext uri="{FF2B5EF4-FFF2-40B4-BE49-F238E27FC236}">
                <a16:creationId xmlns:a16="http://schemas.microsoft.com/office/drawing/2014/main" id="{B8A1E8C9-6396-87C2-33B1-A0E45811FDFC}"/>
              </a:ext>
            </a:extLst>
          </p:cNvPr>
          <p:cNvCxnSpPr>
            <a:cxnSpLocks noChangeShapeType="1"/>
            <a:stCxn id="21594" idx="3"/>
            <a:endCxn id="21595" idx="1"/>
          </p:cNvCxnSpPr>
          <p:nvPr/>
        </p:nvCxnSpPr>
        <p:spPr bwMode="auto">
          <a:xfrm flipV="1">
            <a:off x="5562600" y="6248400"/>
            <a:ext cx="1752600" cy="246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8" name="Text Box 180">
            <a:extLst>
              <a:ext uri="{FF2B5EF4-FFF2-40B4-BE49-F238E27FC236}">
                <a16:creationId xmlns:a16="http://schemas.microsoft.com/office/drawing/2014/main" id="{C2F09EBC-0793-A1DB-1F35-0F304D16D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715000"/>
            <a:ext cx="544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599" name="Text Box 181">
            <a:extLst>
              <a:ext uri="{FF2B5EF4-FFF2-40B4-BE49-F238E27FC236}">
                <a16:creationId xmlns:a16="http://schemas.microsoft.com/office/drawing/2014/main" id="{BB5F5887-1D83-002A-8FB9-67339AE0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638800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1600" name="Oval 182">
            <a:extLst>
              <a:ext uri="{FF2B5EF4-FFF2-40B4-BE49-F238E27FC236}">
                <a16:creationId xmlns:a16="http://schemas.microsoft.com/office/drawing/2014/main" id="{80294944-FED3-3E6B-29FE-665E3B3EA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6800"/>
            <a:ext cx="1408113" cy="5461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u="sng">
                <a:latin typeface="Times New Roman" panose="02020603050405020304" pitchFamily="18" charset="0"/>
              </a:rPr>
              <a:t>StudID</a:t>
            </a:r>
          </a:p>
        </p:txBody>
      </p:sp>
      <p:sp>
        <p:nvSpPr>
          <p:cNvPr id="21601" name="Oval 183">
            <a:extLst>
              <a:ext uri="{FF2B5EF4-FFF2-40B4-BE49-F238E27FC236}">
                <a16:creationId xmlns:a16="http://schemas.microsoft.com/office/drawing/2014/main" id="{02DAB4E7-3718-519A-5E79-6A4D4E81A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4800600"/>
            <a:ext cx="1409700" cy="547688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u="sng">
                <a:latin typeface="Times New Roman" panose="02020603050405020304" pitchFamily="18" charset="0"/>
              </a:rPr>
              <a:t>Nr</a:t>
            </a:r>
          </a:p>
        </p:txBody>
      </p:sp>
      <p:cxnSp>
        <p:nvCxnSpPr>
          <p:cNvPr id="21602" name="AutoShape 184">
            <a:extLst>
              <a:ext uri="{FF2B5EF4-FFF2-40B4-BE49-F238E27FC236}">
                <a16:creationId xmlns:a16="http://schemas.microsoft.com/office/drawing/2014/main" id="{DD9AA0C5-89EA-71F0-BD51-2838742B2A2F}"/>
              </a:ext>
            </a:extLst>
          </p:cNvPr>
          <p:cNvCxnSpPr>
            <a:cxnSpLocks noChangeShapeType="1"/>
            <a:stCxn id="21595" idx="0"/>
            <a:endCxn id="21601" idx="4"/>
          </p:cNvCxnSpPr>
          <p:nvPr/>
        </p:nvCxnSpPr>
        <p:spPr bwMode="auto">
          <a:xfrm flipV="1">
            <a:off x="8131175" y="5348288"/>
            <a:ext cx="307975" cy="67151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3" name="AutoShape 185">
            <a:extLst>
              <a:ext uri="{FF2B5EF4-FFF2-40B4-BE49-F238E27FC236}">
                <a16:creationId xmlns:a16="http://schemas.microsoft.com/office/drawing/2014/main" id="{58E82024-D444-F00C-3CF8-549A46AD03FC}"/>
              </a:ext>
            </a:extLst>
          </p:cNvPr>
          <p:cNvCxnSpPr>
            <a:cxnSpLocks noChangeShapeType="1"/>
            <a:stCxn id="21593" idx="0"/>
            <a:endCxn id="21600" idx="4"/>
          </p:cNvCxnSpPr>
          <p:nvPr/>
        </p:nvCxnSpPr>
        <p:spPr bwMode="auto">
          <a:xfrm flipH="1" flipV="1">
            <a:off x="704850" y="5422900"/>
            <a:ext cx="263525" cy="5207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04" name="Foliennummernplatzhalter 16">
            <a:extLst>
              <a:ext uri="{FF2B5EF4-FFF2-40B4-BE49-F238E27FC236}">
                <a16:creationId xmlns:a16="http://schemas.microsoft.com/office/drawing/2014/main" id="{E046943F-9CD0-E8CC-3B25-5E2FD51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4020B6-260D-6042-9979-FD321C7CA705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F3FC096-AF3A-E10F-C48F-46A58A3C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3200">
                <a:latin typeface="Arial Black" panose="020B0604020202020204" pitchFamily="34" charset="0"/>
                <a:ea typeface="ＭＳ Ｐゴシック" panose="020B0600070205080204" pitchFamily="34" charset="-128"/>
              </a:rPr>
              <a:t>Rule 2: How to call the attributes</a:t>
            </a:r>
            <a:br>
              <a:rPr lang="de-DE" altLang="en-US" sz="3200">
                <a:latin typeface="Arial Black" panose="020B0604020202020204" pitchFamily="34" charset="0"/>
                <a:ea typeface="ＭＳ Ｐゴシック" panose="020B0600070205080204" pitchFamily="34" charset="-128"/>
              </a:rPr>
            </a:br>
            <a:endParaRPr lang="de-DE" altLang="en-US" sz="3200">
              <a:latin typeface="Arial Black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22A79196-F3B8-38DB-A886-303ECCB55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If the ER specifies roles</a:t>
            </a:r>
          </a:p>
          <a:p>
            <a:pPr lvl="1"/>
            <a:r>
              <a:rPr lang="de-DE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use the names of the roles</a:t>
            </a:r>
          </a:p>
          <a:p>
            <a:pPr lvl="1"/>
            <a:endParaRPr lang="de-DE" altLang="en-US" sz="20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Otherwise</a:t>
            </a:r>
          </a:p>
          <a:p>
            <a:pPr lvl="1"/>
            <a:r>
              <a:rPr lang="de-DE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use the names of the key attributes in the entities</a:t>
            </a:r>
          </a:p>
          <a:p>
            <a:pPr lvl="1"/>
            <a:r>
              <a:rPr lang="de-DE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in case of ambiguity, invent new names</a:t>
            </a:r>
          </a:p>
          <a:p>
            <a:pPr lvl="1"/>
            <a:endParaRPr lang="de-DE" altLang="en-US" sz="20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Example: </a:t>
            </a:r>
            <a:r>
              <a:rPr lang="de-DE" altLang="en-US" sz="2400" b="1">
                <a:latin typeface="Tahoma" panose="020B0604030504040204" pitchFamily="34" charset="0"/>
                <a:ea typeface="ＭＳ Ｐゴシック" panose="020B0600070205080204" pitchFamily="34" charset="-128"/>
              </a:rPr>
              <a:t>friend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 : {[</a:t>
            </a:r>
            <a:r>
              <a:rPr lang="de-DE" altLang="en-US" sz="2400" u="sng">
                <a:latin typeface="Tahoma" panose="020B0604030504040204" pitchFamily="34" charset="0"/>
                <a:ea typeface="ＭＳ Ｐゴシック" panose="020B0600070205080204" pitchFamily="34" charset="-128"/>
              </a:rPr>
              <a:t>ProfNr: integer, AssiNr: integer</a:t>
            </a:r>
            <a:r>
              <a:rPr lang="de-DE" altLang="en-US" sz="2400">
                <a:latin typeface="Tahoma" panose="020B0604030504040204" pitchFamily="34" charset="0"/>
                <a:ea typeface="ＭＳ Ｐゴシック" panose="020B0600070205080204" pitchFamily="34" charset="-128"/>
              </a:rPr>
              <a:t>]}</a:t>
            </a:r>
          </a:p>
          <a:p>
            <a:pPr>
              <a:buFont typeface="Webdings" pitchFamily="2" charset="2"/>
              <a:buNone/>
            </a:pPr>
            <a:endParaRPr lang="de-DE" altLang="en-US" sz="240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FE75EB27-8F79-4C70-30BF-5405A2C5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5318125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29628286-55F7-A900-CAF7-AC6F0342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5241925"/>
            <a:ext cx="1631950" cy="455613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Assistant</a:t>
            </a:r>
          </a:p>
        </p:txBody>
      </p:sp>
      <p:sp>
        <p:nvSpPr>
          <p:cNvPr id="22533" name="AutoShape 6">
            <a:extLst>
              <a:ext uri="{FF2B5EF4-FFF2-40B4-BE49-F238E27FC236}">
                <a16:creationId xmlns:a16="http://schemas.microsoft.com/office/drawing/2014/main" id="{26E0C344-610A-DFC2-2DC4-3E01B9C3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013325"/>
            <a:ext cx="1185863" cy="727075"/>
          </a:xfrm>
          <a:prstGeom prst="diamond">
            <a:avLst/>
          </a:prstGeom>
          <a:solidFill>
            <a:srgbClr val="66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>
                <a:latin typeface="Times New Roman" panose="02020603050405020304" pitchFamily="18" charset="0"/>
              </a:rPr>
              <a:t>friend</a:t>
            </a:r>
          </a:p>
        </p:txBody>
      </p:sp>
      <p:cxnSp>
        <p:nvCxnSpPr>
          <p:cNvPr id="22534" name="AutoShape 8">
            <a:extLst>
              <a:ext uri="{FF2B5EF4-FFF2-40B4-BE49-F238E27FC236}">
                <a16:creationId xmlns:a16="http://schemas.microsoft.com/office/drawing/2014/main" id="{A2848D37-C527-12E1-3239-481AD4A1DDFF}"/>
              </a:ext>
            </a:extLst>
          </p:cNvPr>
          <p:cNvCxnSpPr>
            <a:cxnSpLocks noChangeShapeType="1"/>
            <a:stCxn id="22531" idx="3"/>
            <a:endCxn id="22533" idx="1"/>
          </p:cNvCxnSpPr>
          <p:nvPr/>
        </p:nvCxnSpPr>
        <p:spPr bwMode="auto">
          <a:xfrm flipV="1">
            <a:off x="1898650" y="5376863"/>
            <a:ext cx="2025650" cy="1698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9">
            <a:extLst>
              <a:ext uri="{FF2B5EF4-FFF2-40B4-BE49-F238E27FC236}">
                <a16:creationId xmlns:a16="http://schemas.microsoft.com/office/drawing/2014/main" id="{F21D7EC8-1846-5172-3BB5-F30AF840652E}"/>
              </a:ext>
            </a:extLst>
          </p:cNvPr>
          <p:cNvCxnSpPr>
            <a:cxnSpLocks noChangeShapeType="1"/>
            <a:stCxn id="22532" idx="1"/>
            <a:endCxn id="22533" idx="3"/>
          </p:cNvCxnSpPr>
          <p:nvPr/>
        </p:nvCxnSpPr>
        <p:spPr bwMode="auto">
          <a:xfrm flipH="1" flipV="1">
            <a:off x="5110163" y="5376863"/>
            <a:ext cx="1862137" cy="936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Text Box 18">
            <a:extLst>
              <a:ext uri="{FF2B5EF4-FFF2-40B4-BE49-F238E27FC236}">
                <a16:creationId xmlns:a16="http://schemas.microsoft.com/office/drawing/2014/main" id="{BDB81AB4-F22C-6EF9-763A-1910F8E8C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589588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2537" name="Text Box 18">
            <a:extLst>
              <a:ext uri="{FF2B5EF4-FFF2-40B4-BE49-F238E27FC236}">
                <a16:creationId xmlns:a16="http://schemas.microsoft.com/office/drawing/2014/main" id="{F7CFCB5E-9C40-32FC-BB0E-FBE89C45E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516563"/>
            <a:ext cx="5445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30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2538" name="Oval 25">
            <a:extLst>
              <a:ext uri="{FF2B5EF4-FFF2-40B4-BE49-F238E27FC236}">
                <a16:creationId xmlns:a16="http://schemas.microsoft.com/office/drawing/2014/main" id="{DFF838CA-F8A0-6688-D74A-33355A8F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949950"/>
            <a:ext cx="1409700" cy="5461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u="sng">
                <a:latin typeface="Times New Roman" panose="02020603050405020304" pitchFamily="18" charset="0"/>
              </a:rPr>
              <a:t>PersNr</a:t>
            </a:r>
          </a:p>
        </p:txBody>
      </p:sp>
      <p:cxnSp>
        <p:nvCxnSpPr>
          <p:cNvPr id="22539" name="AutoShape 44">
            <a:extLst>
              <a:ext uri="{FF2B5EF4-FFF2-40B4-BE49-F238E27FC236}">
                <a16:creationId xmlns:a16="http://schemas.microsoft.com/office/drawing/2014/main" id="{2356ADD1-5ADE-7AFF-6FC0-6BA9F0D0CA37}"/>
              </a:ext>
            </a:extLst>
          </p:cNvPr>
          <p:cNvCxnSpPr>
            <a:cxnSpLocks noChangeShapeType="1"/>
            <a:stCxn id="22532" idx="2"/>
            <a:endCxn id="22538" idx="0"/>
          </p:cNvCxnSpPr>
          <p:nvPr/>
        </p:nvCxnSpPr>
        <p:spPr bwMode="auto">
          <a:xfrm flipH="1">
            <a:off x="7724775" y="5697538"/>
            <a:ext cx="63500" cy="25241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Oval 25">
            <a:extLst>
              <a:ext uri="{FF2B5EF4-FFF2-40B4-BE49-F238E27FC236}">
                <a16:creationId xmlns:a16="http://schemas.microsoft.com/office/drawing/2014/main" id="{03695E10-9AD1-2262-1429-2B41F78B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949950"/>
            <a:ext cx="1409700" cy="546100"/>
          </a:xfrm>
          <a:prstGeom prst="ellipse">
            <a:avLst/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1800" u="sng">
                <a:latin typeface="Times New Roman" panose="02020603050405020304" pitchFamily="18" charset="0"/>
              </a:rPr>
              <a:t>PersNr</a:t>
            </a:r>
          </a:p>
        </p:txBody>
      </p:sp>
      <p:cxnSp>
        <p:nvCxnSpPr>
          <p:cNvPr id="22541" name="AutoShape 44">
            <a:extLst>
              <a:ext uri="{FF2B5EF4-FFF2-40B4-BE49-F238E27FC236}">
                <a16:creationId xmlns:a16="http://schemas.microsoft.com/office/drawing/2014/main" id="{98810AC1-9AEF-11C2-332D-0492039C58B7}"/>
              </a:ext>
            </a:extLst>
          </p:cNvPr>
          <p:cNvCxnSpPr>
            <a:cxnSpLocks noChangeShapeType="1"/>
            <a:stCxn id="22540" idx="0"/>
            <a:endCxn id="22531" idx="2"/>
          </p:cNvCxnSpPr>
          <p:nvPr/>
        </p:nvCxnSpPr>
        <p:spPr bwMode="auto">
          <a:xfrm flipH="1" flipV="1">
            <a:off x="1082675" y="5773738"/>
            <a:ext cx="17463" cy="17621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Foliennummernplatzhalter 14">
            <a:extLst>
              <a:ext uri="{FF2B5EF4-FFF2-40B4-BE49-F238E27FC236}">
                <a16:creationId xmlns:a16="http://schemas.microsoft.com/office/drawing/2014/main" id="{D4C560D4-8C60-7DF4-2774-7817307F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1380A8-5B43-3449-9DEB-12E0699BA70E}" type="slidenum">
              <a:rPr lang="en-US" altLang="en-US" sz="1400">
                <a:solidFill>
                  <a:srgbClr val="CC66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rgbClr val="CC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3250</Words>
  <Application>Microsoft Macintosh PowerPoint</Application>
  <PresentationFormat>Экран (4:3)</PresentationFormat>
  <Paragraphs>1319</Paragraphs>
  <Slides>45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59" baseType="lpstr">
      <vt:lpstr>Arial</vt:lpstr>
      <vt:lpstr>ＭＳ Ｐゴシック</vt:lpstr>
      <vt:lpstr>Calibri</vt:lpstr>
      <vt:lpstr>Myriad Pro Light</vt:lpstr>
      <vt:lpstr>Myriad Pro</vt:lpstr>
      <vt:lpstr>Arial Black</vt:lpstr>
      <vt:lpstr>Tahoma</vt:lpstr>
      <vt:lpstr>Symbol</vt:lpstr>
      <vt:lpstr>Webdings</vt:lpstr>
      <vt:lpstr>Times New Roman</vt:lpstr>
      <vt:lpstr>JoinFont</vt:lpstr>
      <vt:lpstr>Office Theme</vt:lpstr>
      <vt:lpstr>Microsoft Formel-Editor 3.0</vt:lpstr>
      <vt:lpstr>Microsoft Equation</vt:lpstr>
      <vt:lpstr>DATABASES Fall 2021  Lecture 3. Relational Data Model</vt:lpstr>
      <vt:lpstr>Relational Data Model</vt:lpstr>
      <vt:lpstr>Презентация PowerPoint</vt:lpstr>
      <vt:lpstr>Презентация PowerPoint</vt:lpstr>
      <vt:lpstr>Rule #1: Implementation of Entities </vt:lpstr>
      <vt:lpstr>Rule #2: Relationships </vt:lpstr>
      <vt:lpstr>Implementation of Relationships </vt:lpstr>
      <vt:lpstr>Instance of attends</vt:lpstr>
      <vt:lpstr>Rule 2: How to call the attributes </vt:lpstr>
      <vt:lpstr>Rule #3: Merge relations with the same key</vt:lpstr>
      <vt:lpstr>Instance of Professor and  Lecture</vt:lpstr>
      <vt:lpstr>This will NOT work </vt:lpstr>
      <vt:lpstr>This will NOT work </vt:lpstr>
      <vt:lpstr>Rule #4: Generalization</vt:lpstr>
      <vt:lpstr>Rule #4: Generalization</vt:lpstr>
      <vt:lpstr>Rule #4: Generalization (alternative)</vt:lpstr>
      <vt:lpstr>Rule #5: Weak Entities</vt:lpstr>
      <vt:lpstr>Food for Thought:  OO vs Relations</vt:lpstr>
      <vt:lpstr>Relational Model of Uni-DB</vt:lpstr>
      <vt:lpstr>Relational Algebra</vt:lpstr>
      <vt:lpstr>Formal Definition of Rel. Algebra</vt:lpstr>
      <vt:lpstr>Selection and Projection</vt:lpstr>
      <vt:lpstr>Cartesian Product</vt:lpstr>
      <vt:lpstr>Cartesian Product (ctd.)</vt:lpstr>
      <vt:lpstr>Natural Join</vt:lpstr>
      <vt:lpstr>Three-way natural Join</vt:lpstr>
      <vt:lpstr>Theta-Join</vt:lpstr>
      <vt:lpstr>Join Variants </vt:lpstr>
      <vt:lpstr>Презентация PowerPoint</vt:lpstr>
      <vt:lpstr>Join Variants</vt:lpstr>
      <vt:lpstr>Join Variants</vt:lpstr>
      <vt:lpstr>Rename Operator</vt:lpstr>
      <vt:lpstr>Intersection</vt:lpstr>
      <vt:lpstr>Relational Division</vt:lpstr>
      <vt:lpstr> </vt:lpstr>
      <vt:lpstr>Division:  Example</vt:lpstr>
      <vt:lpstr>Relational Calculus</vt:lpstr>
      <vt:lpstr>Презентация PowerPoint</vt:lpstr>
      <vt:lpstr>Tuple Relational Calculus</vt:lpstr>
      <vt:lpstr>Safety</vt:lpstr>
      <vt:lpstr>Domain Relational Calculus</vt:lpstr>
      <vt:lpstr>Safety in the DRC</vt:lpstr>
      <vt:lpstr>Codd`s Theorem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Microsoft Office User</cp:lastModifiedBy>
  <cp:revision>81</cp:revision>
  <dcterms:created xsi:type="dcterms:W3CDTF">2010-09-30T07:07:58Z</dcterms:created>
  <dcterms:modified xsi:type="dcterms:W3CDTF">2022-09-28T17:13:59Z</dcterms:modified>
</cp:coreProperties>
</file>