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2" r:id="rId7"/>
    <p:sldId id="264" r:id="rId8"/>
    <p:sldId id="261" r:id="rId9"/>
    <p:sldId id="272" r:id="rId10"/>
    <p:sldId id="260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29"/>
  </p:normalViewPr>
  <p:slideViewPr>
    <p:cSldViewPr snapToGrid="0" snapToObjects="1">
      <p:cViewPr>
        <p:scale>
          <a:sx n="123" d="100"/>
          <a:sy n="12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52E74-6B2F-484E-8C9A-FAB54E386ACE}" type="doc">
      <dgm:prSet loTypeId="urn:microsoft.com/office/officeart/2005/8/layout/radial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6490F1AD-5AD3-2847-9523-B6429D4999D3}">
      <dgm:prSet phldrT="[文字]"/>
      <dgm:spPr/>
      <dgm:t>
        <a:bodyPr/>
        <a:lstStyle/>
        <a:p>
          <a:r>
            <a:rPr lang="en-US" altLang="zh-TW" dirty="0"/>
            <a:t>Main</a:t>
          </a:r>
          <a:endParaRPr lang="zh-TW" altLang="en-US" dirty="0"/>
        </a:p>
      </dgm:t>
    </dgm:pt>
    <dgm:pt modelId="{BB809B94-AD78-F54F-912D-7F5202A57582}" type="parTrans" cxnId="{6FBAE61E-0A9C-5D47-BFDB-D6493A2C109C}">
      <dgm:prSet/>
      <dgm:spPr/>
      <dgm:t>
        <a:bodyPr/>
        <a:lstStyle/>
        <a:p>
          <a:endParaRPr lang="zh-TW" altLang="en-US"/>
        </a:p>
      </dgm:t>
    </dgm:pt>
    <dgm:pt modelId="{014915AF-B61D-5541-BE41-4E33BC4268E1}" type="sibTrans" cxnId="{6FBAE61E-0A9C-5D47-BFDB-D6493A2C109C}">
      <dgm:prSet/>
      <dgm:spPr/>
      <dgm:t>
        <a:bodyPr/>
        <a:lstStyle/>
        <a:p>
          <a:endParaRPr lang="zh-TW" altLang="en-US"/>
        </a:p>
      </dgm:t>
    </dgm:pt>
    <dgm:pt modelId="{B72447B8-E74F-9B49-AE93-EE2F07C7388F}">
      <dgm:prSet/>
      <dgm:spPr/>
      <dgm:t>
        <a:bodyPr/>
        <a:lstStyle/>
        <a:p>
          <a:r>
            <a:rPr lang="en-US" altLang="zh-TW" dirty="0"/>
            <a:t>Batting</a:t>
          </a:r>
          <a:endParaRPr lang="zh-TW" altLang="en-US" dirty="0"/>
        </a:p>
      </dgm:t>
    </dgm:pt>
    <dgm:pt modelId="{E5F413C2-E401-BD4B-9912-ADAC5B2462AA}" type="parTrans" cxnId="{20FA9EA5-7468-E147-B703-7D45015FE191}">
      <dgm:prSet/>
      <dgm:spPr/>
      <dgm:t>
        <a:bodyPr/>
        <a:lstStyle/>
        <a:p>
          <a:endParaRPr lang="zh-TW" altLang="en-US"/>
        </a:p>
      </dgm:t>
    </dgm:pt>
    <dgm:pt modelId="{22130ADB-7D71-AF48-8058-0D40598AC840}" type="sibTrans" cxnId="{20FA9EA5-7468-E147-B703-7D45015FE191}">
      <dgm:prSet/>
      <dgm:spPr/>
      <dgm:t>
        <a:bodyPr/>
        <a:lstStyle/>
        <a:p>
          <a:endParaRPr lang="zh-TW" altLang="en-US"/>
        </a:p>
      </dgm:t>
    </dgm:pt>
    <dgm:pt modelId="{38472FCC-81D8-A44B-8C55-4014C7E89CB2}">
      <dgm:prSet/>
      <dgm:spPr/>
      <dgm:t>
        <a:bodyPr/>
        <a:lstStyle/>
        <a:p>
          <a:r>
            <a:rPr lang="en-US" altLang="zh-TW" dirty="0"/>
            <a:t>Team</a:t>
          </a:r>
          <a:endParaRPr lang="zh-TW" altLang="en-US" dirty="0"/>
        </a:p>
      </dgm:t>
    </dgm:pt>
    <dgm:pt modelId="{38D2B2B5-1805-794F-BE92-013C8FBFFF75}" type="parTrans" cxnId="{D18AD107-ED51-B947-B607-EC62B8B1B098}">
      <dgm:prSet/>
      <dgm:spPr/>
      <dgm:t>
        <a:bodyPr/>
        <a:lstStyle/>
        <a:p>
          <a:endParaRPr lang="zh-TW" altLang="en-US"/>
        </a:p>
      </dgm:t>
    </dgm:pt>
    <dgm:pt modelId="{2D8D3795-B7FA-6848-9B68-D2FF0CFB2C4E}" type="sibTrans" cxnId="{D18AD107-ED51-B947-B607-EC62B8B1B098}">
      <dgm:prSet/>
      <dgm:spPr/>
      <dgm:t>
        <a:bodyPr/>
        <a:lstStyle/>
        <a:p>
          <a:endParaRPr lang="zh-TW" altLang="en-US"/>
        </a:p>
      </dgm:t>
    </dgm:pt>
    <dgm:pt modelId="{615C55FD-DAC2-8D4B-BADC-190EE8E57591}">
      <dgm:prSet/>
      <dgm:spPr/>
      <dgm:t>
        <a:bodyPr/>
        <a:lstStyle/>
        <a:p>
          <a:r>
            <a:rPr lang="en-US" altLang="zh-TW" dirty="0"/>
            <a:t>Hits</a:t>
          </a:r>
          <a:endParaRPr lang="zh-TW" altLang="en-US" dirty="0"/>
        </a:p>
      </dgm:t>
    </dgm:pt>
    <dgm:pt modelId="{9822EDC1-4A4E-DC45-BAEB-B18060176CE9}" type="parTrans" cxnId="{0EE772E2-80E4-294E-BB45-8903800D62E7}">
      <dgm:prSet/>
      <dgm:spPr/>
      <dgm:t>
        <a:bodyPr/>
        <a:lstStyle/>
        <a:p>
          <a:endParaRPr lang="zh-TW" altLang="en-US"/>
        </a:p>
      </dgm:t>
    </dgm:pt>
    <dgm:pt modelId="{A638905C-4E03-7842-8E63-219DD500B7DA}" type="sibTrans" cxnId="{0EE772E2-80E4-294E-BB45-8903800D62E7}">
      <dgm:prSet/>
      <dgm:spPr/>
      <dgm:t>
        <a:bodyPr/>
        <a:lstStyle/>
        <a:p>
          <a:endParaRPr lang="zh-TW" altLang="en-US"/>
        </a:p>
      </dgm:t>
    </dgm:pt>
    <dgm:pt modelId="{6A3C0715-3224-EB40-826F-0E434AFE24CB}">
      <dgm:prSet/>
      <dgm:spPr/>
      <dgm:t>
        <a:bodyPr/>
        <a:lstStyle/>
        <a:p>
          <a:r>
            <a:rPr lang="en-US" altLang="zh-TW" dirty="0"/>
            <a:t>Slugging</a:t>
          </a:r>
          <a:endParaRPr lang="zh-TW" altLang="en-US" dirty="0"/>
        </a:p>
      </dgm:t>
    </dgm:pt>
    <dgm:pt modelId="{AEA17D5B-C53D-EA46-BDC0-0D284463B412}" type="sibTrans" cxnId="{2D490542-CC6E-7B41-85E3-7EB15EE1FEC5}">
      <dgm:prSet/>
      <dgm:spPr/>
      <dgm:t>
        <a:bodyPr/>
        <a:lstStyle/>
        <a:p>
          <a:endParaRPr lang="zh-TW" altLang="en-US"/>
        </a:p>
      </dgm:t>
    </dgm:pt>
    <dgm:pt modelId="{A4BEC147-D421-E945-A1D3-F3302AA482A1}" type="parTrans" cxnId="{2D490542-CC6E-7B41-85E3-7EB15EE1FEC5}">
      <dgm:prSet/>
      <dgm:spPr/>
      <dgm:t>
        <a:bodyPr/>
        <a:lstStyle/>
        <a:p>
          <a:endParaRPr lang="zh-TW" altLang="en-US"/>
        </a:p>
      </dgm:t>
    </dgm:pt>
    <dgm:pt modelId="{21E50F81-8717-2C48-8BC7-8CE5D2EE863A}" type="pres">
      <dgm:prSet presAssocID="{07C52E74-6B2F-484E-8C9A-FAB54E386A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0D2838C-B8A9-7746-8DC5-1653A411E8EA}" type="pres">
      <dgm:prSet presAssocID="{6490F1AD-5AD3-2847-9523-B6429D4999D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67F14101-7137-C94F-9501-DD0AEBD5548F}" type="pres">
      <dgm:prSet presAssocID="{38D2B2B5-1805-794F-BE92-013C8FBFFF75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203F6F52-C418-574B-8763-64FA326754B5}" type="pres">
      <dgm:prSet presAssocID="{38D2B2B5-1805-794F-BE92-013C8FBFFF75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38E31791-32B3-1348-ACE1-55027C6D886C}" type="pres">
      <dgm:prSet presAssocID="{38472FCC-81D8-A44B-8C55-4014C7E89CB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253055-8E39-8E44-86F4-29D916D6D0F5}" type="pres">
      <dgm:prSet presAssocID="{9822EDC1-4A4E-DC45-BAEB-B18060176CE9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8FC26B7F-19FE-E443-899D-8291D6647171}" type="pres">
      <dgm:prSet presAssocID="{9822EDC1-4A4E-DC45-BAEB-B18060176CE9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355CEA24-EF7E-0D47-8CEB-BBBDCF03601D}" type="pres">
      <dgm:prSet presAssocID="{615C55FD-DAC2-8D4B-BADC-190EE8E575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C17E1-2EB8-BE49-AAB8-B5F8A6331ACF}" type="pres">
      <dgm:prSet presAssocID="{E5F413C2-E401-BD4B-9912-ADAC5B2462AA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9676E30D-4B61-AB4B-B46D-2512658F47AD}" type="pres">
      <dgm:prSet presAssocID="{E5F413C2-E401-BD4B-9912-ADAC5B2462AA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3907E326-F217-7146-8DA8-33A5F10E29C6}" type="pres">
      <dgm:prSet presAssocID="{B72447B8-E74F-9B49-AE93-EE2F07C738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E1C511-E69C-EB49-A78F-89CCBEE97D82}" type="pres">
      <dgm:prSet presAssocID="{A4BEC147-D421-E945-A1D3-F3302AA482A1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952E8EF4-539E-E648-B8D5-0A63FD4BE461}" type="pres">
      <dgm:prSet presAssocID="{A4BEC147-D421-E945-A1D3-F3302AA482A1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77A6D499-B765-914A-B180-4047B8F7EFEC}" type="pres">
      <dgm:prSet presAssocID="{6A3C0715-3224-EB40-826F-0E434AFE24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FBAE61E-0A9C-5D47-BFDB-D6493A2C109C}" srcId="{07C52E74-6B2F-484E-8C9A-FAB54E386ACE}" destId="{6490F1AD-5AD3-2847-9523-B6429D4999D3}" srcOrd="0" destOrd="0" parTransId="{BB809B94-AD78-F54F-912D-7F5202A57582}" sibTransId="{014915AF-B61D-5541-BE41-4E33BC4268E1}"/>
    <dgm:cxn modelId="{2D490542-CC6E-7B41-85E3-7EB15EE1FEC5}" srcId="{6490F1AD-5AD3-2847-9523-B6429D4999D3}" destId="{6A3C0715-3224-EB40-826F-0E434AFE24CB}" srcOrd="3" destOrd="0" parTransId="{A4BEC147-D421-E945-A1D3-F3302AA482A1}" sibTransId="{AEA17D5B-C53D-EA46-BDC0-0D284463B412}"/>
    <dgm:cxn modelId="{6AAEEB6A-3D2A-334E-92D0-25EAE01DF61F}" type="presOf" srcId="{38472FCC-81D8-A44B-8C55-4014C7E89CB2}" destId="{38E31791-32B3-1348-ACE1-55027C6D886C}" srcOrd="0" destOrd="0" presId="urn:microsoft.com/office/officeart/2005/8/layout/radial1"/>
    <dgm:cxn modelId="{BEE6CB7F-4710-9746-8B45-3EBAF35F48E5}" type="presOf" srcId="{38D2B2B5-1805-794F-BE92-013C8FBFFF75}" destId="{203F6F52-C418-574B-8763-64FA326754B5}" srcOrd="1" destOrd="0" presId="urn:microsoft.com/office/officeart/2005/8/layout/radial1"/>
    <dgm:cxn modelId="{6BB1ABE5-F518-CF4B-9364-04B891D456DE}" type="presOf" srcId="{38D2B2B5-1805-794F-BE92-013C8FBFFF75}" destId="{67F14101-7137-C94F-9501-DD0AEBD5548F}" srcOrd="0" destOrd="0" presId="urn:microsoft.com/office/officeart/2005/8/layout/radial1"/>
    <dgm:cxn modelId="{5D7E8E97-8601-5640-9912-24AE92CB353D}" type="presOf" srcId="{A4BEC147-D421-E945-A1D3-F3302AA482A1}" destId="{79E1C511-E69C-EB49-A78F-89CCBEE97D82}" srcOrd="0" destOrd="0" presId="urn:microsoft.com/office/officeart/2005/8/layout/radial1"/>
    <dgm:cxn modelId="{20FA9EA5-7468-E147-B703-7D45015FE191}" srcId="{6490F1AD-5AD3-2847-9523-B6429D4999D3}" destId="{B72447B8-E74F-9B49-AE93-EE2F07C7388F}" srcOrd="2" destOrd="0" parTransId="{E5F413C2-E401-BD4B-9912-ADAC5B2462AA}" sibTransId="{22130ADB-7D71-AF48-8058-0D40598AC840}"/>
    <dgm:cxn modelId="{59557123-CEAB-6E45-92BD-B105A3907F96}" type="presOf" srcId="{9822EDC1-4A4E-DC45-BAEB-B18060176CE9}" destId="{A8253055-8E39-8E44-86F4-29D916D6D0F5}" srcOrd="0" destOrd="0" presId="urn:microsoft.com/office/officeart/2005/8/layout/radial1"/>
    <dgm:cxn modelId="{B700C8AF-1790-E549-A7CE-7767D3EAAE4E}" type="presOf" srcId="{6A3C0715-3224-EB40-826F-0E434AFE24CB}" destId="{77A6D499-B765-914A-B180-4047B8F7EFEC}" srcOrd="0" destOrd="0" presId="urn:microsoft.com/office/officeart/2005/8/layout/radial1"/>
    <dgm:cxn modelId="{5A620901-2758-F04F-9443-C6F5100C58B8}" type="presOf" srcId="{B72447B8-E74F-9B49-AE93-EE2F07C7388F}" destId="{3907E326-F217-7146-8DA8-33A5F10E29C6}" srcOrd="0" destOrd="0" presId="urn:microsoft.com/office/officeart/2005/8/layout/radial1"/>
    <dgm:cxn modelId="{0EE772E2-80E4-294E-BB45-8903800D62E7}" srcId="{6490F1AD-5AD3-2847-9523-B6429D4999D3}" destId="{615C55FD-DAC2-8D4B-BADC-190EE8E57591}" srcOrd="1" destOrd="0" parTransId="{9822EDC1-4A4E-DC45-BAEB-B18060176CE9}" sibTransId="{A638905C-4E03-7842-8E63-219DD500B7DA}"/>
    <dgm:cxn modelId="{64C3A1AF-6D74-DC42-9975-CFBB05EAFAA8}" type="presOf" srcId="{9822EDC1-4A4E-DC45-BAEB-B18060176CE9}" destId="{8FC26B7F-19FE-E443-899D-8291D6647171}" srcOrd="1" destOrd="0" presId="urn:microsoft.com/office/officeart/2005/8/layout/radial1"/>
    <dgm:cxn modelId="{7AA145AE-3795-6E47-9177-CC3989FE649E}" type="presOf" srcId="{E5F413C2-E401-BD4B-9912-ADAC5B2462AA}" destId="{9676E30D-4B61-AB4B-B46D-2512658F47AD}" srcOrd="1" destOrd="0" presId="urn:microsoft.com/office/officeart/2005/8/layout/radial1"/>
    <dgm:cxn modelId="{AD789463-F67A-6347-B8BA-AA4629BF10A5}" type="presOf" srcId="{E5F413C2-E401-BD4B-9912-ADAC5B2462AA}" destId="{91EC17E1-2EB8-BE49-AAB8-B5F8A6331ACF}" srcOrd="0" destOrd="0" presId="urn:microsoft.com/office/officeart/2005/8/layout/radial1"/>
    <dgm:cxn modelId="{D3359647-E456-6E41-8444-B20EED9FCBA6}" type="presOf" srcId="{6490F1AD-5AD3-2847-9523-B6429D4999D3}" destId="{E0D2838C-B8A9-7746-8DC5-1653A411E8EA}" srcOrd="0" destOrd="0" presId="urn:microsoft.com/office/officeart/2005/8/layout/radial1"/>
    <dgm:cxn modelId="{B1AFB553-4404-6A4D-9F85-3E6B0008E9DB}" type="presOf" srcId="{615C55FD-DAC2-8D4B-BADC-190EE8E57591}" destId="{355CEA24-EF7E-0D47-8CEB-BBBDCF03601D}" srcOrd="0" destOrd="0" presId="urn:microsoft.com/office/officeart/2005/8/layout/radial1"/>
    <dgm:cxn modelId="{09844F0E-AB4C-5B40-9954-66DDE7FA86F0}" type="presOf" srcId="{A4BEC147-D421-E945-A1D3-F3302AA482A1}" destId="{952E8EF4-539E-E648-B8D5-0A63FD4BE461}" srcOrd="1" destOrd="0" presId="urn:microsoft.com/office/officeart/2005/8/layout/radial1"/>
    <dgm:cxn modelId="{383DDBA0-132A-7C4B-93AD-FDD6B57AD03F}" type="presOf" srcId="{07C52E74-6B2F-484E-8C9A-FAB54E386ACE}" destId="{21E50F81-8717-2C48-8BC7-8CE5D2EE863A}" srcOrd="0" destOrd="0" presId="urn:microsoft.com/office/officeart/2005/8/layout/radial1"/>
    <dgm:cxn modelId="{D18AD107-ED51-B947-B607-EC62B8B1B098}" srcId="{6490F1AD-5AD3-2847-9523-B6429D4999D3}" destId="{38472FCC-81D8-A44B-8C55-4014C7E89CB2}" srcOrd="0" destOrd="0" parTransId="{38D2B2B5-1805-794F-BE92-013C8FBFFF75}" sibTransId="{2D8D3795-B7FA-6848-9B68-D2FF0CFB2C4E}"/>
    <dgm:cxn modelId="{0C16C36C-4591-9A4F-B8B9-B2E021CA9815}" type="presParOf" srcId="{21E50F81-8717-2C48-8BC7-8CE5D2EE863A}" destId="{E0D2838C-B8A9-7746-8DC5-1653A411E8EA}" srcOrd="0" destOrd="0" presId="urn:microsoft.com/office/officeart/2005/8/layout/radial1"/>
    <dgm:cxn modelId="{1CBDCDA1-0F23-E641-B582-9EC31957C53A}" type="presParOf" srcId="{21E50F81-8717-2C48-8BC7-8CE5D2EE863A}" destId="{67F14101-7137-C94F-9501-DD0AEBD5548F}" srcOrd="1" destOrd="0" presId="urn:microsoft.com/office/officeart/2005/8/layout/radial1"/>
    <dgm:cxn modelId="{36211745-90BA-E64A-8066-B53C7DBFE939}" type="presParOf" srcId="{67F14101-7137-C94F-9501-DD0AEBD5548F}" destId="{203F6F52-C418-574B-8763-64FA326754B5}" srcOrd="0" destOrd="0" presId="urn:microsoft.com/office/officeart/2005/8/layout/radial1"/>
    <dgm:cxn modelId="{DA9ED18B-F27C-D14D-B474-01DA6937A86E}" type="presParOf" srcId="{21E50F81-8717-2C48-8BC7-8CE5D2EE863A}" destId="{38E31791-32B3-1348-ACE1-55027C6D886C}" srcOrd="2" destOrd="0" presId="urn:microsoft.com/office/officeart/2005/8/layout/radial1"/>
    <dgm:cxn modelId="{55F03FA7-20EB-6043-90B6-161387F099FA}" type="presParOf" srcId="{21E50F81-8717-2C48-8BC7-8CE5D2EE863A}" destId="{A8253055-8E39-8E44-86F4-29D916D6D0F5}" srcOrd="3" destOrd="0" presId="urn:microsoft.com/office/officeart/2005/8/layout/radial1"/>
    <dgm:cxn modelId="{B074167F-788A-014A-8435-A014B101FC19}" type="presParOf" srcId="{A8253055-8E39-8E44-86F4-29D916D6D0F5}" destId="{8FC26B7F-19FE-E443-899D-8291D6647171}" srcOrd="0" destOrd="0" presId="urn:microsoft.com/office/officeart/2005/8/layout/radial1"/>
    <dgm:cxn modelId="{C740E985-ECE1-E349-AAFB-C77E6FD01E1E}" type="presParOf" srcId="{21E50F81-8717-2C48-8BC7-8CE5D2EE863A}" destId="{355CEA24-EF7E-0D47-8CEB-BBBDCF03601D}" srcOrd="4" destOrd="0" presId="urn:microsoft.com/office/officeart/2005/8/layout/radial1"/>
    <dgm:cxn modelId="{8193CC99-C687-9949-9730-BED4C6142CE8}" type="presParOf" srcId="{21E50F81-8717-2C48-8BC7-8CE5D2EE863A}" destId="{91EC17E1-2EB8-BE49-AAB8-B5F8A6331ACF}" srcOrd="5" destOrd="0" presId="urn:microsoft.com/office/officeart/2005/8/layout/radial1"/>
    <dgm:cxn modelId="{1D09317A-17A6-9E42-9659-79C8CC10C9A8}" type="presParOf" srcId="{91EC17E1-2EB8-BE49-AAB8-B5F8A6331ACF}" destId="{9676E30D-4B61-AB4B-B46D-2512658F47AD}" srcOrd="0" destOrd="0" presId="urn:microsoft.com/office/officeart/2005/8/layout/radial1"/>
    <dgm:cxn modelId="{A64B36C1-0303-3B4E-8FD3-EA6C4AC918ED}" type="presParOf" srcId="{21E50F81-8717-2C48-8BC7-8CE5D2EE863A}" destId="{3907E326-F217-7146-8DA8-33A5F10E29C6}" srcOrd="6" destOrd="0" presId="urn:microsoft.com/office/officeart/2005/8/layout/radial1"/>
    <dgm:cxn modelId="{218C5898-2179-5442-84F1-E765FFC64AD1}" type="presParOf" srcId="{21E50F81-8717-2C48-8BC7-8CE5D2EE863A}" destId="{79E1C511-E69C-EB49-A78F-89CCBEE97D82}" srcOrd="7" destOrd="0" presId="urn:microsoft.com/office/officeart/2005/8/layout/radial1"/>
    <dgm:cxn modelId="{A19443D7-7342-DD48-9E5F-3C4934C6CFE4}" type="presParOf" srcId="{79E1C511-E69C-EB49-A78F-89CCBEE97D82}" destId="{952E8EF4-539E-E648-B8D5-0A63FD4BE461}" srcOrd="0" destOrd="0" presId="urn:microsoft.com/office/officeart/2005/8/layout/radial1"/>
    <dgm:cxn modelId="{CC28BF4F-3565-5646-B13D-A69686CB32CE}" type="presParOf" srcId="{21E50F81-8717-2C48-8BC7-8CE5D2EE863A}" destId="{77A6D499-B765-914A-B180-4047B8F7EFE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838C-B8A9-7746-8DC5-1653A411E8EA}">
      <dsp:nvSpPr>
        <dsp:cNvPr id="0" name=""/>
        <dsp:cNvSpPr/>
      </dsp:nvSpPr>
      <dsp:spPr>
        <a:xfrm>
          <a:off x="2403193" y="2147622"/>
          <a:ext cx="1648354" cy="16483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/>
            <a:t>Main</a:t>
          </a:r>
          <a:endParaRPr lang="zh-TW" altLang="en-US" sz="4100" kern="1200" dirty="0"/>
        </a:p>
      </dsp:txBody>
      <dsp:txXfrm>
        <a:off x="2644589" y="2389018"/>
        <a:ext cx="1165562" cy="1165562"/>
      </dsp:txXfrm>
    </dsp:sp>
    <dsp:sp modelId="{67F14101-7137-C94F-9501-DD0AEBD5548F}">
      <dsp:nvSpPr>
        <dsp:cNvPr id="0" name=""/>
        <dsp:cNvSpPr/>
      </dsp:nvSpPr>
      <dsp:spPr>
        <a:xfrm rot="16200000">
          <a:off x="2979973" y="1877241"/>
          <a:ext cx="494794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494794" y="22983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15001" y="1887855"/>
        <a:ext cx="24739" cy="24739"/>
      </dsp:txXfrm>
    </dsp:sp>
    <dsp:sp modelId="{38E31791-32B3-1348-ACE1-55027C6D886C}">
      <dsp:nvSpPr>
        <dsp:cNvPr id="0" name=""/>
        <dsp:cNvSpPr/>
      </dsp:nvSpPr>
      <dsp:spPr>
        <a:xfrm>
          <a:off x="2403193" y="4473"/>
          <a:ext cx="1648354" cy="16483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/>
            <a:t>Team</a:t>
          </a:r>
          <a:endParaRPr lang="zh-TW" altLang="en-US" sz="2600" kern="1200" dirty="0"/>
        </a:p>
      </dsp:txBody>
      <dsp:txXfrm>
        <a:off x="2644589" y="245869"/>
        <a:ext cx="1165562" cy="1165562"/>
      </dsp:txXfrm>
    </dsp:sp>
    <dsp:sp modelId="{A8253055-8E39-8E44-86F4-29D916D6D0F5}">
      <dsp:nvSpPr>
        <dsp:cNvPr id="0" name=""/>
        <dsp:cNvSpPr/>
      </dsp:nvSpPr>
      <dsp:spPr>
        <a:xfrm>
          <a:off x="4051548" y="2948816"/>
          <a:ext cx="494794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494794" y="22983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286575" y="2959430"/>
        <a:ext cx="24739" cy="24739"/>
      </dsp:txXfrm>
    </dsp:sp>
    <dsp:sp modelId="{355CEA24-EF7E-0D47-8CEB-BBBDCF03601D}">
      <dsp:nvSpPr>
        <dsp:cNvPr id="0" name=""/>
        <dsp:cNvSpPr/>
      </dsp:nvSpPr>
      <dsp:spPr>
        <a:xfrm>
          <a:off x="4546342" y="2147622"/>
          <a:ext cx="1648354" cy="16483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/>
            <a:t>Hits</a:t>
          </a:r>
          <a:endParaRPr lang="zh-TW" altLang="en-US" sz="2600" kern="1200" dirty="0"/>
        </a:p>
      </dsp:txBody>
      <dsp:txXfrm>
        <a:off x="4787738" y="2389018"/>
        <a:ext cx="1165562" cy="1165562"/>
      </dsp:txXfrm>
    </dsp:sp>
    <dsp:sp modelId="{91EC17E1-2EB8-BE49-AAB8-B5F8A6331ACF}">
      <dsp:nvSpPr>
        <dsp:cNvPr id="0" name=""/>
        <dsp:cNvSpPr/>
      </dsp:nvSpPr>
      <dsp:spPr>
        <a:xfrm rot="5400000">
          <a:off x="2979973" y="4020391"/>
          <a:ext cx="494794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494794" y="22983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15001" y="4031004"/>
        <a:ext cx="24739" cy="24739"/>
      </dsp:txXfrm>
    </dsp:sp>
    <dsp:sp modelId="{3907E326-F217-7146-8DA8-33A5F10E29C6}">
      <dsp:nvSpPr>
        <dsp:cNvPr id="0" name=""/>
        <dsp:cNvSpPr/>
      </dsp:nvSpPr>
      <dsp:spPr>
        <a:xfrm>
          <a:off x="2403193" y="4290771"/>
          <a:ext cx="1648354" cy="16483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/>
            <a:t>Batting</a:t>
          </a:r>
          <a:endParaRPr lang="zh-TW" altLang="en-US" sz="2600" kern="1200" dirty="0"/>
        </a:p>
      </dsp:txBody>
      <dsp:txXfrm>
        <a:off x="2644589" y="4532167"/>
        <a:ext cx="1165562" cy="1165562"/>
      </dsp:txXfrm>
    </dsp:sp>
    <dsp:sp modelId="{79E1C511-E69C-EB49-A78F-89CCBEE97D82}">
      <dsp:nvSpPr>
        <dsp:cNvPr id="0" name=""/>
        <dsp:cNvSpPr/>
      </dsp:nvSpPr>
      <dsp:spPr>
        <a:xfrm rot="10800000">
          <a:off x="1908399" y="2948816"/>
          <a:ext cx="494794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494794" y="22983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143426" y="2959430"/>
        <a:ext cx="24739" cy="24739"/>
      </dsp:txXfrm>
    </dsp:sp>
    <dsp:sp modelId="{77A6D499-B765-914A-B180-4047B8F7EFEC}">
      <dsp:nvSpPr>
        <dsp:cNvPr id="0" name=""/>
        <dsp:cNvSpPr/>
      </dsp:nvSpPr>
      <dsp:spPr>
        <a:xfrm>
          <a:off x="260044" y="2147622"/>
          <a:ext cx="1648354" cy="16483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/>
            <a:t>Slugging</a:t>
          </a:r>
          <a:endParaRPr lang="zh-TW" altLang="en-US" sz="2600" kern="1200" dirty="0"/>
        </a:p>
      </dsp:txBody>
      <dsp:txXfrm>
        <a:off x="501440" y="2389018"/>
        <a:ext cx="1165562" cy="116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046B1-38FC-974F-8E1A-3794F97C53AC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09FF-905C-164C-9851-DE917DCCF9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702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09FF-905C-164C-9851-DE917DCCF96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7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09FF-905C-164C-9851-DE917DCCF96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5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2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72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79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14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1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1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0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1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6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32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96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AE23-5018-A84F-9608-D2503C9C1D6B}" type="datetimeFigureOut">
              <a:rPr kumimoji="1" lang="zh-TW" altLang="en-US" smtClean="0"/>
              <a:t>2017/12/6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8F87-4911-314C-BB7C-7BD26D920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5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r="16784" b="909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=""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9863" y="1237027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TW" sz="5400" dirty="0" smtClean="0"/>
              <a:t/>
            </a:r>
            <a:br>
              <a:rPr kumimoji="1" lang="en-US" altLang="zh-TW" sz="5400" dirty="0" smtClean="0"/>
            </a:br>
            <a:r>
              <a:rPr kumimoji="1" lang="en-US" altLang="zh-TW" sz="7200" dirty="0" smtClean="0"/>
              <a:t>Baseball</a:t>
            </a:r>
            <a:endParaRPr kumimoji="1"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5761" y="4558000"/>
            <a:ext cx="6886575" cy="1466196"/>
          </a:xfrm>
        </p:spPr>
        <p:txBody>
          <a:bodyPr anchor="b">
            <a:normAutofit fontScale="77500" lnSpcReduction="20000"/>
          </a:bodyPr>
          <a:lstStyle/>
          <a:p>
            <a:pPr algn="l"/>
            <a:endParaRPr lang="is-IS" altLang="zh-TW" sz="800" b="1" dirty="0"/>
          </a:p>
          <a:p>
            <a:pPr algn="l"/>
            <a:endParaRPr lang="is-IS" altLang="zh-TW" sz="800" b="1" dirty="0"/>
          </a:p>
          <a:p>
            <a:pPr algn="l"/>
            <a:r>
              <a:rPr lang="is-IS" altLang="zh-TW" sz="4400" b="1" dirty="0"/>
              <a:t>Group 9 : </a:t>
            </a:r>
            <a:r>
              <a:rPr lang="is-IS" altLang="zh-TW" sz="4400" dirty="0"/>
              <a:t>Aaditya Kalra &amp;  Di-Heng Liu</a:t>
            </a:r>
          </a:p>
          <a:p>
            <a:pPr algn="l"/>
            <a:r>
              <a:rPr lang="is-IS" altLang="zh-TW" sz="800" dirty="0"/>
              <a:t/>
            </a:r>
            <a:br>
              <a:rPr lang="is-IS" altLang="zh-TW" sz="800" dirty="0"/>
            </a:br>
            <a:endParaRPr lang="is-IS" altLang="zh-TW" sz="800" dirty="0"/>
          </a:p>
          <a:p>
            <a:pPr algn="l"/>
            <a:endParaRPr kumimoji="1"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9573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>
                <a:solidFill>
                  <a:srgbClr val="FFFFFF"/>
                </a:solidFill>
              </a:rPr>
              <a:t>Program Function</a:t>
            </a:r>
            <a:endParaRPr kumimoji="1"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65862"/>
              </p:ext>
            </p:extLst>
          </p:nvPr>
        </p:nvGraphicFramePr>
        <p:xfrm>
          <a:off x="4989546" y="289647"/>
          <a:ext cx="645474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89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 dirty="0" smtClean="0">
                <a:solidFill>
                  <a:srgbClr val="FFFFFF"/>
                </a:solidFill>
              </a:rPr>
              <a:t>Team</a:t>
            </a:r>
            <a:br>
              <a:rPr kumimoji="1" lang="en-US" altLang="zh-TW" sz="4000" dirty="0" smtClean="0">
                <a:solidFill>
                  <a:srgbClr val="FFFFFF"/>
                </a:solidFill>
              </a:rPr>
            </a:br>
            <a:r>
              <a:rPr kumimoji="1" lang="en-US" altLang="zh-TW" sz="4000" dirty="0" smtClean="0">
                <a:solidFill>
                  <a:srgbClr val="FFFFFF"/>
                </a:solidFill>
              </a:rPr>
              <a:t>Identifier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80" y="949569"/>
            <a:ext cx="6198420" cy="4970586"/>
          </a:xfrm>
        </p:spPr>
        <p:txBody>
          <a:bodyPr/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In team identifier program, the user will be prompted to enter the name of team, then every players’ </a:t>
            </a:r>
            <a:r>
              <a:rPr kumimoji="1" lang="en-US" altLang="zh-TW" dirty="0"/>
              <a:t>information will </a:t>
            </a:r>
            <a:r>
              <a:rPr kumimoji="1" lang="en-US" altLang="zh-TW" dirty="0" smtClean="0"/>
              <a:t>immediately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show up on the screen with different stats.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51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1065862"/>
            <a:ext cx="3637015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 dirty="0" smtClean="0">
                <a:solidFill>
                  <a:srgbClr val="FFFFFF"/>
                </a:solidFill>
              </a:rPr>
              <a:t>Teams</a:t>
            </a:r>
            <a:br>
              <a:rPr kumimoji="1" lang="en-US" altLang="zh-TW" sz="4000" dirty="0" smtClean="0">
                <a:solidFill>
                  <a:srgbClr val="FFFFFF"/>
                </a:solidFill>
              </a:rPr>
            </a:br>
            <a:r>
              <a:rPr kumimoji="1" lang="en-US" altLang="zh-TW" sz="4000" dirty="0" smtClean="0">
                <a:solidFill>
                  <a:srgbClr val="FFFFFF"/>
                </a:solidFill>
              </a:rPr>
              <a:t> Identifier</a:t>
            </a:r>
            <a:br>
              <a:rPr kumimoji="1" lang="en-US" altLang="zh-TW" sz="4000" dirty="0" smtClean="0">
                <a:solidFill>
                  <a:srgbClr val="FFFFFF"/>
                </a:solidFill>
              </a:rPr>
            </a:br>
            <a:r>
              <a:rPr kumimoji="1" lang="en-US" altLang="zh-TW" sz="4000" dirty="0" smtClean="0">
                <a:solidFill>
                  <a:srgbClr val="FFFFFF"/>
                </a:solidFill>
              </a:rPr>
              <a:t>Output 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65281"/>
              </p:ext>
            </p:extLst>
          </p:nvPr>
        </p:nvGraphicFramePr>
        <p:xfrm>
          <a:off x="5457824" y="614360"/>
          <a:ext cx="5895976" cy="5657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14601"/>
                <a:gridCol w="3381375"/>
              </a:tblGrid>
              <a:tr h="51435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Name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 smtClean="0"/>
                        <a:t>De Aza, Alejandro</a:t>
                      </a:r>
                      <a:endParaRPr lang="zh-TW" altLang="en-US" sz="2000" b="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Team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CWS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Games Played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153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At Bats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607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Runs Scored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84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Hits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160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Doubles</a:t>
                      </a:r>
                      <a:endParaRPr lang="en-US" altLang="zh-TW" sz="20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Triples</a:t>
                      </a:r>
                      <a:endParaRPr lang="en-US" altLang="zh-TW" sz="20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Homeruns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Batting Average </a:t>
                      </a:r>
                      <a:endParaRPr lang="en-US" altLang="zh-TW" sz="20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0.264</a:t>
                      </a:r>
                      <a:endParaRPr lang="zh-TW" alt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Slugging Percentage </a:t>
                      </a:r>
                      <a:endParaRPr lang="en-US" altLang="zh-TW" sz="20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0.405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53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 dirty="0" smtClean="0">
                <a:solidFill>
                  <a:srgbClr val="FFFFFF"/>
                </a:solidFill>
              </a:rPr>
              <a:t>Report</a:t>
            </a:r>
            <a:br>
              <a:rPr kumimoji="1" lang="en-US" altLang="zh-TW" sz="4000" dirty="0" smtClean="0">
                <a:solidFill>
                  <a:srgbClr val="FFFFFF"/>
                </a:solidFill>
              </a:rPr>
            </a:br>
            <a:r>
              <a:rPr kumimoji="1" lang="en-US" altLang="zh-TW" sz="4000" dirty="0" smtClean="0">
                <a:solidFill>
                  <a:srgbClr val="FFFFFF"/>
                </a:solidFill>
              </a:rPr>
              <a:t>Hits</a:t>
            </a:r>
            <a:r>
              <a:rPr kumimoji="1" lang="en-US" altLang="zh-TW" sz="4000" dirty="0">
                <a:solidFill>
                  <a:srgbClr val="FFFFFF"/>
                </a:solidFill>
              </a:rPr>
              <a:t>, Batting and </a:t>
            </a:r>
            <a:r>
              <a:rPr lang="en-US" altLang="zh-TW" sz="4000" dirty="0" smtClean="0">
                <a:solidFill>
                  <a:srgbClr val="FFFFFF"/>
                </a:solidFill>
              </a:rPr>
              <a:t>Slugging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66118"/>
              </p:ext>
            </p:extLst>
          </p:nvPr>
        </p:nvGraphicFramePr>
        <p:xfrm>
          <a:off x="5557837" y="1065862"/>
          <a:ext cx="5486426" cy="48783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43213"/>
                <a:gridCol w="2743213"/>
              </a:tblGrid>
              <a:tr h="813064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Name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Hits</a:t>
                      </a:r>
                      <a:endParaRPr lang="zh-TW" altLang="en-US" sz="2400" b="1" dirty="0"/>
                    </a:p>
                  </a:txBody>
                  <a:tcPr/>
                </a:tc>
              </a:tr>
              <a:tr h="8130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Cabrera, Miguel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193</a:t>
                      </a:r>
                      <a:endParaRPr lang="zh-TW" altLang="en-US" sz="2400" dirty="0"/>
                    </a:p>
                  </a:txBody>
                  <a:tcPr/>
                </a:tc>
              </a:tr>
              <a:tr h="813064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Name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BatAvg</a:t>
                      </a:r>
                      <a:endParaRPr lang="zh-TW" altLang="en-US" sz="2400" b="1" dirty="0"/>
                    </a:p>
                  </a:txBody>
                  <a:tcPr/>
                </a:tc>
              </a:tr>
              <a:tr h="813064">
                <a:tc>
                  <a:txBody>
                    <a:bodyPr/>
                    <a:lstStyle/>
                    <a:p>
                      <a:r>
                        <a:rPr lang="de-DE" altLang="zh-TW" sz="2400" dirty="0" smtClean="0"/>
                        <a:t>Cabrera, Miguel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0.348</a:t>
                      </a:r>
                      <a:endParaRPr lang="zh-TW" altLang="en-US" sz="2400" dirty="0"/>
                    </a:p>
                  </a:txBody>
                  <a:tcPr/>
                </a:tc>
              </a:tr>
              <a:tr h="813064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Name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SlugPer</a:t>
                      </a:r>
                      <a:endParaRPr lang="zh-TW" altLang="en-US" sz="2400" b="1" dirty="0"/>
                    </a:p>
                  </a:txBody>
                  <a:tcPr/>
                </a:tc>
              </a:tr>
              <a:tr h="813064">
                <a:tc>
                  <a:txBody>
                    <a:bodyPr/>
                    <a:lstStyle/>
                    <a:p>
                      <a:r>
                        <a:rPr lang="de-DE" altLang="zh-TW" sz="2400" dirty="0" smtClean="0"/>
                        <a:t>Cabrera, Miguel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0.636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Program Usefulness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79" y="1065862"/>
            <a:ext cx="6503221" cy="4726276"/>
          </a:xfrm>
        </p:spPr>
        <p:txBody>
          <a:bodyPr anchor="ctr">
            <a:normAutofit/>
          </a:bodyPr>
          <a:lstStyle/>
          <a:p>
            <a:r>
              <a:rPr lang="en-US" altLang="zh-TW" sz="3200" dirty="0" smtClean="0">
                <a:solidFill>
                  <a:srgbClr val="FFFFFF"/>
                </a:solidFill>
              </a:rPr>
              <a:t>It </a:t>
            </a:r>
            <a:r>
              <a:rPr lang="en-US" altLang="zh-TW" sz="3200" dirty="0">
                <a:solidFill>
                  <a:srgbClr val="FFFFFF"/>
                </a:solidFill>
              </a:rPr>
              <a:t>will help people who are interesting in baseball game and team managers who are looking to sign new players.</a:t>
            </a:r>
            <a:r>
              <a:rPr lang="zh-TW" altLang="zh-TW" sz="3200" dirty="0">
                <a:solidFill>
                  <a:srgbClr val="FFFFFF"/>
                </a:solidFill>
                <a:effectLst/>
              </a:rPr>
              <a:t> 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Thank</a:t>
            </a:r>
            <a:br>
              <a:rPr lang="en-US" altLang="zh-TW" dirty="0" smtClean="0"/>
            </a:br>
            <a:r>
              <a:rPr lang="en-US" altLang="zh-TW" dirty="0" smtClean="0"/>
              <a:t>You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79" y="1065862"/>
            <a:ext cx="6503221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 smtClean="0">
                <a:solidFill>
                  <a:srgbClr val="FFFFFF"/>
                </a:solidFill>
              </a:rPr>
              <a:t>Let’s go to Python </a:t>
            </a:r>
          </a:p>
          <a:p>
            <a:pPr marL="0" indent="0">
              <a:buNone/>
            </a:pPr>
            <a:r>
              <a:rPr kumimoji="1" lang="en-US" altLang="zh-TW" sz="3200" dirty="0" smtClean="0">
                <a:solidFill>
                  <a:srgbClr val="FFFFFF"/>
                </a:solidFill>
              </a:rPr>
              <a:t>and run our program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35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dirty="0">
                <a:solidFill>
                  <a:srgbClr val="FFFFFF"/>
                </a:solidFill>
              </a:rPr>
              <a:t>Introduction</a:t>
            </a:r>
            <a:r>
              <a:rPr kumimoji="1" lang="en-US" altLang="zh-TW" sz="4000" dirty="0">
                <a:solidFill>
                  <a:srgbClr val="FFFFFF"/>
                </a:solidFill>
              </a:rPr>
              <a:t> 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80" y="1159647"/>
            <a:ext cx="5744685" cy="4726276"/>
          </a:xfrm>
        </p:spPr>
        <p:txBody>
          <a:bodyPr anchor="ctr">
            <a:normAutofit/>
          </a:bodyPr>
          <a:lstStyle/>
          <a:p>
            <a:r>
              <a:rPr kumimoji="1" lang="en-US" altLang="zh-TW" sz="3200" dirty="0">
                <a:solidFill>
                  <a:srgbClr val="FFFFFF"/>
                </a:solidFill>
              </a:rPr>
              <a:t>Baseball is a bat-and-ball game played between two teams of at least 9 players each. They play the game on a field with a diamond shaped circuit of four bases. Every game is composed of 9 innings, and two teams switch the position between batting and fielding during each inning.</a:t>
            </a:r>
          </a:p>
          <a:p>
            <a:endParaRPr kumimoji="1" lang="zh-TW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09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1347787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>
                <a:solidFill>
                  <a:srgbClr val="FFFFFF"/>
                </a:solidFill>
              </a:rPr>
              <a:t> 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4913" y="485775"/>
            <a:ext cx="6958012" cy="6043613"/>
          </a:xfrm>
        </p:spPr>
        <p:txBody>
          <a:bodyPr numCol="1" anchor="ctr">
            <a:normAutofit/>
          </a:bodyPr>
          <a:lstStyle/>
          <a:p>
            <a:r>
              <a:rPr lang="en-US" altLang="zh-TW" sz="3200" dirty="0">
                <a:solidFill>
                  <a:srgbClr val="FFFFFF"/>
                </a:solidFill>
              </a:rPr>
              <a:t>Statistics and analytics are quite important for baseball, so our python program is going to manage the players’ information, such as name, team, at bats, run scored, </a:t>
            </a:r>
            <a:r>
              <a:rPr lang="en-US" altLang="zh-TW" sz="3200" dirty="0" smtClean="0">
                <a:solidFill>
                  <a:srgbClr val="FFFFFF"/>
                </a:solidFill>
              </a:rPr>
              <a:t>etc. </a:t>
            </a:r>
            <a:r>
              <a:rPr lang="en-US" altLang="zh-TW" sz="3200" dirty="0">
                <a:solidFill>
                  <a:srgbClr val="FFFFFF"/>
                </a:solidFill>
              </a:rPr>
              <a:t>This program will also help us to compute the batting average and the slugging percentage. </a:t>
            </a:r>
            <a:endParaRPr lang="zh-TW" altLang="zh-TW" sz="3200" dirty="0">
              <a:solidFill>
                <a:srgbClr val="FFFFFF"/>
              </a:solidFill>
            </a:endParaRPr>
          </a:p>
          <a:p>
            <a:endParaRPr kumimoji="1"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1726" y="2887146"/>
            <a:ext cx="2552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4400" dirty="0" smtClean="0">
                <a:solidFill>
                  <a:srgbClr val="FFFFFF"/>
                </a:solidFill>
                <a:latin typeface="+mj-lt"/>
              </a:rPr>
              <a:t>Objective</a:t>
            </a:r>
            <a:endParaRPr lang="zh-TW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30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dirty="0">
                <a:solidFill>
                  <a:srgbClr val="FFFFFF"/>
                </a:solidFill>
              </a:rPr>
              <a:t>Program Description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9546" y="1394475"/>
            <a:ext cx="6438814" cy="4726276"/>
          </a:xfrm>
        </p:spPr>
        <p:txBody>
          <a:bodyPr anchor="ctr">
            <a:normAutofit/>
          </a:bodyPr>
          <a:lstStyle/>
          <a:p>
            <a:pPr marL="342900" lvl="2" indent="-342900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3200" dirty="0">
                <a:solidFill>
                  <a:srgbClr val="FFFFFF"/>
                </a:solidFill>
              </a:rPr>
              <a:t>Given the text file with the players </a:t>
            </a:r>
            <a:r>
              <a:rPr kumimoji="1" lang="en-US" altLang="zh-TW" sz="3200" dirty="0" smtClean="0">
                <a:solidFill>
                  <a:srgbClr val="FFFFFF"/>
                </a:solidFill>
              </a:rPr>
              <a:t>statistics</a:t>
            </a:r>
            <a:endParaRPr kumimoji="1" lang="en-US" altLang="zh-TW" sz="3200" dirty="0">
              <a:solidFill>
                <a:srgbClr val="FFFFFF"/>
              </a:solidFill>
            </a:endParaRPr>
          </a:p>
          <a:p>
            <a:pPr marL="342900" lvl="2" indent="-342900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3200" dirty="0">
                <a:solidFill>
                  <a:srgbClr val="FFFFFF"/>
                </a:solidFill>
              </a:rPr>
              <a:t>Split the players into different </a:t>
            </a:r>
            <a:r>
              <a:rPr kumimoji="1" lang="en-US" altLang="zh-TW" sz="3200" dirty="0" smtClean="0">
                <a:solidFill>
                  <a:srgbClr val="FFFFFF"/>
                </a:solidFill>
              </a:rPr>
              <a:t>lists</a:t>
            </a:r>
            <a:endParaRPr kumimoji="1" lang="en-US" altLang="zh-TW" sz="3200" dirty="0">
              <a:solidFill>
                <a:srgbClr val="FFFFFF"/>
              </a:solidFill>
            </a:endParaRPr>
          </a:p>
          <a:p>
            <a:pPr marL="342900" lvl="2" indent="-342900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3200" dirty="0">
                <a:solidFill>
                  <a:srgbClr val="FFFFFF"/>
                </a:solidFill>
              </a:rPr>
              <a:t>Identified players of each </a:t>
            </a:r>
            <a:r>
              <a:rPr kumimoji="1" lang="en-US" altLang="zh-TW" sz="3200" dirty="0" smtClean="0">
                <a:solidFill>
                  <a:srgbClr val="FFFFFF"/>
                </a:solidFill>
              </a:rPr>
              <a:t>team</a:t>
            </a:r>
            <a:endParaRPr kumimoji="1" lang="en-US" altLang="zh-TW" sz="3200" dirty="0">
              <a:solidFill>
                <a:srgbClr val="FFFFFF"/>
              </a:solidFill>
            </a:endParaRPr>
          </a:p>
          <a:p>
            <a:pPr marL="342900" lvl="2" indent="-342900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3200" dirty="0">
                <a:solidFill>
                  <a:srgbClr val="FFFFFF"/>
                </a:solidFill>
              </a:rPr>
              <a:t>Compute hits, batting avenge and </a:t>
            </a:r>
            <a:r>
              <a:rPr lang="en-US" altLang="zh-TW" sz="3200" dirty="0">
                <a:solidFill>
                  <a:srgbClr val="FFFFFF"/>
                </a:solidFill>
              </a:rPr>
              <a:t>slugging </a:t>
            </a:r>
            <a:r>
              <a:rPr lang="en-US" altLang="zh-TW" sz="3200" dirty="0" smtClean="0">
                <a:solidFill>
                  <a:srgbClr val="FFFFFF"/>
                </a:solidFill>
              </a:rPr>
              <a:t>percentage</a:t>
            </a:r>
            <a:endParaRPr lang="en-US" altLang="zh-TW" dirty="0">
              <a:solidFill>
                <a:srgbClr val="FFFFFF"/>
              </a:solidFill>
              <a:effectLst/>
            </a:endParaRPr>
          </a:p>
          <a:p>
            <a:pPr marL="342900" lvl="2" indent="-342900">
              <a:spcBef>
                <a:spcPts val="0"/>
              </a:spcBef>
              <a:spcAft>
                <a:spcPts val="600"/>
              </a:spcAft>
            </a:pPr>
            <a:endParaRPr lang="en-US" altLang="zh-TW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591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dirty="0">
                <a:solidFill>
                  <a:srgbClr val="FFFFFF"/>
                </a:solidFill>
              </a:rPr>
              <a:t>Commands</a:t>
            </a:r>
            <a:r>
              <a:rPr kumimoji="1" lang="en-US" altLang="zh-TW" sz="4000" dirty="0">
                <a:solidFill>
                  <a:srgbClr val="FFFFFF"/>
                </a:solidFill>
              </a:rPr>
              <a:t> 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80" y="1208737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solidFill>
                  <a:srgbClr val="FFFFFF"/>
                </a:solidFill>
              </a:rPr>
              <a:t>QUIT</a:t>
            </a:r>
          </a:p>
          <a:p>
            <a:r>
              <a:rPr lang="en-US" altLang="zh-TW" sz="3200" dirty="0" smtClean="0">
                <a:solidFill>
                  <a:srgbClr val="FFFFFF"/>
                </a:solidFill>
              </a:rPr>
              <a:t>HELP</a:t>
            </a:r>
            <a:endParaRPr lang="en-US" altLang="zh-TW" sz="3200" dirty="0">
              <a:solidFill>
                <a:srgbClr val="FFFFFF"/>
              </a:solidFill>
            </a:endParaRPr>
          </a:p>
          <a:p>
            <a:r>
              <a:rPr lang="en-US" altLang="zh-TW" sz="3200" dirty="0">
                <a:solidFill>
                  <a:srgbClr val="FFFFFF"/>
                </a:solidFill>
              </a:rPr>
              <a:t>TEAM identifier</a:t>
            </a:r>
          </a:p>
          <a:p>
            <a:r>
              <a:rPr lang="en-US" altLang="zh-TW" sz="3200" dirty="0">
                <a:solidFill>
                  <a:srgbClr val="FFFFFF"/>
                </a:solidFill>
              </a:rPr>
              <a:t>REPORT n HITS</a:t>
            </a:r>
          </a:p>
          <a:p>
            <a:r>
              <a:rPr lang="en-US" altLang="zh-TW" sz="3200" dirty="0">
                <a:solidFill>
                  <a:srgbClr val="FFFFFF"/>
                </a:solidFill>
              </a:rPr>
              <a:t>REPORT n BATTING</a:t>
            </a:r>
          </a:p>
          <a:p>
            <a:r>
              <a:rPr lang="en-US" altLang="zh-TW" sz="3200" dirty="0">
                <a:solidFill>
                  <a:srgbClr val="FFFFFF"/>
                </a:solidFill>
              </a:rPr>
              <a:t>REPORT n SLUGGING </a:t>
            </a:r>
            <a:endParaRPr lang="en-US" altLang="zh-TW" sz="3200" dirty="0">
              <a:solidFill>
                <a:srgbClr val="FFFFFF"/>
              </a:solidFill>
              <a:effectLst/>
            </a:endParaRPr>
          </a:p>
          <a:p>
            <a:endParaRPr kumimoji="1" lang="zh-TW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66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dirty="0" smtClean="0">
                <a:solidFill>
                  <a:srgbClr val="FFFFFF"/>
                </a:solidFill>
              </a:rPr>
              <a:t>Text File</a:t>
            </a:r>
            <a:br>
              <a:rPr kumimoji="1" lang="en-US" altLang="zh-TW" dirty="0" smtClean="0">
                <a:solidFill>
                  <a:srgbClr val="FFFFFF"/>
                </a:solidFill>
              </a:rPr>
            </a:br>
            <a:r>
              <a:rPr kumimoji="1" lang="en-US" altLang="zh-TW" dirty="0" smtClean="0">
                <a:solidFill>
                  <a:srgbClr val="FFFFFF"/>
                </a:solidFill>
              </a:rPr>
              <a:t/>
            </a:r>
            <a:br>
              <a:rPr kumimoji="1" lang="en-US" altLang="zh-TW" dirty="0" smtClean="0">
                <a:solidFill>
                  <a:srgbClr val="FFFFFF"/>
                </a:solidFill>
              </a:rPr>
            </a:br>
            <a:r>
              <a:rPr kumimoji="1" lang="en-US" altLang="zh-TW" sz="3200" dirty="0" smtClean="0">
                <a:solidFill>
                  <a:srgbClr val="FFFFFF"/>
                </a:solidFill>
              </a:rPr>
              <a:t>687 Observations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79" y="1065861"/>
            <a:ext cx="5860284" cy="513491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en-US" altLang="zh-TW" sz="3200" dirty="0" smtClean="0">
                <a:solidFill>
                  <a:srgbClr val="FFFFFF"/>
                </a:solidFill>
              </a:rPr>
              <a:t>     The </a:t>
            </a:r>
            <a:r>
              <a:rPr kumimoji="1" lang="en-US" altLang="zh-TW" sz="3200" dirty="0">
                <a:solidFill>
                  <a:srgbClr val="FFFFFF"/>
                </a:solidFill>
              </a:rPr>
              <a:t>given text file includes: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player’s name (string)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team identifier (string) 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games played (integer) 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at bats (integer) 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runs scored (integer)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hits (integer)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doubles (integer)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triples (integer)</a:t>
            </a:r>
          </a:p>
          <a:p>
            <a:pPr marL="457200" lvl="1" indent="0">
              <a:buNone/>
            </a:pPr>
            <a:r>
              <a:rPr lang="en-US" altLang="zh-TW" sz="3200" dirty="0">
                <a:solidFill>
                  <a:srgbClr val="FFFFFF"/>
                </a:solidFill>
              </a:rPr>
              <a:t>homeruns (integer) </a:t>
            </a:r>
          </a:p>
        </p:txBody>
      </p:sp>
    </p:spTree>
    <p:extLst>
      <p:ext uri="{BB962C8B-B14F-4D97-AF65-F5344CB8AC3E}">
        <p14:creationId xmlns:p14="http://schemas.microsoft.com/office/powerpoint/2010/main" val="267414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000" dirty="0">
                <a:solidFill>
                  <a:srgbClr val="FFFFFF"/>
                </a:solidFill>
              </a:rPr>
              <a:t>Players’ </a:t>
            </a:r>
            <a:br>
              <a:rPr kumimoji="1" lang="en-US" altLang="zh-TW" sz="4000" dirty="0">
                <a:solidFill>
                  <a:srgbClr val="FFFFFF"/>
                </a:solidFill>
              </a:rPr>
            </a:br>
            <a:r>
              <a:rPr kumimoji="1" lang="en-US" altLang="zh-TW" sz="4000" dirty="0" smtClean="0">
                <a:solidFill>
                  <a:srgbClr val="FFFFFF"/>
                </a:solidFill>
              </a:rPr>
              <a:t>Sample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6325" y="1065862"/>
            <a:ext cx="6915150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s-ES_tradnl" altLang="zh-TW" sz="3200" dirty="0">
                <a:solidFill>
                  <a:srgbClr val="FFFFFF"/>
                </a:solidFill>
              </a:rPr>
              <a:t>De Aza, Alejandro; CWS; 153; 607; 84; 160; 27; 4; 17Hunter, </a:t>
            </a:r>
            <a:r>
              <a:rPr kumimoji="1" lang="es-ES_tradnl" altLang="zh-TW" sz="3200" dirty="0" err="1">
                <a:solidFill>
                  <a:srgbClr val="FFFFFF"/>
                </a:solidFill>
              </a:rPr>
              <a:t>Torii</a:t>
            </a:r>
            <a:r>
              <a:rPr kumimoji="1" lang="es-ES_tradnl" altLang="zh-TW" sz="3200" dirty="0">
                <a:solidFill>
                  <a:srgbClr val="FFFFFF"/>
                </a:solidFill>
              </a:rPr>
              <a:t>; DET; 144; 606; 90; 184; 37; 5; 17Hamilton, Josh; LAA; 151; 576; 73; 144; 32; 5; 21Choo, </a:t>
            </a:r>
            <a:r>
              <a:rPr kumimoji="1" lang="es-ES_tradnl" altLang="zh-TW" sz="3200" dirty="0" err="1">
                <a:solidFill>
                  <a:srgbClr val="FFFFFF"/>
                </a:solidFill>
              </a:rPr>
              <a:t>Shin-Soo</a:t>
            </a:r>
            <a:r>
              <a:rPr kumimoji="1" lang="es-ES_tradnl" altLang="zh-TW" sz="3200" dirty="0">
                <a:solidFill>
                  <a:srgbClr val="FFFFFF"/>
                </a:solidFill>
              </a:rPr>
              <a:t>; CIN; 154; 569; 107; 162; 34; 2; 21Upton, Justin; ATL; 149; 558; 94; 147; 27; 2; 27Cabrera, Miguel; DET; 148; 555; 103; 193; 26; 1; 44Posey, </a:t>
            </a:r>
            <a:r>
              <a:rPr kumimoji="1" lang="es-ES_tradnl" altLang="zh-TW" sz="3200" dirty="0" err="1">
                <a:solidFill>
                  <a:srgbClr val="FFFFFF"/>
                </a:solidFill>
              </a:rPr>
              <a:t>Buster</a:t>
            </a:r>
            <a:r>
              <a:rPr kumimoji="1" lang="es-ES_tradnl" altLang="zh-TW" sz="3200" dirty="0">
                <a:solidFill>
                  <a:srgbClr val="FFFFFF"/>
                </a:solidFill>
              </a:rPr>
              <a:t>; SF; 148; 520; 61; 153; 34; 1; 15Suzuki, </a:t>
            </a:r>
            <a:r>
              <a:rPr kumimoji="1" lang="es-ES_tradnl" altLang="zh-TW" sz="3200" dirty="0" err="1">
                <a:solidFill>
                  <a:srgbClr val="FFFFFF"/>
                </a:solidFill>
              </a:rPr>
              <a:t>Ichiro</a:t>
            </a:r>
            <a:r>
              <a:rPr kumimoji="1" lang="es-ES_tradnl" altLang="zh-TW" sz="3200" dirty="0">
                <a:solidFill>
                  <a:srgbClr val="FFFFFF"/>
                </a:solidFill>
              </a:rPr>
              <a:t>; NYY; 150; 520; 57; 136; 15; 3; </a:t>
            </a:r>
            <a:r>
              <a:rPr kumimoji="1" lang="es-ES_tradnl" altLang="zh-TW" sz="3200" dirty="0" smtClean="0">
                <a:solidFill>
                  <a:srgbClr val="FFFFFF"/>
                </a:solidFill>
              </a:rPr>
              <a:t>7,</a:t>
            </a:r>
            <a:r>
              <a:rPr kumimoji="1" lang="is-IS" altLang="zh-TW" sz="3200" dirty="0" smtClean="0">
                <a:solidFill>
                  <a:srgbClr val="FFFFFF"/>
                </a:solidFill>
              </a:rPr>
              <a:t>…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Data Structure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5379" y="1065862"/>
            <a:ext cx="6503221" cy="4726276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solidFill>
                  <a:srgbClr val="FFFFFF"/>
                </a:solidFill>
              </a:rPr>
              <a:t>We </a:t>
            </a:r>
            <a:r>
              <a:rPr lang="en-US" altLang="zh-TW" sz="3200" dirty="0" smtClean="0">
                <a:solidFill>
                  <a:srgbClr val="FFFFFF"/>
                </a:solidFill>
              </a:rPr>
              <a:t>used </a:t>
            </a:r>
            <a:r>
              <a:rPr lang="en-US" altLang="zh-TW" sz="3200" dirty="0">
                <a:solidFill>
                  <a:srgbClr val="FFFFFF"/>
                </a:solidFill>
              </a:rPr>
              <a:t>several types of </a:t>
            </a:r>
            <a:r>
              <a:rPr lang="en-US" altLang="zh-TW" sz="3200" dirty="0" smtClean="0">
                <a:solidFill>
                  <a:srgbClr val="FFFFFF"/>
                </a:solidFill>
              </a:rPr>
              <a:t>data structure, </a:t>
            </a:r>
            <a:r>
              <a:rPr lang="en-US" altLang="zh-TW" sz="3200" dirty="0">
                <a:solidFill>
                  <a:srgbClr val="FFFFFF"/>
                </a:solidFill>
              </a:rPr>
              <a:t>such as input, while, if-else, print, return, for loops, </a:t>
            </a:r>
            <a:r>
              <a:rPr lang="en-US" altLang="zh-TW" sz="3200" dirty="0" err="1" smtClean="0">
                <a:solidFill>
                  <a:srgbClr val="FFFFFF"/>
                </a:solidFill>
              </a:rPr>
              <a:t>etc</a:t>
            </a:r>
            <a:endParaRPr lang="en-US" altLang="zh-TW" sz="3200" dirty="0" smtClean="0">
              <a:solidFill>
                <a:srgbClr val="FFFFFF"/>
              </a:solidFill>
            </a:endParaRPr>
          </a:p>
          <a:p>
            <a:r>
              <a:rPr kumimoji="1" lang="en-US" altLang="zh-TW" sz="3200" dirty="0" smtClean="0">
                <a:solidFill>
                  <a:srgbClr val="FFFFFF"/>
                </a:solidFill>
              </a:rPr>
              <a:t>Itemgetter was used to sort the players stats alphabetically or in descending order.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24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Computing</a:t>
            </a:r>
            <a:br>
              <a:rPr lang="en-US" altLang="zh-TW" dirty="0" smtClean="0"/>
            </a:br>
            <a:r>
              <a:rPr lang="en-US" altLang="zh-TW" dirty="0" smtClean="0"/>
              <a:t>Formula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6800" y="1065862"/>
            <a:ext cx="7057292" cy="4726276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singles = hits - (doubles + triples + </a:t>
            </a:r>
            <a:r>
              <a:rPr lang="en-US" altLang="zh-TW" dirty="0" smtClean="0"/>
              <a:t>homeruns)</a:t>
            </a:r>
          </a:p>
          <a:p>
            <a:r>
              <a:rPr lang="en-US" altLang="zh-TW" dirty="0" smtClean="0"/>
              <a:t>total bases = singles + 2*doubles + 3*triples + 4*homeruns </a:t>
            </a:r>
          </a:p>
          <a:p>
            <a:r>
              <a:rPr lang="en-US" altLang="zh-TW" dirty="0" smtClean="0"/>
              <a:t>batting average = (hits) / (at bats)</a:t>
            </a:r>
          </a:p>
          <a:p>
            <a:r>
              <a:rPr lang="en-US" altLang="zh-TW" dirty="0" smtClean="0"/>
              <a:t>slugging percentage = (total bases) / (at bats)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236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564</Words>
  <Application>Microsoft Macintosh PowerPoint</Application>
  <PresentationFormat>寬螢幕</PresentationFormat>
  <Paragraphs>97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新細明體</vt:lpstr>
      <vt:lpstr>Arial</vt:lpstr>
      <vt:lpstr>Office 佈景主題</vt:lpstr>
      <vt:lpstr> Baseball</vt:lpstr>
      <vt:lpstr>Introduction </vt:lpstr>
      <vt:lpstr> </vt:lpstr>
      <vt:lpstr>Program Description</vt:lpstr>
      <vt:lpstr>Commands </vt:lpstr>
      <vt:lpstr>Text File  687 Observations</vt:lpstr>
      <vt:lpstr>Players’  Sample</vt:lpstr>
      <vt:lpstr>Data Structure</vt:lpstr>
      <vt:lpstr>Computing Formula</vt:lpstr>
      <vt:lpstr>Program Function</vt:lpstr>
      <vt:lpstr>Team Identifier</vt:lpstr>
      <vt:lpstr>Teams  Identifier Output </vt:lpstr>
      <vt:lpstr>Report Hits, Batting and Slugging</vt:lpstr>
      <vt:lpstr>Program Usefulness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LEIYUYAN</dc:creator>
  <cp:lastModifiedBy>LEIYUYAN</cp:lastModifiedBy>
  <cp:revision>28</cp:revision>
  <dcterms:created xsi:type="dcterms:W3CDTF">2017-11-18T21:52:41Z</dcterms:created>
  <dcterms:modified xsi:type="dcterms:W3CDTF">2017-12-06T23:22:13Z</dcterms:modified>
</cp:coreProperties>
</file>