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3.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6" r:id="rId1"/>
  </p:sldMasterIdLst>
  <p:notesMasterIdLst>
    <p:notesMasterId r:id="rId18"/>
  </p:notesMasterIdLst>
  <p:sldIdLst>
    <p:sldId id="256" r:id="rId2"/>
    <p:sldId id="258" r:id="rId3"/>
    <p:sldId id="257" r:id="rId4"/>
    <p:sldId id="277" r:id="rId5"/>
    <p:sldId id="278" r:id="rId6"/>
    <p:sldId id="276" r:id="rId7"/>
    <p:sldId id="267" r:id="rId8"/>
    <p:sldId id="268" r:id="rId9"/>
    <p:sldId id="259" r:id="rId10"/>
    <p:sldId id="265" r:id="rId11"/>
    <p:sldId id="264" r:id="rId12"/>
    <p:sldId id="274" r:id="rId13"/>
    <p:sldId id="270" r:id="rId14"/>
    <p:sldId id="269" r:id="rId15"/>
    <p:sldId id="27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3E723A-FAAF-4BDB-9ECD-3C063829CEDB}" v="178" dt="2018-05-07T19:52:51.106"/>
    <p1510:client id="{F103E3DF-27FB-4EE5-BCDD-AD32E497D1E7}" v="142" dt="2018-05-07T16:54:51.323"/>
    <p1510:client id="{93DA3B80-93A4-9241-A721-F48272DA402A}" v="302" dt="2018-05-07T20:35:22.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5"/>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640FB-30AB-A448-AAC4-B4ADBEF982FB}" type="datetimeFigureOut">
              <a:rPr lang="en-US" smtClean="0"/>
              <a:t>5/7/18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52021-BDD7-E841-8A4D-3FAFDC95B0B3}" type="slidenum">
              <a:rPr lang="en-US" smtClean="0"/>
              <a:t>‹#›</a:t>
            </a:fld>
            <a:endParaRPr lang="en-US"/>
          </a:p>
        </p:txBody>
      </p:sp>
    </p:spTree>
    <p:extLst>
      <p:ext uri="{BB962C8B-B14F-4D97-AF65-F5344CB8AC3E}">
        <p14:creationId xmlns:p14="http://schemas.microsoft.com/office/powerpoint/2010/main" val="292186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752021-BDD7-E841-8A4D-3FAFDC95B0B3}" type="slidenum">
              <a:rPr lang="en-US" smtClean="0"/>
              <a:t>14</a:t>
            </a:fld>
            <a:endParaRPr lang="en-US"/>
          </a:p>
        </p:txBody>
      </p:sp>
    </p:spTree>
    <p:extLst>
      <p:ext uri="{BB962C8B-B14F-4D97-AF65-F5344CB8AC3E}">
        <p14:creationId xmlns:p14="http://schemas.microsoft.com/office/powerpoint/2010/main" val="109646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Accuracy</a:t>
            </a:r>
            <a:r>
              <a:rPr lang="zh-Hant" altLang="en-US"/>
              <a:t> </a:t>
            </a:r>
            <a:r>
              <a:rPr lang="en-US" altLang="zh-Hant"/>
              <a:t>= (TP+TN)/(TP+FP+FN+TN)</a:t>
            </a:r>
          </a:p>
          <a:p>
            <a:pPr marL="0" marR="0" indent="0" algn="l" defTabSz="914400" rtl="0" eaLnBrk="1" fontAlgn="auto" latinLnBrk="0" hangingPunct="1">
              <a:lnSpc>
                <a:spcPct val="100000"/>
              </a:lnSpc>
              <a:spcBef>
                <a:spcPts val="0"/>
              </a:spcBef>
              <a:spcAft>
                <a:spcPts val="0"/>
              </a:spcAft>
              <a:buClrTx/>
              <a:buSzTx/>
              <a:buFontTx/>
              <a:buNone/>
              <a:tabLst/>
              <a:defRPr/>
            </a:pPr>
            <a:r>
              <a:rPr lang="en-US"/>
              <a:t>Precision = P=TP/(TP+FP)</a:t>
            </a:r>
          </a:p>
          <a:p>
            <a:pPr marL="0" marR="0" indent="0" algn="l" defTabSz="914400" rtl="0" eaLnBrk="1" fontAlgn="auto" latinLnBrk="0" hangingPunct="1">
              <a:lnSpc>
                <a:spcPct val="100000"/>
              </a:lnSpc>
              <a:spcBef>
                <a:spcPts val="0"/>
              </a:spcBef>
              <a:spcAft>
                <a:spcPts val="0"/>
              </a:spcAft>
              <a:buClrTx/>
              <a:buSzTx/>
              <a:buFontTx/>
              <a:buNone/>
              <a:tabLst/>
              <a:defRPr/>
            </a:pPr>
            <a:r>
              <a:rPr lang="en-US"/>
              <a:t>Recall = TP/(TP+FN)</a:t>
            </a:r>
          </a:p>
        </p:txBody>
      </p:sp>
      <p:sp>
        <p:nvSpPr>
          <p:cNvPr id="4" name="Slide Number Placeholder 3"/>
          <p:cNvSpPr>
            <a:spLocks noGrp="1"/>
          </p:cNvSpPr>
          <p:nvPr>
            <p:ph type="sldNum" sz="quarter" idx="10"/>
          </p:nvPr>
        </p:nvSpPr>
        <p:spPr/>
        <p:txBody>
          <a:bodyPr/>
          <a:lstStyle/>
          <a:p>
            <a:fld id="{AB752021-BDD7-E841-8A4D-3FAFDC95B0B3}" type="slidenum">
              <a:rPr lang="en-US" smtClean="0"/>
              <a:t>15</a:t>
            </a:fld>
            <a:endParaRPr lang="en-US"/>
          </a:p>
        </p:txBody>
      </p:sp>
    </p:spTree>
    <p:extLst>
      <p:ext uri="{BB962C8B-B14F-4D97-AF65-F5344CB8AC3E}">
        <p14:creationId xmlns:p14="http://schemas.microsoft.com/office/powerpoint/2010/main" val="2876184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745E-499A-174D-8FF3-161391EE9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1EE32-A5DC-C045-A031-26DE32D70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6E96C0-0AAC-CB48-9034-9036998192AB}"/>
              </a:ext>
            </a:extLst>
          </p:cNvPr>
          <p:cNvSpPr>
            <a:spLocks noGrp="1"/>
          </p:cNvSpPr>
          <p:nvPr>
            <p:ph type="dt" sz="half" idx="10"/>
          </p:nvPr>
        </p:nvSpPr>
        <p:spPr/>
        <p:txBody>
          <a:bodyPr/>
          <a:lstStyle/>
          <a:p>
            <a:fld id="{554B9B5F-0A30-DB47-A3AD-FB02AA3912CB}" type="datetimeFigureOut">
              <a:rPr lang="en-US" smtClean="0"/>
              <a:t>5/7/18</a:t>
            </a:fld>
            <a:endParaRPr lang="en-US"/>
          </a:p>
        </p:txBody>
      </p:sp>
      <p:sp>
        <p:nvSpPr>
          <p:cNvPr id="5" name="Footer Placeholder 4">
            <a:extLst>
              <a:ext uri="{FF2B5EF4-FFF2-40B4-BE49-F238E27FC236}">
                <a16:creationId xmlns:a16="http://schemas.microsoft.com/office/drawing/2014/main" id="{8B298B0B-C6EA-6F46-8B83-26A48356C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3E694-DF8C-E84D-B9F5-48403C8CB2C6}"/>
              </a:ext>
            </a:extLst>
          </p:cNvPr>
          <p:cNvSpPr>
            <a:spLocks noGrp="1"/>
          </p:cNvSpPr>
          <p:nvPr>
            <p:ph type="sldNum" sz="quarter" idx="12"/>
          </p:nvPr>
        </p:nvSpPr>
        <p:spPr/>
        <p:txBody>
          <a:bodyPr/>
          <a:lstStyle/>
          <a:p>
            <a:fld id="{7D912CD3-F383-494E-A1EB-CED0EE10EA40}" type="slidenum">
              <a:rPr lang="en-US" smtClean="0"/>
              <a:t>‹#›</a:t>
            </a:fld>
            <a:endParaRPr lang="en-US"/>
          </a:p>
        </p:txBody>
      </p:sp>
    </p:spTree>
    <p:extLst>
      <p:ext uri="{BB962C8B-B14F-4D97-AF65-F5344CB8AC3E}">
        <p14:creationId xmlns:p14="http://schemas.microsoft.com/office/powerpoint/2010/main" val="343830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80FE-8827-1A40-98D4-7889EE7D42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A35746-5EC6-1046-B623-2844316493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96781-21C4-4F44-BED0-F0A758CD1FE5}"/>
              </a:ext>
            </a:extLst>
          </p:cNvPr>
          <p:cNvSpPr>
            <a:spLocks noGrp="1"/>
          </p:cNvSpPr>
          <p:nvPr>
            <p:ph type="dt" sz="half" idx="10"/>
          </p:nvPr>
        </p:nvSpPr>
        <p:spPr/>
        <p:txBody>
          <a:bodyPr/>
          <a:lstStyle/>
          <a:p>
            <a:fld id="{554B9B5F-0A30-DB47-A3AD-FB02AA3912CB}" type="datetimeFigureOut">
              <a:rPr lang="en-US" smtClean="0"/>
              <a:t>5/7/18</a:t>
            </a:fld>
            <a:endParaRPr lang="en-US"/>
          </a:p>
        </p:txBody>
      </p:sp>
      <p:sp>
        <p:nvSpPr>
          <p:cNvPr id="5" name="Footer Placeholder 4">
            <a:extLst>
              <a:ext uri="{FF2B5EF4-FFF2-40B4-BE49-F238E27FC236}">
                <a16:creationId xmlns:a16="http://schemas.microsoft.com/office/drawing/2014/main" id="{6F6E0C9F-0661-7E48-BD54-5C4D2B77B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4193A-BC45-7748-A73D-4C91E87B2617}"/>
              </a:ext>
            </a:extLst>
          </p:cNvPr>
          <p:cNvSpPr>
            <a:spLocks noGrp="1"/>
          </p:cNvSpPr>
          <p:nvPr>
            <p:ph type="sldNum" sz="quarter" idx="12"/>
          </p:nvPr>
        </p:nvSpPr>
        <p:spPr/>
        <p:txBody>
          <a:bodyPr/>
          <a:lstStyle/>
          <a:p>
            <a:fld id="{7D912CD3-F383-494E-A1EB-CED0EE10EA40}" type="slidenum">
              <a:rPr lang="en-US" smtClean="0"/>
              <a:t>‹#›</a:t>
            </a:fld>
            <a:endParaRPr lang="en-US"/>
          </a:p>
        </p:txBody>
      </p:sp>
    </p:spTree>
    <p:extLst>
      <p:ext uri="{BB962C8B-B14F-4D97-AF65-F5344CB8AC3E}">
        <p14:creationId xmlns:p14="http://schemas.microsoft.com/office/powerpoint/2010/main" val="357828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0804-7166-8D4C-9E56-7EC023852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42E2D2-A5E1-CF41-87B9-C4E5ABF713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62EEE-2614-BD49-B98E-0FD2667FCD3A}"/>
              </a:ext>
            </a:extLst>
          </p:cNvPr>
          <p:cNvSpPr>
            <a:spLocks noGrp="1"/>
          </p:cNvSpPr>
          <p:nvPr>
            <p:ph type="dt" sz="half" idx="10"/>
          </p:nvPr>
        </p:nvSpPr>
        <p:spPr/>
        <p:txBody>
          <a:bodyPr/>
          <a:lstStyle/>
          <a:p>
            <a:fld id="{554B9B5F-0A30-DB47-A3AD-FB02AA3912CB}" type="datetimeFigureOut">
              <a:rPr lang="en-US" smtClean="0"/>
              <a:t>5/7/18</a:t>
            </a:fld>
            <a:endParaRPr lang="en-US"/>
          </a:p>
        </p:txBody>
      </p:sp>
      <p:sp>
        <p:nvSpPr>
          <p:cNvPr id="5" name="Footer Placeholder 4">
            <a:extLst>
              <a:ext uri="{FF2B5EF4-FFF2-40B4-BE49-F238E27FC236}">
                <a16:creationId xmlns:a16="http://schemas.microsoft.com/office/drawing/2014/main" id="{B96201D5-19D1-4543-89F7-F2D45FB31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C40AB-2C51-D24A-B206-3967B0FEDE77}"/>
              </a:ext>
            </a:extLst>
          </p:cNvPr>
          <p:cNvSpPr>
            <a:spLocks noGrp="1"/>
          </p:cNvSpPr>
          <p:nvPr>
            <p:ph type="sldNum" sz="quarter" idx="12"/>
          </p:nvPr>
        </p:nvSpPr>
        <p:spPr/>
        <p:txBody>
          <a:bodyPr/>
          <a:lstStyle/>
          <a:p>
            <a:fld id="{7D912CD3-F383-494E-A1EB-CED0EE10EA40}" type="slidenum">
              <a:rPr lang="en-US" smtClean="0"/>
              <a:t>‹#›</a:t>
            </a:fld>
            <a:endParaRPr lang="en-US"/>
          </a:p>
        </p:txBody>
      </p:sp>
    </p:spTree>
    <p:extLst>
      <p:ext uri="{BB962C8B-B14F-4D97-AF65-F5344CB8AC3E}">
        <p14:creationId xmlns:p14="http://schemas.microsoft.com/office/powerpoint/2010/main" val="1490877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676A-8E3F-7B4D-8545-77220A315C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F4A88-2651-9647-BCD1-17A18E5BE0E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5B5E1-4C17-6346-9602-0F146526CE1C}"/>
              </a:ext>
            </a:extLst>
          </p:cNvPr>
          <p:cNvSpPr>
            <a:spLocks noGrp="1"/>
          </p:cNvSpPr>
          <p:nvPr>
            <p:ph type="dt" sz="half" idx="10"/>
          </p:nvPr>
        </p:nvSpPr>
        <p:spPr/>
        <p:txBody>
          <a:bodyPr/>
          <a:lstStyle/>
          <a:p>
            <a:fld id="{554B9B5F-0A30-DB47-A3AD-FB02AA3912CB}" type="datetimeFigureOut">
              <a:rPr lang="en-US" smtClean="0"/>
              <a:t>5/7/18</a:t>
            </a:fld>
            <a:endParaRPr lang="en-US"/>
          </a:p>
        </p:txBody>
      </p:sp>
      <p:sp>
        <p:nvSpPr>
          <p:cNvPr id="5" name="Footer Placeholder 4">
            <a:extLst>
              <a:ext uri="{FF2B5EF4-FFF2-40B4-BE49-F238E27FC236}">
                <a16:creationId xmlns:a16="http://schemas.microsoft.com/office/drawing/2014/main" id="{51D374E8-4443-4749-B7FF-33FE6CAAF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5A956-228C-604E-BA67-69BD027CC939}"/>
              </a:ext>
            </a:extLst>
          </p:cNvPr>
          <p:cNvSpPr>
            <a:spLocks noGrp="1"/>
          </p:cNvSpPr>
          <p:nvPr>
            <p:ph type="sldNum" sz="quarter" idx="12"/>
          </p:nvPr>
        </p:nvSpPr>
        <p:spPr/>
        <p:txBody>
          <a:bodyPr/>
          <a:lstStyle/>
          <a:p>
            <a:fld id="{7D912CD3-F383-494E-A1EB-CED0EE10EA40}" type="slidenum">
              <a:rPr lang="en-US" smtClean="0"/>
              <a:t>‹#›</a:t>
            </a:fld>
            <a:endParaRPr lang="en-US"/>
          </a:p>
        </p:txBody>
      </p:sp>
    </p:spTree>
    <p:extLst>
      <p:ext uri="{BB962C8B-B14F-4D97-AF65-F5344CB8AC3E}">
        <p14:creationId xmlns:p14="http://schemas.microsoft.com/office/powerpoint/2010/main" val="317732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4953-795A-834D-ADCD-98D3D7DC3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BC2E8B-DF2A-9047-BD05-6E76A913A9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FBCA99-C78A-AD4A-83F2-4DA2A907F753}"/>
              </a:ext>
            </a:extLst>
          </p:cNvPr>
          <p:cNvSpPr>
            <a:spLocks noGrp="1"/>
          </p:cNvSpPr>
          <p:nvPr>
            <p:ph type="dt" sz="half" idx="10"/>
          </p:nvPr>
        </p:nvSpPr>
        <p:spPr/>
        <p:txBody>
          <a:bodyPr/>
          <a:lstStyle/>
          <a:p>
            <a:fld id="{554B9B5F-0A30-DB47-A3AD-FB02AA3912CB}" type="datetimeFigureOut">
              <a:rPr lang="en-US" smtClean="0"/>
              <a:t>5/7/18</a:t>
            </a:fld>
            <a:endParaRPr lang="en-US"/>
          </a:p>
        </p:txBody>
      </p:sp>
      <p:sp>
        <p:nvSpPr>
          <p:cNvPr id="5" name="Footer Placeholder 4">
            <a:extLst>
              <a:ext uri="{FF2B5EF4-FFF2-40B4-BE49-F238E27FC236}">
                <a16:creationId xmlns:a16="http://schemas.microsoft.com/office/drawing/2014/main" id="{9F93A59E-E4EF-1E47-845F-42A8C6C1E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B7704-3C11-EA48-B485-12E090EB3F50}"/>
              </a:ext>
            </a:extLst>
          </p:cNvPr>
          <p:cNvSpPr>
            <a:spLocks noGrp="1"/>
          </p:cNvSpPr>
          <p:nvPr>
            <p:ph type="sldNum" sz="quarter" idx="12"/>
          </p:nvPr>
        </p:nvSpPr>
        <p:spPr/>
        <p:txBody>
          <a:bodyPr/>
          <a:lstStyle/>
          <a:p>
            <a:fld id="{7D912CD3-F383-494E-A1EB-CED0EE10EA40}" type="slidenum">
              <a:rPr lang="en-US" smtClean="0"/>
              <a:t>‹#›</a:t>
            </a:fld>
            <a:endParaRPr lang="en-US"/>
          </a:p>
        </p:txBody>
      </p:sp>
    </p:spTree>
    <p:extLst>
      <p:ext uri="{BB962C8B-B14F-4D97-AF65-F5344CB8AC3E}">
        <p14:creationId xmlns:p14="http://schemas.microsoft.com/office/powerpoint/2010/main" val="19219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DB72-DC46-9546-BC18-5E9B34A438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2E4A62-F232-8345-BCC2-4F08CCECDD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C2D1F1-8C76-FE45-AA91-7CB5594384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56228B-A33F-F348-AB6A-D80C6477CE6F}"/>
              </a:ext>
            </a:extLst>
          </p:cNvPr>
          <p:cNvSpPr>
            <a:spLocks noGrp="1"/>
          </p:cNvSpPr>
          <p:nvPr>
            <p:ph type="dt" sz="half" idx="10"/>
          </p:nvPr>
        </p:nvSpPr>
        <p:spPr/>
        <p:txBody>
          <a:bodyPr/>
          <a:lstStyle/>
          <a:p>
            <a:fld id="{554B9B5F-0A30-DB47-A3AD-FB02AA3912CB}" type="datetimeFigureOut">
              <a:rPr lang="en-US" smtClean="0"/>
              <a:t>5/7/18</a:t>
            </a:fld>
            <a:endParaRPr lang="en-US"/>
          </a:p>
        </p:txBody>
      </p:sp>
      <p:sp>
        <p:nvSpPr>
          <p:cNvPr id="6" name="Footer Placeholder 5">
            <a:extLst>
              <a:ext uri="{FF2B5EF4-FFF2-40B4-BE49-F238E27FC236}">
                <a16:creationId xmlns:a16="http://schemas.microsoft.com/office/drawing/2014/main" id="{C6E02C92-793B-4247-8C1C-5E8B617348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10088-B223-8A4D-8106-98D194D1DEAA}"/>
              </a:ext>
            </a:extLst>
          </p:cNvPr>
          <p:cNvSpPr>
            <a:spLocks noGrp="1"/>
          </p:cNvSpPr>
          <p:nvPr>
            <p:ph type="sldNum" sz="quarter" idx="12"/>
          </p:nvPr>
        </p:nvSpPr>
        <p:spPr/>
        <p:txBody>
          <a:bodyPr/>
          <a:lstStyle/>
          <a:p>
            <a:fld id="{7D912CD3-F383-494E-A1EB-CED0EE10EA40}" type="slidenum">
              <a:rPr lang="en-US" smtClean="0"/>
              <a:t>‹#›</a:t>
            </a:fld>
            <a:endParaRPr lang="en-US"/>
          </a:p>
        </p:txBody>
      </p:sp>
    </p:spTree>
    <p:extLst>
      <p:ext uri="{BB962C8B-B14F-4D97-AF65-F5344CB8AC3E}">
        <p14:creationId xmlns:p14="http://schemas.microsoft.com/office/powerpoint/2010/main" val="28280904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6D5F-ED1A-5F4E-AF1B-5BAAFEE5ED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1FA8B7-19DD-1E41-98E3-27CC7ACFB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0441F2-411A-D84A-83EE-4F439DED32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35BC9D-B06A-AE4E-A786-5653F49CA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645AC5-3045-D34C-A707-D518AA5B486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8B9246-4B70-8049-A027-5D092F158FA8}"/>
              </a:ext>
            </a:extLst>
          </p:cNvPr>
          <p:cNvSpPr>
            <a:spLocks noGrp="1"/>
          </p:cNvSpPr>
          <p:nvPr>
            <p:ph type="dt" sz="half" idx="10"/>
          </p:nvPr>
        </p:nvSpPr>
        <p:spPr/>
        <p:txBody>
          <a:bodyPr/>
          <a:lstStyle/>
          <a:p>
            <a:fld id="{554B9B5F-0A30-DB47-A3AD-FB02AA3912CB}" type="datetimeFigureOut">
              <a:rPr lang="en-US" smtClean="0"/>
              <a:t>5/7/18</a:t>
            </a:fld>
            <a:endParaRPr lang="en-US"/>
          </a:p>
        </p:txBody>
      </p:sp>
      <p:sp>
        <p:nvSpPr>
          <p:cNvPr id="8" name="Footer Placeholder 7">
            <a:extLst>
              <a:ext uri="{FF2B5EF4-FFF2-40B4-BE49-F238E27FC236}">
                <a16:creationId xmlns:a16="http://schemas.microsoft.com/office/drawing/2014/main" id="{4EE881B9-5CAA-CD43-B000-23AD765F3E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4E91CF-A44A-F542-9B1F-FCB51E2646E4}"/>
              </a:ext>
            </a:extLst>
          </p:cNvPr>
          <p:cNvSpPr>
            <a:spLocks noGrp="1"/>
          </p:cNvSpPr>
          <p:nvPr>
            <p:ph type="sldNum" sz="quarter" idx="12"/>
          </p:nvPr>
        </p:nvSpPr>
        <p:spPr/>
        <p:txBody>
          <a:bodyPr/>
          <a:lstStyle/>
          <a:p>
            <a:fld id="{7D912CD3-F383-494E-A1EB-CED0EE10EA40}" type="slidenum">
              <a:rPr lang="en-US" smtClean="0"/>
              <a:t>‹#›</a:t>
            </a:fld>
            <a:endParaRPr lang="en-US"/>
          </a:p>
        </p:txBody>
      </p:sp>
    </p:spTree>
    <p:extLst>
      <p:ext uri="{BB962C8B-B14F-4D97-AF65-F5344CB8AC3E}">
        <p14:creationId xmlns:p14="http://schemas.microsoft.com/office/powerpoint/2010/main" val="19077778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E35C-39EE-4241-BD6F-456B37AB16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FF8550-56DB-CD49-9102-CC2F52A7EA99}"/>
              </a:ext>
            </a:extLst>
          </p:cNvPr>
          <p:cNvSpPr>
            <a:spLocks noGrp="1"/>
          </p:cNvSpPr>
          <p:nvPr>
            <p:ph type="dt" sz="half" idx="10"/>
          </p:nvPr>
        </p:nvSpPr>
        <p:spPr/>
        <p:txBody>
          <a:bodyPr/>
          <a:lstStyle/>
          <a:p>
            <a:fld id="{554B9B5F-0A30-DB47-A3AD-FB02AA3912CB}" type="datetimeFigureOut">
              <a:rPr lang="en-US" smtClean="0"/>
              <a:t>5/7/18</a:t>
            </a:fld>
            <a:endParaRPr lang="en-US"/>
          </a:p>
        </p:txBody>
      </p:sp>
      <p:sp>
        <p:nvSpPr>
          <p:cNvPr id="4" name="Footer Placeholder 3">
            <a:extLst>
              <a:ext uri="{FF2B5EF4-FFF2-40B4-BE49-F238E27FC236}">
                <a16:creationId xmlns:a16="http://schemas.microsoft.com/office/drawing/2014/main" id="{5D818220-A232-E74D-B88C-EF6FE24298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57E2D-6B05-A74C-A6BB-6FC7EA7497E2}"/>
              </a:ext>
            </a:extLst>
          </p:cNvPr>
          <p:cNvSpPr>
            <a:spLocks noGrp="1"/>
          </p:cNvSpPr>
          <p:nvPr>
            <p:ph type="sldNum" sz="quarter" idx="12"/>
          </p:nvPr>
        </p:nvSpPr>
        <p:spPr/>
        <p:txBody>
          <a:bodyPr/>
          <a:lstStyle/>
          <a:p>
            <a:fld id="{7D912CD3-F383-494E-A1EB-CED0EE10EA40}" type="slidenum">
              <a:rPr lang="en-US" smtClean="0"/>
              <a:t>‹#›</a:t>
            </a:fld>
            <a:endParaRPr lang="en-US"/>
          </a:p>
        </p:txBody>
      </p:sp>
    </p:spTree>
    <p:extLst>
      <p:ext uri="{BB962C8B-B14F-4D97-AF65-F5344CB8AC3E}">
        <p14:creationId xmlns:p14="http://schemas.microsoft.com/office/powerpoint/2010/main" val="288111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B8CE3-F91D-414D-BB59-3E3E80141375}"/>
              </a:ext>
            </a:extLst>
          </p:cNvPr>
          <p:cNvSpPr>
            <a:spLocks noGrp="1"/>
          </p:cNvSpPr>
          <p:nvPr>
            <p:ph type="dt" sz="half" idx="10"/>
          </p:nvPr>
        </p:nvSpPr>
        <p:spPr/>
        <p:txBody>
          <a:bodyPr/>
          <a:lstStyle/>
          <a:p>
            <a:fld id="{554B9B5F-0A30-DB47-A3AD-FB02AA3912CB}" type="datetimeFigureOut">
              <a:rPr lang="en-US" smtClean="0"/>
              <a:t>5/7/18</a:t>
            </a:fld>
            <a:endParaRPr lang="en-US"/>
          </a:p>
        </p:txBody>
      </p:sp>
      <p:sp>
        <p:nvSpPr>
          <p:cNvPr id="3" name="Footer Placeholder 2">
            <a:extLst>
              <a:ext uri="{FF2B5EF4-FFF2-40B4-BE49-F238E27FC236}">
                <a16:creationId xmlns:a16="http://schemas.microsoft.com/office/drawing/2014/main" id="{39B72F9B-36F8-B142-A3D8-AC93F56688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6515E2-81CA-034F-81E9-386A9D4FA878}"/>
              </a:ext>
            </a:extLst>
          </p:cNvPr>
          <p:cNvSpPr>
            <a:spLocks noGrp="1"/>
          </p:cNvSpPr>
          <p:nvPr>
            <p:ph type="sldNum" sz="quarter" idx="12"/>
          </p:nvPr>
        </p:nvSpPr>
        <p:spPr/>
        <p:txBody>
          <a:bodyPr/>
          <a:lstStyle/>
          <a:p>
            <a:fld id="{7D912CD3-F383-494E-A1EB-CED0EE10EA40}" type="slidenum">
              <a:rPr lang="en-US" smtClean="0"/>
              <a:t>‹#›</a:t>
            </a:fld>
            <a:endParaRPr lang="en-US"/>
          </a:p>
        </p:txBody>
      </p:sp>
    </p:spTree>
    <p:extLst>
      <p:ext uri="{BB962C8B-B14F-4D97-AF65-F5344CB8AC3E}">
        <p14:creationId xmlns:p14="http://schemas.microsoft.com/office/powerpoint/2010/main" val="374392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E8DC-AE2C-3449-8583-F4AA80EFB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4A528D-F6D3-CC40-87CC-2F41E5D0BA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AD848F-5987-3B4A-B015-D76322BF4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230B8C-2F18-4F42-AB05-6DB163D3FF9C}"/>
              </a:ext>
            </a:extLst>
          </p:cNvPr>
          <p:cNvSpPr>
            <a:spLocks noGrp="1"/>
          </p:cNvSpPr>
          <p:nvPr>
            <p:ph type="dt" sz="half" idx="10"/>
          </p:nvPr>
        </p:nvSpPr>
        <p:spPr/>
        <p:txBody>
          <a:bodyPr/>
          <a:lstStyle/>
          <a:p>
            <a:fld id="{554B9B5F-0A30-DB47-A3AD-FB02AA3912CB}" type="datetimeFigureOut">
              <a:rPr lang="en-US" smtClean="0"/>
              <a:t>5/7/18</a:t>
            </a:fld>
            <a:endParaRPr lang="en-US"/>
          </a:p>
        </p:txBody>
      </p:sp>
      <p:sp>
        <p:nvSpPr>
          <p:cNvPr id="6" name="Footer Placeholder 5">
            <a:extLst>
              <a:ext uri="{FF2B5EF4-FFF2-40B4-BE49-F238E27FC236}">
                <a16:creationId xmlns:a16="http://schemas.microsoft.com/office/drawing/2014/main" id="{824DD214-5641-9541-9AAE-9473DC9748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B631C-9D9A-B646-9657-DD8B4D02881A}"/>
              </a:ext>
            </a:extLst>
          </p:cNvPr>
          <p:cNvSpPr>
            <a:spLocks noGrp="1"/>
          </p:cNvSpPr>
          <p:nvPr>
            <p:ph type="sldNum" sz="quarter" idx="12"/>
          </p:nvPr>
        </p:nvSpPr>
        <p:spPr/>
        <p:txBody>
          <a:bodyPr/>
          <a:lstStyle/>
          <a:p>
            <a:fld id="{7D912CD3-F383-494E-A1EB-CED0EE10EA40}" type="slidenum">
              <a:rPr lang="en-US" smtClean="0"/>
              <a:t>‹#›</a:t>
            </a:fld>
            <a:endParaRPr lang="en-US"/>
          </a:p>
        </p:txBody>
      </p:sp>
    </p:spTree>
    <p:extLst>
      <p:ext uri="{BB962C8B-B14F-4D97-AF65-F5344CB8AC3E}">
        <p14:creationId xmlns:p14="http://schemas.microsoft.com/office/powerpoint/2010/main" val="6250340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AF0C-16FC-A54E-BD60-0A02177DB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AB597A-06F7-8441-B675-FD105407D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9419F4-4AF6-6A4D-990D-D25171186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3F0F93-69E5-914A-83FE-E20D3DE2D6D6}"/>
              </a:ext>
            </a:extLst>
          </p:cNvPr>
          <p:cNvSpPr>
            <a:spLocks noGrp="1"/>
          </p:cNvSpPr>
          <p:nvPr>
            <p:ph type="dt" sz="half" idx="10"/>
          </p:nvPr>
        </p:nvSpPr>
        <p:spPr/>
        <p:txBody>
          <a:bodyPr/>
          <a:lstStyle/>
          <a:p>
            <a:fld id="{554B9B5F-0A30-DB47-A3AD-FB02AA3912CB}" type="datetimeFigureOut">
              <a:rPr lang="en-US" smtClean="0"/>
              <a:t>5/7/18</a:t>
            </a:fld>
            <a:endParaRPr lang="en-US"/>
          </a:p>
        </p:txBody>
      </p:sp>
      <p:sp>
        <p:nvSpPr>
          <p:cNvPr id="6" name="Footer Placeholder 5">
            <a:extLst>
              <a:ext uri="{FF2B5EF4-FFF2-40B4-BE49-F238E27FC236}">
                <a16:creationId xmlns:a16="http://schemas.microsoft.com/office/drawing/2014/main" id="{4B2C80DA-14B3-B141-A6CD-9D2279A9B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AE4F2-C418-1045-A0B9-19A8B936EA41}"/>
              </a:ext>
            </a:extLst>
          </p:cNvPr>
          <p:cNvSpPr>
            <a:spLocks noGrp="1"/>
          </p:cNvSpPr>
          <p:nvPr>
            <p:ph type="sldNum" sz="quarter" idx="12"/>
          </p:nvPr>
        </p:nvSpPr>
        <p:spPr/>
        <p:txBody>
          <a:bodyPr/>
          <a:lstStyle/>
          <a:p>
            <a:fld id="{7D912CD3-F383-494E-A1EB-CED0EE10EA40}" type="slidenum">
              <a:rPr lang="en-US" smtClean="0"/>
              <a:t>‹#›</a:t>
            </a:fld>
            <a:endParaRPr lang="en-US"/>
          </a:p>
        </p:txBody>
      </p:sp>
    </p:spTree>
    <p:extLst>
      <p:ext uri="{BB962C8B-B14F-4D97-AF65-F5344CB8AC3E}">
        <p14:creationId xmlns:p14="http://schemas.microsoft.com/office/powerpoint/2010/main" val="22853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52015-99B6-C04F-B7D9-9FE5DA710C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C4B3F5-CDE9-6F40-9897-F57617E1E8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AF767-9E1C-8E4D-8679-62B51A9933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B9B5F-0A30-DB47-A3AD-FB02AA3912CB}" type="datetimeFigureOut">
              <a:rPr lang="en-US" smtClean="0"/>
              <a:t>5/7/18</a:t>
            </a:fld>
            <a:endParaRPr lang="en-US"/>
          </a:p>
        </p:txBody>
      </p:sp>
      <p:sp>
        <p:nvSpPr>
          <p:cNvPr id="5" name="Footer Placeholder 4">
            <a:extLst>
              <a:ext uri="{FF2B5EF4-FFF2-40B4-BE49-F238E27FC236}">
                <a16:creationId xmlns:a16="http://schemas.microsoft.com/office/drawing/2014/main" id="{039608CF-9ADF-674D-843B-EB48F132A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D3FDC0-6701-C54A-B0A4-51652D285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12CD3-F383-494E-A1EB-CED0EE10EA40}" type="slidenum">
              <a:rPr lang="en-US" smtClean="0"/>
              <a:t>‹#›</a:t>
            </a:fld>
            <a:endParaRPr lang="en-US"/>
          </a:p>
        </p:txBody>
      </p:sp>
    </p:spTree>
    <p:extLst>
      <p:ext uri="{BB962C8B-B14F-4D97-AF65-F5344CB8AC3E}">
        <p14:creationId xmlns:p14="http://schemas.microsoft.com/office/powerpoint/2010/main" val="3242055508"/>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0F05E8-71D7-DF4C-860A-9A7BA106EEAC}"/>
              </a:ext>
            </a:extLst>
          </p:cNvPr>
          <p:cNvPicPr>
            <a:picLocks noChangeAspect="1"/>
          </p:cNvPicPr>
          <p:nvPr/>
        </p:nvPicPr>
        <p:blipFill>
          <a:blip r:embed="rId2"/>
          <a:stretch>
            <a:fillRect/>
          </a:stretch>
        </p:blipFill>
        <p:spPr>
          <a:xfrm>
            <a:off x="-3810" y="0"/>
            <a:ext cx="12199621" cy="6858000"/>
          </a:xfrm>
          <a:prstGeom prst="rect">
            <a:avLst/>
          </a:prstGeom>
        </p:spPr>
      </p:pic>
      <p:sp>
        <p:nvSpPr>
          <p:cNvPr id="2" name="Title 1">
            <a:extLst>
              <a:ext uri="{FF2B5EF4-FFF2-40B4-BE49-F238E27FC236}">
                <a16:creationId xmlns:a16="http://schemas.microsoft.com/office/drawing/2014/main" id="{6470D2F1-0CEC-224C-85B9-E77F69D9425B}"/>
              </a:ext>
            </a:extLst>
          </p:cNvPr>
          <p:cNvSpPr>
            <a:spLocks noGrp="1"/>
          </p:cNvSpPr>
          <p:nvPr>
            <p:ph type="ctrTitle"/>
          </p:nvPr>
        </p:nvSpPr>
        <p:spPr/>
        <p:txBody>
          <a:bodyPr/>
          <a:lstStyle/>
          <a:p>
            <a:r>
              <a:rPr lang="en-US" sz="7200" b="1"/>
              <a:t>Credit Card Default Risk</a:t>
            </a:r>
            <a:r>
              <a:rPr lang="en-US"/>
              <a:t> </a:t>
            </a:r>
          </a:p>
        </p:txBody>
      </p:sp>
      <p:sp>
        <p:nvSpPr>
          <p:cNvPr id="3" name="Subtitle 2">
            <a:extLst>
              <a:ext uri="{FF2B5EF4-FFF2-40B4-BE49-F238E27FC236}">
                <a16:creationId xmlns:a16="http://schemas.microsoft.com/office/drawing/2014/main" id="{802F7472-F8D5-344F-9F3C-005980A5CF3D}"/>
              </a:ext>
            </a:extLst>
          </p:cNvPr>
          <p:cNvSpPr>
            <a:spLocks noGrp="1"/>
          </p:cNvSpPr>
          <p:nvPr>
            <p:ph type="subTitle" idx="1"/>
          </p:nvPr>
        </p:nvSpPr>
        <p:spPr>
          <a:xfrm>
            <a:off x="1524000" y="4786068"/>
            <a:ext cx="9144000" cy="1655762"/>
          </a:xfrm>
        </p:spPr>
        <p:txBody>
          <a:bodyPr>
            <a:normAutofit lnSpcReduction="10000"/>
          </a:bodyPr>
          <a:lstStyle/>
          <a:p>
            <a:pPr algn="r"/>
            <a:endParaRPr lang="en-US"/>
          </a:p>
          <a:p>
            <a:pPr algn="r"/>
            <a:endParaRPr lang="en-US"/>
          </a:p>
          <a:p>
            <a:pPr algn="r"/>
            <a:r>
              <a:rPr lang="en-US" err="1"/>
              <a:t>Di-Heng</a:t>
            </a:r>
            <a:r>
              <a:rPr lang="en-US"/>
              <a:t> Liu</a:t>
            </a:r>
            <a:r>
              <a:rPr lang="en-US">
                <a:effectLst/>
              </a:rPr>
              <a:t> </a:t>
            </a:r>
            <a:endParaRPr lang="en-US"/>
          </a:p>
          <a:p>
            <a:pPr algn="r"/>
            <a:r>
              <a:rPr lang="en-US"/>
              <a:t>Drew-Elliot </a:t>
            </a:r>
            <a:r>
              <a:rPr lang="en-US" err="1"/>
              <a:t>Ramsingh</a:t>
            </a:r>
            <a:r>
              <a:rPr lang="en-US">
                <a:effectLst/>
              </a:rPr>
              <a:t> </a:t>
            </a:r>
            <a:endParaRPr lang="en-US"/>
          </a:p>
        </p:txBody>
      </p:sp>
      <p:sp>
        <p:nvSpPr>
          <p:cNvPr id="5" name="TextBox 4">
            <a:extLst>
              <a:ext uri="{FF2B5EF4-FFF2-40B4-BE49-F238E27FC236}">
                <a16:creationId xmlns:a16="http://schemas.microsoft.com/office/drawing/2014/main" id="{1C85DEF9-2F72-8F4E-B144-DB5457357489}"/>
              </a:ext>
            </a:extLst>
          </p:cNvPr>
          <p:cNvSpPr txBox="1"/>
          <p:nvPr/>
        </p:nvSpPr>
        <p:spPr>
          <a:xfrm>
            <a:off x="4262517" y="3594017"/>
            <a:ext cx="3666966" cy="369332"/>
          </a:xfrm>
          <a:prstGeom prst="rect">
            <a:avLst/>
          </a:prstGeom>
          <a:noFill/>
        </p:spPr>
        <p:txBody>
          <a:bodyPr wrap="none" rtlCol="0">
            <a:spAutoFit/>
          </a:bodyPr>
          <a:lstStyle/>
          <a:p>
            <a:r>
              <a:rPr lang="en-US"/>
              <a:t>Data Mining and Predictive Analytics</a:t>
            </a:r>
            <a:r>
              <a:rPr lang="en-US">
                <a:effectLst/>
              </a:rPr>
              <a:t> </a:t>
            </a:r>
            <a:endParaRPr lang="en-US"/>
          </a:p>
        </p:txBody>
      </p:sp>
    </p:spTree>
    <p:extLst>
      <p:ext uri="{BB962C8B-B14F-4D97-AF65-F5344CB8AC3E}">
        <p14:creationId xmlns:p14="http://schemas.microsoft.com/office/powerpoint/2010/main" val="1549611685"/>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69 -0.24861" pathEditMode="relative" ptsTypes="AA">
                                      <p:cBhvr>
                                        <p:cTn id="6" dur="30000" fill="hold"/>
                                        <p:tgtEl>
                                          <p:spTgt spid="6"/>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6"/>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69 -0.24861 L 0 0" pathEditMode="relative" ptsTypes="AA">
                                      <p:cBhvr>
                                        <p:cTn id="11" dur="30000" fill="hold"/>
                                        <p:tgtEl>
                                          <p:spTgt spid="6"/>
                                        </p:tgtEl>
                                        <p:attrNameLst>
                                          <p:attrName>ppt_x</p:attrName>
                                          <p:attrName>ppt_y</p:attrName>
                                        </p:attrNameLst>
                                      </p:cBhvr>
                                    </p:animMotion>
                                  </p:childTnLst>
                                </p:cTn>
                              </p:par>
                              <p:par>
                                <p:cTn id="12" presetID="6" presetClass="emph" presetSubtype="0" accel="50000" decel="50000" fill="hold" nodeType="withEffect">
                                  <p:stCondLst>
                                    <p:cond delay="5000"/>
                                  </p:stCondLst>
                                  <p:childTnLst>
                                    <p:animScale>
                                      <p:cBhvr>
                                        <p:cTn id="13" dur="30000" fill="hold"/>
                                        <p:tgtEl>
                                          <p:spTgt spid="6"/>
                                        </p:tgtEl>
                                      </p:cBhvr>
                                      <p:by x="150000" y="150000"/>
                                      <p:to x="100000" y="100000"/>
                                    </p:animScale>
                                  </p:childTnLst>
                                </p:cTn>
                              </p:par>
                            </p:childTnLst>
                          </p:cTn>
                        </p:par>
                        <p:par>
                          <p:cTn id="14" fill="hold">
                            <p:stCondLst>
                              <p:cond delay="65000"/>
                            </p:stCondLst>
                            <p:childTnLst>
                              <p:par>
                                <p:cTn id="15" presetID="0" presetClass="path" presetSubtype="0" accel="50000" decel="50000" fill="hold" nodeType="afterEffect">
                                  <p:stCondLst>
                                    <p:cond delay="0"/>
                                  </p:stCondLst>
                                  <p:childTnLst>
                                    <p:animMotion origin="layout" path="M 0 0 L 0 0" pathEditMode="relative" ptsTypes="AA">
                                      <p:cBhvr>
                                        <p:cTn id="16" dur="5000" fill="hold"/>
                                        <p:tgtEl>
                                          <p:spTgt spid="6"/>
                                        </p:tgtEl>
                                        <p:attrNameLst>
                                          <p:attrName>ppt_x</p:attrName>
                                          <p:attrName>ppt_y</p:attrName>
                                        </p:attrNameLst>
                                      </p:cBhvr>
                                    </p:animMotion>
                                  </p:childTnLst>
                                </p:cTn>
                              </p:par>
                            </p:childTnLst>
                          </p:cTn>
                        </p:par>
                      </p:childTnLst>
                    </p:cTn>
                  </p:par>
                </p:childTnLst>
              </p:cTn>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23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CE650A-5753-694C-AD4A-4CC064F60D33}"/>
              </a:ext>
            </a:extLst>
          </p:cNvPr>
          <p:cNvSpPr>
            <a:spLocks noGrp="1"/>
          </p:cNvSpPr>
          <p:nvPr>
            <p:ph type="title"/>
          </p:nvPr>
        </p:nvSpPr>
        <p:spPr>
          <a:xfrm>
            <a:off x="524256" y="4767072"/>
            <a:ext cx="6594189" cy="1625210"/>
          </a:xfrm>
        </p:spPr>
        <p:txBody>
          <a:bodyPr>
            <a:normAutofit/>
          </a:bodyPr>
          <a:lstStyle/>
          <a:p>
            <a:pPr algn="ctr"/>
            <a:r>
              <a:rPr lang="en-US">
                <a:solidFill>
                  <a:srgbClr val="FFFFFF"/>
                </a:solidFill>
              </a:rPr>
              <a:t>KNN Codes and Results</a:t>
            </a:r>
          </a:p>
        </p:txBody>
      </p:sp>
      <p:sp>
        <p:nvSpPr>
          <p:cNvPr id="3" name="Content Placeholder 2">
            <a:extLst>
              <a:ext uri="{FF2B5EF4-FFF2-40B4-BE49-F238E27FC236}">
                <a16:creationId xmlns:a16="http://schemas.microsoft.com/office/drawing/2014/main" id="{729A4E55-EDA8-F74E-905E-C05CA1AFB7C5}"/>
              </a:ext>
            </a:extLst>
          </p:cNvPr>
          <p:cNvSpPr>
            <a:spLocks noGrp="1"/>
          </p:cNvSpPr>
          <p:nvPr>
            <p:ph idx="1"/>
          </p:nvPr>
        </p:nvSpPr>
        <p:spPr>
          <a:xfrm>
            <a:off x="7766463" y="917725"/>
            <a:ext cx="3800104" cy="4852362"/>
          </a:xfrm>
        </p:spPr>
        <p:txBody>
          <a:bodyPr anchor="ctr">
            <a:normAutofit/>
          </a:bodyPr>
          <a:lstStyle/>
          <a:p>
            <a:r>
              <a:rPr lang="en-US" sz="2400" dirty="0">
                <a:solidFill>
                  <a:srgbClr val="FFFFFF"/>
                </a:solidFill>
              </a:rPr>
              <a:t>Scores Mean: 0.8123</a:t>
            </a:r>
          </a:p>
          <a:p>
            <a:r>
              <a:rPr lang="en-US" sz="2400" dirty="0">
                <a:solidFill>
                  <a:srgbClr val="FFFFFF"/>
                </a:solidFill>
              </a:rPr>
              <a:t>Accuracy: 0.8105</a:t>
            </a:r>
          </a:p>
          <a:p>
            <a:r>
              <a:rPr lang="en-US" sz="2400" dirty="0">
                <a:solidFill>
                  <a:srgbClr val="FFFFFF"/>
                </a:solidFill>
              </a:rPr>
              <a:t>Mean Square Error: 0.1849</a:t>
            </a:r>
          </a:p>
          <a:p>
            <a:r>
              <a:rPr lang="en-US" sz="2400" dirty="0">
                <a:solidFill>
                  <a:srgbClr val="FFFFFF"/>
                </a:solidFill>
              </a:rPr>
              <a:t>Precision: 0.7893</a:t>
            </a:r>
          </a:p>
          <a:p>
            <a:r>
              <a:rPr lang="en-US" sz="2400" dirty="0">
                <a:solidFill>
                  <a:srgbClr val="FFFFFF"/>
                </a:solidFill>
              </a:rPr>
              <a:t>Recall-score: 0.8105</a:t>
            </a:r>
          </a:p>
        </p:txBody>
      </p:sp>
      <p:pic>
        <p:nvPicPr>
          <p:cNvPr id="5" name="Picture 4">
            <a:extLst>
              <a:ext uri="{FF2B5EF4-FFF2-40B4-BE49-F238E27FC236}">
                <a16:creationId xmlns:a16="http://schemas.microsoft.com/office/drawing/2014/main" id="{D7A9362E-B4EC-DD4F-905E-0279766DE725}"/>
              </a:ext>
            </a:extLst>
          </p:cNvPr>
          <p:cNvPicPr>
            <a:picLocks noChangeAspect="1"/>
          </p:cNvPicPr>
          <p:nvPr/>
        </p:nvPicPr>
        <p:blipFill>
          <a:blip r:embed="rId2"/>
          <a:stretch>
            <a:fillRect/>
          </a:stretch>
        </p:blipFill>
        <p:spPr>
          <a:xfrm>
            <a:off x="327545" y="321732"/>
            <a:ext cx="7058307" cy="4106284"/>
          </a:xfrm>
          <a:prstGeom prst="rect">
            <a:avLst/>
          </a:prstGeom>
        </p:spPr>
      </p:pic>
    </p:spTree>
    <p:extLst>
      <p:ext uri="{BB962C8B-B14F-4D97-AF65-F5344CB8AC3E}">
        <p14:creationId xmlns:p14="http://schemas.microsoft.com/office/powerpoint/2010/main" val="2069310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2E3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2B3331E-B9A2-5A4B-84E9-CFCD1AAA667D}"/>
              </a:ext>
            </a:extLst>
          </p:cNvPr>
          <p:cNvPicPr>
            <a:picLocks noChangeAspect="1"/>
          </p:cNvPicPr>
          <p:nvPr/>
        </p:nvPicPr>
        <p:blipFill rotWithShape="1">
          <a:blip r:embed="rId2"/>
          <a:srcRect l="1" t="-106" r="1" b="2"/>
          <a:stretch/>
        </p:blipFill>
        <p:spPr>
          <a:xfrm>
            <a:off x="327547" y="165796"/>
            <a:ext cx="7058306" cy="4263328"/>
          </a:xfrm>
          <a:prstGeom prst="rect">
            <a:avLst/>
          </a:prstGeom>
        </p:spPr>
      </p:pic>
      <p:sp>
        <p:nvSpPr>
          <p:cNvPr id="2" name="Title 1">
            <a:extLst>
              <a:ext uri="{FF2B5EF4-FFF2-40B4-BE49-F238E27FC236}">
                <a16:creationId xmlns:a16="http://schemas.microsoft.com/office/drawing/2014/main" id="{AC58CA25-4B9E-484E-9131-7DF3271CF544}"/>
              </a:ext>
            </a:extLst>
          </p:cNvPr>
          <p:cNvSpPr>
            <a:spLocks noGrp="1"/>
          </p:cNvSpPr>
          <p:nvPr>
            <p:ph type="title"/>
          </p:nvPr>
        </p:nvSpPr>
        <p:spPr>
          <a:xfrm>
            <a:off x="524256" y="4767072"/>
            <a:ext cx="6594189" cy="1625210"/>
          </a:xfrm>
        </p:spPr>
        <p:txBody>
          <a:bodyPr>
            <a:normAutofit/>
          </a:bodyPr>
          <a:lstStyle/>
          <a:p>
            <a:pPr algn="r"/>
            <a:r>
              <a:rPr lang="en-US" sz="3800">
                <a:solidFill>
                  <a:srgbClr val="FFFFFF"/>
                </a:solidFill>
              </a:rPr>
              <a:t>Support Vector Machines (SVM) </a:t>
            </a:r>
          </a:p>
        </p:txBody>
      </p:sp>
      <p:sp>
        <p:nvSpPr>
          <p:cNvPr id="3" name="Content Placeholder 2">
            <a:extLst>
              <a:ext uri="{FF2B5EF4-FFF2-40B4-BE49-F238E27FC236}">
                <a16:creationId xmlns:a16="http://schemas.microsoft.com/office/drawing/2014/main" id="{1D12EF61-6CFB-FB4B-AD79-9B08EF1FA7C5}"/>
              </a:ext>
            </a:extLst>
          </p:cNvPr>
          <p:cNvSpPr>
            <a:spLocks noGrp="1"/>
          </p:cNvSpPr>
          <p:nvPr>
            <p:ph idx="1"/>
          </p:nvPr>
        </p:nvSpPr>
        <p:spPr>
          <a:xfrm>
            <a:off x="8029319" y="605642"/>
            <a:ext cx="3424739" cy="5557651"/>
          </a:xfrm>
        </p:spPr>
        <p:txBody>
          <a:bodyPr anchor="ctr">
            <a:normAutofit lnSpcReduction="10000"/>
          </a:bodyPr>
          <a:lstStyle/>
          <a:p>
            <a:pPr marL="0" indent="0" algn="ctr">
              <a:buNone/>
            </a:pPr>
            <a:r>
              <a:rPr lang="en-US" sz="2000" dirty="0">
                <a:solidFill>
                  <a:srgbClr val="FFFFFF"/>
                </a:solidFill>
              </a:rPr>
              <a:t>SVM is a method used only for supervised learning, which means it needs to be trained in advance to generate a model. Its basic concept is in the two-dimensional space, there must be a hyperplane that can clearly separate the two categories. </a:t>
            </a:r>
            <a:endParaRPr lang="en-US" dirty="0">
              <a:cs typeface="Calibri"/>
            </a:endParaRPr>
          </a:p>
          <a:p>
            <a:pPr marL="0" indent="0" algn="ctr">
              <a:buNone/>
            </a:pPr>
            <a:endParaRPr lang="en-US" sz="2000" dirty="0">
              <a:solidFill>
                <a:srgbClr val="FFFFFF"/>
              </a:solidFill>
              <a:cs typeface="Calibri"/>
            </a:endParaRPr>
          </a:p>
          <a:p>
            <a:pPr algn="ctr"/>
            <a:r>
              <a:rPr lang="en-US" sz="2000" dirty="0">
                <a:solidFill>
                  <a:srgbClr val="FFFFFF"/>
                </a:solidFill>
              </a:rPr>
              <a:t>Kernel: </a:t>
            </a:r>
            <a:r>
              <a:rPr lang="en-US" sz="2000" dirty="0" err="1">
                <a:solidFill>
                  <a:srgbClr val="FFFFFF"/>
                </a:solidFill>
              </a:rPr>
              <a:t>rbf</a:t>
            </a:r>
            <a:endParaRPr lang="en-US" sz="2000" dirty="0">
              <a:solidFill>
                <a:srgbClr val="FFFFFF"/>
              </a:solidFill>
              <a:cs typeface="Calibri"/>
            </a:endParaRPr>
          </a:p>
          <a:p>
            <a:pPr marL="0" indent="0" algn="ctr">
              <a:buNone/>
            </a:pPr>
            <a:r>
              <a:rPr lang="en-US" sz="2000" dirty="0">
                <a:solidFill>
                  <a:srgbClr val="FFFFFF"/>
                </a:solidFill>
              </a:rPr>
              <a:t>The Radial Basis Function, '</a:t>
            </a:r>
            <a:r>
              <a:rPr lang="en-US" sz="2000" dirty="0" err="1">
                <a:solidFill>
                  <a:srgbClr val="FFFFFF"/>
                </a:solidFill>
              </a:rPr>
              <a:t>rbf</a:t>
            </a:r>
            <a:r>
              <a:rPr lang="en-US" sz="2000" dirty="0">
                <a:solidFill>
                  <a:srgbClr val="FFFFFF"/>
                </a:solidFill>
              </a:rPr>
              <a:t>', is a popular kernel function used in various </a:t>
            </a:r>
            <a:r>
              <a:rPr lang="en-US" sz="2000" dirty="0" err="1">
                <a:solidFill>
                  <a:srgbClr val="FFFFFF"/>
                </a:solidFill>
              </a:rPr>
              <a:t>kernelized</a:t>
            </a:r>
            <a:r>
              <a:rPr lang="en-US" sz="2000" dirty="0">
                <a:solidFill>
                  <a:srgbClr val="FFFFFF"/>
                </a:solidFill>
              </a:rPr>
              <a:t> learning algorithms, which is commonly used in SVM classification, and it can be effective in the high dimensional space. </a:t>
            </a:r>
          </a:p>
        </p:txBody>
      </p:sp>
    </p:spTree>
    <p:extLst>
      <p:ext uri="{BB962C8B-B14F-4D97-AF65-F5344CB8AC3E}">
        <p14:creationId xmlns:p14="http://schemas.microsoft.com/office/powerpoint/2010/main" val="280359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53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B66671-E333-FE46-903B-E6A982EEC1D2}"/>
              </a:ext>
            </a:extLst>
          </p:cNvPr>
          <p:cNvSpPr>
            <a:spLocks noGrp="1"/>
          </p:cNvSpPr>
          <p:nvPr>
            <p:ph type="title"/>
          </p:nvPr>
        </p:nvSpPr>
        <p:spPr>
          <a:xfrm>
            <a:off x="524256" y="4767072"/>
            <a:ext cx="6594189" cy="1625210"/>
          </a:xfrm>
        </p:spPr>
        <p:txBody>
          <a:bodyPr>
            <a:normAutofit/>
          </a:bodyPr>
          <a:lstStyle/>
          <a:p>
            <a:pPr algn="ctr"/>
            <a:r>
              <a:rPr lang="en-US">
                <a:solidFill>
                  <a:srgbClr val="FFFFFF"/>
                </a:solidFill>
              </a:rPr>
              <a:t>SVM Codes and Results</a:t>
            </a:r>
          </a:p>
        </p:txBody>
      </p:sp>
      <p:sp>
        <p:nvSpPr>
          <p:cNvPr id="3" name="Content Placeholder 2">
            <a:extLst>
              <a:ext uri="{FF2B5EF4-FFF2-40B4-BE49-F238E27FC236}">
                <a16:creationId xmlns:a16="http://schemas.microsoft.com/office/drawing/2014/main" id="{A3444375-2A07-704A-8F91-AE1563DA5A6E}"/>
              </a:ext>
            </a:extLst>
          </p:cNvPr>
          <p:cNvSpPr>
            <a:spLocks noGrp="1"/>
          </p:cNvSpPr>
          <p:nvPr>
            <p:ph idx="1"/>
          </p:nvPr>
        </p:nvSpPr>
        <p:spPr>
          <a:xfrm>
            <a:off x="7908965" y="917725"/>
            <a:ext cx="3545093" cy="4852362"/>
          </a:xfrm>
        </p:spPr>
        <p:txBody>
          <a:bodyPr anchor="ctr">
            <a:normAutofit/>
          </a:bodyPr>
          <a:lstStyle/>
          <a:p>
            <a:r>
              <a:rPr lang="en-US" sz="2400" dirty="0">
                <a:solidFill>
                  <a:srgbClr val="FFFFFF"/>
                </a:solidFill>
              </a:rPr>
              <a:t>Scores Mean: 0.7866</a:t>
            </a:r>
          </a:p>
          <a:p>
            <a:r>
              <a:rPr lang="en-US" sz="2400" dirty="0">
                <a:solidFill>
                  <a:srgbClr val="FFFFFF"/>
                </a:solidFill>
              </a:rPr>
              <a:t>Train Accuracy: 0.7806</a:t>
            </a:r>
          </a:p>
          <a:p>
            <a:r>
              <a:rPr lang="en-US" sz="2400" dirty="0">
                <a:solidFill>
                  <a:srgbClr val="FFFFFF"/>
                </a:solidFill>
              </a:rPr>
              <a:t>Test Accuracy: 0.7851</a:t>
            </a:r>
          </a:p>
          <a:p>
            <a:r>
              <a:rPr lang="en-US" sz="2400" dirty="0">
                <a:solidFill>
                  <a:srgbClr val="FFFFFF"/>
                </a:solidFill>
              </a:rPr>
              <a:t>Precision: 0.7898</a:t>
            </a:r>
          </a:p>
          <a:p>
            <a:r>
              <a:rPr lang="en-US" sz="2400" dirty="0">
                <a:solidFill>
                  <a:srgbClr val="FFFFFF"/>
                </a:solidFill>
              </a:rPr>
              <a:t>Recall-score: 0.7851</a:t>
            </a:r>
          </a:p>
        </p:txBody>
      </p:sp>
      <p:pic>
        <p:nvPicPr>
          <p:cNvPr id="6" name="Picture 5">
            <a:extLst>
              <a:ext uri="{FF2B5EF4-FFF2-40B4-BE49-F238E27FC236}">
                <a16:creationId xmlns:a16="http://schemas.microsoft.com/office/drawing/2014/main" id="{9AA140CF-BA80-8942-8AD6-272A9F019181}"/>
              </a:ext>
            </a:extLst>
          </p:cNvPr>
          <p:cNvPicPr>
            <a:picLocks noChangeAspect="1"/>
          </p:cNvPicPr>
          <p:nvPr/>
        </p:nvPicPr>
        <p:blipFill>
          <a:blip r:embed="rId2"/>
          <a:stretch>
            <a:fillRect/>
          </a:stretch>
        </p:blipFill>
        <p:spPr>
          <a:xfrm>
            <a:off x="327545" y="321732"/>
            <a:ext cx="7058307" cy="4106284"/>
          </a:xfrm>
          <a:prstGeom prst="rect">
            <a:avLst/>
          </a:prstGeom>
        </p:spPr>
      </p:pic>
    </p:spTree>
    <p:extLst>
      <p:ext uri="{BB962C8B-B14F-4D97-AF65-F5344CB8AC3E}">
        <p14:creationId xmlns:p14="http://schemas.microsoft.com/office/powerpoint/2010/main" val="1060514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45FD69B-E722-5C42-95FF-25EB6D631F31}"/>
              </a:ext>
            </a:extLst>
          </p:cNvPr>
          <p:cNvPicPr>
            <a:picLocks noChangeAspect="1"/>
          </p:cNvPicPr>
          <p:nvPr/>
        </p:nvPicPr>
        <p:blipFill rotWithShape="1">
          <a:blip r:embed="rId2"/>
          <a:srcRect r="-1765" b="-1"/>
          <a:stretch/>
        </p:blipFill>
        <p:spPr>
          <a:xfrm>
            <a:off x="327546" y="321733"/>
            <a:ext cx="7058307" cy="4107392"/>
          </a:xfrm>
          <a:prstGeom prst="rect">
            <a:avLst/>
          </a:prstGeom>
        </p:spPr>
      </p:pic>
      <p:sp>
        <p:nvSpPr>
          <p:cNvPr id="2" name="Title 1">
            <a:extLst>
              <a:ext uri="{FF2B5EF4-FFF2-40B4-BE49-F238E27FC236}">
                <a16:creationId xmlns:a16="http://schemas.microsoft.com/office/drawing/2014/main" id="{B144B64A-03FA-9B41-B265-8B6751AFAB0E}"/>
              </a:ext>
            </a:extLst>
          </p:cNvPr>
          <p:cNvSpPr>
            <a:spLocks noGrp="1"/>
          </p:cNvSpPr>
          <p:nvPr>
            <p:ph type="title"/>
          </p:nvPr>
        </p:nvSpPr>
        <p:spPr>
          <a:xfrm>
            <a:off x="524256" y="4767072"/>
            <a:ext cx="6594189" cy="1625210"/>
          </a:xfrm>
        </p:spPr>
        <p:txBody>
          <a:bodyPr>
            <a:normAutofit/>
          </a:bodyPr>
          <a:lstStyle/>
          <a:p>
            <a:pPr algn="ctr"/>
            <a:r>
              <a:rPr lang="en-US">
                <a:solidFill>
                  <a:srgbClr val="FFFFFF"/>
                </a:solidFill>
              </a:rPr>
              <a:t>Neural Network</a:t>
            </a:r>
          </a:p>
        </p:txBody>
      </p:sp>
      <p:sp>
        <p:nvSpPr>
          <p:cNvPr id="3" name="Content Placeholder 2">
            <a:extLst>
              <a:ext uri="{FF2B5EF4-FFF2-40B4-BE49-F238E27FC236}">
                <a16:creationId xmlns:a16="http://schemas.microsoft.com/office/drawing/2014/main" id="{80B9031D-5E3A-694F-B735-DCBBF662A1DF}"/>
              </a:ext>
            </a:extLst>
          </p:cNvPr>
          <p:cNvSpPr>
            <a:spLocks noGrp="1"/>
          </p:cNvSpPr>
          <p:nvPr>
            <p:ph idx="1"/>
          </p:nvPr>
        </p:nvSpPr>
        <p:spPr>
          <a:xfrm>
            <a:off x="8029319" y="700644"/>
            <a:ext cx="3424739" cy="5462649"/>
          </a:xfrm>
        </p:spPr>
        <p:txBody>
          <a:bodyPr anchor="ctr">
            <a:normAutofit/>
          </a:bodyPr>
          <a:lstStyle/>
          <a:p>
            <a:pPr algn="ctr"/>
            <a:r>
              <a:rPr lang="en-US" sz="2000" dirty="0">
                <a:solidFill>
                  <a:srgbClr val="FFFFFF"/>
                </a:solidFill>
              </a:rPr>
              <a:t>solver: lbfgs</a:t>
            </a:r>
            <a:endParaRPr lang="en-US" sz="2000" dirty="0">
              <a:solidFill>
                <a:srgbClr val="FFFFFF"/>
              </a:solidFill>
              <a:cs typeface="Calibri"/>
            </a:endParaRPr>
          </a:p>
          <a:p>
            <a:pPr algn="ctr"/>
            <a:r>
              <a:rPr lang="en-US" sz="2000" dirty="0">
                <a:solidFill>
                  <a:srgbClr val="FFFFFF"/>
                </a:solidFill>
              </a:rPr>
              <a:t>hidden layer size: 10</a:t>
            </a:r>
            <a:endParaRPr lang="en-US" sz="2000" dirty="0">
              <a:solidFill>
                <a:srgbClr val="FFFFFF"/>
              </a:solidFill>
              <a:cs typeface="Calibri"/>
            </a:endParaRPr>
          </a:p>
          <a:p>
            <a:pPr algn="ctr"/>
            <a:r>
              <a:rPr lang="en-US" sz="2000" dirty="0">
                <a:solidFill>
                  <a:srgbClr val="FFFFFF"/>
                </a:solidFill>
              </a:rPr>
              <a:t>activation: logistic</a:t>
            </a:r>
            <a:endParaRPr lang="en-US" sz="2000" dirty="0">
              <a:solidFill>
                <a:srgbClr val="FFFFFF"/>
              </a:solidFill>
              <a:cs typeface="Calibri"/>
            </a:endParaRPr>
          </a:p>
          <a:p>
            <a:pPr marL="0" indent="0" algn="ctr">
              <a:buNone/>
            </a:pPr>
            <a:endParaRPr lang="en-US" sz="2000" dirty="0">
              <a:solidFill>
                <a:srgbClr val="FFFFFF"/>
              </a:solidFill>
              <a:cs typeface="Calibri"/>
            </a:endParaRPr>
          </a:p>
          <a:p>
            <a:pPr marL="0" indent="0" algn="ctr">
              <a:buNone/>
            </a:pPr>
            <a:r>
              <a:rPr lang="en-US" sz="2000" dirty="0">
                <a:solidFill>
                  <a:srgbClr val="FFFFFF"/>
                </a:solidFill>
              </a:rPr>
              <a:t>The default solver '</a:t>
            </a:r>
            <a:r>
              <a:rPr lang="en-US" sz="2000" dirty="0" err="1">
                <a:solidFill>
                  <a:srgbClr val="FFFFFF"/>
                </a:solidFill>
              </a:rPr>
              <a:t>adam</a:t>
            </a:r>
            <a:r>
              <a:rPr lang="en-US" sz="2000" dirty="0">
                <a:solidFill>
                  <a:srgbClr val="FFFFFF"/>
                </a:solidFill>
              </a:rPr>
              <a:t>' works pretty well on relatively large datasets in terms of both training time and validation score and refers to a stochastic gradient-based optimizer proposed. However ’lbfgs’ gave us the better result, so we switch to it. The activation function is for the hidden layer. The logistic sigmoid function:             returns f(x) = 1 / (1 + exp(-x))</a:t>
            </a:r>
            <a:endParaRPr lang="en-US" sz="2000" dirty="0">
              <a:solidFill>
                <a:srgbClr val="FFFFFF"/>
              </a:solidFill>
              <a:cs typeface="Calibri"/>
            </a:endParaRPr>
          </a:p>
        </p:txBody>
      </p:sp>
    </p:spTree>
    <p:extLst>
      <p:ext uri="{BB962C8B-B14F-4D97-AF65-F5344CB8AC3E}">
        <p14:creationId xmlns:p14="http://schemas.microsoft.com/office/powerpoint/2010/main" val="258059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83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E4229A-4726-6844-A5CF-51C24304ED40}"/>
              </a:ext>
            </a:extLst>
          </p:cNvPr>
          <p:cNvSpPr>
            <a:spLocks noGrp="1"/>
          </p:cNvSpPr>
          <p:nvPr>
            <p:ph type="title"/>
          </p:nvPr>
        </p:nvSpPr>
        <p:spPr>
          <a:xfrm>
            <a:off x="524256" y="4767072"/>
            <a:ext cx="6594189" cy="1625210"/>
          </a:xfrm>
        </p:spPr>
        <p:txBody>
          <a:bodyPr>
            <a:normAutofit/>
          </a:bodyPr>
          <a:lstStyle/>
          <a:p>
            <a:pPr algn="ctr"/>
            <a:r>
              <a:rPr lang="en-US" sz="3600">
                <a:solidFill>
                  <a:srgbClr val="FFFFFF"/>
                </a:solidFill>
              </a:rPr>
              <a:t>Neural Network Codes and Results</a:t>
            </a:r>
          </a:p>
        </p:txBody>
      </p:sp>
      <p:sp>
        <p:nvSpPr>
          <p:cNvPr id="3" name="Content Placeholder 2">
            <a:extLst>
              <a:ext uri="{FF2B5EF4-FFF2-40B4-BE49-F238E27FC236}">
                <a16:creationId xmlns:a16="http://schemas.microsoft.com/office/drawing/2014/main" id="{1799DA9D-2677-3645-B6FF-7629354CB6B4}"/>
              </a:ext>
            </a:extLst>
          </p:cNvPr>
          <p:cNvSpPr>
            <a:spLocks noGrp="1"/>
          </p:cNvSpPr>
          <p:nvPr>
            <p:ph idx="1"/>
          </p:nvPr>
        </p:nvSpPr>
        <p:spPr>
          <a:xfrm>
            <a:off x="7825839" y="917725"/>
            <a:ext cx="3628219" cy="4852362"/>
          </a:xfrm>
        </p:spPr>
        <p:txBody>
          <a:bodyPr anchor="ctr">
            <a:normAutofit/>
          </a:bodyPr>
          <a:lstStyle/>
          <a:p>
            <a:r>
              <a:rPr lang="en-US" sz="2400" dirty="0">
                <a:solidFill>
                  <a:srgbClr val="FFFFFF"/>
                </a:solidFill>
              </a:rPr>
              <a:t>Scores Mean: 0.8202</a:t>
            </a:r>
          </a:p>
          <a:p>
            <a:r>
              <a:rPr lang="en-US" sz="2400" dirty="0">
                <a:solidFill>
                  <a:srgbClr val="FFFFFF"/>
                </a:solidFill>
              </a:rPr>
              <a:t>Train Accuracy: 0.8207</a:t>
            </a:r>
          </a:p>
          <a:p>
            <a:r>
              <a:rPr lang="en-US" sz="2400" dirty="0">
                <a:solidFill>
                  <a:srgbClr val="FFFFFF"/>
                </a:solidFill>
              </a:rPr>
              <a:t>Test Accuracy: 0.8202</a:t>
            </a:r>
          </a:p>
          <a:p>
            <a:r>
              <a:rPr lang="en-US" sz="2400" dirty="0">
                <a:solidFill>
                  <a:srgbClr val="FFFFFF"/>
                </a:solidFill>
              </a:rPr>
              <a:t>Precision: 0.8028</a:t>
            </a:r>
          </a:p>
          <a:p>
            <a:r>
              <a:rPr lang="en-US" sz="2400" dirty="0">
                <a:solidFill>
                  <a:srgbClr val="FFFFFF"/>
                </a:solidFill>
              </a:rPr>
              <a:t>Recall-score: 0.8202</a:t>
            </a:r>
          </a:p>
        </p:txBody>
      </p:sp>
      <p:pic>
        <p:nvPicPr>
          <p:cNvPr id="5" name="Picture 4">
            <a:extLst>
              <a:ext uri="{FF2B5EF4-FFF2-40B4-BE49-F238E27FC236}">
                <a16:creationId xmlns:a16="http://schemas.microsoft.com/office/drawing/2014/main" id="{0ED97FB5-E46B-FA4C-867B-ACB3AF970CE0}"/>
              </a:ext>
            </a:extLst>
          </p:cNvPr>
          <p:cNvPicPr>
            <a:picLocks noChangeAspect="1"/>
          </p:cNvPicPr>
          <p:nvPr/>
        </p:nvPicPr>
        <p:blipFill>
          <a:blip r:embed="rId3"/>
          <a:stretch>
            <a:fillRect/>
          </a:stretch>
        </p:blipFill>
        <p:spPr>
          <a:xfrm>
            <a:off x="327546" y="321732"/>
            <a:ext cx="7052956" cy="4106284"/>
          </a:xfrm>
          <a:prstGeom prst="rect">
            <a:avLst/>
          </a:prstGeom>
        </p:spPr>
      </p:pic>
    </p:spTree>
    <p:extLst>
      <p:ext uri="{BB962C8B-B14F-4D97-AF65-F5344CB8AC3E}">
        <p14:creationId xmlns:p14="http://schemas.microsoft.com/office/powerpoint/2010/main" val="375950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C5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15FFCD-8C69-FC4F-BC23-2ECE4586591C}"/>
              </a:ext>
            </a:extLst>
          </p:cNvPr>
          <p:cNvSpPr>
            <a:spLocks noGrp="1"/>
          </p:cNvSpPr>
          <p:nvPr>
            <p:ph type="title"/>
          </p:nvPr>
        </p:nvSpPr>
        <p:spPr>
          <a:xfrm>
            <a:off x="524256" y="4767072"/>
            <a:ext cx="6594189" cy="1625210"/>
          </a:xfrm>
        </p:spPr>
        <p:txBody>
          <a:bodyPr>
            <a:normAutofit/>
          </a:bodyPr>
          <a:lstStyle/>
          <a:p>
            <a:pPr algn="ctr"/>
            <a:r>
              <a:rPr lang="en-US">
                <a:solidFill>
                  <a:srgbClr val="FFFFFF"/>
                </a:solidFill>
              </a:rPr>
              <a:t>Results and Summary</a:t>
            </a:r>
          </a:p>
        </p:txBody>
      </p:sp>
      <p:sp>
        <p:nvSpPr>
          <p:cNvPr id="3" name="Content Placeholder 2">
            <a:extLst>
              <a:ext uri="{FF2B5EF4-FFF2-40B4-BE49-F238E27FC236}">
                <a16:creationId xmlns:a16="http://schemas.microsoft.com/office/drawing/2014/main" id="{69EFF3AD-50A5-6647-BB26-CC12A4CF259A}"/>
              </a:ext>
            </a:extLst>
          </p:cNvPr>
          <p:cNvSpPr>
            <a:spLocks noGrp="1"/>
          </p:cNvSpPr>
          <p:nvPr>
            <p:ph idx="1"/>
          </p:nvPr>
        </p:nvSpPr>
        <p:spPr>
          <a:xfrm>
            <a:off x="7897091" y="917725"/>
            <a:ext cx="3693226" cy="4852362"/>
          </a:xfrm>
        </p:spPr>
        <p:txBody>
          <a:bodyPr anchor="ctr">
            <a:normAutofit/>
          </a:bodyPr>
          <a:lstStyle/>
          <a:p>
            <a:pPr marL="0" indent="0" algn="ctr">
              <a:buNone/>
            </a:pPr>
            <a:r>
              <a:rPr lang="en-US" sz="2400" dirty="0">
                <a:solidFill>
                  <a:srgbClr val="FFFFFF"/>
                </a:solidFill>
              </a:rPr>
              <a:t>Based on the results we got from our algorithms, the best cross validation score, accuracy, and precision were with Neural Network. It is the best model for this data set.</a:t>
            </a:r>
            <a:endParaRPr lang="en-US" sz="2400" dirty="0"/>
          </a:p>
        </p:txBody>
      </p:sp>
      <p:graphicFrame>
        <p:nvGraphicFramePr>
          <p:cNvPr id="8" name="Table 7">
            <a:extLst>
              <a:ext uri="{FF2B5EF4-FFF2-40B4-BE49-F238E27FC236}">
                <a16:creationId xmlns:a16="http://schemas.microsoft.com/office/drawing/2014/main" id="{CAB0F630-924E-AA44-B420-52181E99699A}"/>
              </a:ext>
            </a:extLst>
          </p:cNvPr>
          <p:cNvGraphicFramePr>
            <a:graphicFrameLocks noGrp="1"/>
          </p:cNvGraphicFramePr>
          <p:nvPr>
            <p:extLst>
              <p:ext uri="{D42A27DB-BD31-4B8C-83A1-F6EECF244321}">
                <p14:modId xmlns:p14="http://schemas.microsoft.com/office/powerpoint/2010/main" val="1919346917"/>
              </p:ext>
            </p:extLst>
          </p:nvPr>
        </p:nvGraphicFramePr>
        <p:xfrm>
          <a:off x="327545" y="321732"/>
          <a:ext cx="7058306" cy="4106285"/>
        </p:xfrm>
        <a:graphic>
          <a:graphicData uri="http://schemas.openxmlformats.org/drawingml/2006/table">
            <a:tbl>
              <a:tblPr>
                <a:tableStyleId>{5C22544A-7EE6-4342-B048-85BDC9FD1C3A}</a:tableStyleId>
              </a:tblPr>
              <a:tblGrid>
                <a:gridCol w="1492957">
                  <a:extLst>
                    <a:ext uri="{9D8B030D-6E8A-4147-A177-3AD203B41FA5}">
                      <a16:colId xmlns:a16="http://schemas.microsoft.com/office/drawing/2014/main" val="2728006101"/>
                    </a:ext>
                  </a:extLst>
                </a:gridCol>
                <a:gridCol w="1857649">
                  <a:extLst>
                    <a:ext uri="{9D8B030D-6E8A-4147-A177-3AD203B41FA5}">
                      <a16:colId xmlns:a16="http://schemas.microsoft.com/office/drawing/2014/main" val="560669573"/>
                    </a:ext>
                  </a:extLst>
                </a:gridCol>
                <a:gridCol w="2188151">
                  <a:extLst>
                    <a:ext uri="{9D8B030D-6E8A-4147-A177-3AD203B41FA5}">
                      <a16:colId xmlns:a16="http://schemas.microsoft.com/office/drawing/2014/main" val="2283159568"/>
                    </a:ext>
                  </a:extLst>
                </a:gridCol>
                <a:gridCol w="1519549">
                  <a:extLst>
                    <a:ext uri="{9D8B030D-6E8A-4147-A177-3AD203B41FA5}">
                      <a16:colId xmlns:a16="http://schemas.microsoft.com/office/drawing/2014/main" val="2323429943"/>
                    </a:ext>
                  </a:extLst>
                </a:gridCol>
              </a:tblGrid>
              <a:tr h="821257">
                <a:tc>
                  <a:txBody>
                    <a:bodyPr/>
                    <a:lstStyle/>
                    <a:p>
                      <a:pPr algn="ctr" fontAlgn="b"/>
                      <a:endParaRPr lang="en-US" sz="2000" b="1" i="0" u="none" strike="noStrike">
                        <a:solidFill>
                          <a:srgbClr val="FFFFFF"/>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K nearest neighbors </a:t>
                      </a:r>
                      <a:endParaRPr lang="en-US" sz="2000" b="1" i="0" u="none" strike="noStrike">
                        <a:solidFill>
                          <a:srgbClr val="FFFFFF"/>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Support Vector Machines</a:t>
                      </a:r>
                      <a:endParaRPr lang="en-US" sz="2000" b="1" i="0" u="none" strike="noStrike">
                        <a:solidFill>
                          <a:srgbClr val="FFFFFF"/>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Neural Network</a:t>
                      </a:r>
                      <a:endParaRPr lang="en-US" sz="2000" b="1" i="0" u="none" strike="noStrike">
                        <a:solidFill>
                          <a:srgbClr val="FFFFFF"/>
                        </a:solidFill>
                        <a:effectLst/>
                        <a:latin typeface="Arial Rounded MT Bold" panose="020F0704030504030204" pitchFamily="34" charset="77"/>
                      </a:endParaRPr>
                    </a:p>
                  </a:txBody>
                  <a:tcPr marL="9525" marR="9525" marT="9525" marB="0" anchor="b"/>
                </a:tc>
                <a:extLst>
                  <a:ext uri="{0D108BD9-81ED-4DB2-BD59-A6C34878D82A}">
                    <a16:rowId xmlns:a16="http://schemas.microsoft.com/office/drawing/2014/main" val="2637095704"/>
                  </a:ext>
                </a:extLst>
              </a:tr>
              <a:tr h="821257">
                <a:tc>
                  <a:txBody>
                    <a:bodyPr/>
                    <a:lstStyle/>
                    <a:p>
                      <a:pPr algn="ctr" fontAlgn="b"/>
                      <a:r>
                        <a:rPr lang="en-US" sz="2000" u="none" strike="noStrike">
                          <a:effectLst/>
                          <a:latin typeface="Arial Rounded MT Bold" panose="020F0704030504030204" pitchFamily="34" charset="77"/>
                        </a:rPr>
                        <a:t>Cross Val Mean</a:t>
                      </a:r>
                      <a:endParaRPr lang="en-US" sz="2000" b="0" i="0" u="none" strike="noStrike">
                        <a:solidFill>
                          <a:srgbClr val="000000"/>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0.8123</a:t>
                      </a:r>
                      <a:endParaRPr lang="en-US" sz="2000" b="0" i="0" u="none" strike="noStrike">
                        <a:solidFill>
                          <a:srgbClr val="000000"/>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0.7866</a:t>
                      </a:r>
                      <a:endParaRPr lang="en-US" sz="2000" b="0" i="0" u="none" strike="noStrike">
                        <a:solidFill>
                          <a:srgbClr val="000000"/>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0.8202</a:t>
                      </a:r>
                      <a:endParaRPr lang="en-US" sz="2000" b="0" i="0" u="none" strike="noStrike">
                        <a:solidFill>
                          <a:srgbClr val="000000"/>
                        </a:solidFill>
                        <a:effectLst/>
                        <a:latin typeface="Arial Rounded MT Bold" panose="020F0704030504030204" pitchFamily="34" charset="77"/>
                      </a:endParaRPr>
                    </a:p>
                  </a:txBody>
                  <a:tcPr marL="9525" marR="9525" marT="9525" marB="0" anchor="b"/>
                </a:tc>
                <a:extLst>
                  <a:ext uri="{0D108BD9-81ED-4DB2-BD59-A6C34878D82A}">
                    <a16:rowId xmlns:a16="http://schemas.microsoft.com/office/drawing/2014/main" val="1187823830"/>
                  </a:ext>
                </a:extLst>
              </a:tr>
              <a:tr h="821257">
                <a:tc>
                  <a:txBody>
                    <a:bodyPr/>
                    <a:lstStyle/>
                    <a:p>
                      <a:pPr algn="ctr" fontAlgn="b"/>
                      <a:r>
                        <a:rPr lang="en-US" sz="2000" u="none" strike="noStrike">
                          <a:effectLst/>
                          <a:latin typeface="Arial Rounded MT Bold" panose="020F0704030504030204" pitchFamily="34" charset="77"/>
                        </a:rPr>
                        <a:t>Accuracy (Test)</a:t>
                      </a:r>
                      <a:endParaRPr lang="en-US" sz="2000" b="0" i="0" u="none" strike="noStrike">
                        <a:solidFill>
                          <a:srgbClr val="000000"/>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0.8105</a:t>
                      </a:r>
                      <a:endParaRPr lang="en-US" sz="2000" b="0" i="0" u="none" strike="noStrike">
                        <a:solidFill>
                          <a:srgbClr val="000000"/>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0.7851</a:t>
                      </a:r>
                      <a:endParaRPr lang="en-US" sz="2000" b="0" i="0" u="none" strike="noStrike">
                        <a:solidFill>
                          <a:srgbClr val="000000"/>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0.8202</a:t>
                      </a:r>
                      <a:endParaRPr lang="en-US" sz="2000" b="0" i="0" u="none" strike="noStrike">
                        <a:solidFill>
                          <a:srgbClr val="000000"/>
                        </a:solidFill>
                        <a:effectLst/>
                        <a:latin typeface="Arial Rounded MT Bold" panose="020F0704030504030204" pitchFamily="34" charset="77"/>
                      </a:endParaRPr>
                    </a:p>
                  </a:txBody>
                  <a:tcPr marL="9525" marR="9525" marT="9525" marB="0" anchor="b"/>
                </a:tc>
                <a:extLst>
                  <a:ext uri="{0D108BD9-81ED-4DB2-BD59-A6C34878D82A}">
                    <a16:rowId xmlns:a16="http://schemas.microsoft.com/office/drawing/2014/main" val="2972650833"/>
                  </a:ext>
                </a:extLst>
              </a:tr>
              <a:tr h="821257">
                <a:tc>
                  <a:txBody>
                    <a:bodyPr/>
                    <a:lstStyle/>
                    <a:p>
                      <a:pPr algn="ctr" fontAlgn="b"/>
                      <a:r>
                        <a:rPr lang="en-US" sz="2000" u="none" strike="noStrike">
                          <a:effectLst/>
                          <a:latin typeface="Arial Rounded MT Bold" panose="020F0704030504030204" pitchFamily="34" charset="77"/>
                        </a:rPr>
                        <a:t>Precision</a:t>
                      </a:r>
                      <a:endParaRPr lang="en-US" sz="2000" b="0" i="0" u="none" strike="noStrike">
                        <a:solidFill>
                          <a:srgbClr val="000000"/>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0.7893</a:t>
                      </a:r>
                    </a:p>
                  </a:txBody>
                  <a:tcPr marL="9525" marR="9525" marT="9525" marB="0" anchor="b"/>
                </a:tc>
                <a:tc>
                  <a:txBody>
                    <a:bodyPr/>
                    <a:lstStyle/>
                    <a:p>
                      <a:pPr algn="ctr" fontAlgn="b"/>
                      <a:r>
                        <a:rPr lang="en-US" sz="2000" u="none" strike="noStrike">
                          <a:effectLst/>
                          <a:latin typeface="Arial Rounded MT Bold" panose="020F0704030504030204" pitchFamily="34" charset="77"/>
                        </a:rPr>
                        <a:t>0.7898</a:t>
                      </a:r>
                    </a:p>
                  </a:txBody>
                  <a:tcPr marL="9525" marR="9525" marT="9525" marB="0" anchor="b"/>
                </a:tc>
                <a:tc>
                  <a:txBody>
                    <a:bodyPr/>
                    <a:lstStyle/>
                    <a:p>
                      <a:pPr algn="ctr" fontAlgn="b"/>
                      <a:r>
                        <a:rPr lang="en-US" sz="2000" u="none" strike="noStrike">
                          <a:effectLst/>
                          <a:latin typeface="Arial Rounded MT Bold" panose="020F0704030504030204" pitchFamily="34" charset="77"/>
                        </a:rPr>
                        <a:t>0.8028</a:t>
                      </a:r>
                    </a:p>
                  </a:txBody>
                  <a:tcPr marL="9525" marR="9525" marT="9525" marB="0" anchor="b"/>
                </a:tc>
                <a:extLst>
                  <a:ext uri="{0D108BD9-81ED-4DB2-BD59-A6C34878D82A}">
                    <a16:rowId xmlns:a16="http://schemas.microsoft.com/office/drawing/2014/main" val="2524254260"/>
                  </a:ext>
                </a:extLst>
              </a:tr>
              <a:tr h="821257">
                <a:tc>
                  <a:txBody>
                    <a:bodyPr/>
                    <a:lstStyle/>
                    <a:p>
                      <a:pPr algn="ctr" fontAlgn="b"/>
                      <a:r>
                        <a:rPr lang="en-US" sz="2000" u="none" strike="noStrike">
                          <a:effectLst/>
                          <a:latin typeface="Arial Rounded MT Bold" panose="020F0704030504030204" pitchFamily="34" charset="77"/>
                        </a:rPr>
                        <a:t>Recall</a:t>
                      </a:r>
                      <a:endParaRPr lang="en-US" sz="2000" b="0" i="0" u="none" strike="noStrike">
                        <a:solidFill>
                          <a:srgbClr val="000000"/>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0.8105</a:t>
                      </a:r>
                      <a:endParaRPr lang="en-US" sz="2000" b="0" i="0" u="none" strike="noStrike">
                        <a:solidFill>
                          <a:srgbClr val="000000"/>
                        </a:solidFill>
                        <a:effectLst/>
                        <a:latin typeface="Arial Rounded MT Bold" panose="020F0704030504030204" pitchFamily="34" charset="77"/>
                      </a:endParaRPr>
                    </a:p>
                  </a:txBody>
                  <a:tcPr marL="9525" marR="9525" marT="9525" marB="0" anchor="b"/>
                </a:tc>
                <a:tc>
                  <a:txBody>
                    <a:bodyPr/>
                    <a:lstStyle/>
                    <a:p>
                      <a:pPr algn="ctr" fontAlgn="b"/>
                      <a:r>
                        <a:rPr lang="en-US" sz="2000" u="none" strike="noStrike">
                          <a:effectLst/>
                          <a:latin typeface="Arial Rounded MT Bold" panose="020F0704030504030204" pitchFamily="34" charset="77"/>
                        </a:rPr>
                        <a:t>0.7851</a:t>
                      </a:r>
                      <a:endParaRPr lang="en-US" sz="2000" b="0" i="0" u="none" strike="noStrike">
                        <a:solidFill>
                          <a:srgbClr val="000000"/>
                        </a:solidFill>
                        <a:effectLst/>
                        <a:latin typeface="Arial Rounded MT Bold" panose="020F0704030504030204" pitchFamily="34" charset="77"/>
                      </a:endParaRPr>
                    </a:p>
                  </a:txBody>
                  <a:tcPr marL="9525" marR="9525" marT="9525" marB="0" anchor="b"/>
                </a:tc>
                <a:tc>
                  <a:txBody>
                    <a:bodyPr/>
                    <a:lstStyle/>
                    <a:p>
                      <a:pPr algn="ctr" fontAlgn="b"/>
                      <a:r>
                        <a:rPr lang="en-US" sz="2000">
                          <a:solidFill>
                            <a:schemeClr val="tx1"/>
                          </a:solidFill>
                          <a:latin typeface="Arial Rounded MT Bold" panose="020F0704030504030204" pitchFamily="34" charset="77"/>
                        </a:rPr>
                        <a:t>0.8202</a:t>
                      </a:r>
                      <a:endParaRPr lang="en-US" sz="2000" b="0" i="0" u="none" strike="noStrike">
                        <a:solidFill>
                          <a:schemeClr val="tx1"/>
                        </a:solidFill>
                        <a:effectLst/>
                        <a:latin typeface="Arial Rounded MT Bold" panose="020F0704030504030204" pitchFamily="34" charset="77"/>
                      </a:endParaRPr>
                    </a:p>
                  </a:txBody>
                  <a:tcPr marL="9525" marR="9525" marT="9525" marB="0" anchor="b"/>
                </a:tc>
                <a:extLst>
                  <a:ext uri="{0D108BD9-81ED-4DB2-BD59-A6C34878D82A}">
                    <a16:rowId xmlns:a16="http://schemas.microsoft.com/office/drawing/2014/main" val="215371559"/>
                  </a:ext>
                </a:extLst>
              </a:tr>
            </a:tbl>
          </a:graphicData>
        </a:graphic>
      </p:graphicFrame>
    </p:spTree>
    <p:extLst>
      <p:ext uri="{BB962C8B-B14F-4D97-AF65-F5344CB8AC3E}">
        <p14:creationId xmlns:p14="http://schemas.microsoft.com/office/powerpoint/2010/main" val="186313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49">
            <a:extLst>
              <a:ext uri="{FF2B5EF4-FFF2-40B4-BE49-F238E27FC236}">
                <a16:creationId xmlns:a16="http://schemas.microsoft.com/office/drawing/2014/main" id="{EF9B8DF2-C3F5-49A2-94D2-F7B65A0F1F1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8E083C5A-41C7-DC49-A0E8-884AAEEB5293}"/>
              </a:ext>
            </a:extLst>
          </p:cNvPr>
          <p:cNvPicPr>
            <a:picLocks noChangeAspect="1"/>
          </p:cNvPicPr>
          <p:nvPr/>
        </p:nvPicPr>
        <p:blipFill rotWithShape="1">
          <a:blip r:embed="rId2"/>
          <a:srcRect l="5664" r="7436"/>
          <a:stretch/>
        </p:blipFill>
        <p:spPr>
          <a:xfrm>
            <a:off x="6893317"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2" name="Title 1">
            <a:extLst>
              <a:ext uri="{FF2B5EF4-FFF2-40B4-BE49-F238E27FC236}">
                <a16:creationId xmlns:a16="http://schemas.microsoft.com/office/drawing/2014/main" id="{659714F1-8E94-394F-B534-A8E13B761E11}"/>
              </a:ext>
            </a:extLst>
          </p:cNvPr>
          <p:cNvSpPr>
            <a:spLocks noGrp="1"/>
          </p:cNvSpPr>
          <p:nvPr>
            <p:ph type="title"/>
          </p:nvPr>
        </p:nvSpPr>
        <p:spPr>
          <a:xfrm>
            <a:off x="801098" y="1396289"/>
            <a:ext cx="5277333" cy="1325563"/>
          </a:xfrm>
        </p:spPr>
        <p:txBody>
          <a:bodyPr>
            <a:normAutofit/>
          </a:bodyPr>
          <a:lstStyle/>
          <a:p>
            <a:r>
              <a:rPr lang="en-US" dirty="0"/>
              <a:t>Conclusion </a:t>
            </a:r>
          </a:p>
        </p:txBody>
      </p:sp>
      <p:sp>
        <p:nvSpPr>
          <p:cNvPr id="3" name="Content Placeholder 2">
            <a:extLst>
              <a:ext uri="{FF2B5EF4-FFF2-40B4-BE49-F238E27FC236}">
                <a16:creationId xmlns:a16="http://schemas.microsoft.com/office/drawing/2014/main" id="{02B618D0-D645-6945-B23D-7C4621530896}"/>
              </a:ext>
            </a:extLst>
          </p:cNvPr>
          <p:cNvSpPr>
            <a:spLocks noGrp="1"/>
          </p:cNvSpPr>
          <p:nvPr>
            <p:ph idx="1"/>
          </p:nvPr>
        </p:nvSpPr>
        <p:spPr>
          <a:xfrm>
            <a:off x="805543" y="2871982"/>
            <a:ext cx="5272888" cy="3181684"/>
          </a:xfrm>
        </p:spPr>
        <p:txBody>
          <a:bodyPr anchor="t">
            <a:normAutofit/>
          </a:bodyPr>
          <a:lstStyle/>
          <a:p>
            <a:pPr marL="0" indent="0" algn="ctr">
              <a:buNone/>
            </a:pPr>
            <a:r>
              <a:rPr lang="en-US" sz="2400" dirty="0"/>
              <a:t>For clients who have a higher percentage to default (classified to default) through our algorithm, we can alert credit card issuers to take measures to mitigate loss from the defaults.</a:t>
            </a:r>
          </a:p>
        </p:txBody>
      </p:sp>
    </p:spTree>
    <p:extLst>
      <p:ext uri="{BB962C8B-B14F-4D97-AF65-F5344CB8AC3E}">
        <p14:creationId xmlns:p14="http://schemas.microsoft.com/office/powerpoint/2010/main" val="24647928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C5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84705E8-EA4A-5048-A408-7B2402324591}"/>
              </a:ext>
            </a:extLst>
          </p:cNvPr>
          <p:cNvPicPr>
            <a:picLocks noChangeAspect="1"/>
          </p:cNvPicPr>
          <p:nvPr/>
        </p:nvPicPr>
        <p:blipFill rotWithShape="1">
          <a:blip r:embed="rId2"/>
          <a:srcRect l="13505" r="15526" b="-2"/>
          <a:stretch/>
        </p:blipFill>
        <p:spPr>
          <a:xfrm>
            <a:off x="327547" y="321733"/>
            <a:ext cx="7058306" cy="4107392"/>
          </a:xfrm>
          <a:prstGeom prst="rect">
            <a:avLst/>
          </a:prstGeom>
        </p:spPr>
      </p:pic>
      <p:sp>
        <p:nvSpPr>
          <p:cNvPr id="2" name="Title 1">
            <a:extLst>
              <a:ext uri="{FF2B5EF4-FFF2-40B4-BE49-F238E27FC236}">
                <a16:creationId xmlns:a16="http://schemas.microsoft.com/office/drawing/2014/main" id="{7415FFCD-8C69-FC4F-BC23-2ECE4586591C}"/>
              </a:ext>
            </a:extLst>
          </p:cNvPr>
          <p:cNvSpPr>
            <a:spLocks noGrp="1"/>
          </p:cNvSpPr>
          <p:nvPr>
            <p:ph type="title"/>
          </p:nvPr>
        </p:nvSpPr>
        <p:spPr>
          <a:xfrm>
            <a:off x="524256" y="4767072"/>
            <a:ext cx="6594189" cy="1625210"/>
          </a:xfrm>
        </p:spPr>
        <p:txBody>
          <a:bodyPr>
            <a:normAutofit/>
          </a:bodyPr>
          <a:lstStyle/>
          <a:p>
            <a:pPr algn="ctr"/>
            <a:r>
              <a:rPr lang="en-US">
                <a:solidFill>
                  <a:srgbClr val="FFFFFF"/>
                </a:solidFill>
              </a:rPr>
              <a:t>Introduction</a:t>
            </a:r>
          </a:p>
        </p:txBody>
      </p:sp>
      <p:sp>
        <p:nvSpPr>
          <p:cNvPr id="3" name="Content Placeholder 2">
            <a:extLst>
              <a:ext uri="{FF2B5EF4-FFF2-40B4-BE49-F238E27FC236}">
                <a16:creationId xmlns:a16="http://schemas.microsoft.com/office/drawing/2014/main" id="{69EFF3AD-50A5-6647-BB26-CC12A4CF259A}"/>
              </a:ext>
            </a:extLst>
          </p:cNvPr>
          <p:cNvSpPr>
            <a:spLocks noGrp="1"/>
          </p:cNvSpPr>
          <p:nvPr>
            <p:ph idx="1"/>
          </p:nvPr>
        </p:nvSpPr>
        <p:spPr>
          <a:xfrm>
            <a:off x="7766463" y="917725"/>
            <a:ext cx="3835730" cy="4852362"/>
          </a:xfrm>
        </p:spPr>
        <p:txBody>
          <a:bodyPr anchor="ctr">
            <a:normAutofit/>
          </a:bodyPr>
          <a:lstStyle/>
          <a:p>
            <a:pPr marL="0" indent="0" algn="ctr">
              <a:buNone/>
            </a:pPr>
            <a:r>
              <a:rPr lang="en-US" sz="2400" dirty="0">
                <a:solidFill>
                  <a:srgbClr val="FFFFFF"/>
                </a:solidFill>
              </a:rPr>
              <a:t>Credit cards are usually issued by banks, corporations and financial</a:t>
            </a:r>
            <a:r>
              <a:rPr lang="zh-Hant" altLang="en-US" sz="2400" dirty="0">
                <a:solidFill>
                  <a:srgbClr val="FFFFFF"/>
                </a:solidFill>
              </a:rPr>
              <a:t> </a:t>
            </a:r>
            <a:r>
              <a:rPr lang="en-US" sz="2400" dirty="0">
                <a:solidFill>
                  <a:srgbClr val="FFFFFF"/>
                </a:solidFill>
              </a:rPr>
              <a:t>institutions so that clients can purchase goods and services on their credit.</a:t>
            </a:r>
            <a:endParaRPr lang="en-US" sz="2400" dirty="0">
              <a:cs typeface="Calibri"/>
            </a:endParaRPr>
          </a:p>
        </p:txBody>
      </p:sp>
    </p:spTree>
    <p:extLst>
      <p:ext uri="{BB962C8B-B14F-4D97-AF65-F5344CB8AC3E}">
        <p14:creationId xmlns:p14="http://schemas.microsoft.com/office/powerpoint/2010/main" val="5828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996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321B91C2-B2CB-F44A-AD45-5C2A3581C6B5}"/>
              </a:ext>
            </a:extLst>
          </p:cNvPr>
          <p:cNvPicPr>
            <a:picLocks noChangeAspect="1"/>
          </p:cNvPicPr>
          <p:nvPr/>
        </p:nvPicPr>
        <p:blipFill rotWithShape="1">
          <a:blip r:embed="rId2"/>
          <a:srcRect r="2252" b="5"/>
          <a:stretch/>
        </p:blipFill>
        <p:spPr>
          <a:xfrm>
            <a:off x="327547" y="321733"/>
            <a:ext cx="7058306" cy="4107392"/>
          </a:xfrm>
          <a:prstGeom prst="rect">
            <a:avLst/>
          </a:prstGeom>
        </p:spPr>
      </p:pic>
      <p:sp>
        <p:nvSpPr>
          <p:cNvPr id="2" name="Title 1">
            <a:extLst>
              <a:ext uri="{FF2B5EF4-FFF2-40B4-BE49-F238E27FC236}">
                <a16:creationId xmlns:a16="http://schemas.microsoft.com/office/drawing/2014/main" id="{72EC229D-6526-C34A-85B8-C0E1DB13F7BB}"/>
              </a:ext>
            </a:extLst>
          </p:cNvPr>
          <p:cNvSpPr>
            <a:spLocks noGrp="1"/>
          </p:cNvSpPr>
          <p:nvPr>
            <p:ph type="title"/>
          </p:nvPr>
        </p:nvSpPr>
        <p:spPr>
          <a:xfrm>
            <a:off x="524256" y="4767072"/>
            <a:ext cx="6594189" cy="1625210"/>
          </a:xfrm>
        </p:spPr>
        <p:txBody>
          <a:bodyPr>
            <a:normAutofit/>
          </a:bodyPr>
          <a:lstStyle/>
          <a:p>
            <a:pPr algn="ctr"/>
            <a:r>
              <a:rPr lang="en-US" sz="4000">
                <a:solidFill>
                  <a:srgbClr val="FFFFFF"/>
                </a:solidFill>
              </a:rPr>
              <a:t>Taiwanese Credit Card Market</a:t>
            </a:r>
          </a:p>
        </p:txBody>
      </p:sp>
      <p:sp>
        <p:nvSpPr>
          <p:cNvPr id="3" name="Content Placeholder 2">
            <a:extLst>
              <a:ext uri="{FF2B5EF4-FFF2-40B4-BE49-F238E27FC236}">
                <a16:creationId xmlns:a16="http://schemas.microsoft.com/office/drawing/2014/main" id="{03C97BCD-FDA5-C54E-8C54-D2E153C7A74B}"/>
              </a:ext>
            </a:extLst>
          </p:cNvPr>
          <p:cNvSpPr>
            <a:spLocks noGrp="1"/>
          </p:cNvSpPr>
          <p:nvPr>
            <p:ph idx="1"/>
          </p:nvPr>
        </p:nvSpPr>
        <p:spPr>
          <a:xfrm>
            <a:off x="8029319" y="917725"/>
            <a:ext cx="3424739" cy="4852362"/>
          </a:xfrm>
        </p:spPr>
        <p:txBody>
          <a:bodyPr anchor="ctr">
            <a:normAutofit/>
          </a:bodyPr>
          <a:lstStyle/>
          <a:p>
            <a:pPr marL="0" indent="0" algn="ctr">
              <a:buNone/>
            </a:pPr>
            <a:r>
              <a:rPr lang="en-US" sz="2400" dirty="0">
                <a:solidFill>
                  <a:srgbClr val="FFFFFF"/>
                </a:solidFill>
              </a:rPr>
              <a:t>Since 1974, Taiwanese credit card market issued the first credit card, the credit card's history has been developed more than 40 years. Now, credit cards have become part of people’s daily lives.</a:t>
            </a:r>
            <a:endParaRPr lang="en-US" sz="2400" dirty="0">
              <a:cs typeface="Calibri"/>
            </a:endParaRPr>
          </a:p>
        </p:txBody>
      </p:sp>
    </p:spTree>
    <p:extLst>
      <p:ext uri="{BB962C8B-B14F-4D97-AF65-F5344CB8AC3E}">
        <p14:creationId xmlns:p14="http://schemas.microsoft.com/office/powerpoint/2010/main" val="483628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E77BE3-10CC-3B4E-84D6-280901A8C00C}"/>
              </a:ext>
            </a:extLst>
          </p:cNvPr>
          <p:cNvSpPr>
            <a:spLocks noGrp="1"/>
          </p:cNvSpPr>
          <p:nvPr>
            <p:ph type="title"/>
          </p:nvPr>
        </p:nvSpPr>
        <p:spPr>
          <a:xfrm>
            <a:off x="524256" y="4767072"/>
            <a:ext cx="6594189" cy="1625210"/>
          </a:xfrm>
        </p:spPr>
        <p:txBody>
          <a:bodyPr>
            <a:normAutofit/>
          </a:bodyPr>
          <a:lstStyle/>
          <a:p>
            <a:pPr algn="ctr"/>
            <a:r>
              <a:rPr lang="en-US">
                <a:solidFill>
                  <a:srgbClr val="FFFFFF"/>
                </a:solidFill>
              </a:rPr>
              <a:t>Definition of Each Attribute</a:t>
            </a:r>
          </a:p>
        </p:txBody>
      </p:sp>
      <p:sp>
        <p:nvSpPr>
          <p:cNvPr id="3" name="Content Placeholder 2">
            <a:extLst>
              <a:ext uri="{FF2B5EF4-FFF2-40B4-BE49-F238E27FC236}">
                <a16:creationId xmlns:a16="http://schemas.microsoft.com/office/drawing/2014/main" id="{330B66ED-50FF-284C-98B5-D58437A5D5BB}"/>
              </a:ext>
            </a:extLst>
          </p:cNvPr>
          <p:cNvSpPr>
            <a:spLocks noGrp="1"/>
          </p:cNvSpPr>
          <p:nvPr>
            <p:ph idx="1"/>
          </p:nvPr>
        </p:nvSpPr>
        <p:spPr>
          <a:xfrm>
            <a:off x="7861465" y="917725"/>
            <a:ext cx="3859480" cy="4852362"/>
          </a:xfrm>
        </p:spPr>
        <p:txBody>
          <a:bodyPr anchor="ctr">
            <a:normAutofit/>
          </a:bodyPr>
          <a:lstStyle/>
          <a:p>
            <a:pPr marL="0" indent="0" algn="ctr">
              <a:buNone/>
            </a:pPr>
            <a:r>
              <a:rPr lang="en-US" sz="2400" dirty="0">
                <a:solidFill>
                  <a:srgbClr val="FFFFFF"/>
                </a:solidFill>
              </a:rPr>
              <a:t>In the third quarter of 2005, many Taiwanese credit cardholders began to default on payments due to the high interest rates. Meanwhile, credit business was considered by banks and finance companies as the fastest way to make profit, so they continued to issue credit cards. Therefore, more and more people fell into the credit card debt crisis.</a:t>
            </a:r>
            <a:endParaRPr lang="en-US" sz="2400" dirty="0">
              <a:cs typeface="Calibri"/>
            </a:endParaRPr>
          </a:p>
        </p:txBody>
      </p:sp>
      <p:graphicFrame>
        <p:nvGraphicFramePr>
          <p:cNvPr id="6" name="Table 5">
            <a:extLst>
              <a:ext uri="{FF2B5EF4-FFF2-40B4-BE49-F238E27FC236}">
                <a16:creationId xmlns:a16="http://schemas.microsoft.com/office/drawing/2014/main" id="{F8EF5407-71BA-7C41-ACC3-48B2BD6D8E55}"/>
              </a:ext>
            </a:extLst>
          </p:cNvPr>
          <p:cNvGraphicFramePr>
            <a:graphicFrameLocks noGrp="1"/>
          </p:cNvGraphicFramePr>
          <p:nvPr>
            <p:extLst>
              <p:ext uri="{D42A27DB-BD31-4B8C-83A1-F6EECF244321}">
                <p14:modId xmlns:p14="http://schemas.microsoft.com/office/powerpoint/2010/main" val="999622253"/>
              </p:ext>
            </p:extLst>
          </p:nvPr>
        </p:nvGraphicFramePr>
        <p:xfrm>
          <a:off x="327545" y="321732"/>
          <a:ext cx="7058307" cy="4106280"/>
        </p:xfrm>
        <a:graphic>
          <a:graphicData uri="http://schemas.openxmlformats.org/drawingml/2006/table">
            <a:tbl>
              <a:tblPr>
                <a:tableStyleId>{5C22544A-7EE6-4342-B048-85BDC9FD1C3A}</a:tableStyleId>
              </a:tblPr>
              <a:tblGrid>
                <a:gridCol w="893413">
                  <a:extLst>
                    <a:ext uri="{9D8B030D-6E8A-4147-A177-3AD203B41FA5}">
                      <a16:colId xmlns:a16="http://schemas.microsoft.com/office/drawing/2014/main" val="101499276"/>
                    </a:ext>
                  </a:extLst>
                </a:gridCol>
                <a:gridCol w="2642587">
                  <a:extLst>
                    <a:ext uri="{9D8B030D-6E8A-4147-A177-3AD203B41FA5}">
                      <a16:colId xmlns:a16="http://schemas.microsoft.com/office/drawing/2014/main" val="3739989865"/>
                    </a:ext>
                  </a:extLst>
                </a:gridCol>
                <a:gridCol w="893413">
                  <a:extLst>
                    <a:ext uri="{9D8B030D-6E8A-4147-A177-3AD203B41FA5}">
                      <a16:colId xmlns:a16="http://schemas.microsoft.com/office/drawing/2014/main" val="886487205"/>
                    </a:ext>
                  </a:extLst>
                </a:gridCol>
                <a:gridCol w="2628894">
                  <a:extLst>
                    <a:ext uri="{9D8B030D-6E8A-4147-A177-3AD203B41FA5}">
                      <a16:colId xmlns:a16="http://schemas.microsoft.com/office/drawing/2014/main" val="3137524662"/>
                    </a:ext>
                  </a:extLst>
                </a:gridCol>
              </a:tblGrid>
              <a:tr h="342190">
                <a:tc>
                  <a:txBody>
                    <a:bodyPr/>
                    <a:lstStyle/>
                    <a:p>
                      <a:pPr algn="l" fontAlgn="b"/>
                      <a:r>
                        <a:rPr lang="en-US" sz="1200" b="1" u="none" strike="noStrike">
                          <a:effectLst/>
                        </a:rPr>
                        <a:t>X01</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of the given credit </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X13</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of bill statement in Aug. 2005</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4723023"/>
                  </a:ext>
                </a:extLst>
              </a:tr>
              <a:tr h="342190">
                <a:tc>
                  <a:txBody>
                    <a:bodyPr/>
                    <a:lstStyle/>
                    <a:p>
                      <a:pPr algn="l" fontAlgn="b"/>
                      <a:r>
                        <a:rPr lang="en-US" sz="1200" b="1" u="none" strike="noStrike">
                          <a:effectLst/>
                        </a:rPr>
                        <a:t>X02</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Gender</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X14</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of bill statement in Jul. 2005</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9840986"/>
                  </a:ext>
                </a:extLst>
              </a:tr>
              <a:tr h="342190">
                <a:tc>
                  <a:txBody>
                    <a:bodyPr/>
                    <a:lstStyle/>
                    <a:p>
                      <a:pPr algn="l" fontAlgn="b"/>
                      <a:r>
                        <a:rPr lang="en-US" sz="1200" b="1" u="none" strike="noStrike">
                          <a:effectLst/>
                        </a:rPr>
                        <a:t>X03</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Education</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X15</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of bill statement in Jun. 2005</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6565906"/>
                  </a:ext>
                </a:extLst>
              </a:tr>
              <a:tr h="342190">
                <a:tc>
                  <a:txBody>
                    <a:bodyPr/>
                    <a:lstStyle/>
                    <a:p>
                      <a:pPr algn="l" fontAlgn="b"/>
                      <a:r>
                        <a:rPr lang="en-US" sz="1200" b="1" u="none" strike="noStrike">
                          <a:effectLst/>
                        </a:rPr>
                        <a:t>X04</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Marital status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X16</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of bill statement in May 2005</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6608673"/>
                  </a:ext>
                </a:extLst>
              </a:tr>
              <a:tr h="342190">
                <a:tc>
                  <a:txBody>
                    <a:bodyPr/>
                    <a:lstStyle/>
                    <a:p>
                      <a:pPr algn="l" fontAlgn="b"/>
                      <a:r>
                        <a:rPr lang="en-US" sz="1200" b="1" u="none" strike="noStrike">
                          <a:effectLst/>
                        </a:rPr>
                        <a:t>X05</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Age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X17</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of bill statement in Apr. 2005</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7804677"/>
                  </a:ext>
                </a:extLst>
              </a:tr>
              <a:tr h="342190">
                <a:tc>
                  <a:txBody>
                    <a:bodyPr/>
                    <a:lstStyle/>
                    <a:p>
                      <a:pPr algn="l" fontAlgn="b"/>
                      <a:r>
                        <a:rPr lang="en-US" sz="1200" b="1" u="none" strike="noStrike">
                          <a:effectLst/>
                        </a:rPr>
                        <a:t>X06</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Repayment status in Sep. 2005</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X18</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paid in Sep. 2005</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749181"/>
                  </a:ext>
                </a:extLst>
              </a:tr>
              <a:tr h="342190">
                <a:tc>
                  <a:txBody>
                    <a:bodyPr/>
                    <a:lstStyle/>
                    <a:p>
                      <a:pPr algn="l" fontAlgn="b"/>
                      <a:r>
                        <a:rPr lang="en-US" sz="1200" b="1" u="none" strike="noStrike">
                          <a:effectLst/>
                        </a:rPr>
                        <a:t>X07</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Repayment status in Aug. 2005</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X19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paid in Aug. 2005</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4875199"/>
                  </a:ext>
                </a:extLst>
              </a:tr>
              <a:tr h="342190">
                <a:tc>
                  <a:txBody>
                    <a:bodyPr/>
                    <a:lstStyle/>
                    <a:p>
                      <a:pPr algn="l" fontAlgn="b"/>
                      <a:r>
                        <a:rPr lang="en-US" sz="1200" b="1" u="none" strike="noStrike">
                          <a:effectLst/>
                        </a:rPr>
                        <a:t>X08</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Repayment status in Jul. 2005</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X20</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paid in Jul. 2005</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1187380"/>
                  </a:ext>
                </a:extLst>
              </a:tr>
              <a:tr h="342190">
                <a:tc>
                  <a:txBody>
                    <a:bodyPr/>
                    <a:lstStyle/>
                    <a:p>
                      <a:pPr algn="l" fontAlgn="b"/>
                      <a:r>
                        <a:rPr lang="en-US" sz="1200" b="1" u="none" strike="noStrike">
                          <a:effectLst/>
                        </a:rPr>
                        <a:t>X09</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Repayment status in Jun. 2005</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X21</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paid in Jun. 2005</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6148875"/>
                  </a:ext>
                </a:extLst>
              </a:tr>
              <a:tr h="342190">
                <a:tc>
                  <a:txBody>
                    <a:bodyPr/>
                    <a:lstStyle/>
                    <a:p>
                      <a:pPr algn="l" fontAlgn="b"/>
                      <a:r>
                        <a:rPr lang="en-US" sz="1200" b="1" u="none" strike="noStrike">
                          <a:effectLst/>
                        </a:rPr>
                        <a:t>X10</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Repayment status in May 2005</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X22</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paid in May 2005</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657122"/>
                  </a:ext>
                </a:extLst>
              </a:tr>
              <a:tr h="342190">
                <a:tc>
                  <a:txBody>
                    <a:bodyPr/>
                    <a:lstStyle/>
                    <a:p>
                      <a:pPr algn="l" fontAlgn="b"/>
                      <a:r>
                        <a:rPr lang="en-US" sz="1200" b="1" u="none" strike="noStrike">
                          <a:effectLst/>
                        </a:rPr>
                        <a:t>X11</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Repayment status in Apr. 2005</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X23</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paid in Apr. 2005</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3138440"/>
                  </a:ext>
                </a:extLst>
              </a:tr>
              <a:tr h="342190">
                <a:tc>
                  <a:txBody>
                    <a:bodyPr/>
                    <a:lstStyle/>
                    <a:p>
                      <a:pPr algn="l" fontAlgn="b"/>
                      <a:r>
                        <a:rPr lang="en-US" sz="1200" b="1" u="none" strike="noStrike">
                          <a:effectLst/>
                        </a:rPr>
                        <a:t>X12</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Amount of bill statement in Sep. 2005</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Target </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a:effectLst/>
                        </a:rPr>
                        <a:t>Default or None</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4717191"/>
                  </a:ext>
                </a:extLst>
              </a:tr>
            </a:tbl>
          </a:graphicData>
        </a:graphic>
      </p:graphicFrame>
    </p:spTree>
    <p:extLst>
      <p:ext uri="{BB962C8B-B14F-4D97-AF65-F5344CB8AC3E}">
        <p14:creationId xmlns:p14="http://schemas.microsoft.com/office/powerpoint/2010/main" val="2003272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813BE7-EAB0-214F-8A6C-77097F15D63F}"/>
              </a:ext>
            </a:extLst>
          </p:cNvPr>
          <p:cNvSpPr>
            <a:spLocks noGrp="1"/>
          </p:cNvSpPr>
          <p:nvPr>
            <p:ph type="title"/>
          </p:nvPr>
        </p:nvSpPr>
        <p:spPr>
          <a:xfrm>
            <a:off x="6392598" y="640263"/>
            <a:ext cx="5221266" cy="1344975"/>
          </a:xfrm>
        </p:spPr>
        <p:txBody>
          <a:bodyPr>
            <a:normAutofit/>
          </a:bodyPr>
          <a:lstStyle/>
          <a:p>
            <a:pPr algn="ctr"/>
            <a:r>
              <a:rPr lang="en-US" sz="4000"/>
              <a:t>Tests of Significance</a:t>
            </a:r>
            <a:br>
              <a:rPr lang="en-US" sz="4000"/>
            </a:br>
            <a:r>
              <a:rPr lang="en-US" sz="4000"/>
              <a:t>(F-value, p-value)</a:t>
            </a:r>
          </a:p>
        </p:txBody>
      </p:sp>
      <p:sp>
        <p:nvSpPr>
          <p:cNvPr id="3" name="Content Placeholder 2">
            <a:extLst>
              <a:ext uri="{FF2B5EF4-FFF2-40B4-BE49-F238E27FC236}">
                <a16:creationId xmlns:a16="http://schemas.microsoft.com/office/drawing/2014/main" id="{4BA4229E-0501-524C-94B7-54B2F86D918D}"/>
              </a:ext>
            </a:extLst>
          </p:cNvPr>
          <p:cNvSpPr>
            <a:spLocks noGrp="1"/>
          </p:cNvSpPr>
          <p:nvPr>
            <p:ph idx="1"/>
          </p:nvPr>
        </p:nvSpPr>
        <p:spPr>
          <a:xfrm>
            <a:off x="6391903" y="2151048"/>
            <a:ext cx="5221113" cy="3628705"/>
          </a:xfrm>
        </p:spPr>
        <p:txBody>
          <a:bodyPr vert="horz" lIns="91440" tIns="45720" rIns="91440" bIns="45720" rtlCol="0" anchor="t">
            <a:noAutofit/>
          </a:bodyPr>
          <a:lstStyle/>
          <a:p>
            <a:pPr algn="just"/>
            <a:r>
              <a:rPr lang="en-US" sz="2400" dirty="0"/>
              <a:t>cardholder’s repayment status in the month of September 2005 (X6) returned the highest F-value and lowest p-value</a:t>
            </a:r>
            <a:endParaRPr lang="en-US" sz="2400" dirty="0">
              <a:cs typeface="Calibri"/>
            </a:endParaRPr>
          </a:p>
          <a:p>
            <a:pPr algn="just"/>
            <a:r>
              <a:rPr lang="en-US" sz="2400" dirty="0"/>
              <a:t>cardholder’s balance in April 2005 (X17) returned the lowest F-value and highest p-value </a:t>
            </a:r>
            <a:endParaRPr lang="en-US" sz="2400" dirty="0">
              <a:cs typeface="Calibri"/>
            </a:endParaRPr>
          </a:p>
          <a:p>
            <a:pPr algn="just"/>
            <a:r>
              <a:rPr lang="en-US" sz="2400" dirty="0"/>
              <a:t>the result of a random forest classifier was also used to decide the removal of features before use in models</a:t>
            </a:r>
            <a:endParaRPr lang="en-US" sz="2400" dirty="0">
              <a:cs typeface="Calibri"/>
            </a:endParaRPr>
          </a:p>
        </p:txBody>
      </p:sp>
      <p:graphicFrame>
        <p:nvGraphicFramePr>
          <p:cNvPr id="5" name="Table 4">
            <a:extLst>
              <a:ext uri="{FF2B5EF4-FFF2-40B4-BE49-F238E27FC236}">
                <a16:creationId xmlns:a16="http://schemas.microsoft.com/office/drawing/2014/main" id="{D6D0BA2B-31B7-D34F-8E47-F38E0F814EC5}"/>
              </a:ext>
            </a:extLst>
          </p:cNvPr>
          <p:cNvGraphicFramePr>
            <a:graphicFrameLocks noGrp="1"/>
          </p:cNvGraphicFramePr>
          <p:nvPr>
            <p:extLst>
              <p:ext uri="{D42A27DB-BD31-4B8C-83A1-F6EECF244321}">
                <p14:modId xmlns:p14="http://schemas.microsoft.com/office/powerpoint/2010/main" val="3393201342"/>
              </p:ext>
            </p:extLst>
          </p:nvPr>
        </p:nvGraphicFramePr>
        <p:xfrm>
          <a:off x="349567" y="309245"/>
          <a:ext cx="5465723" cy="6320160"/>
        </p:xfrm>
        <a:graphic>
          <a:graphicData uri="http://schemas.openxmlformats.org/drawingml/2006/table">
            <a:tbl>
              <a:tblPr>
                <a:tableStyleId>{5C22544A-7EE6-4342-B048-85BDC9FD1C3A}</a:tableStyleId>
              </a:tblPr>
              <a:tblGrid>
                <a:gridCol w="1228253">
                  <a:extLst>
                    <a:ext uri="{9D8B030D-6E8A-4147-A177-3AD203B41FA5}">
                      <a16:colId xmlns:a16="http://schemas.microsoft.com/office/drawing/2014/main" val="4098060356"/>
                    </a:ext>
                  </a:extLst>
                </a:gridCol>
                <a:gridCol w="2039775">
                  <a:extLst>
                    <a:ext uri="{9D8B030D-6E8A-4147-A177-3AD203B41FA5}">
                      <a16:colId xmlns:a16="http://schemas.microsoft.com/office/drawing/2014/main" val="3764782320"/>
                    </a:ext>
                  </a:extLst>
                </a:gridCol>
                <a:gridCol w="2197695">
                  <a:extLst>
                    <a:ext uri="{9D8B030D-6E8A-4147-A177-3AD203B41FA5}">
                      <a16:colId xmlns:a16="http://schemas.microsoft.com/office/drawing/2014/main" val="760075662"/>
                    </a:ext>
                  </a:extLst>
                </a:gridCol>
              </a:tblGrid>
              <a:tr h="248459">
                <a:tc>
                  <a:txBody>
                    <a:bodyPr/>
                    <a:lstStyle/>
                    <a:p>
                      <a:pPr algn="ctr" fontAlgn="b"/>
                      <a:r>
                        <a:rPr lang="en-US" sz="1200" b="1" u="none" strike="noStrike">
                          <a:effectLst/>
                        </a:rPr>
                        <a:t>Attributes</a:t>
                      </a:r>
                      <a:endParaRPr lang="en-US" sz="1200" b="1" i="0" u="none" strike="noStrike">
                        <a:solidFill>
                          <a:srgbClr val="FFFFFF"/>
                        </a:solidFill>
                        <a:effectLst/>
                        <a:latin typeface="Calibri" panose="020F0502020204030204" pitchFamily="34" charset="0"/>
                      </a:endParaRPr>
                    </a:p>
                  </a:txBody>
                  <a:tcPr marL="8018" marR="8018" marT="8018" marB="0" anchor="b"/>
                </a:tc>
                <a:tc>
                  <a:txBody>
                    <a:bodyPr/>
                    <a:lstStyle/>
                    <a:p>
                      <a:pPr algn="ctr" fontAlgn="b"/>
                      <a:r>
                        <a:rPr lang="en-US" sz="1200" b="1" u="none" strike="noStrike">
                          <a:effectLst/>
                        </a:rPr>
                        <a:t>F-Values</a:t>
                      </a:r>
                      <a:endParaRPr lang="en-US" sz="1200" b="1" i="0" u="none" strike="noStrike">
                        <a:solidFill>
                          <a:srgbClr val="FFFFFF"/>
                        </a:solidFill>
                        <a:effectLst/>
                        <a:latin typeface="Calibri" panose="020F0502020204030204" pitchFamily="34" charset="0"/>
                      </a:endParaRPr>
                    </a:p>
                  </a:txBody>
                  <a:tcPr marL="8018" marR="8018" marT="8018" marB="0" anchor="b"/>
                </a:tc>
                <a:tc>
                  <a:txBody>
                    <a:bodyPr/>
                    <a:lstStyle/>
                    <a:p>
                      <a:pPr algn="ctr" fontAlgn="b"/>
                      <a:r>
                        <a:rPr lang="en-US" sz="1200" b="1" u="none" strike="noStrike">
                          <a:effectLst/>
                        </a:rPr>
                        <a:t>p-Value</a:t>
                      </a:r>
                      <a:endParaRPr lang="en-US" sz="1200" b="1" i="0" u="none" strike="noStrike">
                        <a:solidFill>
                          <a:srgbClr val="FFFFFF"/>
                        </a:solidFill>
                        <a:effectLst/>
                        <a:latin typeface="Calibri" panose="020F0502020204030204" pitchFamily="34" charset="0"/>
                      </a:endParaRPr>
                    </a:p>
                  </a:txBody>
                  <a:tcPr marL="8018" marR="8018" marT="8018" marB="0" anchor="b"/>
                </a:tc>
                <a:extLst>
                  <a:ext uri="{0D108BD9-81ED-4DB2-BD59-A6C34878D82A}">
                    <a16:rowId xmlns:a16="http://schemas.microsoft.com/office/drawing/2014/main" val="2769907232"/>
                  </a:ext>
                </a:extLst>
              </a:tr>
              <a:tr h="263987">
                <a:tc>
                  <a:txBody>
                    <a:bodyPr/>
                    <a:lstStyle/>
                    <a:p>
                      <a:pPr algn="ctr" fontAlgn="b"/>
                      <a:r>
                        <a:rPr lang="en-US" sz="1200" b="1" u="none" strike="noStrike">
                          <a:effectLst/>
                        </a:rPr>
                        <a:t>X01</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724.068539</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1.30E-157</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3952528721"/>
                  </a:ext>
                </a:extLst>
              </a:tr>
              <a:tr h="263987">
                <a:tc>
                  <a:txBody>
                    <a:bodyPr/>
                    <a:lstStyle/>
                    <a:p>
                      <a:pPr algn="ctr" fontAlgn="b"/>
                      <a:r>
                        <a:rPr lang="en-US" sz="1200" b="1" u="none" strike="noStrike">
                          <a:effectLst/>
                        </a:rPr>
                        <a:t>X02</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47.9788543</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4.40E-12</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1391610437"/>
                  </a:ext>
                </a:extLst>
              </a:tr>
              <a:tr h="263987">
                <a:tc>
                  <a:txBody>
                    <a:bodyPr/>
                    <a:lstStyle/>
                    <a:p>
                      <a:pPr algn="ctr" fontAlgn="b"/>
                      <a:r>
                        <a:rPr lang="en-US" sz="1200" b="1" u="none" strike="noStrike">
                          <a:effectLst/>
                        </a:rPr>
                        <a:t>X03</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23.5471118</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1.23E-06</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672073288"/>
                  </a:ext>
                </a:extLst>
              </a:tr>
              <a:tr h="263987">
                <a:tc>
                  <a:txBody>
                    <a:bodyPr/>
                    <a:lstStyle/>
                    <a:p>
                      <a:pPr algn="ctr" fontAlgn="b"/>
                      <a:r>
                        <a:rPr lang="en-US" sz="1200" b="1" u="none" strike="noStrike">
                          <a:effectLst/>
                        </a:rPr>
                        <a:t>X04</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17.7812714</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2.49E-05</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2507386240"/>
                  </a:ext>
                </a:extLst>
              </a:tr>
              <a:tr h="263987">
                <a:tc>
                  <a:txBody>
                    <a:bodyPr/>
                    <a:lstStyle/>
                    <a:p>
                      <a:pPr algn="ctr" fontAlgn="b"/>
                      <a:r>
                        <a:rPr lang="en-US" sz="1200" b="1" u="none" strike="noStrike">
                          <a:effectLst/>
                        </a:rPr>
                        <a:t>X05</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5.78855582</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1.61E-02</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2054293551"/>
                  </a:ext>
                </a:extLst>
              </a:tr>
              <a:tr h="263987">
                <a:tc>
                  <a:txBody>
                    <a:bodyPr/>
                    <a:lstStyle/>
                    <a:p>
                      <a:pPr algn="ctr" fontAlgn="b"/>
                      <a:r>
                        <a:rPr lang="en-US" sz="1200" b="1" u="none" strike="noStrike">
                          <a:effectLst/>
                        </a:rPr>
                        <a:t>X06</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3537.71497</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0.00E+00</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1316138969"/>
                  </a:ext>
                </a:extLst>
              </a:tr>
              <a:tr h="263987">
                <a:tc>
                  <a:txBody>
                    <a:bodyPr/>
                    <a:lstStyle/>
                    <a:p>
                      <a:pPr algn="ctr" fontAlgn="b"/>
                      <a:r>
                        <a:rPr lang="en-US" sz="1200" b="1" u="none" strike="noStrike">
                          <a:effectLst/>
                        </a:rPr>
                        <a:t>X07</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2239.16914</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0.00E+00</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3043651179"/>
                  </a:ext>
                </a:extLst>
              </a:tr>
              <a:tr h="263987">
                <a:tc>
                  <a:txBody>
                    <a:bodyPr/>
                    <a:lstStyle/>
                    <a:p>
                      <a:pPr algn="ctr" fontAlgn="b"/>
                      <a:r>
                        <a:rPr lang="en-US" sz="1200" b="1" u="none" strike="noStrike">
                          <a:effectLst/>
                        </a:rPr>
                        <a:t>X08</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1757.46644</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0.00E+00</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2294440186"/>
                  </a:ext>
                </a:extLst>
              </a:tr>
              <a:tr h="263987">
                <a:tc>
                  <a:txBody>
                    <a:bodyPr/>
                    <a:lstStyle/>
                    <a:p>
                      <a:pPr algn="ctr" fontAlgn="b"/>
                      <a:r>
                        <a:rPr lang="en-US" sz="1200" b="1" u="none" strike="noStrike">
                          <a:effectLst/>
                        </a:rPr>
                        <a:t>X09</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1476.84597</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1.89929659e-315</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1860364280"/>
                  </a:ext>
                </a:extLst>
              </a:tr>
              <a:tr h="263987">
                <a:tc>
                  <a:txBody>
                    <a:bodyPr/>
                    <a:lstStyle/>
                    <a:p>
                      <a:pPr algn="ctr" fontAlgn="b"/>
                      <a:r>
                        <a:rPr lang="en-US" sz="1200" b="1" u="none" strike="noStrike">
                          <a:effectLst/>
                        </a:rPr>
                        <a:t>X10</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1304.59118</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1.13E-279</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1219312026"/>
                  </a:ext>
                </a:extLst>
              </a:tr>
              <a:tr h="263987">
                <a:tc>
                  <a:txBody>
                    <a:bodyPr/>
                    <a:lstStyle/>
                    <a:p>
                      <a:pPr algn="ctr" fontAlgn="b"/>
                      <a:r>
                        <a:rPr lang="en-US" sz="1200" b="1" u="none" strike="noStrike">
                          <a:effectLst/>
                        </a:rPr>
                        <a:t>X11</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1085.40249</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7.30E-234</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3855238222"/>
                  </a:ext>
                </a:extLst>
              </a:tr>
              <a:tr h="263987">
                <a:tc>
                  <a:txBody>
                    <a:bodyPr/>
                    <a:lstStyle/>
                    <a:p>
                      <a:pPr algn="ctr" fontAlgn="b"/>
                      <a:r>
                        <a:rPr lang="en-US" sz="1200" b="1" u="none" strike="noStrike">
                          <a:effectLst/>
                        </a:rPr>
                        <a:t>X12</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11.5805315</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6.67E-04</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2446236549"/>
                  </a:ext>
                </a:extLst>
              </a:tr>
              <a:tr h="263987">
                <a:tc>
                  <a:txBody>
                    <a:bodyPr/>
                    <a:lstStyle/>
                    <a:p>
                      <a:pPr algn="ctr" fontAlgn="b"/>
                      <a:r>
                        <a:rPr lang="en-US" sz="1200" b="1" u="none" strike="noStrike">
                          <a:effectLst/>
                        </a:rPr>
                        <a:t>X13</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6.04423789</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1.40E-02</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3199000994"/>
                  </a:ext>
                </a:extLst>
              </a:tr>
              <a:tr h="263987">
                <a:tc>
                  <a:txBody>
                    <a:bodyPr/>
                    <a:lstStyle/>
                    <a:p>
                      <a:pPr algn="ctr" fontAlgn="b"/>
                      <a:r>
                        <a:rPr lang="en-US" sz="1200" b="1" u="none" strike="noStrike">
                          <a:effectLst/>
                        </a:rPr>
                        <a:t>X14</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5.94438771</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1.48E-02</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1277940199"/>
                  </a:ext>
                </a:extLst>
              </a:tr>
              <a:tr h="263987">
                <a:tc>
                  <a:txBody>
                    <a:bodyPr/>
                    <a:lstStyle/>
                    <a:p>
                      <a:pPr algn="ctr" fontAlgn="b"/>
                      <a:r>
                        <a:rPr lang="en-US" sz="1200" b="1" u="none" strike="noStrike">
                          <a:effectLst/>
                        </a:rPr>
                        <a:t>X15</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3.09474518</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7.86E-02</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1369663441"/>
                  </a:ext>
                </a:extLst>
              </a:tr>
              <a:tr h="263987">
                <a:tc>
                  <a:txBody>
                    <a:bodyPr/>
                    <a:lstStyle/>
                    <a:p>
                      <a:pPr algn="ctr" fontAlgn="b"/>
                      <a:r>
                        <a:rPr lang="en-US" sz="1200" b="1" u="none" strike="noStrike">
                          <a:effectLst/>
                        </a:rPr>
                        <a:t>X16</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1.3710874</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2.42E-01</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714480328"/>
                  </a:ext>
                </a:extLst>
              </a:tr>
              <a:tr h="263987">
                <a:tc>
                  <a:txBody>
                    <a:bodyPr/>
                    <a:lstStyle/>
                    <a:p>
                      <a:pPr algn="ctr" fontAlgn="b"/>
                      <a:r>
                        <a:rPr lang="en-US" sz="1200" b="1" u="none" strike="noStrike">
                          <a:effectLst/>
                        </a:rPr>
                        <a:t>X17</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0.865820292</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3.52E-01</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378646851"/>
                  </a:ext>
                </a:extLst>
              </a:tr>
              <a:tr h="263987">
                <a:tc>
                  <a:txBody>
                    <a:bodyPr/>
                    <a:lstStyle/>
                    <a:p>
                      <a:pPr algn="ctr" fontAlgn="b"/>
                      <a:r>
                        <a:rPr lang="en-US" sz="1200" b="1" u="none" strike="noStrike">
                          <a:effectLst/>
                        </a:rPr>
                        <a:t>X18</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160.40381</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1.15E-36</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1258677531"/>
                  </a:ext>
                </a:extLst>
              </a:tr>
              <a:tr h="263987">
                <a:tc>
                  <a:txBody>
                    <a:bodyPr/>
                    <a:lstStyle/>
                    <a:p>
                      <a:pPr algn="ctr" fontAlgn="b"/>
                      <a:r>
                        <a:rPr lang="en-US" sz="1200" b="1" u="none" strike="noStrike">
                          <a:effectLst/>
                        </a:rPr>
                        <a:t>X19</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103.291524</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3.17E-24</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1789671003"/>
                  </a:ext>
                </a:extLst>
              </a:tr>
              <a:tr h="263987">
                <a:tc>
                  <a:txBody>
                    <a:bodyPr/>
                    <a:lstStyle/>
                    <a:p>
                      <a:pPr algn="ctr" fontAlgn="b"/>
                      <a:r>
                        <a:rPr lang="en-US" sz="1200" b="1" u="none" strike="noStrike">
                          <a:effectLst/>
                        </a:rPr>
                        <a:t>X20</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95.2180109</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1.84E-22</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1803092300"/>
                  </a:ext>
                </a:extLst>
              </a:tr>
              <a:tr h="263987">
                <a:tc>
                  <a:txBody>
                    <a:bodyPr/>
                    <a:lstStyle/>
                    <a:p>
                      <a:pPr algn="ctr" fontAlgn="b"/>
                      <a:r>
                        <a:rPr lang="en-US" sz="1200" b="1" u="none" strike="noStrike">
                          <a:effectLst/>
                        </a:rPr>
                        <a:t>X21</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97.1880005</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6.83E-23</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695489684"/>
                  </a:ext>
                </a:extLst>
              </a:tr>
              <a:tr h="263987">
                <a:tc>
                  <a:txBody>
                    <a:bodyPr/>
                    <a:lstStyle/>
                    <a:p>
                      <a:pPr algn="ctr" fontAlgn="b"/>
                      <a:r>
                        <a:rPr lang="en-US" sz="1200" b="1" u="none" strike="noStrike">
                          <a:effectLst/>
                        </a:rPr>
                        <a:t>X22</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91.4298008</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1.24E-21</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3313521778"/>
                  </a:ext>
                </a:extLst>
              </a:tr>
              <a:tr h="263987">
                <a:tc>
                  <a:txBody>
                    <a:bodyPr/>
                    <a:lstStyle/>
                    <a:p>
                      <a:pPr algn="ctr" fontAlgn="b"/>
                      <a:r>
                        <a:rPr lang="en-US" sz="1200" b="1" u="none" strike="noStrike">
                          <a:effectLst/>
                        </a:rPr>
                        <a:t>X23</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85.0890453</a:t>
                      </a:r>
                      <a:endParaRPr lang="en-US" sz="1200" b="1" i="0" u="none" strike="noStrike">
                        <a:solidFill>
                          <a:srgbClr val="000000"/>
                        </a:solidFill>
                        <a:effectLst/>
                        <a:latin typeface="Courier New" panose="02070309020205020404" pitchFamily="49" charset="0"/>
                      </a:endParaRPr>
                    </a:p>
                  </a:txBody>
                  <a:tcPr marL="8018" marR="8018" marT="8018" marB="0" anchor="b"/>
                </a:tc>
                <a:tc>
                  <a:txBody>
                    <a:bodyPr/>
                    <a:lstStyle/>
                    <a:p>
                      <a:pPr algn="r" fontAlgn="b"/>
                      <a:r>
                        <a:rPr lang="en-US" sz="1200" b="1" u="none" strike="noStrike">
                          <a:effectLst/>
                        </a:rPr>
                        <a:t>3.03E-20</a:t>
                      </a:r>
                      <a:endParaRPr lang="en-US" sz="1200" b="1" i="0" u="none" strike="noStrike">
                        <a:solidFill>
                          <a:srgbClr val="000000"/>
                        </a:solidFill>
                        <a:effectLst/>
                        <a:latin typeface="Courier New" panose="02070309020205020404" pitchFamily="49" charset="0"/>
                      </a:endParaRPr>
                    </a:p>
                  </a:txBody>
                  <a:tcPr marL="8018" marR="8018" marT="8018" marB="0" anchor="b"/>
                </a:tc>
                <a:extLst>
                  <a:ext uri="{0D108BD9-81ED-4DB2-BD59-A6C34878D82A}">
                    <a16:rowId xmlns:a16="http://schemas.microsoft.com/office/drawing/2014/main" val="1728573800"/>
                  </a:ext>
                </a:extLst>
              </a:tr>
            </a:tbl>
          </a:graphicData>
        </a:graphic>
      </p:graphicFrame>
    </p:spTree>
    <p:extLst>
      <p:ext uri="{BB962C8B-B14F-4D97-AF65-F5344CB8AC3E}">
        <p14:creationId xmlns:p14="http://schemas.microsoft.com/office/powerpoint/2010/main" val="414958400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784B7-9C83-3746-B64B-D5E05B2F5005}"/>
              </a:ext>
            </a:extLst>
          </p:cNvPr>
          <p:cNvSpPr>
            <a:spLocks noGrp="1"/>
          </p:cNvSpPr>
          <p:nvPr>
            <p:ph type="title"/>
          </p:nvPr>
        </p:nvSpPr>
        <p:spPr>
          <a:xfrm>
            <a:off x="524256" y="4767072"/>
            <a:ext cx="6594189" cy="1625210"/>
          </a:xfrm>
        </p:spPr>
        <p:txBody>
          <a:bodyPr>
            <a:normAutofit/>
          </a:bodyPr>
          <a:lstStyle/>
          <a:p>
            <a:pPr algn="ctr"/>
            <a:r>
              <a:rPr lang="en-US">
                <a:solidFill>
                  <a:srgbClr val="FFFFFF"/>
                </a:solidFill>
              </a:rPr>
              <a:t>Feature Selection</a:t>
            </a:r>
          </a:p>
        </p:txBody>
      </p:sp>
      <p:sp>
        <p:nvSpPr>
          <p:cNvPr id="3" name="Content Placeholder 2">
            <a:extLst>
              <a:ext uri="{FF2B5EF4-FFF2-40B4-BE49-F238E27FC236}">
                <a16:creationId xmlns:a16="http://schemas.microsoft.com/office/drawing/2014/main" id="{8159D82A-4582-F048-BCD6-BDBC1830D223}"/>
              </a:ext>
            </a:extLst>
          </p:cNvPr>
          <p:cNvSpPr>
            <a:spLocks noGrp="1"/>
          </p:cNvSpPr>
          <p:nvPr>
            <p:ph idx="1"/>
          </p:nvPr>
        </p:nvSpPr>
        <p:spPr>
          <a:xfrm>
            <a:off x="8029319" y="917724"/>
            <a:ext cx="3424739" cy="5103065"/>
          </a:xfrm>
        </p:spPr>
        <p:txBody>
          <a:bodyPr anchor="ctr">
            <a:noAutofit/>
          </a:bodyPr>
          <a:lstStyle/>
          <a:p>
            <a:pPr marL="0" indent="0">
              <a:lnSpc>
                <a:spcPct val="40000"/>
              </a:lnSpc>
              <a:buNone/>
            </a:pPr>
            <a:r>
              <a:rPr lang="en-US" sz="1600">
                <a:solidFill>
                  <a:srgbClr val="FFFFFF"/>
                </a:solidFill>
                <a:latin typeface="Arial" panose="020B0604020202020204" pitchFamily="34" charset="0"/>
                <a:cs typeface="Arial" panose="020B0604020202020204" pitchFamily="34" charset="0"/>
              </a:rPr>
              <a:t> 1. X 6 (0.087710)</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 2. X 5 (0.068534)</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 3. X 12 (0.061375)</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 4. X 1 (0.057906)</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 5. X 18 (0.056705)</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 6. X 13 (0.053722)</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 7. X 15 (0.050880)</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 8. X 14 (0.049404)</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 9. X 17 (0.049131)</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10. X 16 (0.048376)</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11. X 19 (0.047038)</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12. X 23 (0.046927)</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13. X 7 (0.045477)</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14. X 20 (0.045347)</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15. X 22 (0.045226)</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16. X 21 (0.043170)</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17. X 8 (0.039622)</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18. X 10 (0.026367)</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19. X 3 (0.020520)</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20. X 11 (0.016189)</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21. X 9 (0.014193)</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22. X 4 (0.014138)</a:t>
            </a:r>
          </a:p>
          <a:p>
            <a:pPr marL="0" indent="0">
              <a:lnSpc>
                <a:spcPct val="40000"/>
              </a:lnSpc>
              <a:buNone/>
            </a:pPr>
            <a:r>
              <a:rPr lang="en-US" sz="1600">
                <a:solidFill>
                  <a:srgbClr val="FFFFFF"/>
                </a:solidFill>
                <a:latin typeface="Arial" panose="020B0604020202020204" pitchFamily="34" charset="0"/>
                <a:cs typeface="Arial" panose="020B0604020202020204" pitchFamily="34" charset="0"/>
              </a:rPr>
              <a:t>23. X 2 (0.012043)</a:t>
            </a:r>
          </a:p>
        </p:txBody>
      </p:sp>
      <p:pic>
        <p:nvPicPr>
          <p:cNvPr id="7" name="Picture 6">
            <a:extLst>
              <a:ext uri="{FF2B5EF4-FFF2-40B4-BE49-F238E27FC236}">
                <a16:creationId xmlns:a16="http://schemas.microsoft.com/office/drawing/2014/main" id="{A2900A8E-9BFC-0D42-9264-F3215ADE07FB}"/>
              </a:ext>
            </a:extLst>
          </p:cNvPr>
          <p:cNvPicPr>
            <a:picLocks noChangeAspect="1"/>
          </p:cNvPicPr>
          <p:nvPr/>
        </p:nvPicPr>
        <p:blipFill>
          <a:blip r:embed="rId2"/>
          <a:stretch>
            <a:fillRect/>
          </a:stretch>
        </p:blipFill>
        <p:spPr>
          <a:xfrm>
            <a:off x="327546" y="321732"/>
            <a:ext cx="7058307" cy="4250268"/>
          </a:xfrm>
          <a:prstGeom prst="rect">
            <a:avLst/>
          </a:prstGeom>
        </p:spPr>
      </p:pic>
    </p:spTree>
    <p:extLst>
      <p:ext uri="{BB962C8B-B14F-4D97-AF65-F5344CB8AC3E}">
        <p14:creationId xmlns:p14="http://schemas.microsoft.com/office/powerpoint/2010/main" val="323817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6">
            <a:extLst>
              <a:ext uri="{FF2B5EF4-FFF2-40B4-BE49-F238E27FC236}">
                <a16:creationId xmlns:a16="http://schemas.microsoft.com/office/drawing/2014/main" id="{99899462-FC16-43B0-966B-FCA2634507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18">
            <a:extLst>
              <a:ext uri="{FF2B5EF4-FFF2-40B4-BE49-F238E27FC236}">
                <a16:creationId xmlns:a16="http://schemas.microsoft.com/office/drawing/2014/main" id="{AAFEA932-2DF1-410C-A00A-7A1E7DBF751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EFA8E19-A949-FC4E-8D70-66EB20FBC55D}"/>
              </a:ext>
            </a:extLst>
          </p:cNvPr>
          <p:cNvPicPr>
            <a:picLocks noChangeAspect="1"/>
          </p:cNvPicPr>
          <p:nvPr/>
        </p:nvPicPr>
        <p:blipFill>
          <a:blip r:embed="rId2"/>
          <a:stretch>
            <a:fillRect/>
          </a:stretch>
        </p:blipFill>
        <p:spPr>
          <a:xfrm>
            <a:off x="481886" y="564392"/>
            <a:ext cx="3662730" cy="2617581"/>
          </a:xfrm>
          <a:prstGeom prst="rect">
            <a:avLst/>
          </a:prstGeom>
        </p:spPr>
      </p:pic>
      <p:pic>
        <p:nvPicPr>
          <p:cNvPr id="5" name="Picture 4">
            <a:extLst>
              <a:ext uri="{FF2B5EF4-FFF2-40B4-BE49-F238E27FC236}">
                <a16:creationId xmlns:a16="http://schemas.microsoft.com/office/drawing/2014/main" id="{50A17FDB-58D7-8A47-B2AB-73079C68C846}"/>
              </a:ext>
            </a:extLst>
          </p:cNvPr>
          <p:cNvPicPr>
            <a:picLocks noChangeAspect="1"/>
          </p:cNvPicPr>
          <p:nvPr/>
        </p:nvPicPr>
        <p:blipFill>
          <a:blip r:embed="rId3"/>
          <a:stretch>
            <a:fillRect/>
          </a:stretch>
        </p:blipFill>
        <p:spPr>
          <a:xfrm>
            <a:off x="481886" y="3695417"/>
            <a:ext cx="3662730" cy="2577820"/>
          </a:xfrm>
          <a:prstGeom prst="rect">
            <a:avLst/>
          </a:prstGeom>
        </p:spPr>
      </p:pic>
      <p:sp>
        <p:nvSpPr>
          <p:cNvPr id="2" name="Title 1">
            <a:extLst>
              <a:ext uri="{FF2B5EF4-FFF2-40B4-BE49-F238E27FC236}">
                <a16:creationId xmlns:a16="http://schemas.microsoft.com/office/drawing/2014/main" id="{71DBA920-39B7-C140-A87B-1821FB0E2315}"/>
              </a:ext>
            </a:extLst>
          </p:cNvPr>
          <p:cNvSpPr>
            <a:spLocks noGrp="1"/>
          </p:cNvSpPr>
          <p:nvPr>
            <p:ph type="title"/>
          </p:nvPr>
        </p:nvSpPr>
        <p:spPr>
          <a:xfrm>
            <a:off x="5297762" y="1053711"/>
            <a:ext cx="5638994" cy="1424446"/>
          </a:xfrm>
        </p:spPr>
        <p:txBody>
          <a:bodyPr>
            <a:normAutofit/>
          </a:bodyPr>
          <a:lstStyle/>
          <a:p>
            <a:r>
              <a:rPr lang="en-US" sz="4000">
                <a:solidFill>
                  <a:srgbClr val="FFFFFF"/>
                </a:solidFill>
              </a:rPr>
              <a:t>Elbow method (Clustering)</a:t>
            </a:r>
          </a:p>
        </p:txBody>
      </p:sp>
      <p:sp>
        <p:nvSpPr>
          <p:cNvPr id="3" name="Content Placeholder 2">
            <a:extLst>
              <a:ext uri="{FF2B5EF4-FFF2-40B4-BE49-F238E27FC236}">
                <a16:creationId xmlns:a16="http://schemas.microsoft.com/office/drawing/2014/main" id="{C3A017B9-0457-F641-8C13-C199E92DF086}"/>
              </a:ext>
            </a:extLst>
          </p:cNvPr>
          <p:cNvSpPr>
            <a:spLocks noGrp="1"/>
          </p:cNvSpPr>
          <p:nvPr>
            <p:ph idx="1"/>
          </p:nvPr>
        </p:nvSpPr>
        <p:spPr>
          <a:xfrm>
            <a:off x="5297762" y="2799889"/>
            <a:ext cx="5747187" cy="2987543"/>
          </a:xfrm>
        </p:spPr>
        <p:txBody>
          <a:bodyPr anchor="t">
            <a:noAutofit/>
          </a:bodyPr>
          <a:lstStyle/>
          <a:p>
            <a:pPr marL="0" indent="0">
              <a:buNone/>
            </a:pPr>
            <a:r>
              <a:rPr lang="en-US" sz="2400" dirty="0">
                <a:solidFill>
                  <a:srgbClr val="FFFFFF"/>
                </a:solidFill>
              </a:rPr>
              <a:t>The percentage of variance explained by the clusters against the number of clusters, the first clusters is going to add much information, then at some point the line in the plot will drop, and then an angle in the graph will be given. The number of clusters will be chosen at this point called the "elbow", but the "elbow" cannot always be identified.</a:t>
            </a:r>
          </a:p>
        </p:txBody>
      </p:sp>
    </p:spTree>
    <p:extLst>
      <p:ext uri="{BB962C8B-B14F-4D97-AF65-F5344CB8AC3E}">
        <p14:creationId xmlns:p14="http://schemas.microsoft.com/office/powerpoint/2010/main" val="339433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866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245305-A36E-BC41-AAFD-9B7606B0AFA1}"/>
              </a:ext>
            </a:extLst>
          </p:cNvPr>
          <p:cNvSpPr>
            <a:spLocks noGrp="1"/>
          </p:cNvSpPr>
          <p:nvPr>
            <p:ph type="title"/>
          </p:nvPr>
        </p:nvSpPr>
        <p:spPr>
          <a:xfrm>
            <a:off x="524256" y="4767072"/>
            <a:ext cx="6594189" cy="1625210"/>
          </a:xfrm>
        </p:spPr>
        <p:txBody>
          <a:bodyPr>
            <a:normAutofit/>
          </a:bodyPr>
          <a:lstStyle/>
          <a:p>
            <a:pPr algn="ctr"/>
            <a:r>
              <a:rPr lang="en-US">
                <a:solidFill>
                  <a:srgbClr val="FFFFFF"/>
                </a:solidFill>
              </a:rPr>
              <a:t>K-means and PCA</a:t>
            </a:r>
          </a:p>
        </p:txBody>
      </p:sp>
      <p:sp>
        <p:nvSpPr>
          <p:cNvPr id="3" name="Content Placeholder 2">
            <a:extLst>
              <a:ext uri="{FF2B5EF4-FFF2-40B4-BE49-F238E27FC236}">
                <a16:creationId xmlns:a16="http://schemas.microsoft.com/office/drawing/2014/main" id="{32D33596-B6FB-194B-A7FC-76171F9D62B5}"/>
              </a:ext>
            </a:extLst>
          </p:cNvPr>
          <p:cNvSpPr>
            <a:spLocks noGrp="1"/>
          </p:cNvSpPr>
          <p:nvPr>
            <p:ph idx="1"/>
          </p:nvPr>
        </p:nvSpPr>
        <p:spPr>
          <a:xfrm>
            <a:off x="8029319" y="917725"/>
            <a:ext cx="3424739" cy="4852362"/>
          </a:xfrm>
        </p:spPr>
        <p:txBody>
          <a:bodyPr anchor="ctr">
            <a:normAutofit/>
          </a:bodyPr>
          <a:lstStyle/>
          <a:p>
            <a:pPr marL="0" indent="0" algn="ctr">
              <a:buNone/>
            </a:pPr>
            <a:r>
              <a:rPr lang="en-US" sz="2400" dirty="0">
                <a:solidFill>
                  <a:srgbClr val="FFFFFF"/>
                </a:solidFill>
              </a:rPr>
              <a:t>From k-means clustering and principal component analysis, using the scaled dataset works better for segmenting the observations into more distinguishable clusters, that is, “default” and “non-default” groups.</a:t>
            </a:r>
            <a:endParaRPr lang="en-US" sz="2400" dirty="0"/>
          </a:p>
        </p:txBody>
      </p:sp>
      <p:pic>
        <p:nvPicPr>
          <p:cNvPr id="23" name="Picture 22">
            <a:extLst>
              <a:ext uri="{FF2B5EF4-FFF2-40B4-BE49-F238E27FC236}">
                <a16:creationId xmlns:a16="http://schemas.microsoft.com/office/drawing/2014/main" id="{CE447F96-FA14-CC4A-91F2-288AA9230391}"/>
              </a:ext>
            </a:extLst>
          </p:cNvPr>
          <p:cNvPicPr>
            <a:picLocks noChangeAspect="1"/>
          </p:cNvPicPr>
          <p:nvPr/>
        </p:nvPicPr>
        <p:blipFill>
          <a:blip r:embed="rId2"/>
          <a:stretch>
            <a:fillRect/>
          </a:stretch>
        </p:blipFill>
        <p:spPr>
          <a:xfrm>
            <a:off x="367064" y="2435540"/>
            <a:ext cx="3247081" cy="2136460"/>
          </a:xfrm>
          <a:prstGeom prst="rect">
            <a:avLst/>
          </a:prstGeom>
        </p:spPr>
      </p:pic>
      <p:pic>
        <p:nvPicPr>
          <p:cNvPr id="25" name="Picture 24">
            <a:extLst>
              <a:ext uri="{FF2B5EF4-FFF2-40B4-BE49-F238E27FC236}">
                <a16:creationId xmlns:a16="http://schemas.microsoft.com/office/drawing/2014/main" id="{C381DBD4-6502-0245-A962-A21D018C54DD}"/>
              </a:ext>
            </a:extLst>
          </p:cNvPr>
          <p:cNvPicPr>
            <a:picLocks noChangeAspect="1"/>
          </p:cNvPicPr>
          <p:nvPr/>
        </p:nvPicPr>
        <p:blipFill>
          <a:blip r:embed="rId3"/>
          <a:stretch>
            <a:fillRect/>
          </a:stretch>
        </p:blipFill>
        <p:spPr>
          <a:xfrm>
            <a:off x="4030355" y="2435540"/>
            <a:ext cx="3241809" cy="2132992"/>
          </a:xfrm>
          <a:prstGeom prst="rect">
            <a:avLst/>
          </a:prstGeom>
        </p:spPr>
      </p:pic>
      <p:pic>
        <p:nvPicPr>
          <p:cNvPr id="5" name="Picture 4">
            <a:extLst>
              <a:ext uri="{FF2B5EF4-FFF2-40B4-BE49-F238E27FC236}">
                <a16:creationId xmlns:a16="http://schemas.microsoft.com/office/drawing/2014/main" id="{34CC8B29-A8CF-E744-8B6D-820A29F9EF20}"/>
              </a:ext>
            </a:extLst>
          </p:cNvPr>
          <p:cNvPicPr>
            <a:picLocks noChangeAspect="1"/>
          </p:cNvPicPr>
          <p:nvPr/>
        </p:nvPicPr>
        <p:blipFill>
          <a:blip r:embed="rId4"/>
          <a:stretch>
            <a:fillRect/>
          </a:stretch>
        </p:blipFill>
        <p:spPr>
          <a:xfrm>
            <a:off x="226942" y="321732"/>
            <a:ext cx="3387203" cy="2129832"/>
          </a:xfrm>
          <a:prstGeom prst="rect">
            <a:avLst/>
          </a:prstGeom>
        </p:spPr>
      </p:pic>
      <p:pic>
        <p:nvPicPr>
          <p:cNvPr id="7" name="Picture 6">
            <a:extLst>
              <a:ext uri="{FF2B5EF4-FFF2-40B4-BE49-F238E27FC236}">
                <a16:creationId xmlns:a16="http://schemas.microsoft.com/office/drawing/2014/main" id="{C5779FD3-6DB5-F74B-8C8B-01836F3D1385}"/>
              </a:ext>
            </a:extLst>
          </p:cNvPr>
          <p:cNvPicPr>
            <a:picLocks noChangeAspect="1"/>
          </p:cNvPicPr>
          <p:nvPr/>
        </p:nvPicPr>
        <p:blipFill>
          <a:blip r:embed="rId5"/>
          <a:stretch>
            <a:fillRect/>
          </a:stretch>
        </p:blipFill>
        <p:spPr>
          <a:xfrm>
            <a:off x="3876636" y="321732"/>
            <a:ext cx="3395528" cy="2087660"/>
          </a:xfrm>
          <a:prstGeom prst="rect">
            <a:avLst/>
          </a:prstGeom>
        </p:spPr>
      </p:pic>
    </p:spTree>
    <p:extLst>
      <p:ext uri="{BB962C8B-B14F-4D97-AF65-F5344CB8AC3E}">
        <p14:creationId xmlns:p14="http://schemas.microsoft.com/office/powerpoint/2010/main" val="301812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D6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58CA25-4B9E-484E-9131-7DF3271CF544}"/>
              </a:ext>
            </a:extLst>
          </p:cNvPr>
          <p:cNvSpPr>
            <a:spLocks noGrp="1"/>
          </p:cNvSpPr>
          <p:nvPr>
            <p:ph type="title"/>
          </p:nvPr>
        </p:nvSpPr>
        <p:spPr>
          <a:xfrm>
            <a:off x="524256" y="4767072"/>
            <a:ext cx="6594189" cy="1625210"/>
          </a:xfrm>
        </p:spPr>
        <p:txBody>
          <a:bodyPr>
            <a:normAutofit/>
          </a:bodyPr>
          <a:lstStyle/>
          <a:p>
            <a:pPr algn="ctr"/>
            <a:r>
              <a:rPr lang="en-US">
                <a:solidFill>
                  <a:srgbClr val="FFFFFF"/>
                </a:solidFill>
              </a:rPr>
              <a:t>K Nearest Neighbors (KNN) </a:t>
            </a:r>
          </a:p>
        </p:txBody>
      </p:sp>
      <p:sp>
        <p:nvSpPr>
          <p:cNvPr id="3" name="Content Placeholder 2">
            <a:extLst>
              <a:ext uri="{FF2B5EF4-FFF2-40B4-BE49-F238E27FC236}">
                <a16:creationId xmlns:a16="http://schemas.microsoft.com/office/drawing/2014/main" id="{1D12EF61-6CFB-FB4B-AD79-9B08EF1FA7C5}"/>
              </a:ext>
            </a:extLst>
          </p:cNvPr>
          <p:cNvSpPr>
            <a:spLocks noGrp="1"/>
          </p:cNvSpPr>
          <p:nvPr>
            <p:ph idx="1"/>
          </p:nvPr>
        </p:nvSpPr>
        <p:spPr>
          <a:xfrm>
            <a:off x="8029319" y="917725"/>
            <a:ext cx="3424739" cy="4852362"/>
          </a:xfrm>
        </p:spPr>
        <p:txBody>
          <a:bodyPr anchor="ctr">
            <a:normAutofit/>
          </a:bodyPr>
          <a:lstStyle/>
          <a:p>
            <a:pPr marL="0" indent="0" algn="ctr">
              <a:buNone/>
            </a:pPr>
            <a:r>
              <a:rPr lang="en-US" sz="2400" dirty="0">
                <a:solidFill>
                  <a:srgbClr val="FFFFFF"/>
                </a:solidFill>
              </a:rPr>
              <a:t>The main concept of KNN is quite intuitive as each observation that is a coordinate position in a multi-dimensional space, which means all data are coordinates. </a:t>
            </a:r>
            <a:endParaRPr lang="en-US" sz="2400" dirty="0">
              <a:cs typeface="Calibri"/>
            </a:endParaRPr>
          </a:p>
          <a:p>
            <a:pPr marL="0" indent="0" algn="ctr">
              <a:buNone/>
            </a:pPr>
            <a:endParaRPr lang="en-US" sz="2400" dirty="0">
              <a:solidFill>
                <a:srgbClr val="FFFFFF"/>
              </a:solidFill>
              <a:cs typeface="Calibri"/>
            </a:endParaRPr>
          </a:p>
          <a:p>
            <a:pPr algn="ctr"/>
            <a:r>
              <a:rPr lang="en-US" sz="2400" dirty="0">
                <a:solidFill>
                  <a:srgbClr val="FFFFFF"/>
                </a:solidFill>
              </a:rPr>
              <a:t>Neighbors: 29</a:t>
            </a:r>
            <a:endParaRPr lang="en-US" sz="2400" dirty="0">
              <a:solidFill>
                <a:srgbClr val="FFFFFF"/>
              </a:solidFill>
              <a:cs typeface="Calibri"/>
            </a:endParaRPr>
          </a:p>
        </p:txBody>
      </p:sp>
      <p:pic>
        <p:nvPicPr>
          <p:cNvPr id="5" name="Picture 4">
            <a:extLst>
              <a:ext uri="{FF2B5EF4-FFF2-40B4-BE49-F238E27FC236}">
                <a16:creationId xmlns:a16="http://schemas.microsoft.com/office/drawing/2014/main" id="{54FD9404-5A52-F845-8733-74DE13070EC3}"/>
              </a:ext>
            </a:extLst>
          </p:cNvPr>
          <p:cNvPicPr>
            <a:picLocks noChangeAspect="1"/>
          </p:cNvPicPr>
          <p:nvPr/>
        </p:nvPicPr>
        <p:blipFill>
          <a:blip r:embed="rId2"/>
          <a:stretch>
            <a:fillRect/>
          </a:stretch>
        </p:blipFill>
        <p:spPr>
          <a:xfrm>
            <a:off x="327545" y="321732"/>
            <a:ext cx="7058307" cy="4191000"/>
          </a:xfrm>
          <a:prstGeom prst="rect">
            <a:avLst/>
          </a:prstGeom>
        </p:spPr>
      </p:pic>
    </p:spTree>
    <p:extLst>
      <p:ext uri="{BB962C8B-B14F-4D97-AF65-F5344CB8AC3E}">
        <p14:creationId xmlns:p14="http://schemas.microsoft.com/office/powerpoint/2010/main" val="3084749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Words>
  <Application>Microsoft Macintosh PowerPoint</Application>
  <PresentationFormat>Widescreen</PresentationFormat>
  <Paragraphs>225</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新細明體</vt:lpstr>
      <vt:lpstr>Arial</vt:lpstr>
      <vt:lpstr>Arial Rounded MT Bold</vt:lpstr>
      <vt:lpstr>Calibri</vt:lpstr>
      <vt:lpstr>Calibri Light</vt:lpstr>
      <vt:lpstr>Courier New</vt:lpstr>
      <vt:lpstr>Office Theme</vt:lpstr>
      <vt:lpstr>Credit Card Default Risk </vt:lpstr>
      <vt:lpstr>Introduction</vt:lpstr>
      <vt:lpstr>Taiwanese Credit Card Market</vt:lpstr>
      <vt:lpstr>Definition of Each Attribute</vt:lpstr>
      <vt:lpstr>Tests of Significance (F-value, p-value)</vt:lpstr>
      <vt:lpstr>Feature Selection</vt:lpstr>
      <vt:lpstr>Elbow method (Clustering)</vt:lpstr>
      <vt:lpstr>K-means and PCA</vt:lpstr>
      <vt:lpstr>K Nearest Neighbors (KNN) </vt:lpstr>
      <vt:lpstr>KNN Codes and Results</vt:lpstr>
      <vt:lpstr>Support Vector Machines (SVM) </vt:lpstr>
      <vt:lpstr>SVM Codes and Results</vt:lpstr>
      <vt:lpstr>Neural Network</vt:lpstr>
      <vt:lpstr>Neural Network Codes and Results</vt:lpstr>
      <vt:lpstr>Results and Summary</vt:lpstr>
      <vt:lpstr>Conclusion </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Risk </dc:title>
  <cp:lastModifiedBy>DI-HENG LIU</cp:lastModifiedBy>
  <cp:revision>1</cp:revision>
  <dcterms:modified xsi:type="dcterms:W3CDTF">2018-05-07T22:28:22Z</dcterms:modified>
</cp:coreProperties>
</file>