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0"/>
  </p:notesMasterIdLst>
  <p:sldIdLst>
    <p:sldId id="256" r:id="rId2"/>
    <p:sldId id="267" r:id="rId3"/>
    <p:sldId id="257" r:id="rId4"/>
    <p:sldId id="258" r:id="rId5"/>
    <p:sldId id="265" r:id="rId6"/>
    <p:sldId id="266" r:id="rId7"/>
    <p:sldId id="26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6B8CC-725B-4D14-8285-29D989BB219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109E9-537C-410B-8DC3-D54C8B39E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-  </a:t>
            </a:r>
          </a:p>
          <a:p>
            <a:r>
              <a:rPr lang="en-US" dirty="0"/>
              <a:t>Median Age - Half of the population is older than the median age and half of the population is younger.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109E9-537C-410B-8DC3-D54C8B39EE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2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C996-8770-4FE7-8B41-BEABA4C2F05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BE09BE2-DE86-4045-8730-C47D4D509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2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C996-8770-4FE7-8B41-BEABA4C2F05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9BE2-DE86-4045-8730-C47D4D509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C996-8770-4FE7-8B41-BEABA4C2F05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9BE2-DE86-4045-8730-C47D4D509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8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C996-8770-4FE7-8B41-BEABA4C2F05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9BE2-DE86-4045-8730-C47D4D509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9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426C996-8770-4FE7-8B41-BEABA4C2F05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BE09BE2-DE86-4045-8730-C47D4D509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4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C996-8770-4FE7-8B41-BEABA4C2F05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9BE2-DE86-4045-8730-C47D4D509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3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C996-8770-4FE7-8B41-BEABA4C2F05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9BE2-DE86-4045-8730-C47D4D5092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27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C996-8770-4FE7-8B41-BEABA4C2F05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9BE2-DE86-4045-8730-C47D4D50923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235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C996-8770-4FE7-8B41-BEABA4C2F05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9BE2-DE86-4045-8730-C47D4D509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5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C996-8770-4FE7-8B41-BEABA4C2F05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9BE2-DE86-4045-8730-C47D4D509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7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C996-8770-4FE7-8B41-BEABA4C2F05E}" type="datetimeFigureOut">
              <a:rPr lang="en-US" smtClean="0"/>
              <a:t>12/14/2018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9BE2-DE86-4045-8730-C47D4D509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5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426C996-8770-4FE7-8B41-BEABA4C2F05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BE09BE2-DE86-4045-8730-C47D4D509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factfinder.census.gov/faces/nav/jsf/pages/searchresults.xhtml?refresh=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C35915-9F5A-0A48-8067-0765F40580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44" r="-2" b="10705"/>
          <a:stretch/>
        </p:blipFill>
        <p:spPr>
          <a:xfrm>
            <a:off x="-1504" y="-2"/>
            <a:ext cx="12191980" cy="6857989"/>
          </a:xfrm>
          <a:prstGeom prst="rect">
            <a:avLst/>
          </a:prstGeom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441C5-9F9B-4775-9926-25C864F64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905257"/>
            <a:ext cx="10230729" cy="3035808"/>
          </a:xfrm>
        </p:spPr>
        <p:txBody>
          <a:bodyPr anchor="b">
            <a:normAutofit/>
          </a:bodyPr>
          <a:lstStyle/>
          <a:p>
            <a:r>
              <a:rPr lang="en-US" sz="7400" dirty="0">
                <a:solidFill>
                  <a:srgbClr val="FFFFFF"/>
                </a:solidFill>
              </a:rPr>
              <a:t>Key Performance Indicators for Per Capita Income, U.S.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BB7E2-5BF9-43EF-80D5-42A9ABA60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77104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Reyes Ceballos</a:t>
            </a:r>
          </a:p>
          <a:p>
            <a:r>
              <a:rPr lang="en-US" sz="2400" dirty="0" err="1">
                <a:solidFill>
                  <a:srgbClr val="FFFFFF"/>
                </a:solidFill>
              </a:rPr>
              <a:t>Di-Heng</a:t>
            </a:r>
            <a:r>
              <a:rPr lang="en-US" sz="2400" dirty="0">
                <a:solidFill>
                  <a:srgbClr val="FFFFFF"/>
                </a:solidFill>
              </a:rPr>
              <a:t> Liu</a:t>
            </a:r>
          </a:p>
          <a:p>
            <a:r>
              <a:rPr lang="en-US" sz="2400" dirty="0">
                <a:solidFill>
                  <a:srgbClr val="FFFFFF"/>
                </a:solidFill>
              </a:rPr>
              <a:t>Pablo Sanchez</a:t>
            </a:r>
          </a:p>
        </p:txBody>
      </p:sp>
    </p:spTree>
    <p:extLst>
      <p:ext uri="{BB962C8B-B14F-4D97-AF65-F5344CB8AC3E}">
        <p14:creationId xmlns:p14="http://schemas.microsoft.com/office/powerpoint/2010/main" val="182250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21EB7-97CF-425F-9FEC-0AD18A53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2CB19-F9DC-4C99-8042-1155811BB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2015, U.S. Census Data</a:t>
            </a:r>
          </a:p>
          <a:p>
            <a:pPr marL="0" indent="0">
              <a:buNone/>
            </a:pPr>
            <a:r>
              <a:rPr lang="en-US" sz="2800" u="sng" dirty="0">
                <a:hlinkClick r:id="rId4"/>
              </a:rPr>
              <a:t>https://factfinder.census.gov/faces/nav/jsf/pages/searchresults.xhtml?refresh=t</a:t>
            </a:r>
            <a:endParaRPr lang="en-US" sz="2800" u="sng" dirty="0"/>
          </a:p>
          <a:p>
            <a:pPr marL="0" indent="0">
              <a:buNone/>
            </a:pPr>
            <a:endParaRPr lang="en-US" sz="2800" u="sng" dirty="0"/>
          </a:p>
          <a:p>
            <a:pPr marL="0" indent="0">
              <a:buNone/>
            </a:pPr>
            <a:r>
              <a:rPr lang="en-US" sz="2800" dirty="0"/>
              <a:t>Data Visualization Tool:</a:t>
            </a:r>
          </a:p>
          <a:p>
            <a:pPr marL="0" indent="0">
              <a:buNone/>
            </a:pPr>
            <a:r>
              <a:rPr lang="en-US" sz="2800" dirty="0"/>
              <a:t>Tableau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B68757-C626-1F4F-95BB-B97805D0D1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248" y="5917050"/>
            <a:ext cx="912446" cy="91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9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0D2DF-DC52-4894-BE7B-02E89B97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8574E-894A-4E1A-828A-26E787467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Analysis:</a:t>
            </a:r>
          </a:p>
          <a:p>
            <a:pPr marL="0" indent="0">
              <a:buNone/>
            </a:pPr>
            <a:r>
              <a:rPr lang="en-US" sz="3200" dirty="0"/>
              <a:t>Impact of demographic, linguistic and educational variables on per capita income (PCI) at the county level across the United States.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BC8A6-EA78-1441-99C2-5EC2BC1C7E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248" y="5917050"/>
            <a:ext cx="912446" cy="91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BD42E-9030-4142-A9F1-5EDFF0A7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Education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9E5DD-1595-49B9-8330-2EFB20F67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0529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Graduate Degree</a:t>
            </a:r>
            <a:r>
              <a:rPr lang="en-US" sz="2400" dirty="0"/>
              <a:t> - % of population with up to a graduate degree</a:t>
            </a:r>
          </a:p>
          <a:p>
            <a:pPr marL="0" indent="0">
              <a:buNone/>
            </a:pPr>
            <a:r>
              <a:rPr lang="en-US" sz="2400" b="1" dirty="0"/>
              <a:t>Bachelors Degree</a:t>
            </a:r>
            <a:r>
              <a:rPr lang="en-US" sz="2400" dirty="0"/>
              <a:t> - % of population with up to a bachelor’s degree</a:t>
            </a:r>
          </a:p>
          <a:p>
            <a:pPr marL="0" indent="0">
              <a:buNone/>
            </a:pPr>
            <a:r>
              <a:rPr lang="en-US" sz="2400" b="1" dirty="0"/>
              <a:t>Associates Degree</a:t>
            </a:r>
            <a:r>
              <a:rPr lang="en-US" sz="2400" dirty="0"/>
              <a:t> - % of population with up to an associate’s degree</a:t>
            </a:r>
          </a:p>
          <a:p>
            <a:pPr marL="0" indent="0">
              <a:buNone/>
            </a:pPr>
            <a:r>
              <a:rPr lang="en-US" sz="2400" b="1" dirty="0"/>
              <a:t>Some College</a:t>
            </a:r>
            <a:r>
              <a:rPr lang="en-US" sz="2400" dirty="0"/>
              <a:t> - % of population with a some college completed</a:t>
            </a:r>
          </a:p>
          <a:p>
            <a:pPr marL="0" indent="0">
              <a:buNone/>
            </a:pPr>
            <a:r>
              <a:rPr lang="en-US" sz="2400" b="1" dirty="0"/>
              <a:t>High-School or Less</a:t>
            </a:r>
            <a:r>
              <a:rPr lang="en-US" sz="2400" dirty="0"/>
              <a:t> - % of population with a high-school diploma or less</a:t>
            </a:r>
          </a:p>
          <a:p>
            <a:pPr marL="0" indent="0">
              <a:buNone/>
            </a:pPr>
            <a:r>
              <a:rPr lang="en-US" sz="2400" b="1" dirty="0"/>
              <a:t>Education Score</a:t>
            </a:r>
            <a:r>
              <a:rPr lang="en-US" sz="2400" dirty="0"/>
              <a:t> – the weighted average of the various education levels</a:t>
            </a:r>
          </a:p>
          <a:p>
            <a:pPr marL="0" indent="0" algn="ctr">
              <a:buNone/>
            </a:pPr>
            <a:r>
              <a:rPr lang="en-US" sz="2400" dirty="0"/>
              <a:t>- (High-School = 1, Some College = 2, Associates = 3, Bachelor’s = 4, Graduate = 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FD501A-CE06-F847-9486-14750CA18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248" y="5917050"/>
            <a:ext cx="912446" cy="912446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8ABE69DD-1E20-4E80-9F9C-CDDB5029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2176" y="6323877"/>
            <a:ext cx="6327648" cy="365125"/>
          </a:xfrm>
        </p:spPr>
        <p:txBody>
          <a:bodyPr/>
          <a:lstStyle/>
          <a:p>
            <a:pPr algn="ctr"/>
            <a:r>
              <a:rPr lang="fr-FR" dirty="0"/>
              <a:t>Source: https://www.census.gov/glossary/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8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421F6-6467-459A-B0D5-192F7E6F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Language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B6E59-81A4-4773-95A2-E9A4D3FE0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Only English</a:t>
            </a:r>
            <a:r>
              <a:rPr lang="en-US" sz="2400" dirty="0"/>
              <a:t> - % of population that only speaks English</a:t>
            </a:r>
          </a:p>
          <a:p>
            <a:pPr marL="0" indent="0">
              <a:buNone/>
            </a:pPr>
            <a:r>
              <a:rPr lang="en-US" sz="2400" b="1" dirty="0"/>
              <a:t>Spanish Speakers</a:t>
            </a:r>
            <a:r>
              <a:rPr lang="en-US" sz="2400" dirty="0"/>
              <a:t> - % of population that speaks Spanish</a:t>
            </a:r>
          </a:p>
          <a:p>
            <a:pPr marL="0" indent="0">
              <a:buNone/>
            </a:pPr>
            <a:r>
              <a:rPr lang="en-US" sz="2400" b="1" dirty="0"/>
              <a:t>European Speakers</a:t>
            </a:r>
            <a:r>
              <a:rPr lang="en-US" sz="2400" dirty="0"/>
              <a:t> - % of population that speaks a European Language</a:t>
            </a:r>
          </a:p>
          <a:p>
            <a:pPr marL="0" indent="0">
              <a:buNone/>
            </a:pPr>
            <a:r>
              <a:rPr lang="en-US" sz="2400" b="1" dirty="0"/>
              <a:t>Asian Speakers </a:t>
            </a:r>
            <a:r>
              <a:rPr lang="en-US" sz="2400" dirty="0"/>
              <a:t>- % of population that speaks an Asian Language</a:t>
            </a:r>
          </a:p>
          <a:p>
            <a:pPr marL="0" indent="0">
              <a:buNone/>
            </a:pPr>
            <a:r>
              <a:rPr lang="en-US" sz="2400" b="1" dirty="0"/>
              <a:t>Other Language Speakers</a:t>
            </a:r>
            <a:r>
              <a:rPr lang="en-US" sz="2400" dirty="0"/>
              <a:t> - % of population that speaks Other Languages (e.g., Arabic, Hebrew, Lakota, etc.)</a:t>
            </a:r>
          </a:p>
          <a:p>
            <a:pPr marL="0" indent="0">
              <a:buNone/>
            </a:pPr>
            <a:r>
              <a:rPr lang="en-US" sz="2400" b="1" dirty="0"/>
              <a:t>Language Diversity</a:t>
            </a:r>
            <a:r>
              <a:rPr lang="en-US" sz="2400" dirty="0"/>
              <a:t> - % of population that speaks a language other than English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4DE581-3DBF-FE43-B2B3-00F892B0D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248" y="5917050"/>
            <a:ext cx="912446" cy="912446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AA84838-5322-4C03-83FA-485DC6C5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2176" y="6323877"/>
            <a:ext cx="6327648" cy="365125"/>
          </a:xfrm>
        </p:spPr>
        <p:txBody>
          <a:bodyPr/>
          <a:lstStyle/>
          <a:p>
            <a:pPr algn="ctr"/>
            <a:r>
              <a:rPr lang="fr-FR" dirty="0"/>
              <a:t>Source: https://www.census.gov/glossary/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9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58369-53C4-424A-AD1E-C662FDC3D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Demographic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569AD-0128-437C-A43A-D5093B70B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0734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Population</a:t>
            </a:r>
            <a:r>
              <a:rPr lang="en-US" sz="2400" dirty="0"/>
              <a:t> – all people, male and female, child and adult, living in a given geographic area</a:t>
            </a:r>
          </a:p>
          <a:p>
            <a:pPr marL="0" indent="0">
              <a:buNone/>
            </a:pPr>
            <a:r>
              <a:rPr lang="en-US" sz="2400" b="1" dirty="0"/>
              <a:t>‘Pop Size’</a:t>
            </a:r>
            <a:r>
              <a:rPr lang="en-US" sz="2400" dirty="0"/>
              <a:t> – Small County (&lt;50,000), Medium County (50,000 – 499,999), Large County (&gt;500,000)</a:t>
            </a:r>
          </a:p>
          <a:p>
            <a:pPr marL="0" indent="0">
              <a:buNone/>
            </a:pPr>
            <a:r>
              <a:rPr lang="en-US" sz="2400" b="1" dirty="0"/>
              <a:t>Median Age</a:t>
            </a:r>
            <a:r>
              <a:rPr lang="en-US" sz="2400" dirty="0"/>
              <a:t> - the age at the midpoint of the population </a:t>
            </a:r>
          </a:p>
          <a:p>
            <a:pPr marL="0" indent="0">
              <a:buNone/>
            </a:pPr>
            <a:r>
              <a:rPr lang="en-US" sz="2400" b="1" dirty="0"/>
              <a:t>Poverty Rate</a:t>
            </a:r>
            <a:r>
              <a:rPr lang="en-US" sz="2400" dirty="0"/>
              <a:t> – ratio of the number of people whose income falls below poverty line ($11,770 annual income in 2015) </a:t>
            </a:r>
          </a:p>
          <a:p>
            <a:pPr marL="0" indent="0">
              <a:buNone/>
            </a:pPr>
            <a:r>
              <a:rPr lang="en-US" sz="2400" b="1" dirty="0"/>
              <a:t>Gross Rent</a:t>
            </a:r>
            <a:r>
              <a:rPr lang="en-US" sz="2400" dirty="0"/>
              <a:t> - the amount of the contract rent plus the estimated average monthly cost of utilities </a:t>
            </a:r>
          </a:p>
          <a:p>
            <a:pPr marL="0" indent="0">
              <a:buNone/>
            </a:pPr>
            <a:r>
              <a:rPr lang="en-US" sz="2400" b="1" dirty="0"/>
              <a:t>State Average Income </a:t>
            </a:r>
            <a:r>
              <a:rPr lang="en-US" sz="2400" dirty="0"/>
              <a:t>– average income per individual in a given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DE1B33-AED0-D249-84A2-9B8FEFC54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248" y="5917050"/>
            <a:ext cx="912446" cy="912446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0DEE91-D64D-4317-9B30-98E686F5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2176" y="6323877"/>
            <a:ext cx="6327648" cy="365125"/>
          </a:xfrm>
        </p:spPr>
        <p:txBody>
          <a:bodyPr/>
          <a:lstStyle/>
          <a:p>
            <a:pPr algn="ctr"/>
            <a:r>
              <a:rPr lang="fr-FR" dirty="0"/>
              <a:t>Source: https://www.census.gov/glossary/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8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ED73-E3FF-44A2-8AA3-1C54C7C2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Capita Income (PCI)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DE6BB-1F4D-41B2-8C5E-D8DFDC5AF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“Per capita income is the mean income computed for every man, woman, and child…It is derived by dividing the total income of a particular group by the total population.”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- U.S. Census Bureau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3A6B9-1F66-4AAA-9E3F-4FACB47E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2176" y="6323877"/>
            <a:ext cx="6327648" cy="365125"/>
          </a:xfrm>
        </p:spPr>
        <p:txBody>
          <a:bodyPr/>
          <a:lstStyle/>
          <a:p>
            <a:pPr algn="ctr"/>
            <a:r>
              <a:rPr lang="fr-FR" dirty="0"/>
              <a:t>Source: https://www.census.gov/glossary/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24A1C-0ED5-4CA7-9BAF-00F38E777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Questions we will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18739-8EC6-405F-8A8F-EEF44BBA0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146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How does education level affect a PCI at the county, state and national level?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How do demographic and linguistic variables impact PCI?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Based on personalized variations among these factors (Education, Demographic and Linguistic), what county should we live in to maximize PCI?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31C19A-4CCF-5C45-8C60-425947AD3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248" y="5917050"/>
            <a:ext cx="912446" cy="91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97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{60F95448-58C2-514F-9DD6-EADE7621A630}tf10001070</Template>
  <TotalTime>274</TotalTime>
  <Words>525</Words>
  <Application>Microsoft Office PowerPoint</Application>
  <PresentationFormat>Widescreen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Wood Type</vt:lpstr>
      <vt:lpstr>Key Performance Indicators for Per Capita Income, U.S.</vt:lpstr>
      <vt:lpstr>Data Source</vt:lpstr>
      <vt:lpstr>Intro</vt:lpstr>
      <vt:lpstr>Education Attributes</vt:lpstr>
      <vt:lpstr>Language Attributes</vt:lpstr>
      <vt:lpstr>Demographic Attributes</vt:lpstr>
      <vt:lpstr>Per Capita Income (PCI)</vt:lpstr>
      <vt:lpstr>Questions we will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PCI vs Education Level</dc:title>
  <dc:creator>Ceballos, Reyes</dc:creator>
  <cp:lastModifiedBy>Pablo Sanchez</cp:lastModifiedBy>
  <cp:revision>18</cp:revision>
  <dcterms:created xsi:type="dcterms:W3CDTF">2018-11-30T21:03:22Z</dcterms:created>
  <dcterms:modified xsi:type="dcterms:W3CDTF">2018-12-15T01:33:17Z</dcterms:modified>
</cp:coreProperties>
</file>