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60" r:id="rId2"/>
    <p:sldId id="380" r:id="rId3"/>
    <p:sldId id="341" r:id="rId4"/>
    <p:sldId id="368" r:id="rId5"/>
    <p:sldId id="369" r:id="rId6"/>
    <p:sldId id="370" r:id="rId7"/>
    <p:sldId id="344" r:id="rId8"/>
    <p:sldId id="332" r:id="rId9"/>
    <p:sldId id="343" r:id="rId10"/>
    <p:sldId id="400" r:id="rId11"/>
    <p:sldId id="345" r:id="rId12"/>
    <p:sldId id="399" r:id="rId13"/>
    <p:sldId id="375" r:id="rId14"/>
    <p:sldId id="348" r:id="rId15"/>
    <p:sldId id="395" r:id="rId16"/>
    <p:sldId id="371" r:id="rId17"/>
    <p:sldId id="378" r:id="rId18"/>
    <p:sldId id="379" r:id="rId19"/>
    <p:sldId id="377" r:id="rId20"/>
    <p:sldId id="386" r:id="rId21"/>
    <p:sldId id="385" r:id="rId22"/>
    <p:sldId id="387" r:id="rId23"/>
    <p:sldId id="388" r:id="rId24"/>
    <p:sldId id="389" r:id="rId25"/>
    <p:sldId id="398" r:id="rId26"/>
    <p:sldId id="394" r:id="rId27"/>
    <p:sldId id="390" r:id="rId28"/>
    <p:sldId id="396" r:id="rId29"/>
    <p:sldId id="397" r:id="rId30"/>
    <p:sldId id="392" r:id="rId31"/>
    <p:sldId id="393" r:id="rId32"/>
    <p:sldId id="382" r:id="rId33"/>
    <p:sldId id="383" r:id="rId34"/>
    <p:sldId id="363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9C982D33-1972-46E6-B308-A597E7373129}">
          <p14:sldIdLst>
            <p14:sldId id="360"/>
            <p14:sldId id="380"/>
            <p14:sldId id="341"/>
          </p14:sldIdLst>
        </p14:section>
        <p14:section name="Optional Template Slides" id="{957FD423-727B-43B3-8113-4729BDFB7C5C}">
          <p14:sldIdLst>
            <p14:sldId id="368"/>
            <p14:sldId id="369"/>
            <p14:sldId id="370"/>
            <p14:sldId id="344"/>
            <p14:sldId id="332"/>
            <p14:sldId id="343"/>
            <p14:sldId id="400"/>
            <p14:sldId id="345"/>
            <p14:sldId id="399"/>
            <p14:sldId id="375"/>
            <p14:sldId id="348"/>
            <p14:sldId id="395"/>
            <p14:sldId id="371"/>
            <p14:sldId id="378"/>
            <p14:sldId id="379"/>
            <p14:sldId id="377"/>
            <p14:sldId id="386"/>
            <p14:sldId id="385"/>
            <p14:sldId id="387"/>
            <p14:sldId id="388"/>
            <p14:sldId id="389"/>
            <p14:sldId id="398"/>
            <p14:sldId id="394"/>
            <p14:sldId id="390"/>
            <p14:sldId id="396"/>
            <p14:sldId id="397"/>
            <p14:sldId id="392"/>
            <p14:sldId id="393"/>
            <p14:sldId id="382"/>
            <p14:sldId id="383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63B"/>
    <a:srgbClr val="B6DF89"/>
    <a:srgbClr val="FCFCFC"/>
    <a:srgbClr val="F2F2F1"/>
    <a:srgbClr val="FAFAFA"/>
    <a:srgbClr val="F36E21"/>
    <a:srgbClr val="27BEC7"/>
    <a:srgbClr val="1DB14B"/>
    <a:srgbClr val="FFC20E"/>
    <a:srgbClr val="00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7586" autoAdjust="0"/>
  </p:normalViewPr>
  <p:slideViewPr>
    <p:cSldViewPr snapToGrid="0">
      <p:cViewPr varScale="1">
        <p:scale>
          <a:sx n="155" d="100"/>
          <a:sy n="155" d="100"/>
        </p:scale>
        <p:origin x="468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6/21/2019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46C1E9-34CD-450A-8691-90155165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A5A64A-6694-4D99-A063-273B93AADC2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3F60BDC-8A40-487E-92C5-8AE55747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178722-E0C0-4594-9E3A-84402136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3064E-8855-4AFB-98D0-DECB4583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CA551D-DF2C-48AA-B2CD-FAC4DA3A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C4899E-8A22-4F92-B048-F097E091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A5A64A-6694-4D99-A063-273B93AADC2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B0ABDE-187D-4710-9CFC-E483EB17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6993B7-E147-4AFA-8AFC-63C44C9E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6" r:id="rId2"/>
    <p:sldLayoutId id="2147483665" r:id="rId3"/>
    <p:sldLayoutId id="2147483659" r:id="rId4"/>
    <p:sldLayoutId id="2147483663" r:id="rId5"/>
    <p:sldLayoutId id="2147483669" r:id="rId6"/>
    <p:sldLayoutId id="2147483657" r:id="rId7"/>
    <p:sldLayoutId id="2147483670" r:id="rId8"/>
    <p:sldLayoutId id="2147483678" r:id="rId9"/>
    <p:sldLayoutId id="2147483679" r:id="rId10"/>
    <p:sldLayoutId id="2147483680" r:id="rId11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bit.ly/DataGrillen2019Day2" TargetMode="Externa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bit.ly/DataGrillen2019Event" TargetMode="Externa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0" y="608738"/>
            <a:ext cx="9144000" cy="26107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/>
              <a:t>SQL Server 2019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Always </a:t>
            </a:r>
            <a:r>
              <a:rPr lang="en-US" sz="4800" b="1" dirty="0"/>
              <a:t>Encrypted: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The </a:t>
            </a:r>
            <a:r>
              <a:rPr lang="en-US" sz="4800" b="1" dirty="0"/>
              <a:t>Searchable Encryption!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0" y="3966368"/>
            <a:ext cx="9143999" cy="4302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Mladen </a:t>
            </a:r>
            <a:r>
              <a:rPr lang="en-US" dirty="0" err="1" smtClean="0"/>
              <a:t>Prajdić</a:t>
            </a:r>
            <a:r>
              <a:rPr lang="en-US" dirty="0" smtClean="0"/>
              <a:t>, Data Platform MVP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value-substitution attacks?</a:t>
            </a:r>
            <a:endParaRPr lang="sl-S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87765"/>
              </p:ext>
            </p:extLst>
          </p:nvPr>
        </p:nvGraphicFramePr>
        <p:xfrm>
          <a:off x="2484255" y="1713435"/>
          <a:ext cx="4175490" cy="1780808"/>
        </p:xfrm>
        <a:graphic>
          <a:graphicData uri="http://schemas.openxmlformats.org/drawingml/2006/table">
            <a:tbl>
              <a:tblPr/>
              <a:tblGrid>
                <a:gridCol w="785663"/>
                <a:gridCol w="1543483"/>
                <a:gridCol w="1846344"/>
              </a:tblGrid>
              <a:tr h="41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sl-SI" sz="16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600" b="1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Title</a:t>
                      </a:r>
                      <a:endParaRPr lang="sl-SI" sz="16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endParaRPr lang="sl-SI" sz="16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3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352</a:t>
                      </a:r>
                      <a:endParaRPr lang="sl-SI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Junior DBA</a:t>
                      </a:r>
                      <a:endParaRPr lang="sl-SI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Eht547%g4gs5e</a:t>
                      </a:r>
                      <a:endParaRPr lang="sl-SI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3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624</a:t>
                      </a:r>
                      <a:endParaRPr lang="sl-SI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CFO</a:t>
                      </a:r>
                      <a:endParaRPr lang="sl-SI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nklERG423yer4</a:t>
                      </a:r>
                      <a:endParaRPr lang="sl-SI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3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529</a:t>
                      </a:r>
                      <a:endParaRPr lang="sl-SI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DBA</a:t>
                      </a:r>
                      <a:endParaRPr lang="sl-SI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DDFges4891hTS</a:t>
                      </a:r>
                      <a:endParaRPr lang="sl-SI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4242" marR="134242" marT="100681" marB="100681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 smtClean="0"/>
              <a:t>Encrypted v1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2" y="1052520"/>
            <a:ext cx="8259795" cy="3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/>
              <a:t>Enclave </a:t>
            </a:r>
            <a:r>
              <a:rPr lang="en-US" sz="2000" dirty="0" smtClean="0"/>
              <a:t>Enabled Column </a:t>
            </a:r>
            <a:r>
              <a:rPr lang="en-US" sz="2000" dirty="0"/>
              <a:t>Master Key, Column Encryption Key</a:t>
            </a:r>
          </a:p>
          <a:p>
            <a:r>
              <a:rPr lang="en-US" sz="2000" dirty="0" smtClean="0"/>
              <a:t>.</a:t>
            </a:r>
            <a:r>
              <a:rPr lang="sl-SI" sz="2000" dirty="0" smtClean="0"/>
              <a:t>Net </a:t>
            </a:r>
            <a:r>
              <a:rPr lang="en-US" sz="2000" dirty="0" smtClean="0"/>
              <a:t>4.7.2</a:t>
            </a:r>
            <a:endParaRPr lang="sl-SI" sz="2000" dirty="0"/>
          </a:p>
          <a:p>
            <a:pPr lvl="2"/>
            <a:r>
              <a:rPr lang="en-US" dirty="0" err="1"/>
              <a:t>C</a:t>
            </a:r>
            <a:r>
              <a:rPr lang="sl-SI" dirty="0" smtClean="0"/>
              <a:t>ustom </a:t>
            </a:r>
            <a:r>
              <a:rPr lang="sl-SI" dirty="0" err="1"/>
              <a:t>keystore</a:t>
            </a:r>
            <a:r>
              <a:rPr lang="sl-SI" dirty="0"/>
              <a:t> </a:t>
            </a:r>
            <a:r>
              <a:rPr lang="sl-SI" dirty="0" err="1"/>
              <a:t>providers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bulk</a:t>
            </a:r>
            <a:r>
              <a:rPr lang="sl-SI" dirty="0"/>
              <a:t> </a:t>
            </a:r>
            <a:r>
              <a:rPr lang="sl-SI" dirty="0" err="1" smtClean="0"/>
              <a:t>copy</a:t>
            </a:r>
            <a:r>
              <a:rPr lang="en-US" dirty="0" smtClean="0"/>
              <a:t> NOT supported yet</a:t>
            </a:r>
            <a:endParaRPr lang="sl-SI" dirty="0"/>
          </a:p>
          <a:p>
            <a:r>
              <a:rPr lang="en-US" sz="2000" dirty="0"/>
              <a:t>Must be configured with secure enclave provider</a:t>
            </a:r>
          </a:p>
          <a:p>
            <a:pPr lvl="2"/>
            <a:r>
              <a:rPr lang="en-US" dirty="0"/>
              <a:t>Takes care of enclave key </a:t>
            </a:r>
            <a:r>
              <a:rPr lang="en-US" dirty="0" smtClean="0"/>
              <a:t>exchange</a:t>
            </a:r>
          </a:p>
          <a:p>
            <a:pPr lvl="2"/>
            <a:r>
              <a:rPr lang="en-US" dirty="0" err="1" smtClean="0"/>
              <a:t>Nuget</a:t>
            </a:r>
            <a:endParaRPr lang="en-US" dirty="0"/>
          </a:p>
          <a:p>
            <a:r>
              <a:rPr lang="en-US" sz="2000" dirty="0" smtClean="0"/>
              <a:t>Enable in connection string or in app</a:t>
            </a:r>
          </a:p>
          <a:p>
            <a:r>
              <a:rPr lang="en-US" sz="2000" dirty="0" smtClean="0"/>
              <a:t>Connection string attestation URL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2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In-place encryption</a:t>
            </a:r>
          </a:p>
          <a:p>
            <a:pPr lvl="2"/>
            <a:r>
              <a:rPr lang="en-US" dirty="0"/>
              <a:t>Initial encryption of </a:t>
            </a:r>
            <a:r>
              <a:rPr lang="en-US" dirty="0" smtClean="0"/>
              <a:t>column data</a:t>
            </a:r>
            <a:endParaRPr lang="en-US" dirty="0"/>
          </a:p>
          <a:p>
            <a:pPr lvl="2"/>
            <a:r>
              <a:rPr lang="en-US" dirty="0"/>
              <a:t>Re-encrypting </a:t>
            </a:r>
            <a:r>
              <a:rPr lang="en-US" dirty="0" smtClean="0"/>
              <a:t>column data</a:t>
            </a:r>
            <a:endParaRPr lang="en-US" dirty="0"/>
          </a:p>
          <a:p>
            <a:pPr lvl="3"/>
            <a:r>
              <a:rPr lang="en-US" sz="1600" dirty="0"/>
              <a:t>Rotating </a:t>
            </a:r>
            <a:r>
              <a:rPr lang="en-US" sz="1600" dirty="0" smtClean="0"/>
              <a:t>CEK </a:t>
            </a:r>
            <a:r>
              <a:rPr lang="en-US" sz="1600" dirty="0"/>
              <a:t>(re-encrypting the column with a new key</a:t>
            </a:r>
            <a:r>
              <a:rPr lang="en-US" sz="1600" dirty="0" smtClean="0"/>
              <a:t>)</a:t>
            </a:r>
            <a:endParaRPr lang="en-US" sz="1600" dirty="0"/>
          </a:p>
          <a:p>
            <a:pPr lvl="3"/>
            <a:r>
              <a:rPr lang="en-US" sz="1600" dirty="0" smtClean="0"/>
              <a:t>Changing encryption type</a:t>
            </a:r>
            <a:endParaRPr lang="en-US" sz="1600" dirty="0"/>
          </a:p>
          <a:p>
            <a:pPr lvl="2"/>
            <a:r>
              <a:rPr lang="en-US" dirty="0"/>
              <a:t>Decrypting data </a:t>
            </a:r>
            <a:r>
              <a:rPr lang="en-US" dirty="0" smtClean="0"/>
              <a:t>column data</a:t>
            </a:r>
            <a:endParaRPr lang="en-US" sz="2000" dirty="0" smtClean="0"/>
          </a:p>
          <a:p>
            <a:pPr lvl="2"/>
            <a:r>
              <a:rPr lang="en-US" dirty="0" smtClean="0"/>
              <a:t>All collations</a:t>
            </a:r>
          </a:p>
          <a:p>
            <a:r>
              <a:rPr lang="en-US" sz="2000" dirty="0" smtClean="0"/>
              <a:t>Rich computations</a:t>
            </a:r>
          </a:p>
          <a:p>
            <a:pPr lvl="2"/>
            <a:r>
              <a:rPr lang="en-US" dirty="0"/>
              <a:t>BIN2 </a:t>
            </a:r>
            <a:r>
              <a:rPr lang="en-US" dirty="0" smtClean="0"/>
              <a:t>collation only</a:t>
            </a:r>
          </a:p>
          <a:p>
            <a:pPr lvl="2"/>
            <a:r>
              <a:rPr lang="en-US" dirty="0" smtClean="0"/>
              <a:t>No indexes yet, </a:t>
            </a:r>
            <a:r>
              <a:rPr lang="sl-SI" dirty="0"/>
              <a:t>Intel® Software </a:t>
            </a:r>
            <a:r>
              <a:rPr lang="sl-SI" dirty="0" err="1"/>
              <a:t>Guard</a:t>
            </a:r>
            <a:r>
              <a:rPr lang="sl-SI" dirty="0"/>
              <a:t> </a:t>
            </a:r>
            <a:r>
              <a:rPr lang="sl-SI" dirty="0" err="1" smtClean="0"/>
              <a:t>Extensions</a:t>
            </a:r>
            <a:r>
              <a:rPr lang="en-US" dirty="0" smtClean="0"/>
              <a:t> (SGX)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Always Encrypted!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06" y="1718040"/>
            <a:ext cx="669398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v2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8734"/>
              </p:ext>
            </p:extLst>
          </p:nvPr>
        </p:nvGraphicFramePr>
        <p:xfrm>
          <a:off x="457203" y="1103981"/>
          <a:ext cx="8229600" cy="3407545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19843">
                <a:tc>
                  <a:txBody>
                    <a:bodyPr/>
                    <a:lstStyle/>
                    <a:p>
                      <a:pPr lvl="0" algn="ctr" fontAlgn="b"/>
                      <a:r>
                        <a:rPr lang="sl-SI" sz="1100" b="1" dirty="0" err="1">
                          <a:effectLst/>
                        </a:rPr>
                        <a:t>Operation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sl-SI" sz="1100" b="1" dirty="0" err="1">
                          <a:effectLst/>
                        </a:rPr>
                        <a:t>Column</a:t>
                      </a:r>
                      <a:r>
                        <a:rPr lang="sl-SI" sz="1100" b="1" dirty="0">
                          <a:effectLst/>
                        </a:rPr>
                        <a:t> is NOT </a:t>
                      </a:r>
                      <a:r>
                        <a:rPr lang="sl-SI" sz="1100" b="1" dirty="0" err="1">
                          <a:effectLst/>
                        </a:rPr>
                        <a:t>enclave-enabled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sl-SI" sz="1100" b="1" dirty="0" err="1">
                          <a:effectLst/>
                        </a:rPr>
                        <a:t>Column</a:t>
                      </a:r>
                      <a:r>
                        <a:rPr lang="sl-SI" sz="1100" b="1" dirty="0">
                          <a:effectLst/>
                        </a:rPr>
                        <a:t> is NOT </a:t>
                      </a:r>
                      <a:r>
                        <a:rPr lang="sl-SI" sz="1100" b="1" dirty="0" err="1">
                          <a:effectLst/>
                        </a:rPr>
                        <a:t>enclave-enabled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sl-SI" sz="1100" b="1" dirty="0" err="1">
                          <a:effectLst/>
                        </a:rPr>
                        <a:t>Column</a:t>
                      </a:r>
                      <a:r>
                        <a:rPr lang="sl-SI" sz="1100" b="1" dirty="0">
                          <a:effectLst/>
                        </a:rPr>
                        <a:t> is </a:t>
                      </a:r>
                      <a:r>
                        <a:rPr lang="sl-SI" sz="1100" b="1" dirty="0" err="1">
                          <a:effectLst/>
                        </a:rPr>
                        <a:t>enclave-enabled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sl-SI" sz="1100" b="1" dirty="0" err="1">
                          <a:effectLst/>
                        </a:rPr>
                        <a:t>Column</a:t>
                      </a:r>
                      <a:r>
                        <a:rPr lang="sl-SI" sz="1100" b="1" dirty="0">
                          <a:effectLst/>
                        </a:rPr>
                        <a:t> is </a:t>
                      </a:r>
                      <a:r>
                        <a:rPr lang="sl-SI" sz="1100" b="1" dirty="0" err="1">
                          <a:effectLst/>
                        </a:rPr>
                        <a:t>enclave-enabled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458145">
                <a:tc>
                  <a:txBody>
                    <a:bodyPr/>
                    <a:lstStyle/>
                    <a:p>
                      <a:pPr lvl="0" algn="ctr" fontAlgn="t"/>
                      <a:endParaRPr lang="sl-SI" sz="110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effectLst/>
                        </a:rPr>
                        <a:t>Randomized</a:t>
                      </a:r>
                      <a:r>
                        <a:rPr lang="sl-SI" sz="1100" b="1" dirty="0">
                          <a:effectLst/>
                        </a:rPr>
                        <a:t> </a:t>
                      </a:r>
                      <a:r>
                        <a:rPr lang="sl-SI" sz="1100" b="1" dirty="0" err="1">
                          <a:effectLst/>
                        </a:rPr>
                        <a:t>encryption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effectLst/>
                        </a:rPr>
                        <a:t>Deterministic</a:t>
                      </a:r>
                      <a:r>
                        <a:rPr lang="sl-SI" sz="1100" b="1" dirty="0">
                          <a:effectLst/>
                        </a:rPr>
                        <a:t> </a:t>
                      </a:r>
                      <a:r>
                        <a:rPr lang="sl-SI" sz="1100" b="1" dirty="0" err="1">
                          <a:effectLst/>
                        </a:rPr>
                        <a:t>encryption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effectLst/>
                        </a:rPr>
                        <a:t>Randomized</a:t>
                      </a:r>
                      <a:r>
                        <a:rPr lang="sl-SI" sz="1100" b="1" dirty="0">
                          <a:effectLst/>
                        </a:rPr>
                        <a:t> </a:t>
                      </a:r>
                      <a:r>
                        <a:rPr lang="sl-SI" sz="1100" b="1" dirty="0" err="1">
                          <a:effectLst/>
                        </a:rPr>
                        <a:t>encryption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effectLst/>
                        </a:rPr>
                        <a:t>Deterministic</a:t>
                      </a:r>
                      <a:r>
                        <a:rPr lang="sl-SI" sz="1100" b="1" dirty="0">
                          <a:effectLst/>
                        </a:rPr>
                        <a:t> </a:t>
                      </a:r>
                      <a:r>
                        <a:rPr lang="sl-SI" sz="1100" b="1" dirty="0" err="1">
                          <a:effectLst/>
                        </a:rPr>
                        <a:t>encryption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8145"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>
                          <a:effectLst/>
                        </a:rPr>
                        <a:t>In-place </a:t>
                      </a:r>
                      <a:r>
                        <a:rPr lang="sl-SI" sz="1100" b="1" dirty="0" err="1">
                          <a:effectLst/>
                        </a:rPr>
                        <a:t>encryption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sl-SI" dirty="0"/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sl-SI" dirty="0"/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solidFill>
                            <a:srgbClr val="28663B"/>
                          </a:solidFill>
                          <a:effectLst/>
                        </a:rPr>
                        <a:t>Supported</a:t>
                      </a:r>
                      <a:endParaRPr lang="sl-SI" sz="1100" b="1" dirty="0">
                        <a:solidFill>
                          <a:srgbClr val="28663B"/>
                        </a:solidFill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solidFill>
                            <a:srgbClr val="28663B"/>
                          </a:solidFill>
                          <a:effectLst/>
                        </a:rPr>
                        <a:t>Supported</a:t>
                      </a:r>
                      <a:endParaRPr lang="sl-SI" sz="1100" b="1" dirty="0">
                        <a:solidFill>
                          <a:srgbClr val="28663B"/>
                        </a:solidFill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19843"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effectLst/>
                        </a:rPr>
                        <a:t>Equality</a:t>
                      </a:r>
                      <a:r>
                        <a:rPr lang="sl-SI" sz="1100" b="1" dirty="0">
                          <a:effectLst/>
                        </a:rPr>
                        <a:t> </a:t>
                      </a:r>
                      <a:r>
                        <a:rPr lang="sl-SI" sz="1100" b="1" dirty="0" err="1">
                          <a:effectLst/>
                        </a:rPr>
                        <a:t>comparison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sl-SI" dirty="0"/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</a:rPr>
                        <a:t>Supported outside of the enclave</a:t>
                      </a: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solidFill>
                            <a:srgbClr val="C00000"/>
                          </a:solidFill>
                          <a:effectLst/>
                        </a:rPr>
                        <a:t>Supported</a:t>
                      </a:r>
                      <a:r>
                        <a:rPr lang="sl-SI" sz="1100" b="1" dirty="0">
                          <a:solidFill>
                            <a:srgbClr val="C00000"/>
                          </a:solidFill>
                          <a:effectLst/>
                        </a:rPr>
                        <a:t> (</a:t>
                      </a:r>
                      <a:r>
                        <a:rPr lang="sl-SI" sz="1100" b="1" dirty="0" err="1">
                          <a:solidFill>
                            <a:srgbClr val="C00000"/>
                          </a:solidFill>
                          <a:effectLst/>
                        </a:rPr>
                        <a:t>inside</a:t>
                      </a:r>
                      <a:r>
                        <a:rPr lang="sl-SI" sz="1100" b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sl-SI" sz="1100" b="1" dirty="0" err="1">
                          <a:solidFill>
                            <a:srgbClr val="C00000"/>
                          </a:solidFill>
                          <a:effectLst/>
                        </a:rPr>
                        <a:t>the</a:t>
                      </a:r>
                      <a:r>
                        <a:rPr lang="sl-SI" sz="1100" b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sl-SI" sz="1100" b="1" dirty="0" err="1">
                          <a:solidFill>
                            <a:srgbClr val="C00000"/>
                          </a:solidFill>
                          <a:effectLst/>
                        </a:rPr>
                        <a:t>enclave</a:t>
                      </a:r>
                      <a:r>
                        <a:rPr lang="sl-SI" sz="1100" b="1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</a:rPr>
                        <a:t>Supported outside of the enclave</a:t>
                      </a: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1541"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effectLst/>
                        </a:rPr>
                        <a:t>Comparison</a:t>
                      </a:r>
                      <a:r>
                        <a:rPr lang="sl-SI" sz="1100" b="1" dirty="0">
                          <a:effectLst/>
                        </a:rPr>
                        <a:t> </a:t>
                      </a:r>
                      <a:r>
                        <a:rPr lang="sl-SI" sz="1100" b="1" dirty="0" err="1">
                          <a:effectLst/>
                        </a:rPr>
                        <a:t>operators</a:t>
                      </a:r>
                      <a:r>
                        <a:rPr lang="sl-SI" sz="1100" b="1" dirty="0">
                          <a:effectLst/>
                        </a:rPr>
                        <a:t> </a:t>
                      </a:r>
                      <a:r>
                        <a:rPr lang="sl-SI" sz="1100" b="1" dirty="0" err="1">
                          <a:effectLst/>
                        </a:rPr>
                        <a:t>beyond</a:t>
                      </a:r>
                      <a:r>
                        <a:rPr lang="sl-SI" sz="1100" b="1" dirty="0">
                          <a:effectLst/>
                        </a:rPr>
                        <a:t> </a:t>
                      </a:r>
                      <a:r>
                        <a:rPr lang="sl-SI" sz="1100" b="1" dirty="0" err="1">
                          <a:effectLst/>
                        </a:rPr>
                        <a:t>equality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sl-SI" dirty="0"/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sl-SI" dirty="0"/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solidFill>
                            <a:srgbClr val="28663B"/>
                          </a:solidFill>
                          <a:effectLst/>
                        </a:rPr>
                        <a:t>Supported</a:t>
                      </a:r>
                      <a:endParaRPr lang="sl-SI" sz="1100" b="1" dirty="0">
                        <a:solidFill>
                          <a:srgbClr val="28663B"/>
                        </a:solidFill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sl-SI" dirty="0"/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58145"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>
                          <a:effectLst/>
                        </a:rPr>
                        <a:t>LIKE</a:t>
                      </a:r>
                      <a:endParaRPr lang="sl-SI" sz="1100" dirty="0"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sl-SI" dirty="0"/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sl-SI" dirty="0"/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sl-SI" sz="1100" b="1" dirty="0" err="1">
                          <a:solidFill>
                            <a:srgbClr val="28663B"/>
                          </a:solidFill>
                          <a:effectLst/>
                        </a:rPr>
                        <a:t>Supported</a:t>
                      </a:r>
                      <a:endParaRPr lang="sl-SI" sz="1100" b="1" dirty="0">
                        <a:solidFill>
                          <a:srgbClr val="28663B"/>
                        </a:solidFill>
                        <a:effectLst/>
                      </a:endParaRPr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sl-SI" dirty="0"/>
                    </a:p>
                  </a:txBody>
                  <a:tcPr marL="89832" marR="89832" marT="67374" marB="673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6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/>
              <a:t>Windows Server 2019 </a:t>
            </a:r>
            <a:r>
              <a:rPr lang="en-US" sz="2000" dirty="0" smtClean="0"/>
              <a:t>or Windows 10 </a:t>
            </a:r>
            <a:r>
              <a:rPr lang="en-US" sz="2000" dirty="0"/>
              <a:t>version 1809</a:t>
            </a:r>
          </a:p>
          <a:p>
            <a:r>
              <a:rPr lang="en-US" sz="2000" dirty="0" smtClean="0"/>
              <a:t>Virtualization-based </a:t>
            </a:r>
            <a:r>
              <a:rPr lang="en-US" sz="2000" dirty="0"/>
              <a:t>Security </a:t>
            </a:r>
            <a:r>
              <a:rPr lang="en-US" sz="2000" dirty="0" smtClean="0"/>
              <a:t>(VBS) </a:t>
            </a:r>
          </a:p>
          <a:p>
            <a:pPr lvl="2"/>
            <a:r>
              <a:rPr lang="en-US" dirty="0" smtClean="0"/>
              <a:t>Isolated </a:t>
            </a:r>
            <a:r>
              <a:rPr lang="en-US" dirty="0"/>
              <a:t>region of memory within the address space of a user-mode </a:t>
            </a:r>
            <a:r>
              <a:rPr lang="en-US" dirty="0" smtClean="0"/>
              <a:t>process</a:t>
            </a:r>
            <a:endParaRPr lang="en-US" dirty="0"/>
          </a:p>
          <a:p>
            <a:pPr lvl="2"/>
            <a:r>
              <a:rPr lang="en-US" dirty="0"/>
              <a:t>Controlled by Windows hypervisor</a:t>
            </a:r>
          </a:p>
          <a:p>
            <a:pPr lvl="2"/>
            <a:r>
              <a:rPr lang="en-US" dirty="0"/>
              <a:t>Virtual Trust Levels, VTL0 and VTL1 </a:t>
            </a:r>
          </a:p>
          <a:p>
            <a:r>
              <a:rPr lang="en-US" sz="2000" dirty="0"/>
              <a:t>Data </a:t>
            </a:r>
            <a:r>
              <a:rPr lang="en-US" sz="2000" dirty="0" smtClean="0"/>
              <a:t>only accessible </a:t>
            </a:r>
            <a:r>
              <a:rPr lang="en-US" sz="2000" dirty="0"/>
              <a:t>by code running in the enclave</a:t>
            </a:r>
            <a:endParaRPr lang="en-US" dirty="0"/>
          </a:p>
          <a:p>
            <a:r>
              <a:rPr lang="en-US" sz="2000" dirty="0"/>
              <a:t>Code </a:t>
            </a:r>
            <a:r>
              <a:rPr lang="en-US" sz="2000" dirty="0" smtClean="0"/>
              <a:t>integrity</a:t>
            </a:r>
            <a:endParaRPr lang="en-US" sz="2000" dirty="0"/>
          </a:p>
          <a:p>
            <a:pPr lvl="2"/>
            <a:r>
              <a:rPr lang="en-US" dirty="0"/>
              <a:t>Loaded code is signed with a key</a:t>
            </a:r>
          </a:p>
          <a:p>
            <a:pPr lvl="2"/>
            <a:r>
              <a:rPr lang="en-US" dirty="0" smtClean="0"/>
              <a:t>Restricted instruction set, </a:t>
            </a:r>
            <a:r>
              <a:rPr lang="en-US" dirty="0"/>
              <a:t>but can do cryptographic computations</a:t>
            </a:r>
          </a:p>
          <a:p>
            <a:pPr lvl="2"/>
            <a:r>
              <a:rPr lang="en-US" dirty="0"/>
              <a:t>Azure confidential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Secure Enclave you speak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/>
              <a:t>Browsing a VBS enclave with </a:t>
            </a:r>
            <a:r>
              <a:rPr lang="en-US" sz="2000" dirty="0" err="1" smtClean="0"/>
              <a:t>WinDbg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Can </a:t>
            </a:r>
            <a:r>
              <a:rPr lang="en-US" sz="2000" dirty="0"/>
              <a:t>be put into debug mode for testing but </a:t>
            </a:r>
            <a:r>
              <a:rPr lang="en-US" sz="2000" dirty="0" smtClean="0"/>
              <a:t>looses </a:t>
            </a:r>
            <a:r>
              <a:rPr lang="en-US" sz="2000" dirty="0"/>
              <a:t>memory </a:t>
            </a:r>
            <a:r>
              <a:rPr lang="en-US" sz="2000" dirty="0" smtClean="0"/>
              <a:t>isolation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Secure Enclave you speak of?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55" y="1658166"/>
            <a:ext cx="404869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/>
              <a:t>Attestation </a:t>
            </a:r>
          </a:p>
          <a:p>
            <a:pPr lvl="2"/>
            <a:r>
              <a:rPr lang="en-US" dirty="0" smtClean="0"/>
              <a:t>Proving </a:t>
            </a:r>
            <a:r>
              <a:rPr lang="en-US" dirty="0"/>
              <a:t>the existence of something through evidence</a:t>
            </a:r>
          </a:p>
          <a:p>
            <a:pPr lvl="2"/>
            <a:r>
              <a:rPr lang="en-US" dirty="0" smtClean="0"/>
              <a:t>Plaintext </a:t>
            </a:r>
            <a:r>
              <a:rPr lang="en-US" dirty="0"/>
              <a:t>data, encryption keys,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3"/>
            <a:r>
              <a:rPr lang="en-US" sz="1600" dirty="0" smtClean="0"/>
              <a:t>Ensure they’re sent </a:t>
            </a:r>
            <a:r>
              <a:rPr lang="en-US" sz="1600" dirty="0"/>
              <a:t>to </a:t>
            </a:r>
            <a:r>
              <a:rPr lang="en-US" sz="1600" dirty="0" smtClean="0"/>
              <a:t>intended </a:t>
            </a:r>
            <a:r>
              <a:rPr lang="en-US" sz="1600" dirty="0"/>
              <a:t>enclave </a:t>
            </a:r>
            <a:r>
              <a:rPr lang="en-US" sz="1600" dirty="0" smtClean="0"/>
              <a:t>which must </a:t>
            </a:r>
            <a:r>
              <a:rPr lang="en-US" sz="1600" dirty="0"/>
              <a:t>be </a:t>
            </a:r>
            <a:r>
              <a:rPr lang="en-US" sz="1600" dirty="0" smtClean="0"/>
              <a:t>trusted</a:t>
            </a:r>
          </a:p>
          <a:p>
            <a:r>
              <a:rPr lang="en-US" sz="2000" dirty="0" smtClean="0"/>
              <a:t>Attestation report</a:t>
            </a:r>
          </a:p>
          <a:p>
            <a:pPr lvl="2"/>
            <a:r>
              <a:rPr lang="en-US" dirty="0" smtClean="0"/>
              <a:t>Enclave mode, configuration, identity, inside code validity proof</a:t>
            </a:r>
          </a:p>
          <a:p>
            <a:pPr lvl="2"/>
            <a:r>
              <a:rPr lang="en-US" dirty="0" smtClean="0"/>
              <a:t>Verified by trust relationship between report consumer and producer</a:t>
            </a:r>
          </a:p>
          <a:p>
            <a:pPr lvl="2"/>
            <a:r>
              <a:rPr lang="en-US" dirty="0" smtClean="0"/>
              <a:t>Created within enclave</a:t>
            </a:r>
          </a:p>
          <a:p>
            <a:pPr lvl="2"/>
            <a:r>
              <a:rPr lang="en-US" dirty="0" smtClean="0"/>
              <a:t>Signed by VBS unique 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Secure Enclave you speak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/>
              <a:t>Windows Server 2019 </a:t>
            </a:r>
            <a:endParaRPr lang="en-US" sz="2000" dirty="0" smtClean="0"/>
          </a:p>
          <a:p>
            <a:pPr lvl="2"/>
            <a:r>
              <a:rPr lang="en-US" dirty="0" smtClean="0"/>
              <a:t>Standard </a:t>
            </a:r>
            <a:r>
              <a:rPr lang="en-US" dirty="0"/>
              <a:t>or </a:t>
            </a:r>
            <a:r>
              <a:rPr lang="en-US" dirty="0" smtClean="0"/>
              <a:t>Datacenter</a:t>
            </a:r>
          </a:p>
          <a:p>
            <a:pPr lvl="2"/>
            <a:r>
              <a:rPr lang="en-US" dirty="0" smtClean="0"/>
              <a:t>Two CPUs, 8 GB RAM, 100 GB storage</a:t>
            </a:r>
          </a:p>
          <a:p>
            <a:r>
              <a:rPr lang="en-US" sz="2000" dirty="0"/>
              <a:t>HGS proves to the client </a:t>
            </a:r>
          </a:p>
          <a:p>
            <a:pPr lvl="2"/>
            <a:r>
              <a:rPr lang="en-US" dirty="0"/>
              <a:t>SQL Server VBS enclave in correct state </a:t>
            </a:r>
          </a:p>
          <a:p>
            <a:pPr lvl="2"/>
            <a:r>
              <a:rPr lang="en-US" dirty="0"/>
              <a:t>Can be </a:t>
            </a:r>
            <a:r>
              <a:rPr lang="en-US" dirty="0" smtClean="0"/>
              <a:t>trusted</a:t>
            </a:r>
          </a:p>
          <a:p>
            <a:r>
              <a:rPr lang="en-US" sz="2000" dirty="0" smtClean="0"/>
              <a:t>Testing</a:t>
            </a:r>
          </a:p>
          <a:p>
            <a:pPr lvl="2"/>
            <a:r>
              <a:rPr lang="en-US" dirty="0" smtClean="0"/>
              <a:t>Single physical </a:t>
            </a:r>
            <a:r>
              <a:rPr lang="en-US" dirty="0"/>
              <a:t>machine </a:t>
            </a:r>
            <a:r>
              <a:rPr lang="en-US" dirty="0" smtClean="0"/>
              <a:t>or </a:t>
            </a:r>
            <a:r>
              <a:rPr lang="en-US" dirty="0"/>
              <a:t>Gen 2 </a:t>
            </a:r>
            <a:r>
              <a:rPr lang="en-US" dirty="0" smtClean="0"/>
              <a:t>(</a:t>
            </a:r>
            <a:r>
              <a:rPr lang="sl-SI" dirty="0"/>
              <a:t>UEFI </a:t>
            </a:r>
            <a:r>
              <a:rPr lang="sl-SI" dirty="0" err="1"/>
              <a:t>Secure</a:t>
            </a:r>
            <a:r>
              <a:rPr lang="sl-SI" dirty="0"/>
              <a:t> </a:t>
            </a:r>
            <a:r>
              <a:rPr lang="sl-SI" dirty="0" err="1" smtClean="0"/>
              <a:t>Boot</a:t>
            </a:r>
            <a:r>
              <a:rPr lang="en-US" dirty="0" smtClean="0"/>
              <a:t> support) VM</a:t>
            </a:r>
            <a:endParaRPr lang="en-US" dirty="0"/>
          </a:p>
          <a:p>
            <a:pPr lvl="3"/>
            <a:r>
              <a:rPr lang="en-US" sz="1600" dirty="0"/>
              <a:t>Azure now supports Gen 2 </a:t>
            </a:r>
            <a:r>
              <a:rPr lang="en-US" sz="1600" dirty="0" smtClean="0"/>
              <a:t>VM’s</a:t>
            </a:r>
            <a:endParaRPr lang="en-US" dirty="0"/>
          </a:p>
          <a:p>
            <a:r>
              <a:rPr lang="en-US" sz="2000" dirty="0" smtClean="0"/>
              <a:t>Production</a:t>
            </a:r>
          </a:p>
          <a:p>
            <a:pPr lvl="2"/>
            <a:r>
              <a:rPr lang="en-US" dirty="0" smtClean="0"/>
              <a:t>HA </a:t>
            </a:r>
            <a:r>
              <a:rPr lang="en-US" dirty="0"/>
              <a:t>cluster of 3 physical machines is </a:t>
            </a:r>
            <a:r>
              <a:rPr lang="en-US" dirty="0" smtClean="0"/>
              <a:t>recommended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v2 - HGS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84" y="4049262"/>
            <a:ext cx="2285085" cy="5682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03" y="3095675"/>
            <a:ext cx="2597793" cy="622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07" y="1732871"/>
            <a:ext cx="2143125" cy="621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155" y="3182705"/>
            <a:ext cx="2250862" cy="4486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74" y="235087"/>
            <a:ext cx="2482854" cy="12737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50" y="64486"/>
            <a:ext cx="2592820" cy="1614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DCFDAF-DD57-4A51-A011-4AA55BD98F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43" y="2462791"/>
            <a:ext cx="1465085" cy="1001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A4CB87-BAE4-4ED3-A678-333F56EC33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9" y="1789350"/>
            <a:ext cx="2662542" cy="508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FBC5C3-A4BD-4615-AF00-C8C55036CE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01" y="1010549"/>
            <a:ext cx="1049944" cy="894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A858B0-CAC6-4568-958B-1D447BF669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53" y="3912931"/>
            <a:ext cx="1738169" cy="8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/>
              <a:t>Creates separate Active Directory forest </a:t>
            </a:r>
          </a:p>
          <a:p>
            <a:pPr lvl="2"/>
            <a:r>
              <a:rPr lang="en-US" dirty="0"/>
              <a:t>NOT joined to your enterprise domain</a:t>
            </a:r>
          </a:p>
          <a:p>
            <a:r>
              <a:rPr lang="en-US" sz="2000" dirty="0"/>
              <a:t>Separate administration</a:t>
            </a:r>
          </a:p>
          <a:p>
            <a:pPr lvl="2"/>
            <a:r>
              <a:rPr lang="en-US" dirty="0"/>
              <a:t>Security responsibility separation for the HGS</a:t>
            </a:r>
          </a:p>
          <a:p>
            <a:r>
              <a:rPr lang="en-US" sz="2000" dirty="0" smtClean="0"/>
              <a:t>HTTP </a:t>
            </a:r>
            <a:r>
              <a:rPr lang="en-US" sz="2000" dirty="0"/>
              <a:t>and HTTPS attestation</a:t>
            </a:r>
          </a:p>
          <a:p>
            <a:pPr lvl="2"/>
            <a:r>
              <a:rPr lang="en-US" dirty="0"/>
              <a:t>SSL cert has to be trusted on SQL Server and client machines</a:t>
            </a:r>
          </a:p>
          <a:p>
            <a:r>
              <a:rPr lang="en-US" sz="2000" dirty="0" smtClean="0"/>
              <a:t>Allow access through firewall to only</a:t>
            </a:r>
          </a:p>
          <a:p>
            <a:pPr lvl="2"/>
            <a:r>
              <a:rPr lang="en-US" dirty="0" smtClean="0"/>
              <a:t>SQL </a:t>
            </a:r>
            <a:r>
              <a:rPr lang="en-US" dirty="0"/>
              <a:t>Server </a:t>
            </a:r>
            <a:endParaRPr lang="en-US" dirty="0" smtClean="0"/>
          </a:p>
          <a:p>
            <a:pPr lvl="2"/>
            <a:r>
              <a:rPr lang="en-US" dirty="0" smtClean="0"/>
              <a:t>Client </a:t>
            </a:r>
            <a:r>
              <a:rPr lang="en-US" dirty="0"/>
              <a:t>computers (web servers</a:t>
            </a:r>
            <a:r>
              <a:rPr lang="en-US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v2 - HGS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Host </a:t>
            </a:r>
            <a:r>
              <a:rPr lang="en-US" sz="2000" dirty="0"/>
              <a:t>key attestation</a:t>
            </a:r>
          </a:p>
          <a:p>
            <a:pPr lvl="2"/>
            <a:r>
              <a:rPr lang="en-US" dirty="0"/>
              <a:t>SQL </a:t>
            </a:r>
            <a:r>
              <a:rPr lang="en-US" dirty="0" smtClean="0"/>
              <a:t>Server machine </a:t>
            </a:r>
            <a:r>
              <a:rPr lang="en-US" dirty="0"/>
              <a:t>issues a public/private </a:t>
            </a:r>
            <a:r>
              <a:rPr lang="en-US" dirty="0" smtClean="0"/>
              <a:t>key pair </a:t>
            </a:r>
            <a:r>
              <a:rPr lang="en-US" dirty="0"/>
              <a:t>certificate</a:t>
            </a:r>
          </a:p>
          <a:p>
            <a:pPr lvl="2"/>
            <a:r>
              <a:rPr lang="en-US" dirty="0"/>
              <a:t>Public key manually copied to HGS and registered as valid </a:t>
            </a:r>
            <a:r>
              <a:rPr lang="en-US" dirty="0" smtClean="0"/>
              <a:t>SQL Server</a:t>
            </a:r>
          </a:p>
          <a:p>
            <a:pPr lvl="2"/>
            <a:r>
              <a:rPr lang="en-US" dirty="0" smtClean="0"/>
              <a:t>Register the </a:t>
            </a:r>
            <a:r>
              <a:rPr lang="en-US" dirty="0"/>
              <a:t>URL location of HGS </a:t>
            </a:r>
            <a:r>
              <a:rPr lang="en-US" dirty="0" smtClean="0"/>
              <a:t>on SQL </a:t>
            </a:r>
            <a:r>
              <a:rPr lang="en-US" dirty="0"/>
              <a:t>Server </a:t>
            </a:r>
          </a:p>
          <a:p>
            <a:pPr lvl="2"/>
            <a:r>
              <a:rPr lang="en-US" dirty="0"/>
              <a:t>Will NOT verify software or firmware running on the SQL </a:t>
            </a:r>
            <a:r>
              <a:rPr lang="en-US" dirty="0" smtClean="0"/>
              <a:t>Servers</a:t>
            </a:r>
          </a:p>
          <a:p>
            <a:pPr lvl="2"/>
            <a:endParaRPr lang="en-US" dirty="0"/>
          </a:p>
          <a:p>
            <a:pPr lvl="2"/>
            <a:r>
              <a:rPr lang="en-US" sz="2000" b="1" dirty="0" smtClean="0"/>
              <a:t>Use </a:t>
            </a:r>
            <a:r>
              <a:rPr lang="en-US" sz="2000" b="1" dirty="0"/>
              <a:t>for </a:t>
            </a:r>
            <a:r>
              <a:rPr lang="en-US" sz="2000" b="1" dirty="0" smtClean="0"/>
              <a:t>testing only!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v2 - HGS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sl-SI" sz="2000" dirty="0" err="1"/>
              <a:t>Trusted</a:t>
            </a:r>
            <a:r>
              <a:rPr lang="sl-SI" sz="2000" dirty="0"/>
              <a:t> Platform </a:t>
            </a:r>
            <a:r>
              <a:rPr lang="sl-SI" sz="2000" dirty="0" smtClean="0"/>
              <a:t>Module</a:t>
            </a:r>
            <a:r>
              <a:rPr lang="en-US" sz="2000" dirty="0" smtClean="0"/>
              <a:t> (TPM) </a:t>
            </a:r>
            <a:r>
              <a:rPr lang="en-US" sz="2000" dirty="0"/>
              <a:t>attestation</a:t>
            </a:r>
          </a:p>
          <a:p>
            <a:pPr lvl="2"/>
            <a:r>
              <a:rPr lang="en-US" dirty="0"/>
              <a:t>Validates SQL Server hardware to make sure it</a:t>
            </a:r>
          </a:p>
          <a:p>
            <a:pPr lvl="3"/>
            <a:r>
              <a:rPr lang="en-US" sz="1600" dirty="0" smtClean="0"/>
              <a:t>Runs </a:t>
            </a:r>
            <a:r>
              <a:rPr lang="en-US" sz="1600" dirty="0"/>
              <a:t>only </a:t>
            </a:r>
            <a:r>
              <a:rPr lang="en-US" sz="1600" dirty="0" smtClean="0"/>
              <a:t>correct </a:t>
            </a:r>
            <a:r>
              <a:rPr lang="en-US" sz="1600" dirty="0"/>
              <a:t>binaries and security policies using the unique ID</a:t>
            </a:r>
          </a:p>
          <a:p>
            <a:pPr lvl="3"/>
            <a:r>
              <a:rPr lang="en-US" sz="1600" dirty="0" smtClean="0"/>
              <a:t>Running </a:t>
            </a:r>
            <a:r>
              <a:rPr lang="en-US" sz="1600" dirty="0"/>
              <a:t>trustworthy kernel and user mode </a:t>
            </a:r>
            <a:r>
              <a:rPr lang="en-US" sz="1600" dirty="0" smtClean="0"/>
              <a:t>code</a:t>
            </a:r>
          </a:p>
          <a:p>
            <a:pPr lvl="2"/>
            <a:r>
              <a:rPr lang="en-US" dirty="0" smtClean="0"/>
              <a:t>Create code </a:t>
            </a:r>
            <a:r>
              <a:rPr lang="en-US" dirty="0"/>
              <a:t>integrity </a:t>
            </a:r>
            <a:r>
              <a:rPr lang="en-US" dirty="0" smtClean="0"/>
              <a:t>policy on SQL Server machine</a:t>
            </a:r>
          </a:p>
          <a:p>
            <a:pPr lvl="3"/>
            <a:r>
              <a:rPr lang="en-US" sz="1600" dirty="0" smtClean="0"/>
              <a:t>Restricts </a:t>
            </a:r>
            <a:r>
              <a:rPr lang="en-US" sz="1600" dirty="0"/>
              <a:t>which software can run on the </a:t>
            </a:r>
            <a:r>
              <a:rPr lang="en-US" sz="1600" dirty="0" smtClean="0"/>
              <a:t>system</a:t>
            </a:r>
          </a:p>
          <a:p>
            <a:pPr lvl="2"/>
            <a:r>
              <a:rPr lang="en-US" dirty="0"/>
              <a:t>Collect </a:t>
            </a:r>
            <a:r>
              <a:rPr lang="en-US" dirty="0" smtClean="0"/>
              <a:t>SQL Server machine TPM </a:t>
            </a:r>
            <a:r>
              <a:rPr lang="en-US" dirty="0"/>
              <a:t>identifier and </a:t>
            </a:r>
            <a:r>
              <a:rPr lang="en-US" dirty="0" smtClean="0"/>
              <a:t>baseline</a:t>
            </a:r>
          </a:p>
          <a:p>
            <a:pPr lvl="3"/>
            <a:r>
              <a:rPr lang="en-US" sz="1600" dirty="0"/>
              <a:t>Copy to HGS and register for attestation</a:t>
            </a:r>
          </a:p>
          <a:p>
            <a:pPr lvl="3"/>
            <a:endParaRPr lang="en-US" dirty="0"/>
          </a:p>
          <a:p>
            <a:pPr lvl="2"/>
            <a:r>
              <a:rPr lang="en-US" sz="2000" b="1" dirty="0"/>
              <a:t>Use for </a:t>
            </a:r>
            <a:r>
              <a:rPr lang="en-US" sz="2000" b="1" dirty="0" smtClean="0"/>
              <a:t>production</a:t>
            </a:r>
            <a:endParaRPr lang="en-US" b="1" dirty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v2 - HGS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Win </a:t>
            </a:r>
            <a:r>
              <a:rPr lang="en-US" sz="2000" dirty="0"/>
              <a:t>10 Enterprise version </a:t>
            </a:r>
            <a:r>
              <a:rPr lang="en-US" sz="2000" dirty="0" smtClean="0"/>
              <a:t>1809 or Win Server </a:t>
            </a:r>
            <a:r>
              <a:rPr lang="en-US" sz="2000" dirty="0"/>
              <a:t>2019 </a:t>
            </a:r>
            <a:r>
              <a:rPr lang="en-US" sz="2000" dirty="0" smtClean="0"/>
              <a:t>Datacenter</a:t>
            </a:r>
            <a:endParaRPr lang="en-US" sz="2000" dirty="0"/>
          </a:p>
          <a:p>
            <a:r>
              <a:rPr lang="en-US" sz="2000" dirty="0"/>
              <a:t>SQL Server 2019 preview </a:t>
            </a:r>
            <a:r>
              <a:rPr lang="en-US" sz="2000" dirty="0" smtClean="0"/>
              <a:t>or newer</a:t>
            </a:r>
          </a:p>
          <a:p>
            <a:r>
              <a:rPr lang="en-US" sz="2000" dirty="0"/>
              <a:t>SSMS 18 or </a:t>
            </a:r>
            <a:r>
              <a:rPr lang="en-US" sz="2000" dirty="0" smtClean="0"/>
              <a:t>above</a:t>
            </a:r>
          </a:p>
          <a:p>
            <a:r>
              <a:rPr lang="en-US" sz="2000" dirty="0" smtClean="0"/>
              <a:t>If physical</a:t>
            </a:r>
          </a:p>
          <a:p>
            <a:pPr lvl="2"/>
            <a:r>
              <a:rPr lang="en-US" dirty="0"/>
              <a:t>64-bit </a:t>
            </a:r>
            <a:r>
              <a:rPr lang="en-US" dirty="0" smtClean="0"/>
              <a:t>CPU </a:t>
            </a:r>
            <a:r>
              <a:rPr lang="en-US" dirty="0"/>
              <a:t>with Second Level Address Translation (SLAT)</a:t>
            </a:r>
          </a:p>
          <a:p>
            <a:pPr lvl="2"/>
            <a:r>
              <a:rPr lang="en-US" dirty="0"/>
              <a:t>CPU support for VM Monitor Mode </a:t>
            </a:r>
            <a:r>
              <a:rPr lang="en-US" dirty="0" smtClean="0"/>
              <a:t>Extension (VT-c on Intel CPUs)</a:t>
            </a:r>
            <a:endParaRPr lang="en-US" dirty="0"/>
          </a:p>
          <a:p>
            <a:pPr lvl="2"/>
            <a:r>
              <a:rPr lang="en-US" dirty="0"/>
              <a:t>Virtualization support enabled (Intel VT-x or </a:t>
            </a:r>
            <a:r>
              <a:rPr lang="en-US" dirty="0" smtClean="0"/>
              <a:t>AMD-V)</a:t>
            </a:r>
          </a:p>
          <a:p>
            <a:r>
              <a:rPr lang="en-US" sz="2000" dirty="0"/>
              <a:t>If </a:t>
            </a:r>
            <a:r>
              <a:rPr lang="en-US" sz="2000" dirty="0" smtClean="0"/>
              <a:t>virtual</a:t>
            </a:r>
          </a:p>
          <a:p>
            <a:pPr lvl="2"/>
            <a:r>
              <a:rPr lang="en-US" dirty="0"/>
              <a:t>Hyper-V </a:t>
            </a:r>
            <a:r>
              <a:rPr lang="en-US" dirty="0" smtClean="0"/>
              <a:t>2016+ with Enabled nested virtualization extensions on VM CPU</a:t>
            </a:r>
          </a:p>
          <a:p>
            <a:pPr lvl="2"/>
            <a:r>
              <a:rPr lang="sl-SI" dirty="0" err="1"/>
              <a:t>VMWare</a:t>
            </a:r>
            <a:r>
              <a:rPr lang="sl-SI" dirty="0"/>
              <a:t> </a:t>
            </a:r>
            <a:r>
              <a:rPr lang="sl-SI" dirty="0" err="1"/>
              <a:t>vSphere</a:t>
            </a:r>
            <a:r>
              <a:rPr lang="sl-SI" dirty="0"/>
              <a:t> </a:t>
            </a:r>
            <a:r>
              <a:rPr lang="sl-SI" dirty="0" smtClean="0"/>
              <a:t>6.7</a:t>
            </a:r>
            <a:r>
              <a:rPr lang="en-US" dirty="0"/>
              <a:t> </a:t>
            </a:r>
            <a:r>
              <a:rPr lang="en-US" dirty="0" smtClean="0"/>
              <a:t>with E</a:t>
            </a:r>
            <a:r>
              <a:rPr lang="sl-SI" dirty="0" err="1" smtClean="0"/>
              <a:t>nable</a:t>
            </a:r>
            <a:r>
              <a:rPr lang="en-US" dirty="0"/>
              <a:t>d</a:t>
            </a:r>
            <a:r>
              <a:rPr lang="sl-SI" dirty="0" smtClean="0"/>
              <a:t> </a:t>
            </a:r>
            <a:r>
              <a:rPr lang="sl-SI" dirty="0" err="1"/>
              <a:t>Virtualization</a:t>
            </a:r>
            <a:r>
              <a:rPr lang="sl-SI" dirty="0"/>
              <a:t> </a:t>
            </a:r>
            <a:r>
              <a:rPr lang="sl-SI" dirty="0" err="1"/>
              <a:t>Based</a:t>
            </a:r>
            <a:r>
              <a:rPr lang="sl-SI" dirty="0"/>
              <a:t> </a:t>
            </a:r>
            <a:r>
              <a:rPr lang="sl-SI" dirty="0" err="1" smtClean="0"/>
              <a:t>Security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–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Set up SQL Server to use VBS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Confirm </a:t>
            </a:r>
            <a:r>
              <a:rPr lang="en-US" sz="2000" dirty="0"/>
              <a:t>VBS loaded </a:t>
            </a:r>
            <a:r>
              <a:rPr lang="en-US" sz="2000" dirty="0" smtClean="0"/>
              <a:t>ok, both value columns must return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– SQL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740" y="1503398"/>
            <a:ext cx="7600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00B050"/>
                </a:solidFill>
                <a:latin typeface="Consolas" panose="020B0609020204030204" pitchFamily="49" charset="0"/>
              </a:rPr>
              <a:t>sys.</a:t>
            </a:r>
            <a:r>
              <a:rPr lang="sl-SI" dirty="0" err="1">
                <a:solidFill>
                  <a:srgbClr val="800000"/>
                </a:solidFill>
                <a:latin typeface="Consolas" panose="020B0609020204030204" pitchFamily="49" charset="0"/>
              </a:rPr>
              <a:t>sp_configure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sl-SI" dirty="0" err="1">
                <a:solidFill>
                  <a:srgbClr val="FF0000"/>
                </a:solidFill>
                <a:latin typeface="Consolas" panose="020B0609020204030204" pitchFamily="49" charset="0"/>
              </a:rPr>
              <a:t>column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FF0000"/>
                </a:solidFill>
                <a:latin typeface="Consolas" panose="020B0609020204030204" pitchFamily="49" charset="0"/>
              </a:rPr>
              <a:t>encryption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FF0000"/>
                </a:solidFill>
                <a:latin typeface="Consolas" panose="020B0609020204030204" pitchFamily="49" charset="0"/>
              </a:rPr>
              <a:t>enclave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RECONFIGURE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sl-SI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8740" y="2971149"/>
            <a:ext cx="8279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value_in_use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00B050"/>
                </a:solidFill>
                <a:latin typeface="Consolas" panose="020B0609020204030204" pitchFamily="49" charset="0"/>
              </a:rPr>
              <a:t>sys.configurations</a:t>
            </a:r>
            <a:endParaRPr lang="sl-SI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'column encryption enclave type'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674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Create and populate test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– SQL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7364" y="1492114"/>
            <a:ext cx="81942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[SSN] [char]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[PRIMARY]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sl-S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l-S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[Employees]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[SSN]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[Salary]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l-SI" sz="1600" dirty="0">
                <a:solidFill>
                  <a:srgbClr val="FF0000"/>
                </a:solidFill>
                <a:latin typeface="Consolas" panose="020B0609020204030204" pitchFamily="49" charset="0"/>
              </a:rPr>
              <a:t>'795-73-9838'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N'Catherine</a:t>
            </a:r>
            <a:r>
              <a:rPr lang="sl-SI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N'Abel</a:t>
            </a:r>
            <a:r>
              <a:rPr lang="sl-SI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$31692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[Employees]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[SSN]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[Salary]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'990-00-6818'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N'Kim'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N'Abercrombie'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$55415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25611"/>
            <a:ext cx="3637639" cy="3512014"/>
          </a:xfrm>
        </p:spPr>
        <p:txBody>
          <a:bodyPr/>
          <a:lstStyle/>
          <a:p>
            <a:r>
              <a:rPr lang="en-US" sz="2000" dirty="0" smtClean="0"/>
              <a:t>Provision enclave enabled Column Master Key</a:t>
            </a:r>
          </a:p>
          <a:p>
            <a:pPr lvl="2"/>
            <a:r>
              <a:rPr lang="en-US" dirty="0" smtClean="0"/>
              <a:t>SSMS or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sz="2000" dirty="0" smtClean="0"/>
              <a:t>ENCLAVE_COMPUTATIONS </a:t>
            </a:r>
          </a:p>
          <a:p>
            <a:pPr lvl="2"/>
            <a:r>
              <a:rPr lang="en-US" dirty="0" smtClean="0"/>
              <a:t>Set and signed</a:t>
            </a:r>
          </a:p>
          <a:p>
            <a:pPr lvl="2"/>
            <a:r>
              <a:rPr lang="en-US" dirty="0" smtClean="0"/>
              <a:t>Client driver verifies signature before use</a:t>
            </a:r>
          </a:p>
          <a:p>
            <a:pPr lvl="2"/>
            <a:r>
              <a:rPr lang="en-US" dirty="0" smtClean="0"/>
              <a:t>Read only</a:t>
            </a:r>
          </a:p>
          <a:p>
            <a:pPr lvl="2"/>
            <a:r>
              <a:rPr lang="en-US" dirty="0" smtClean="0"/>
              <a:t>CMK key rotation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– SQL</a:t>
            </a:r>
            <a:endParaRPr lang="en-US" dirty="0"/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26" y="864183"/>
            <a:ext cx="5061861" cy="4237050"/>
          </a:xfrm>
        </p:spPr>
      </p:pic>
    </p:spTree>
    <p:extLst>
      <p:ext uri="{BB962C8B-B14F-4D97-AF65-F5344CB8AC3E}">
        <p14:creationId xmlns:p14="http://schemas.microsoft.com/office/powerpoint/2010/main" val="4008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25611"/>
            <a:ext cx="5007264" cy="3512014"/>
          </a:xfrm>
        </p:spPr>
        <p:txBody>
          <a:bodyPr/>
          <a:lstStyle/>
          <a:p>
            <a:r>
              <a:rPr lang="en-US" sz="2000" dirty="0" smtClean="0"/>
              <a:t>Enable Always Encrypted with secure enclaves in SSMS connection dialog</a:t>
            </a:r>
          </a:p>
          <a:p>
            <a:endParaRPr lang="en-US" sz="2000" dirty="0"/>
          </a:p>
          <a:p>
            <a:r>
              <a:rPr lang="en-US" sz="2000" dirty="0" smtClean="0"/>
              <a:t>If no Attestation URL entered then it’s Always Encrypted v1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– SQL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64" y="1128608"/>
            <a:ext cx="3620759" cy="39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Do in-</a:t>
            </a:r>
            <a:r>
              <a:rPr lang="en-US" sz="2000" dirty="0"/>
              <a:t>p</a:t>
            </a:r>
            <a:r>
              <a:rPr lang="en-US" sz="2000" dirty="0" smtClean="0"/>
              <a:t>lace encryption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– 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0708" y="1357848"/>
            <a:ext cx="77100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sl-S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l-SI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sl-S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sl-S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money</a:t>
            </a:r>
            <a:r>
              <a:rPr lang="sl-S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sl-SI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ENCRYPTED</a:t>
            </a:r>
            <a:r>
              <a:rPr lang="sl-S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sl-SI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sl-SI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COLUMN_ENCRYPTION_KEY</a:t>
            </a:r>
            <a:r>
              <a:rPr lang="sl-S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[CEK1]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sl-SI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ENCRYPTION_TYPE</a:t>
            </a:r>
            <a:r>
              <a:rPr lang="sl-S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Randomized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sl-SI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ALGORITHM</a:t>
            </a:r>
            <a:r>
              <a:rPr lang="sl-S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FF0000"/>
                </a:solidFill>
                <a:latin typeface="Consolas" panose="020B0609020204030204" pitchFamily="49" charset="0"/>
              </a:rPr>
              <a:t>'AEAD_AES_256_CBC_HMAC_SHA_256'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sl-S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sl-SI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l-SI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ONLINE</a:t>
            </a:r>
            <a:r>
              <a:rPr lang="sl-S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sl-SI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sl-SI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sl-S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[SSN] [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b="1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sl-S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Latin1_General_BIN2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ENCRYPTED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COLUMN_ENCRYPTION_KEY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[CEK1]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sl-SI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ENCRYPTION_TYPE</a:t>
            </a:r>
            <a:r>
              <a:rPr lang="sl-S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Randomized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ALGORITHM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FF0000"/>
                </a:solidFill>
                <a:latin typeface="Consolas" panose="020B0609020204030204" pitchFamily="49" charset="0"/>
              </a:rPr>
              <a:t>'AEAD_AES_256_CBC_HMAC_SHA_256'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ONLINE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sl-SI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sl-S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Do rich computations, pattern matching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–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0159" y="1599655"/>
            <a:ext cx="5430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sl-SI" dirty="0" err="1">
                <a:solidFill>
                  <a:srgbClr val="008000"/>
                </a:solidFill>
                <a:latin typeface="Consolas" panose="020B0609020204030204" pitchFamily="49" charset="0"/>
              </a:rPr>
              <a:t>enable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008000"/>
                </a:solidFill>
                <a:latin typeface="Consolas" panose="020B0609020204030204" pitchFamily="49" charset="0"/>
              </a:rPr>
              <a:t>rich</a:t>
            </a:r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008000"/>
                </a:solidFill>
                <a:latin typeface="Consolas" panose="020B0609020204030204" pitchFamily="49" charset="0"/>
              </a:rPr>
              <a:t>computations</a:t>
            </a:r>
            <a:endParaRPr lang="sl-S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DBCC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traceon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127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,-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l-SI" dirty="0"/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r>
              <a:rPr lang="sl-SI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do rich </a:t>
            </a:r>
            <a:r>
              <a:rPr lang="sl-SI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computations</a:t>
            </a:r>
            <a:endParaRPr lang="sl-S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sl-SI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SSNPattern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sl-SI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l-SI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sl-SI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'%6818'</a:t>
            </a:r>
            <a:r>
              <a:rPr lang="sl-SI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sl-SI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MinSalary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money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$1000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sl-S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l-SI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l-SI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[SSN]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SSNPattern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Salary]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MinSalary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475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sl-SI" dirty="0"/>
          </a:p>
        </p:txBody>
      </p:sp>
      <p:pic>
        <p:nvPicPr>
          <p:cNvPr id="3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-1"/>
            <a:ext cx="4898571" cy="4898571"/>
          </a:xfrm>
          <a:prstGeom prst="rect">
            <a:avLst/>
          </a:prstGeom>
        </p:spPr>
      </p:pic>
      <p:pic>
        <p:nvPicPr>
          <p:cNvPr id="4" name="Picture 3" descr="H:\x_Mladen\Presentations\English\SQLBits\MV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8" y="806489"/>
            <a:ext cx="934580" cy="14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3" y="1022378"/>
            <a:ext cx="1134617" cy="931879"/>
          </a:xfrm>
          <a:prstGeom prst="rect">
            <a:avLst/>
          </a:prstGeom>
        </p:spPr>
      </p:pic>
      <p:pic>
        <p:nvPicPr>
          <p:cNvPr id="6" name="Picture 2" descr="H:\x_Mladen\Presentations\English\TSQL_2012_Candy\MVPDeepDives2Small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53" y="3464824"/>
            <a:ext cx="1315041" cy="131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:\x_Mladen\Presentations\English\PASS2012\SQL2012ProPractic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03" y="3464824"/>
            <a:ext cx="1312536" cy="131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32" y="2432455"/>
            <a:ext cx="2737257" cy="873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45" y="1229630"/>
            <a:ext cx="1252286" cy="51737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59843" y="2684416"/>
            <a:ext cx="4370067" cy="165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Slovenia</a:t>
            </a:r>
            <a:endParaRPr lang="sl-SI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sl-SI" sz="14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“Sunny side of Alps”</a:t>
            </a:r>
            <a:endParaRPr lang="sl-SI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Configure </a:t>
            </a:r>
            <a:r>
              <a:rPr lang="en-US" sz="2000" dirty="0"/>
              <a:t>secure enclave </a:t>
            </a:r>
            <a:r>
              <a:rPr lang="en-US" sz="2000" dirty="0" smtClean="0"/>
              <a:t>provider found on </a:t>
            </a:r>
            <a:r>
              <a:rPr lang="en-US" sz="2000" dirty="0" err="1" smtClean="0"/>
              <a:t>Nuget</a:t>
            </a:r>
            <a:endParaRPr lang="en-US" sz="22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–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964" y="150883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l-SI" dirty="0" err="1">
                <a:solidFill>
                  <a:srgbClr val="A31515"/>
                </a:solidFill>
                <a:latin typeface="Consolas" panose="020B0609020204030204" pitchFamily="49" charset="0"/>
              </a:rPr>
              <a:t>SqlColumnEncryptionEnclaveProviders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l-S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sl-SI" dirty="0" err="1">
                <a:solidFill>
                  <a:srgbClr val="A31515"/>
                </a:solidFill>
                <a:latin typeface="Consolas" panose="020B0609020204030204" pitchFamily="49" charset="0"/>
              </a:rPr>
              <a:t>providers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l-S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sl-SI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sl-SI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Microsoft.SqlServer.Management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AlwaysEncrypted.EnclaveProviders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VirtualizationBasedSecurityEnclaveProvider, Microsoft.SqlServer.Management.AlwaysEncrypted.EnclaveProviders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=15.0.0.0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Culture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neutral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PublicKeyToken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=89845dcd8080cc91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sl-S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sl-SI" dirty="0" err="1">
                <a:solidFill>
                  <a:srgbClr val="A31515"/>
                </a:solidFill>
                <a:latin typeface="Consolas" panose="020B0609020204030204" pitchFamily="49" charset="0"/>
              </a:rPr>
              <a:t>providers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l-S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sl-SI" dirty="0" err="1">
                <a:solidFill>
                  <a:srgbClr val="A31515"/>
                </a:solidFill>
                <a:latin typeface="Consolas" panose="020B0609020204030204" pitchFamily="49" charset="0"/>
              </a:rPr>
              <a:t>SqlColumnEncryptionEnclaveProviders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441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Configure connection string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Always Encrypted v2 –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964" y="1508836"/>
            <a:ext cx="89500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l-SI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DefaultConnection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l-S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Data </a:t>
            </a:r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Source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ServerName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Initial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Catalog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YourDb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Integrated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Security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sl-SI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l-SI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sl-SI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sl-SI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Setting</a:t>
            </a:r>
            <a:r>
              <a:rPr lang="sl-SI" b="1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sl-SI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Enabled</a:t>
            </a:r>
            <a:r>
              <a:rPr lang="sl-SI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sl-SI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Enclave</a:t>
            </a:r>
            <a:r>
              <a:rPr lang="sl-SI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Attestation</a:t>
            </a:r>
            <a:r>
              <a:rPr lang="sl-SI" b="1" dirty="0">
                <a:solidFill>
                  <a:srgbClr val="0000FF"/>
                </a:solidFill>
                <a:latin typeface="Consolas" panose="020B0609020204030204" pitchFamily="49" charset="0"/>
              </a:rPr>
              <a:t> Url </a:t>
            </a:r>
            <a:r>
              <a:rPr lang="sl-SI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https://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FullDomainNameOfHGS</a:t>
            </a:r>
            <a:r>
              <a:rPr lang="sl-SI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sl-SI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Attestation</a:t>
            </a:r>
            <a:r>
              <a:rPr lang="sl-SI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l-SI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System.Data.SqlClient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sl-S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744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EAE6B-CD7A-4134-83D0-C6E8BEC4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471950"/>
            <a:ext cx="4902200" cy="1257452"/>
          </a:xfrm>
        </p:spPr>
        <p:txBody>
          <a:bodyPr>
            <a:normAutofit/>
          </a:bodyPr>
          <a:lstStyle/>
          <a:p>
            <a:r>
              <a:rPr lang="en-US" dirty="0"/>
              <a:t>Session Feedback 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4CB82-BD4C-416B-A2FD-2E1F8379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810669"/>
            <a:ext cx="4968239" cy="77150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http://bit.ly/DataGrillen2019Day2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527E74-6FB8-4A5D-A449-7CA94A05DF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8000" y="1729402"/>
            <a:ext cx="2880000" cy="2880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10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EAE6B-CD7A-4134-83D0-C6E8BEC4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471950"/>
            <a:ext cx="4902200" cy="1257452"/>
          </a:xfrm>
        </p:spPr>
        <p:txBody>
          <a:bodyPr>
            <a:normAutofit/>
          </a:bodyPr>
          <a:lstStyle/>
          <a:p>
            <a:r>
              <a:rPr lang="en-US" dirty="0"/>
              <a:t>Event Feedback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4CB82-BD4C-416B-A2FD-2E1F8379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810669"/>
            <a:ext cx="4968239" cy="77150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http://bit.ly/DataGrillen2019Event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527E74-6FB8-4A5D-A449-7CA94A05DF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8000" y="1729402"/>
            <a:ext cx="2880000" cy="2880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24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0" y="345989"/>
            <a:ext cx="9144000" cy="40035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700" dirty="0" smtClean="0"/>
              <a:t>?</a:t>
            </a:r>
            <a:endParaRPr lang="sl-SI" sz="28700" dirty="0"/>
          </a:p>
        </p:txBody>
      </p:sp>
    </p:spTree>
    <p:extLst>
      <p:ext uri="{BB962C8B-B14F-4D97-AF65-F5344CB8AC3E}">
        <p14:creationId xmlns:p14="http://schemas.microsoft.com/office/powerpoint/2010/main" val="40243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sl-SI" sz="2000" dirty="0" err="1"/>
              <a:t>Encryption</a:t>
            </a:r>
            <a:endParaRPr lang="sl-SI" sz="2000" dirty="0"/>
          </a:p>
          <a:p>
            <a:pPr lvl="2"/>
            <a:r>
              <a:rPr lang="sl-SI" sz="1400" dirty="0" err="1"/>
              <a:t>Symmetric</a:t>
            </a:r>
            <a:r>
              <a:rPr lang="sl-SI" sz="1400" dirty="0"/>
              <a:t> - </a:t>
            </a:r>
            <a:r>
              <a:rPr lang="sl-SI" sz="1400" dirty="0" err="1"/>
              <a:t>single</a:t>
            </a:r>
            <a:r>
              <a:rPr lang="sl-SI" sz="1400" dirty="0"/>
              <a:t> </a:t>
            </a:r>
            <a:r>
              <a:rPr lang="sl-SI" sz="1400" dirty="0" err="1"/>
              <a:t>key</a:t>
            </a:r>
            <a:r>
              <a:rPr lang="sl-SI" sz="1400" dirty="0"/>
              <a:t> </a:t>
            </a:r>
          </a:p>
          <a:p>
            <a:pPr lvl="3"/>
            <a:r>
              <a:rPr lang="sl-SI" sz="1200" dirty="0"/>
              <a:t>DES, </a:t>
            </a:r>
            <a:r>
              <a:rPr lang="sl-SI" sz="1200" dirty="0" err="1"/>
              <a:t>TripleDES</a:t>
            </a:r>
            <a:r>
              <a:rPr lang="sl-SI" sz="1200" dirty="0"/>
              <a:t>, AES</a:t>
            </a:r>
          </a:p>
          <a:p>
            <a:pPr lvl="2"/>
            <a:r>
              <a:rPr lang="sl-SI" sz="1400" dirty="0" err="1"/>
              <a:t>Asymmetric</a:t>
            </a:r>
            <a:r>
              <a:rPr lang="sl-SI" sz="1400" dirty="0"/>
              <a:t> - </a:t>
            </a:r>
            <a:r>
              <a:rPr lang="sl-SI" sz="1400" dirty="0" err="1"/>
              <a:t>public</a:t>
            </a:r>
            <a:r>
              <a:rPr lang="sl-SI" sz="1400" dirty="0"/>
              <a:t> </a:t>
            </a:r>
            <a:r>
              <a:rPr lang="sl-SI" sz="1400" dirty="0" err="1"/>
              <a:t>key</a:t>
            </a:r>
            <a:r>
              <a:rPr lang="sl-SI" sz="1400" dirty="0"/>
              <a:t>, </a:t>
            </a:r>
            <a:r>
              <a:rPr lang="sl-SI" sz="1400" dirty="0" err="1"/>
              <a:t>secret</a:t>
            </a:r>
            <a:r>
              <a:rPr lang="sl-SI" sz="1400" dirty="0"/>
              <a:t> </a:t>
            </a:r>
            <a:r>
              <a:rPr lang="sl-SI" sz="1400" dirty="0" err="1"/>
              <a:t>key</a:t>
            </a:r>
            <a:endParaRPr lang="sl-SI" sz="1400" dirty="0"/>
          </a:p>
          <a:p>
            <a:pPr lvl="3"/>
            <a:r>
              <a:rPr lang="sl-SI" sz="1200" dirty="0" err="1"/>
              <a:t>Slower</a:t>
            </a:r>
            <a:r>
              <a:rPr lang="sl-SI" sz="1200" dirty="0"/>
              <a:t>, used to </a:t>
            </a:r>
            <a:r>
              <a:rPr lang="sl-SI" sz="1200" dirty="0" err="1"/>
              <a:t>exchange</a:t>
            </a:r>
            <a:r>
              <a:rPr lang="sl-SI" sz="1200" dirty="0"/>
              <a:t> </a:t>
            </a:r>
            <a:r>
              <a:rPr lang="sl-SI" sz="1200" dirty="0" err="1"/>
              <a:t>symmetric</a:t>
            </a:r>
            <a:r>
              <a:rPr lang="sl-SI" sz="1200" dirty="0"/>
              <a:t> </a:t>
            </a:r>
            <a:r>
              <a:rPr lang="sl-SI" sz="1200" dirty="0" err="1"/>
              <a:t>keys</a:t>
            </a:r>
            <a:r>
              <a:rPr lang="sl-SI" sz="1200" dirty="0"/>
              <a:t> </a:t>
            </a:r>
          </a:p>
          <a:p>
            <a:r>
              <a:rPr lang="sl-SI" sz="2000" dirty="0" err="1"/>
              <a:t>Hashing</a:t>
            </a:r>
            <a:endParaRPr lang="sl-SI" sz="2000" dirty="0"/>
          </a:p>
          <a:p>
            <a:pPr lvl="2"/>
            <a:r>
              <a:rPr lang="sl-SI" sz="1400" dirty="0"/>
              <a:t>One </a:t>
            </a:r>
            <a:r>
              <a:rPr lang="sl-SI" sz="1400" dirty="0" err="1"/>
              <a:t>way</a:t>
            </a:r>
            <a:r>
              <a:rPr lang="sl-SI" sz="1400" dirty="0"/>
              <a:t> </a:t>
            </a:r>
            <a:r>
              <a:rPr lang="sl-SI" sz="1400" dirty="0" err="1"/>
              <a:t>irreversible</a:t>
            </a:r>
            <a:r>
              <a:rPr lang="sl-SI" sz="1400" dirty="0"/>
              <a:t> </a:t>
            </a:r>
            <a:r>
              <a:rPr lang="sl-SI" sz="1400" dirty="0" err="1"/>
              <a:t>function</a:t>
            </a:r>
            <a:r>
              <a:rPr lang="sl-SI" sz="1400" dirty="0"/>
              <a:t> </a:t>
            </a:r>
          </a:p>
          <a:p>
            <a:pPr lvl="2"/>
            <a:r>
              <a:rPr lang="sl-SI" sz="1400" dirty="0"/>
              <a:t>MD5, SHA1, SHA2, SHA3, ...</a:t>
            </a:r>
          </a:p>
          <a:p>
            <a:pPr lvl="2"/>
            <a:r>
              <a:rPr lang="sl-SI" sz="1400" dirty="0" err="1"/>
              <a:t>From</a:t>
            </a:r>
            <a:r>
              <a:rPr lang="sl-SI" sz="1400" dirty="0"/>
              <a:t> SQL Server 2016, </a:t>
            </a:r>
            <a:r>
              <a:rPr lang="sl-SI" sz="1400" dirty="0" err="1" smtClean="0"/>
              <a:t>algorithms</a:t>
            </a:r>
            <a:r>
              <a:rPr lang="sl-SI" sz="1400" dirty="0" smtClean="0"/>
              <a:t> </a:t>
            </a:r>
            <a:r>
              <a:rPr lang="sl-SI" sz="1400" dirty="0" err="1"/>
              <a:t>other</a:t>
            </a:r>
            <a:r>
              <a:rPr lang="sl-SI" sz="1400" dirty="0"/>
              <a:t> </a:t>
            </a:r>
            <a:r>
              <a:rPr lang="sl-SI" sz="1400" dirty="0" err="1"/>
              <a:t>than</a:t>
            </a:r>
            <a:r>
              <a:rPr lang="sl-SI" sz="1400" dirty="0"/>
              <a:t> SHA2_256 </a:t>
            </a:r>
            <a:r>
              <a:rPr lang="en-US" sz="1400" dirty="0" smtClean="0"/>
              <a:t>&amp; </a:t>
            </a:r>
            <a:r>
              <a:rPr lang="sl-SI" sz="1400" dirty="0" smtClean="0"/>
              <a:t>SHA2_512 </a:t>
            </a:r>
            <a:r>
              <a:rPr lang="sl-SI" sz="1400" dirty="0"/>
              <a:t>are </a:t>
            </a:r>
            <a:r>
              <a:rPr lang="sl-SI" sz="1400" dirty="0" err="1"/>
              <a:t>deprecated</a:t>
            </a:r>
            <a:endParaRPr lang="sl-SI" sz="1400" dirty="0"/>
          </a:p>
          <a:p>
            <a:r>
              <a:rPr lang="sl-SI" sz="2000" dirty="0"/>
              <a:t>HMAC</a:t>
            </a:r>
            <a:endParaRPr lang="sl-SI" dirty="0"/>
          </a:p>
          <a:p>
            <a:pPr lvl="2"/>
            <a:r>
              <a:rPr lang="sl-SI" sz="1400" dirty="0" err="1"/>
              <a:t>Hash</a:t>
            </a:r>
            <a:r>
              <a:rPr lang="sl-SI" sz="1400" dirty="0"/>
              <a:t> </a:t>
            </a:r>
            <a:r>
              <a:rPr lang="sl-SI" sz="1400" dirty="0" err="1"/>
              <a:t>based</a:t>
            </a:r>
            <a:r>
              <a:rPr lang="sl-SI" sz="1400" dirty="0"/>
              <a:t> </a:t>
            </a:r>
            <a:r>
              <a:rPr lang="sl-SI" sz="1400" dirty="0" err="1"/>
              <a:t>message</a:t>
            </a:r>
            <a:r>
              <a:rPr lang="sl-SI" sz="1400" dirty="0"/>
              <a:t> </a:t>
            </a:r>
            <a:r>
              <a:rPr lang="sl-SI" sz="1400" dirty="0" err="1"/>
              <a:t>authentication</a:t>
            </a:r>
            <a:r>
              <a:rPr lang="sl-SI" sz="1400" dirty="0"/>
              <a:t> </a:t>
            </a:r>
            <a:r>
              <a:rPr lang="sl-SI" sz="1400" dirty="0" err="1"/>
              <a:t>code</a:t>
            </a:r>
            <a:endParaRPr lang="sl-SI" sz="1400" dirty="0"/>
          </a:p>
          <a:p>
            <a:pPr lvl="2"/>
            <a:r>
              <a:rPr lang="sl-SI" sz="1400" dirty="0" err="1"/>
              <a:t>Verifies</a:t>
            </a:r>
            <a:r>
              <a:rPr lang="sl-SI" sz="1400" dirty="0"/>
              <a:t> </a:t>
            </a:r>
            <a:r>
              <a:rPr lang="sl-SI" sz="1400" dirty="0" err="1"/>
              <a:t>both</a:t>
            </a:r>
            <a:r>
              <a:rPr lang="sl-SI" sz="1400" dirty="0"/>
              <a:t> </a:t>
            </a:r>
            <a:r>
              <a:rPr lang="sl-SI" sz="1400" dirty="0" err="1"/>
              <a:t>message</a:t>
            </a:r>
            <a:r>
              <a:rPr lang="sl-SI" sz="1400" dirty="0"/>
              <a:t> </a:t>
            </a:r>
            <a:r>
              <a:rPr lang="sl-SI" sz="1400" dirty="0" err="1"/>
              <a:t>integrity</a:t>
            </a:r>
            <a:r>
              <a:rPr lang="sl-SI" sz="1400" dirty="0"/>
              <a:t> </a:t>
            </a:r>
            <a:r>
              <a:rPr lang="sl-SI" sz="1400" dirty="0" err="1"/>
              <a:t>and</a:t>
            </a:r>
            <a:r>
              <a:rPr lang="sl-SI" sz="1400" dirty="0"/>
              <a:t> </a:t>
            </a:r>
            <a:r>
              <a:rPr lang="sl-SI" sz="1400" dirty="0" err="1"/>
              <a:t>authentication</a:t>
            </a:r>
            <a:endParaRPr lang="sl-SI" sz="1400" dirty="0"/>
          </a:p>
          <a:p>
            <a:pPr lvl="2"/>
            <a:r>
              <a:rPr lang="sl-SI" sz="1400" dirty="0"/>
              <a:t>HMAC = H(</a:t>
            </a:r>
            <a:r>
              <a:rPr lang="sl-SI" sz="1400" dirty="0" err="1"/>
              <a:t>key</a:t>
            </a:r>
            <a:r>
              <a:rPr lang="sl-SI" sz="1400" dirty="0"/>
              <a:t> | H(</a:t>
            </a:r>
            <a:r>
              <a:rPr lang="sl-SI" sz="1400" dirty="0" err="1"/>
              <a:t>key</a:t>
            </a:r>
            <a:r>
              <a:rPr lang="sl-SI" sz="1400" dirty="0"/>
              <a:t> | </a:t>
            </a:r>
            <a:r>
              <a:rPr lang="sl-SI" sz="1400" dirty="0" err="1"/>
              <a:t>ciphertext</a:t>
            </a:r>
            <a:r>
              <a:rPr lang="sl-SI" sz="1400" dirty="0" smtClean="0"/>
              <a:t>))</a:t>
            </a:r>
            <a:endParaRPr lang="sl-SI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functions</a:t>
            </a:r>
          </a:p>
        </p:txBody>
      </p:sp>
    </p:spTree>
    <p:extLst>
      <p:ext uri="{BB962C8B-B14F-4D97-AF65-F5344CB8AC3E}">
        <p14:creationId xmlns:p14="http://schemas.microsoft.com/office/powerpoint/2010/main" val="5591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/>
              <a:t>Plaintext -&gt; always same </a:t>
            </a:r>
            <a:r>
              <a:rPr lang="en-US" sz="2000" dirty="0" err="1"/>
              <a:t>ciphertext</a:t>
            </a:r>
            <a:endParaRPr lang="sl-SI" sz="2000" dirty="0"/>
          </a:p>
          <a:p>
            <a:r>
              <a:rPr lang="en-US" sz="2000" dirty="0"/>
              <a:t>Can be indexed, joined, grouped, singleton look-up</a:t>
            </a:r>
          </a:p>
          <a:p>
            <a:endParaRPr lang="en-US" sz="2000" dirty="0" smtClean="0"/>
          </a:p>
          <a:p>
            <a:r>
              <a:rPr lang="en-US" sz="2000" dirty="0" smtClean="0"/>
              <a:t>Vulnerable </a:t>
            </a:r>
            <a:r>
              <a:rPr lang="en-US" sz="2000" dirty="0"/>
              <a:t>to statistical frequency attacks</a:t>
            </a:r>
          </a:p>
          <a:p>
            <a:r>
              <a:rPr lang="en-US" sz="2000" dirty="0"/>
              <a:t>True/False, M/F, Countries, Territories,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encryption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00" y="2259674"/>
            <a:ext cx="2428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/>
              <a:t>Plaintext -&gt; always different </a:t>
            </a:r>
            <a:r>
              <a:rPr lang="en-US" sz="2000" dirty="0" err="1"/>
              <a:t>ciphertext</a:t>
            </a:r>
            <a:endParaRPr lang="en-US" sz="2000" dirty="0"/>
          </a:p>
          <a:p>
            <a:r>
              <a:rPr lang="en-US" sz="2000" dirty="0"/>
              <a:t>Looks statistically completely random</a:t>
            </a:r>
          </a:p>
          <a:p>
            <a:r>
              <a:rPr lang="en-US" sz="2000" dirty="0"/>
              <a:t>Can’t be practically reverse engineered</a:t>
            </a:r>
          </a:p>
          <a:p>
            <a:r>
              <a:rPr lang="en-US" sz="2000" dirty="0"/>
              <a:t>Public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</a:t>
            </a:r>
            <a:r>
              <a:rPr lang="en-US" sz="2000" dirty="0"/>
              <a:t>and IV</a:t>
            </a:r>
          </a:p>
          <a:p>
            <a:r>
              <a:rPr lang="en-US" sz="2000" dirty="0"/>
              <a:t>No indexing, joins, grouping, </a:t>
            </a:r>
            <a:r>
              <a:rPr lang="en-US" sz="2000" dirty="0" err="1"/>
              <a:t>etc</a:t>
            </a:r>
            <a:endParaRPr lang="sl-SI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encryption</a:t>
            </a:r>
          </a:p>
        </p:txBody>
      </p:sp>
    </p:spTree>
    <p:extLst>
      <p:ext uri="{BB962C8B-B14F-4D97-AF65-F5344CB8AC3E}">
        <p14:creationId xmlns:p14="http://schemas.microsoft.com/office/powerpoint/2010/main" val="38800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vs Randomized Encryption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14" y="1371576"/>
            <a:ext cx="5563972" cy="23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much how it goes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116666"/>
            <a:ext cx="5577331" cy="34111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22855" y="4527801"/>
            <a:ext cx="68640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sz="400" dirty="0"/>
              <a:t>https://xkcd.com/538/</a:t>
            </a:r>
          </a:p>
        </p:txBody>
      </p:sp>
    </p:spTree>
    <p:extLst>
      <p:ext uri="{BB962C8B-B14F-4D97-AF65-F5344CB8AC3E}">
        <p14:creationId xmlns:p14="http://schemas.microsoft.com/office/powerpoint/2010/main" val="3850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025611"/>
            <a:ext cx="8242300" cy="3512014"/>
          </a:xfrm>
        </p:spPr>
        <p:txBody>
          <a:bodyPr/>
          <a:lstStyle/>
          <a:p>
            <a:r>
              <a:rPr lang="en-US" sz="2000" dirty="0" smtClean="0"/>
              <a:t>Column </a:t>
            </a:r>
            <a:r>
              <a:rPr lang="en-US" sz="2000" dirty="0"/>
              <a:t>Master Key, Column Encryption Key</a:t>
            </a:r>
          </a:p>
          <a:p>
            <a:r>
              <a:rPr lang="en-US" sz="2000" dirty="0" smtClean="0"/>
              <a:t>Column-level </a:t>
            </a:r>
            <a:r>
              <a:rPr lang="en-US" sz="2000" dirty="0"/>
              <a:t>encryption setting</a:t>
            </a:r>
          </a:p>
          <a:p>
            <a:r>
              <a:rPr lang="en-US" sz="2000" dirty="0" smtClean="0"/>
              <a:t>Enabled via Connection String or in app</a:t>
            </a:r>
          </a:p>
          <a:p>
            <a:r>
              <a:rPr lang="en-US" sz="2000" dirty="0" smtClean="0"/>
              <a:t>.</a:t>
            </a:r>
            <a:r>
              <a:rPr lang="sl-SI" sz="2000" dirty="0" smtClean="0"/>
              <a:t>Net </a:t>
            </a:r>
            <a:r>
              <a:rPr lang="sl-SI" sz="2000" dirty="0"/>
              <a:t>4.6</a:t>
            </a:r>
          </a:p>
          <a:p>
            <a:pPr lvl="2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sl-SI" dirty="0"/>
              <a:t>4.6.1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custom</a:t>
            </a:r>
            <a:r>
              <a:rPr lang="sl-SI" dirty="0"/>
              <a:t> </a:t>
            </a:r>
            <a:r>
              <a:rPr lang="sl-SI" dirty="0" err="1"/>
              <a:t>keystore</a:t>
            </a:r>
            <a:r>
              <a:rPr lang="sl-SI" dirty="0"/>
              <a:t> </a:t>
            </a:r>
            <a:r>
              <a:rPr lang="sl-SI" dirty="0" err="1"/>
              <a:t>providers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bulk</a:t>
            </a:r>
            <a:r>
              <a:rPr lang="sl-SI" dirty="0"/>
              <a:t> </a:t>
            </a:r>
            <a:r>
              <a:rPr lang="sl-SI" dirty="0" err="1" smtClean="0"/>
              <a:t>copy</a:t>
            </a:r>
            <a:endParaRPr lang="en-US" sz="2000" dirty="0" smtClean="0"/>
          </a:p>
          <a:p>
            <a:r>
              <a:rPr lang="en-US" sz="2000" dirty="0" smtClean="0"/>
              <a:t>AEAD_AES_256_CBC_HMAC_SHA_256</a:t>
            </a:r>
          </a:p>
          <a:p>
            <a:pPr lvl="2"/>
            <a:r>
              <a:rPr lang="en-US" dirty="0"/>
              <a:t>Authenticated Encryption scheme with Associated </a:t>
            </a:r>
            <a:r>
              <a:rPr lang="en-US" dirty="0" smtClean="0"/>
              <a:t>Data </a:t>
            </a:r>
          </a:p>
          <a:p>
            <a:pPr lvl="3"/>
            <a:r>
              <a:rPr lang="sl-SI" sz="1600" dirty="0" err="1" smtClean="0"/>
              <a:t>Integrity</a:t>
            </a:r>
            <a:r>
              <a:rPr lang="en-US" sz="1600" dirty="0" smtClean="0"/>
              <a:t> and </a:t>
            </a:r>
            <a:r>
              <a:rPr lang="sl-SI" sz="1600" dirty="0" err="1" smtClean="0"/>
              <a:t>authentication</a:t>
            </a:r>
            <a:r>
              <a:rPr lang="en-US" sz="1600" dirty="0" smtClean="0"/>
              <a:t> (prevents value-substitution attacks)</a:t>
            </a:r>
          </a:p>
          <a:p>
            <a:pPr lvl="2"/>
            <a:r>
              <a:rPr lang="en-US" dirty="0" smtClean="0"/>
              <a:t>Encrypt-then-MAC approach</a:t>
            </a:r>
          </a:p>
          <a:p>
            <a:pPr lvl="3"/>
            <a:r>
              <a:rPr lang="en-US" sz="1600" dirty="0" smtClean="0"/>
              <a:t>Plaintext first </a:t>
            </a:r>
            <a:r>
              <a:rPr lang="en-US" sz="1600" dirty="0"/>
              <a:t>encrypted, </a:t>
            </a:r>
            <a:r>
              <a:rPr lang="en-US" sz="1600" dirty="0" smtClean="0"/>
              <a:t>MAC produced from </a:t>
            </a:r>
            <a:r>
              <a:rPr lang="en-US" sz="1600" dirty="0" err="1" smtClean="0"/>
              <a:t>ciphertext</a:t>
            </a:r>
            <a:endParaRPr lang="en-US" sz="1600" dirty="0"/>
          </a:p>
          <a:p>
            <a:pPr lvl="2"/>
            <a:r>
              <a:rPr lang="en-US" dirty="0" smtClean="0"/>
              <a:t>AES </a:t>
            </a:r>
            <a:r>
              <a:rPr lang="sl-SI" dirty="0" err="1" smtClean="0"/>
              <a:t>Cipher</a:t>
            </a:r>
            <a:r>
              <a:rPr lang="sl-SI" dirty="0" smtClean="0"/>
              <a:t> </a:t>
            </a:r>
            <a:r>
              <a:rPr lang="sl-SI" dirty="0" err="1"/>
              <a:t>Block</a:t>
            </a:r>
            <a:r>
              <a:rPr lang="sl-SI" dirty="0"/>
              <a:t> </a:t>
            </a:r>
            <a:r>
              <a:rPr lang="sl-SI" dirty="0" err="1"/>
              <a:t>Chaining</a:t>
            </a:r>
            <a:r>
              <a:rPr lang="sl-SI" dirty="0"/>
              <a:t> </a:t>
            </a:r>
            <a:r>
              <a:rPr lang="en-US" dirty="0" smtClean="0"/>
              <a:t>(CBC) to </a:t>
            </a:r>
            <a:r>
              <a:rPr lang="en-US" dirty="0"/>
              <a:t>conceal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5592</TotalTime>
  <Words>1279</Words>
  <Application>Microsoft Office PowerPoint</Application>
  <PresentationFormat>On-screen Show (16:9)</PresentationFormat>
  <Paragraphs>281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Gotham Book</vt:lpstr>
      <vt:lpstr>Gotham Light</vt:lpstr>
      <vt:lpstr>Segoe UI</vt:lpstr>
      <vt:lpstr>Segoe UI Light</vt:lpstr>
      <vt:lpstr>Wingdings</vt:lpstr>
      <vt:lpstr>PASS 2013_SpeakerTemplate_16x9</vt:lpstr>
      <vt:lpstr>PowerPoint Presentation</vt:lpstr>
      <vt:lpstr>PowerPoint Presentation</vt:lpstr>
      <vt:lpstr>About me</vt:lpstr>
      <vt:lpstr>Cryptographic functions</vt:lpstr>
      <vt:lpstr>Deterministic encryption</vt:lpstr>
      <vt:lpstr>Randomized encryption</vt:lpstr>
      <vt:lpstr>Deterministic vs Randomized Encryption</vt:lpstr>
      <vt:lpstr>Pretty much how it goes </vt:lpstr>
      <vt:lpstr>Always Encrypted v1</vt:lpstr>
      <vt:lpstr>What are value-substitution attacks?</vt:lpstr>
      <vt:lpstr>Always Encrypted v1</vt:lpstr>
      <vt:lpstr>Always Encrypted v2</vt:lpstr>
      <vt:lpstr>Always Encrypted v2</vt:lpstr>
      <vt:lpstr>The new Always Encrypted!</vt:lpstr>
      <vt:lpstr>Always Encrypted v2</vt:lpstr>
      <vt:lpstr>What’s this Secure Enclave you speak of?</vt:lpstr>
      <vt:lpstr>What’s this Secure Enclave you speak of?</vt:lpstr>
      <vt:lpstr>What’s this Secure Enclave you speak of?</vt:lpstr>
      <vt:lpstr>Setting up Always Encrypted v2 - HGS</vt:lpstr>
      <vt:lpstr>Setting up Always Encrypted v2 - HGS</vt:lpstr>
      <vt:lpstr>Setting up Always Encrypted v2 - HGS</vt:lpstr>
      <vt:lpstr>Setting up Always Encrypted v2 - HGS</vt:lpstr>
      <vt:lpstr>Setting up Always Encrypted v2 – SQL</vt:lpstr>
      <vt:lpstr>Setting up Always Encrypted v2 – SQL</vt:lpstr>
      <vt:lpstr>Setting up Always Encrypted v2 – SQL</vt:lpstr>
      <vt:lpstr>Setting up Always Encrypted v2 – SQL</vt:lpstr>
      <vt:lpstr>Setting up Always Encrypted v2 – SQL</vt:lpstr>
      <vt:lpstr>Setting up Always Encrypted v2 – SQL</vt:lpstr>
      <vt:lpstr>Setting up Always Encrypted v2 – SQL</vt:lpstr>
      <vt:lpstr>Setting up Always Encrypted v2 – .Net</vt:lpstr>
      <vt:lpstr>Setting up Always Encrypted v2 – .Net</vt:lpstr>
      <vt:lpstr>Session Feedback Day 2</vt:lpstr>
      <vt:lpstr>Event Feedback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Mladen Prajdic</cp:lastModifiedBy>
  <cp:revision>635</cp:revision>
  <dcterms:created xsi:type="dcterms:W3CDTF">2013-07-12T18:23:55Z</dcterms:created>
  <dcterms:modified xsi:type="dcterms:W3CDTF">2019-06-21T08:37:51Z</dcterms:modified>
</cp:coreProperties>
</file>