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75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73" r:id="rId11"/>
    <p:sldId id="266" r:id="rId12"/>
    <p:sldId id="267" r:id="rId13"/>
    <p:sldId id="269" r:id="rId14"/>
    <p:sldId id="274" r:id="rId15"/>
    <p:sldId id="270" r:id="rId16"/>
  </p:sldIdLst>
  <p:sldSz cx="12192000" cy="6858000"/>
  <p:notesSz cx="6858000" cy="9144000"/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9C5F3A-F289-4049-A311-568F0A2277A9}" v="3" dt="2019-06-21T06:00:34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97" y="45"/>
      </p:cViewPr>
      <p:guideLst>
        <p:guide orient="horz" pos="216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DC9C5F3A-F289-4049-A311-568F0A2277A9}"/>
    <pc:docChg chg="custSel delSld">
      <pc:chgData name="Uwe Ricken" userId="f02567aecbed924b" providerId="LiveId" clId="{DC9C5F3A-F289-4049-A311-568F0A2277A9}" dt="2019-06-21T06:00:10.050" v="0" actId="2696"/>
      <pc:docMkLst>
        <pc:docMk/>
      </pc:docMkLst>
      <pc:sldChg chg="del">
        <pc:chgData name="Uwe Ricken" userId="f02567aecbed924b" providerId="LiveId" clId="{DC9C5F3A-F289-4049-A311-568F0A2277A9}" dt="2019-06-21T06:00:10.050" v="0" actId="2696"/>
        <pc:sldMkLst>
          <pc:docMk/>
          <pc:sldMk cId="3371837992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418" y="1122363"/>
            <a:ext cx="10943165" cy="2387600"/>
          </a:xfrm>
        </p:spPr>
        <p:txBody>
          <a:bodyPr anchor="b"/>
          <a:lstStyle>
            <a:lvl1pPr algn="ctr">
              <a:defRPr sz="6000">
                <a:solidFill>
                  <a:srgbClr val="9AAC46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4418" y="3602041"/>
            <a:ext cx="10943165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67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86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8" y="365125"/>
            <a:ext cx="10943165" cy="1325563"/>
          </a:xfrm>
        </p:spPr>
        <p:txBody>
          <a:bodyPr/>
          <a:lstStyle>
            <a:lvl1pPr>
              <a:defRPr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4418" y="1825625"/>
            <a:ext cx="10943165" cy="3990384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49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7" y="1188748"/>
            <a:ext cx="10930467" cy="2852737"/>
          </a:xfrm>
        </p:spPr>
        <p:txBody>
          <a:bodyPr anchor="b"/>
          <a:lstStyle>
            <a:lvl1pPr>
              <a:defRPr sz="6000"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4417" y="4068469"/>
            <a:ext cx="109304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3834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8" y="365125"/>
            <a:ext cx="10943165" cy="1325563"/>
          </a:xfrm>
        </p:spPr>
        <p:txBody>
          <a:bodyPr/>
          <a:lstStyle>
            <a:lvl1pPr>
              <a:defRPr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4418" y="1825629"/>
            <a:ext cx="5395383" cy="39372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9"/>
            <a:ext cx="5395384" cy="393722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251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8" y="365125"/>
            <a:ext cx="10946341" cy="1325563"/>
          </a:xfrm>
        </p:spPr>
        <p:txBody>
          <a:bodyPr/>
          <a:lstStyle>
            <a:lvl1pPr>
              <a:defRPr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4418" y="1681163"/>
            <a:ext cx="53731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67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418" y="2505079"/>
            <a:ext cx="5373159" cy="32046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3953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67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3" y="2505079"/>
            <a:ext cx="5395381" cy="32046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5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4418" y="365125"/>
            <a:ext cx="10943165" cy="1325563"/>
          </a:xfrm>
        </p:spPr>
        <p:txBody>
          <a:bodyPr/>
          <a:lstStyle>
            <a:lvl1pPr>
              <a:defRPr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96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7222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5"/>
            <a:ext cx="3932237" cy="3693207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67"/>
            </a:lvl2pPr>
            <a:lvl3pPr marL="914332" indent="0">
              <a:buNone/>
              <a:defRPr sz="1200"/>
            </a:lvl3pPr>
            <a:lvl4pPr marL="1371498" indent="0">
              <a:buNone/>
              <a:defRPr sz="1067"/>
            </a:lvl4pPr>
            <a:lvl5pPr marL="1828664" indent="0">
              <a:buNone/>
              <a:defRPr sz="1067"/>
            </a:lvl5pPr>
            <a:lvl6pPr marL="2285830" indent="0">
              <a:buNone/>
              <a:defRPr sz="1067"/>
            </a:lvl6pPr>
            <a:lvl7pPr marL="2742994" indent="0">
              <a:buNone/>
              <a:defRPr sz="1067"/>
            </a:lvl7pPr>
            <a:lvl8pPr marL="3200160" indent="0">
              <a:buNone/>
              <a:defRPr sz="1067"/>
            </a:lvl8pPr>
            <a:lvl9pPr marL="3657327" indent="0">
              <a:buNone/>
              <a:defRPr sz="106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9434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9AAC46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669096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51629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67"/>
            </a:lvl2pPr>
            <a:lvl3pPr marL="914332" indent="0">
              <a:buNone/>
              <a:defRPr sz="1200"/>
            </a:lvl3pPr>
            <a:lvl4pPr marL="1371498" indent="0">
              <a:buNone/>
              <a:defRPr sz="1067"/>
            </a:lvl4pPr>
            <a:lvl5pPr marL="1828664" indent="0">
              <a:buNone/>
              <a:defRPr sz="1067"/>
            </a:lvl5pPr>
            <a:lvl6pPr marL="2285830" indent="0">
              <a:buNone/>
              <a:defRPr sz="1067"/>
            </a:lvl6pPr>
            <a:lvl7pPr marL="2742994" indent="0">
              <a:buNone/>
              <a:defRPr sz="1067"/>
            </a:lvl7pPr>
            <a:lvl8pPr marL="3200160" indent="0">
              <a:buNone/>
              <a:defRPr sz="1067"/>
            </a:lvl8pPr>
            <a:lvl9pPr marL="3657327" indent="0">
              <a:buNone/>
              <a:defRPr sz="1067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134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02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4691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5" name="Gerader Verbinder 4"/>
          <p:cNvCxnSpPr/>
          <p:nvPr userDrawn="1"/>
        </p:nvCxnSpPr>
        <p:spPr>
          <a:xfrm>
            <a:off x="838200" y="6129867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69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AAC46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bit.ly/DataGrillen2019Day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11.jpe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xing.com/profile/Uwe_Ricken" TargetMode="External"/><Relationship Id="rId5" Type="http://schemas.openxmlformats.org/officeDocument/2006/relationships/hyperlink" Target="https://twitter.com/@dbberater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0020%20-%20when%20will%20statistics%20objects%20be%20created.sq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de-DE" dirty="0"/>
              <a:t>SQL Server Security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Autor: Uwe Ricken</a:t>
            </a:r>
            <a:br>
              <a:rPr lang="de-DE" dirty="0"/>
            </a:br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db</a:t>
            </a:r>
            <a:r>
              <a:rPr lang="de-DE" dirty="0"/>
              <a:t> Berater GmbH</a:t>
            </a:r>
          </a:p>
        </p:txBody>
      </p:sp>
    </p:spTree>
    <p:extLst>
      <p:ext uri="{BB962C8B-B14F-4D97-AF65-F5344CB8AC3E}">
        <p14:creationId xmlns:p14="http://schemas.microsoft.com/office/powerpoint/2010/main" val="127305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24418" y="1825629"/>
            <a:ext cx="5547782" cy="2887482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Schlüsselübergabe durch Eigentümer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317646" y="1825629"/>
            <a:ext cx="5395383" cy="3937223"/>
          </a:xfrm>
        </p:spPr>
        <p:txBody>
          <a:bodyPr/>
          <a:lstStyle/>
          <a:p>
            <a:r>
              <a:rPr lang="de-DE" dirty="0"/>
              <a:t>Für Daisy wird in SQL Server ein Konto angelegt.</a:t>
            </a:r>
          </a:p>
          <a:p>
            <a:r>
              <a:rPr lang="de-DE" dirty="0"/>
              <a:t>Dieses Konto ist nur für den SQL Server gültig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86004" y="2144893"/>
            <a:ext cx="378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Arobic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-Club Lahme Ente!</a:t>
            </a:r>
          </a:p>
          <a:p>
            <a:endParaRPr lang="de-DE" dirty="0"/>
          </a:p>
          <a:p>
            <a:r>
              <a:rPr lang="de-DE" sz="1600" dirty="0"/>
              <a:t>Daisy Duck</a:t>
            </a:r>
          </a:p>
          <a:p>
            <a:r>
              <a:rPr lang="de-DE" sz="1600" dirty="0"/>
              <a:t>Entengasse 12</a:t>
            </a:r>
          </a:p>
          <a:p>
            <a:endParaRPr lang="de-DE" sz="1600" dirty="0"/>
          </a:p>
          <a:p>
            <a:r>
              <a:rPr lang="de-DE" sz="1600" dirty="0"/>
              <a:t>12345 Entenhausen</a:t>
            </a:r>
          </a:p>
          <a:p>
            <a:endParaRPr lang="de-DE" dirty="0"/>
          </a:p>
          <a:p>
            <a:r>
              <a:rPr lang="de-DE" sz="1400" b="1" dirty="0"/>
              <a:t>0xB8BF828021847B48ADFA62FD6B40E78E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209185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50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Zugang </a:t>
            </a:r>
            <a:r>
              <a:rPr lang="de-DE"/>
              <a:t>zum ehrenwerten </a:t>
            </a:r>
            <a:r>
              <a:rPr lang="de-DE" dirty="0"/>
              <a:t>Haus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958" y="2886075"/>
            <a:ext cx="5000625" cy="10858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nhaltsplatzhalt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8" y="1696332"/>
            <a:ext cx="2922814" cy="4129055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623888" y="5836355"/>
            <a:ext cx="29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NB-LENOVO-I\SQL_2016</a:t>
            </a:r>
          </a:p>
        </p:txBody>
      </p:sp>
      <p:sp>
        <p:nvSpPr>
          <p:cNvPr id="11" name="Rechteck 10"/>
          <p:cNvSpPr/>
          <p:nvPr/>
        </p:nvSpPr>
        <p:spPr>
          <a:xfrm>
            <a:off x="623888" y="5418667"/>
            <a:ext cx="600956" cy="40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690532" y="2886076"/>
            <a:ext cx="1298223" cy="1085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KEY</a:t>
            </a:r>
          </a:p>
        </p:txBody>
      </p:sp>
      <p:cxnSp>
        <p:nvCxnSpPr>
          <p:cNvPr id="14" name="Gerade Verbindung mit Pfeil 13"/>
          <p:cNvCxnSpPr>
            <a:stCxn id="6" idx="1"/>
            <a:endCxn id="12" idx="3"/>
          </p:cNvCxnSpPr>
          <p:nvPr/>
        </p:nvCxnSpPr>
        <p:spPr>
          <a:xfrm flipH="1">
            <a:off x="5988755" y="3429000"/>
            <a:ext cx="5782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/>
          <p:cNvCxnSpPr>
            <a:stCxn id="12" idx="1"/>
            <a:endCxn id="10" idx="2"/>
          </p:cNvCxnSpPr>
          <p:nvPr/>
        </p:nvCxnSpPr>
        <p:spPr>
          <a:xfrm rot="10800000" flipV="1">
            <a:off x="2087122" y="3429001"/>
            <a:ext cx="2603410" cy="2776686"/>
          </a:xfrm>
          <a:prstGeom prst="bentConnector4">
            <a:avLst>
              <a:gd name="adj1" fmla="val 21898"/>
              <a:gd name="adj2" fmla="val 1082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9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Zutritt in die Wohnung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Datenbank in einem SQL Server ist eine separate Wohnung</a:t>
            </a:r>
          </a:p>
          <a:p>
            <a:r>
              <a:rPr lang="de-DE" dirty="0"/>
              <a:t>Nur, weil ein Schlüssel für das </a:t>
            </a:r>
            <a:r>
              <a:rPr lang="de-DE" b="1" dirty="0"/>
              <a:t>Haus</a:t>
            </a:r>
            <a:r>
              <a:rPr lang="de-DE" dirty="0"/>
              <a:t> existiert, kann ich nicht in jede Wohnung eintreten!</a:t>
            </a:r>
          </a:p>
          <a:p>
            <a:r>
              <a:rPr lang="de-DE" dirty="0"/>
              <a:t>Um eine Wohnung betreten zu können, benötige ich einen zweiten Schlüssel</a:t>
            </a:r>
          </a:p>
        </p:txBody>
      </p:sp>
    </p:spTree>
    <p:extLst>
      <p:ext uri="{BB962C8B-B14F-4D97-AF65-F5344CB8AC3E}">
        <p14:creationId xmlns:p14="http://schemas.microsoft.com/office/powerpoint/2010/main" val="295410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Schemata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>
          <a:xfrm>
            <a:off x="6711576" y="1825629"/>
            <a:ext cx="4856008" cy="3937223"/>
          </a:xfrm>
        </p:spPr>
        <p:txBody>
          <a:bodyPr>
            <a:normAutofit/>
          </a:bodyPr>
          <a:lstStyle/>
          <a:p>
            <a:r>
              <a:rPr lang="de-DE" dirty="0"/>
              <a:t>Ein Schema ist das </a:t>
            </a:r>
            <a:r>
              <a:rPr lang="de-DE"/>
              <a:t>Zimmer einer </a:t>
            </a:r>
            <a:r>
              <a:rPr lang="de-DE" dirty="0"/>
              <a:t>Wohnung!</a:t>
            </a:r>
          </a:p>
          <a:p>
            <a:r>
              <a:rPr lang="de-DE" dirty="0"/>
              <a:t>Ein Schema ist ein Container für Objekte.</a:t>
            </a:r>
          </a:p>
          <a:p>
            <a:r>
              <a:rPr lang="de-DE" dirty="0"/>
              <a:t>In einem einzelnen Schema können Objekte enthalten sein, die im Besitz unterschiedlicher Benutzer sind.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139" y="1690688"/>
            <a:ext cx="6242477" cy="427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584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C3129-FA15-4747-A912-452F5885D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So, raus </a:t>
            </a:r>
            <a:r>
              <a:rPr lang="de-DE"/>
              <a:t>jetzt!</a:t>
            </a:r>
            <a:br>
              <a:rPr lang="de-DE"/>
            </a:br>
            <a:r>
              <a:rPr lang="de-DE"/>
              <a:t>Haus </a:t>
            </a:r>
            <a:r>
              <a:rPr lang="de-DE" dirty="0"/>
              <a:t>wird abgerissen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1A20A9F-C500-42DF-BD55-16DA14836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Vielen Dank für Eure Aufmerksamkeit</a:t>
            </a:r>
          </a:p>
          <a:p>
            <a:endParaRPr lang="de-DE" dirty="0"/>
          </a:p>
          <a:p>
            <a:r>
              <a:rPr lang="de-DE" dirty="0"/>
              <a:t>Uwe Ricken</a:t>
            </a:r>
          </a:p>
          <a:p>
            <a:r>
              <a:rPr lang="de-DE" b="1" dirty="0" err="1">
                <a:solidFill>
                  <a:schemeClr val="accent1">
                    <a:lumMod val="50000"/>
                  </a:schemeClr>
                </a:solidFill>
              </a:rPr>
              <a:t>db</a:t>
            </a:r>
            <a:r>
              <a:rPr lang="de-DE" dirty="0"/>
              <a:t> Berater GmbH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8843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AE6B-CD7A-4134-83D0-C6E8BEC4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54" y="629266"/>
            <a:ext cx="6536266" cy="1676603"/>
          </a:xfrm>
        </p:spPr>
        <p:txBody>
          <a:bodyPr>
            <a:normAutofit/>
          </a:bodyPr>
          <a:lstStyle/>
          <a:p>
            <a:r>
              <a:rPr lang="en-US" dirty="0"/>
              <a:t>Session Feedback Day 2 (not optional!)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B82-BD4C-416B-A2FD-2E1F8379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3747558"/>
            <a:ext cx="6624319" cy="102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http://bit.ly/DataGrillen2019Day2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27E74-6FB8-4A5D-A449-7CA94A05D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0613" y="698138"/>
            <a:ext cx="5461724" cy="54617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7230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2BAC502-F43D-40F8-8194-E45B9EB12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12" y="5399015"/>
            <a:ext cx="3046780" cy="75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9A1AE-3022-4E21-9234-079AD3D0D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137" y="4127566"/>
            <a:ext cx="3463724" cy="830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A3AA57-A85A-49FD-B87F-63E28453E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42" y="2310494"/>
            <a:ext cx="2857500" cy="828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4E6161-1F7D-4A49-ACE3-218C3C92B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540" y="4243606"/>
            <a:ext cx="3001149" cy="598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041732-5FF7-44B2-A2D6-FFB008F578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99" y="313449"/>
            <a:ext cx="3310472" cy="169834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7C6743-618A-4E22-BF33-BF0B1CE0B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799" y="85981"/>
            <a:ext cx="3457093" cy="2153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CFDAF-DD57-4A51-A011-4AA55BD98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258" y="3283721"/>
            <a:ext cx="1953446" cy="13350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A4CB87-BAE4-4ED3-A678-333F56EC33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2" y="2385800"/>
            <a:ext cx="3550056" cy="6780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FBC5C3-A4BD-4615-AF00-C8C55036C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534" y="1347398"/>
            <a:ext cx="1399925" cy="1192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858B0-CAC6-4568-958B-1D447BF669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604" y="5217241"/>
            <a:ext cx="2317558" cy="11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55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since 2008 I'm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 err="1"/>
              <a:t>twitter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@dbberater</a:t>
            </a:r>
            <a:endParaRPr lang="de-DE" sz="1400" dirty="0"/>
          </a:p>
          <a:p>
            <a:pPr marL="0" indent="0">
              <a:buNone/>
              <a:tabLst>
                <a:tab pos="903265" algn="l"/>
              </a:tabLst>
            </a:pPr>
            <a:r>
              <a:rPr lang="de-DE" sz="1400" b="1" dirty="0" err="1"/>
              <a:t>xing</a:t>
            </a:r>
            <a:r>
              <a:rPr lang="de-DE" sz="1400" b="1" dirty="0"/>
              <a:t>:</a:t>
            </a:r>
            <a:r>
              <a:rPr lang="de-DE" sz="1400" dirty="0"/>
              <a:t>	</a:t>
            </a:r>
            <a:r>
              <a:rPr lang="de-DE" sz="1400" dirty="0">
                <a:hlinkClick r:id="rId6"/>
              </a:rPr>
              <a:t>http://www.xing.com/profile/Uwe_Ricken</a:t>
            </a:r>
            <a:endParaRPr lang="de-DE" sz="1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3408667"/>
            <a:ext cx="1872208" cy="1872208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4682332"/>
            <a:ext cx="1458955" cy="5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1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Zutritt in das „ehrenwerte Haus“ erlangen</a:t>
            </a:r>
          </a:p>
          <a:p>
            <a:pPr lvl="1"/>
            <a:r>
              <a:rPr lang="de-DE" dirty="0"/>
              <a:t>Logins</a:t>
            </a:r>
          </a:p>
          <a:p>
            <a:pPr lvl="1"/>
            <a:r>
              <a:rPr lang="de-DE" dirty="0"/>
              <a:t>Mixed Authentication vs. Windows Authentication</a:t>
            </a:r>
          </a:p>
          <a:p>
            <a:r>
              <a:rPr lang="de-DE" dirty="0"/>
              <a:t>Mögliche Berechtigungen im „ehrenwerten Haus“</a:t>
            </a:r>
          </a:p>
          <a:p>
            <a:pPr lvl="1"/>
            <a:r>
              <a:rPr lang="de-DE" dirty="0"/>
              <a:t>Serverrollen</a:t>
            </a:r>
          </a:p>
          <a:p>
            <a:r>
              <a:rPr lang="de-DE" dirty="0"/>
              <a:t>Zutritt in die Wohnung erlangen</a:t>
            </a:r>
          </a:p>
          <a:p>
            <a:pPr lvl="1"/>
            <a:r>
              <a:rPr lang="de-DE" dirty="0"/>
              <a:t>Datenbankbenutzer</a:t>
            </a:r>
          </a:p>
          <a:p>
            <a:pPr lvl="1"/>
            <a:r>
              <a:rPr lang="de-DE" dirty="0"/>
              <a:t>Eigentümer einer Wohnung vs. Mitbewohner</a:t>
            </a:r>
          </a:p>
          <a:p>
            <a:r>
              <a:rPr lang="de-DE" dirty="0"/>
              <a:t>Einrichten der Wohnung</a:t>
            </a:r>
          </a:p>
          <a:p>
            <a:pPr lvl="1"/>
            <a:r>
              <a:rPr lang="de-DE" dirty="0"/>
              <a:t>Planung der möglichen Zimmer in der Wohnung (Schemata)</a:t>
            </a:r>
          </a:p>
          <a:p>
            <a:pPr lvl="1"/>
            <a:r>
              <a:rPr lang="de-DE" dirty="0"/>
              <a:t>Berechtigungen in den Zimmern</a:t>
            </a:r>
          </a:p>
        </p:txBody>
      </p:sp>
    </p:spTree>
    <p:extLst>
      <p:ext uri="{BB962C8B-B14F-4D97-AF65-F5344CB8AC3E}">
        <p14:creationId xmlns:p14="http://schemas.microsoft.com/office/powerpoint/2010/main" val="261117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Nomenklatur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5921375" algn="l"/>
              </a:tabLst>
            </a:pPr>
            <a:r>
              <a:rPr lang="de-DE" dirty="0"/>
              <a:t>Microsoft SQL Server Instanz:	Mietshaus</a:t>
            </a:r>
          </a:p>
          <a:p>
            <a:pPr>
              <a:tabLst>
                <a:tab pos="5921375" algn="l"/>
              </a:tabLst>
            </a:pPr>
            <a:r>
              <a:rPr lang="de-DE" dirty="0"/>
              <a:t>Datenbank in SQL Server Instanz:	Wohnung</a:t>
            </a:r>
          </a:p>
          <a:p>
            <a:pPr>
              <a:tabLst>
                <a:tab pos="5921375" algn="l"/>
              </a:tabLst>
            </a:pPr>
            <a:r>
              <a:rPr lang="de-DE" dirty="0"/>
              <a:t>Schema in einer Datenbank:	Zimmer</a:t>
            </a:r>
          </a:p>
          <a:p>
            <a:pPr>
              <a:tabLst>
                <a:tab pos="5921375" algn="l"/>
              </a:tabLst>
            </a:pPr>
            <a:r>
              <a:rPr lang="de-DE" dirty="0"/>
              <a:t>Tabellen / Views / …:	Inventar (Möbel, etc.)</a:t>
            </a:r>
          </a:p>
          <a:p>
            <a:pPr>
              <a:tabLst>
                <a:tab pos="5921375" algn="l"/>
              </a:tabLst>
            </a:pPr>
            <a:endParaRPr lang="de-DE" dirty="0"/>
          </a:p>
          <a:p>
            <a:pPr>
              <a:tabLst>
                <a:tab pos="5921375" algn="l"/>
              </a:tabLst>
            </a:pPr>
            <a:r>
              <a:rPr lang="de-DE" dirty="0"/>
              <a:t>Eigentümer:	</a:t>
            </a:r>
            <a:r>
              <a:rPr lang="de-DE" dirty="0" err="1"/>
              <a:t>sysadmin</a:t>
            </a:r>
            <a:endParaRPr lang="de-DE" dirty="0"/>
          </a:p>
          <a:p>
            <a:pPr>
              <a:tabLst>
                <a:tab pos="5921375" algn="l"/>
              </a:tabLst>
            </a:pPr>
            <a:r>
              <a:rPr lang="de-DE" dirty="0"/>
              <a:t>Zugangsberechtigter:	Login</a:t>
            </a:r>
          </a:p>
          <a:p>
            <a:pPr>
              <a:tabLst>
                <a:tab pos="5921375" algn="l"/>
              </a:tabLst>
            </a:pPr>
            <a:r>
              <a:rPr lang="de-DE" dirty="0"/>
              <a:t>Mieter:	Datenbankbenutzer</a:t>
            </a:r>
          </a:p>
        </p:txBody>
      </p:sp>
    </p:spTree>
    <p:extLst>
      <p:ext uri="{BB962C8B-B14F-4D97-AF65-F5344CB8AC3E}">
        <p14:creationId xmlns:p14="http://schemas.microsoft.com/office/powerpoint/2010/main" val="2568267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ehrenwerte Haus (Server)</a:t>
            </a:r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8" y="1696332"/>
            <a:ext cx="2922814" cy="4129055"/>
          </a:xfrm>
        </p:spPr>
      </p:pic>
      <p:sp>
        <p:nvSpPr>
          <p:cNvPr id="5" name="Inhaltsplatzhalter 4"/>
          <p:cNvSpPr>
            <a:spLocks noGrp="1"/>
          </p:cNvSpPr>
          <p:nvPr>
            <p:ph sz="half" idx="2"/>
          </p:nvPr>
        </p:nvSpPr>
        <p:spPr>
          <a:xfrm>
            <a:off x="3547233" y="1825629"/>
            <a:ext cx="8020352" cy="3937223"/>
          </a:xfrm>
        </p:spPr>
        <p:txBody>
          <a:bodyPr>
            <a:normAutofit/>
          </a:bodyPr>
          <a:lstStyle/>
          <a:p>
            <a:r>
              <a:rPr lang="de-DE" dirty="0"/>
              <a:t>Eine Microsoft SQL Server Instanz ist wie ein Wohnhaus mit wenigen oder vielen Wohnungen</a:t>
            </a:r>
          </a:p>
          <a:p>
            <a:r>
              <a:rPr lang="de-DE" dirty="0"/>
              <a:t>Wer in das Haus möchte, benötigt einen Schlüssel</a:t>
            </a:r>
          </a:p>
          <a:p>
            <a:r>
              <a:rPr lang="de-DE" dirty="0"/>
              <a:t>Zugang zum Haus erhalten nur Personen mit gültigem Schlüssel</a:t>
            </a:r>
          </a:p>
          <a:p>
            <a:pPr lvl="1"/>
            <a:r>
              <a:rPr lang="de-DE" dirty="0"/>
              <a:t>Ausgestellt von einer Behörde (Windows Konto)</a:t>
            </a:r>
          </a:p>
          <a:p>
            <a:pPr lvl="1"/>
            <a:r>
              <a:rPr lang="de-DE" dirty="0"/>
              <a:t>Ausgestellt vom Eigentümer des Hauses (SQL Konto)</a:t>
            </a:r>
          </a:p>
          <a:p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23888" y="5836355"/>
            <a:ext cx="29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NB-LENOVO-I\SQL_2016</a:t>
            </a:r>
          </a:p>
        </p:txBody>
      </p:sp>
      <p:sp>
        <p:nvSpPr>
          <p:cNvPr id="8" name="Rechteck 7"/>
          <p:cNvSpPr/>
          <p:nvPr/>
        </p:nvSpPr>
        <p:spPr>
          <a:xfrm>
            <a:off x="623888" y="5418667"/>
            <a:ext cx="600956" cy="4010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27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24418" y="1825629"/>
            <a:ext cx="5547782" cy="2887482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Schlüsselübergabe durch Personalausweis</a:t>
            </a:r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" y="2155477"/>
            <a:ext cx="1356439" cy="1948038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Donald besitzt einen BPA und möchte gerne in das Haus.</a:t>
            </a:r>
          </a:p>
          <a:p>
            <a:r>
              <a:rPr lang="de-DE" dirty="0"/>
              <a:t>Donald ist durch seine BPA-Nummer eindeutig identifizierbar.</a:t>
            </a:r>
          </a:p>
          <a:p>
            <a:r>
              <a:rPr lang="de-DE" dirty="0"/>
              <a:t>Donald benötigt lediglich den Schlüssel zum Hausflur.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86004" y="2144893"/>
            <a:ext cx="378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PERSONALAUSWEIS</a:t>
            </a:r>
          </a:p>
          <a:p>
            <a:endParaRPr lang="de-DE" dirty="0"/>
          </a:p>
          <a:p>
            <a:r>
              <a:rPr lang="de-DE" sz="1600" dirty="0"/>
              <a:t>Donald Duck</a:t>
            </a:r>
          </a:p>
          <a:p>
            <a:r>
              <a:rPr lang="de-DE" sz="1600" dirty="0"/>
              <a:t>Entengasse 10</a:t>
            </a:r>
          </a:p>
          <a:p>
            <a:endParaRPr lang="de-DE" sz="1600" dirty="0"/>
          </a:p>
          <a:p>
            <a:r>
              <a:rPr lang="de-DE" sz="1600" dirty="0"/>
              <a:t>12345 Entenhausen</a:t>
            </a:r>
          </a:p>
          <a:p>
            <a:endParaRPr lang="de-DE" dirty="0"/>
          </a:p>
          <a:p>
            <a:r>
              <a:rPr lang="de-DE" sz="1400" b="1" dirty="0"/>
              <a:t>0x010500000000000515000000F90DD5F…</a:t>
            </a:r>
          </a:p>
        </p:txBody>
      </p:sp>
    </p:spTree>
    <p:extLst>
      <p:ext uri="{BB962C8B-B14F-4D97-AF65-F5344CB8AC3E}">
        <p14:creationId xmlns:p14="http://schemas.microsoft.com/office/powerpoint/2010/main" val="406486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Erstellen eines Logins (Windows)	</a:t>
            </a:r>
          </a:p>
        </p:txBody>
      </p:sp>
      <p:pic>
        <p:nvPicPr>
          <p:cNvPr id="9" name="Inhaltsplatzhalt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20" y="2155477"/>
            <a:ext cx="1356439" cy="1948038"/>
          </a:xfrm>
        </p:spPr>
      </p:pic>
      <p:sp>
        <p:nvSpPr>
          <p:cNvPr id="6" name="Inhaltsplatzhalt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Donald ist Mitglied der Domäne.</a:t>
            </a:r>
          </a:p>
          <a:p>
            <a:r>
              <a:rPr lang="de-DE" dirty="0"/>
              <a:t>Donald ist eindeutig durch seine SID zu identifizieren.</a:t>
            </a:r>
          </a:p>
          <a:p>
            <a:r>
              <a:rPr lang="de-DE" dirty="0"/>
              <a:t>Donald benötigt einen Login für den Zugriff auf Microsoft SQL Servers.</a:t>
            </a:r>
          </a:p>
        </p:txBody>
      </p:sp>
      <p:pic>
        <p:nvPicPr>
          <p:cNvPr id="5" name="Inhaltsplatzhalter 3" descr="Don’t wait just download the free demo of 1V0-604 practice test and ...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347" y="5897793"/>
            <a:ext cx="1081236" cy="5406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624418" y="1825629"/>
            <a:ext cx="5547782" cy="2887482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286004" y="2144893"/>
            <a:ext cx="378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PERSONALAUSWEIS</a:t>
            </a:r>
          </a:p>
          <a:p>
            <a:endParaRPr lang="de-DE" dirty="0"/>
          </a:p>
          <a:p>
            <a:r>
              <a:rPr lang="de-DE" sz="1600" dirty="0"/>
              <a:t>Donald Duck</a:t>
            </a:r>
          </a:p>
          <a:p>
            <a:r>
              <a:rPr lang="de-DE" sz="1600" dirty="0"/>
              <a:t>Entengasse 10</a:t>
            </a:r>
          </a:p>
          <a:p>
            <a:endParaRPr lang="de-DE" sz="1600" dirty="0"/>
          </a:p>
          <a:p>
            <a:r>
              <a:rPr lang="de-DE" sz="1600" dirty="0"/>
              <a:t>12345 Entenhausen</a:t>
            </a:r>
          </a:p>
          <a:p>
            <a:endParaRPr lang="de-DE" dirty="0"/>
          </a:p>
          <a:p>
            <a:r>
              <a:rPr lang="de-DE" sz="1400" b="1" dirty="0"/>
              <a:t>0x010500000000000515000000F90DD5F…</a:t>
            </a:r>
          </a:p>
        </p:txBody>
      </p:sp>
      <p:pic>
        <p:nvPicPr>
          <p:cNvPr id="11" name="Inhaltsplatzhalter 6">
            <a:extLst>
              <a:ext uri="{FF2B5EF4-FFF2-40B4-BE49-F238E27FC236}">
                <a16:creationId xmlns:a16="http://schemas.microsoft.com/office/drawing/2014/main" id="{FD32BEE7-9206-4AE1-B31D-DF5FD72DA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20" y="2307877"/>
            <a:ext cx="1356439" cy="194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2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624418" y="1825629"/>
            <a:ext cx="5547782" cy="2887482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Schlüsselübergabe durch Eigentümer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6317646" y="1825629"/>
            <a:ext cx="5395383" cy="3937223"/>
          </a:xfrm>
        </p:spPr>
        <p:txBody>
          <a:bodyPr/>
          <a:lstStyle/>
          <a:p>
            <a:r>
              <a:rPr lang="de-DE" dirty="0"/>
              <a:t>Daisy besitzt keinen BPA.</a:t>
            </a:r>
          </a:p>
          <a:p>
            <a:r>
              <a:rPr lang="de-DE" dirty="0"/>
              <a:t>Da Daisy nicht eindeutig identifizierbar ist, muss der Eigentümer des Hauses selbst einen Zugang für Daisy erzeugen.</a:t>
            </a:r>
          </a:p>
          <a:p>
            <a:r>
              <a:rPr lang="de-DE" dirty="0"/>
              <a:t>Damit erhält Daisy automatisch einen Schlüssel für den Zugang zum Haus!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86004" y="2144893"/>
            <a:ext cx="3784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Arobic</a:t>
            </a:r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-Club Lahme Ente!</a:t>
            </a:r>
          </a:p>
          <a:p>
            <a:endParaRPr lang="de-DE" dirty="0"/>
          </a:p>
          <a:p>
            <a:r>
              <a:rPr lang="de-DE" sz="1600" dirty="0"/>
              <a:t>Daisy Duck</a:t>
            </a:r>
          </a:p>
          <a:p>
            <a:r>
              <a:rPr lang="de-DE" sz="1600" dirty="0"/>
              <a:t>Entengasse 12</a:t>
            </a:r>
          </a:p>
          <a:p>
            <a:endParaRPr lang="de-DE" sz="1600" dirty="0"/>
          </a:p>
          <a:p>
            <a:r>
              <a:rPr lang="de-DE" sz="1600" dirty="0"/>
              <a:t>12345 Entenhausen</a:t>
            </a:r>
          </a:p>
          <a:p>
            <a:endParaRPr lang="de-DE" dirty="0"/>
          </a:p>
          <a:p>
            <a:r>
              <a:rPr lang="de-DE" sz="1400" b="1" dirty="0"/>
              <a:t>0xB8BF828021847B48ADFA62FD6B40E78E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2209185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2973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8DB9B3D7-2A9C-49F7-BC0D-F56D8A97B2CF}" vid="{AB57EF8D-F334-459A-A46E-D86DA013643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457</Words>
  <Application>Microsoft Office PowerPoint</Application>
  <PresentationFormat>Breitbild</PresentationFormat>
  <Paragraphs>107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Segoe UI</vt:lpstr>
      <vt:lpstr>1_SQLKonferenz_PPT_Vorlage_16zu9</vt:lpstr>
      <vt:lpstr>SQL Server Security Grundlagen</vt:lpstr>
      <vt:lpstr>PowerPoint-Präsentation</vt:lpstr>
      <vt:lpstr>Uwe Ricken db Berater GmbH</vt:lpstr>
      <vt:lpstr>Agenda</vt:lpstr>
      <vt:lpstr>Nomenklatur</vt:lpstr>
      <vt:lpstr>Das ehrenwerte Haus (Server)</vt:lpstr>
      <vt:lpstr>Schlüsselübergabe durch Personalausweis</vt:lpstr>
      <vt:lpstr>Erstellen eines Logins (Windows) </vt:lpstr>
      <vt:lpstr>Schlüsselübergabe durch Eigentümer</vt:lpstr>
      <vt:lpstr>Schlüsselübergabe durch Eigentümer</vt:lpstr>
      <vt:lpstr>Zugang zum ehrenwerten Haus</vt:lpstr>
      <vt:lpstr>Zutritt in die Wohnung</vt:lpstr>
      <vt:lpstr>Schemata</vt:lpstr>
      <vt:lpstr>So, raus jetzt! Haus wird abgerissen</vt:lpstr>
      <vt:lpstr>Session Feedback Day 2 (not optional!)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Security</dc:title>
  <dc:creator>Uwe Ricken</dc:creator>
  <cp:lastModifiedBy>Uwe Ricken</cp:lastModifiedBy>
  <cp:revision>40</cp:revision>
  <dcterms:created xsi:type="dcterms:W3CDTF">2017-05-02T12:42:37Z</dcterms:created>
  <dcterms:modified xsi:type="dcterms:W3CDTF">2019-06-21T06:00:37Z</dcterms:modified>
</cp:coreProperties>
</file>