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61" r:id="rId4"/>
    <p:sldId id="327" r:id="rId5"/>
    <p:sldId id="328" r:id="rId6"/>
    <p:sldId id="332" r:id="rId7"/>
    <p:sldId id="355" r:id="rId8"/>
    <p:sldId id="356" r:id="rId9"/>
    <p:sldId id="358" r:id="rId10"/>
    <p:sldId id="360" r:id="rId11"/>
    <p:sldId id="361" r:id="rId12"/>
    <p:sldId id="338" r:id="rId13"/>
    <p:sldId id="341" r:id="rId14"/>
    <p:sldId id="342" r:id="rId15"/>
    <p:sldId id="353" r:id="rId16"/>
    <p:sldId id="362" r:id="rId17"/>
    <p:sldId id="268" r:id="rId18"/>
    <p:sldId id="346" r:id="rId19"/>
    <p:sldId id="363" r:id="rId20"/>
    <p:sldId id="359" r:id="rId21"/>
    <p:sldId id="364" r:id="rId22"/>
    <p:sldId id="365" r:id="rId23"/>
    <p:sldId id="270"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963" autoAdjust="0"/>
  </p:normalViewPr>
  <p:slideViewPr>
    <p:cSldViewPr snapToGrid="0">
      <p:cViewPr varScale="1">
        <p:scale>
          <a:sx n="57" d="100"/>
          <a:sy n="57"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AB9AD9-F32C-44E7-821C-3868146B1B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D6945D1-1657-4844-8756-BFD46A9E8ADF}">
      <dgm:prSet phldrT="[Text]"/>
      <dgm:spPr/>
      <dgm:t>
        <a:bodyPr/>
        <a:lstStyle/>
        <a:p>
          <a:r>
            <a:rPr lang="en-GB" dirty="0"/>
            <a:t>Similar architecture to Failover Cluster Instance.</a:t>
          </a:r>
        </a:p>
      </dgm:t>
    </dgm:pt>
    <dgm:pt modelId="{F2F18A02-5E07-4F1A-B8A8-30A57F72855C}" type="parTrans" cxnId="{132AE667-DF8C-405C-B19A-874067A653A5}">
      <dgm:prSet/>
      <dgm:spPr/>
      <dgm:t>
        <a:bodyPr/>
        <a:lstStyle/>
        <a:p>
          <a:endParaRPr lang="en-GB"/>
        </a:p>
      </dgm:t>
    </dgm:pt>
    <dgm:pt modelId="{308EBB6D-9F55-41B6-AC6D-C6EBB983ECAB}" type="sibTrans" cxnId="{132AE667-DF8C-405C-B19A-874067A653A5}">
      <dgm:prSet/>
      <dgm:spPr/>
      <dgm:t>
        <a:bodyPr/>
        <a:lstStyle/>
        <a:p>
          <a:endParaRPr lang="en-GB"/>
        </a:p>
      </dgm:t>
    </dgm:pt>
    <dgm:pt modelId="{70DB6A1B-940D-490F-9837-C17F6CC5906B}">
      <dgm:prSet phldrT="[Text]"/>
      <dgm:spPr/>
      <dgm:t>
        <a:bodyPr/>
        <a:lstStyle/>
        <a:p>
          <a:r>
            <a:rPr lang="en-GB" dirty="0"/>
            <a:t>Leverages Azure storage for databases.</a:t>
          </a:r>
        </a:p>
      </dgm:t>
    </dgm:pt>
    <dgm:pt modelId="{E1124EDB-5F23-489C-AA76-3F4870FD7CE2}" type="parTrans" cxnId="{83DE05BE-F7F5-4553-9DEA-A0C3D495E58C}">
      <dgm:prSet/>
      <dgm:spPr/>
      <dgm:t>
        <a:bodyPr/>
        <a:lstStyle/>
        <a:p>
          <a:endParaRPr lang="en-GB"/>
        </a:p>
      </dgm:t>
    </dgm:pt>
    <dgm:pt modelId="{D1A07885-5D1B-4632-AB6C-E9B6D96114F2}" type="sibTrans" cxnId="{83DE05BE-F7F5-4553-9DEA-A0C3D495E58C}">
      <dgm:prSet/>
      <dgm:spPr/>
      <dgm:t>
        <a:bodyPr/>
        <a:lstStyle/>
        <a:p>
          <a:endParaRPr lang="en-GB"/>
        </a:p>
      </dgm:t>
    </dgm:pt>
    <dgm:pt modelId="{73BCF21E-F55C-4CF6-873D-7A4C87276007}">
      <dgm:prSet phldrT="[Text]"/>
      <dgm:spPr/>
      <dgm:t>
        <a:bodyPr/>
        <a:lstStyle/>
        <a:p>
          <a:r>
            <a:rPr lang="en-GB" dirty="0"/>
            <a:t>Use for higher capacity scenarios.</a:t>
          </a:r>
        </a:p>
      </dgm:t>
    </dgm:pt>
    <dgm:pt modelId="{F93EBAC1-5C7B-472D-BE14-BD0591786AD4}" type="parTrans" cxnId="{120D81C9-8065-4EDD-B639-495F2909FF8F}">
      <dgm:prSet/>
      <dgm:spPr/>
      <dgm:t>
        <a:bodyPr/>
        <a:lstStyle/>
        <a:p>
          <a:endParaRPr lang="en-GB"/>
        </a:p>
      </dgm:t>
    </dgm:pt>
    <dgm:pt modelId="{9ECA2B62-BD46-43BA-BAAB-8EC3428749ED}" type="sibTrans" cxnId="{120D81C9-8065-4EDD-B639-495F2909FF8F}">
      <dgm:prSet/>
      <dgm:spPr/>
      <dgm:t>
        <a:bodyPr/>
        <a:lstStyle/>
        <a:p>
          <a:endParaRPr lang="en-GB"/>
        </a:p>
      </dgm:t>
    </dgm:pt>
    <dgm:pt modelId="{96DB7C07-8EDA-48BF-888A-0F458D7570A8}" type="pres">
      <dgm:prSet presAssocID="{83AB9AD9-F32C-44E7-821C-3868146B1BAA}" presName="linear" presStyleCnt="0">
        <dgm:presLayoutVars>
          <dgm:animLvl val="lvl"/>
          <dgm:resizeHandles val="exact"/>
        </dgm:presLayoutVars>
      </dgm:prSet>
      <dgm:spPr/>
    </dgm:pt>
    <dgm:pt modelId="{B32FF18D-1275-4F18-BC30-4A1631378BD7}" type="pres">
      <dgm:prSet presAssocID="{1D6945D1-1657-4844-8756-BFD46A9E8ADF}" presName="parentText" presStyleLbl="node1" presStyleIdx="0" presStyleCnt="3">
        <dgm:presLayoutVars>
          <dgm:chMax val="0"/>
          <dgm:bulletEnabled val="1"/>
        </dgm:presLayoutVars>
      </dgm:prSet>
      <dgm:spPr/>
    </dgm:pt>
    <dgm:pt modelId="{C968A31A-8F1D-420B-A38C-A74D3D20F76E}" type="pres">
      <dgm:prSet presAssocID="{308EBB6D-9F55-41B6-AC6D-C6EBB983ECAB}" presName="spacer" presStyleCnt="0"/>
      <dgm:spPr/>
    </dgm:pt>
    <dgm:pt modelId="{B0394250-1A1D-4387-B51E-7591259187D9}" type="pres">
      <dgm:prSet presAssocID="{70DB6A1B-940D-490F-9837-C17F6CC5906B}" presName="parentText" presStyleLbl="node1" presStyleIdx="1" presStyleCnt="3">
        <dgm:presLayoutVars>
          <dgm:chMax val="0"/>
          <dgm:bulletEnabled val="1"/>
        </dgm:presLayoutVars>
      </dgm:prSet>
      <dgm:spPr/>
    </dgm:pt>
    <dgm:pt modelId="{3A759C71-D16A-45A5-8C1D-39E21CC0EA65}" type="pres">
      <dgm:prSet presAssocID="{D1A07885-5D1B-4632-AB6C-E9B6D96114F2}" presName="spacer" presStyleCnt="0"/>
      <dgm:spPr/>
    </dgm:pt>
    <dgm:pt modelId="{9722C184-B5AF-44CE-9017-3B1ADD789EB1}" type="pres">
      <dgm:prSet presAssocID="{73BCF21E-F55C-4CF6-873D-7A4C87276007}" presName="parentText" presStyleLbl="node1" presStyleIdx="2" presStyleCnt="3">
        <dgm:presLayoutVars>
          <dgm:chMax val="0"/>
          <dgm:bulletEnabled val="1"/>
        </dgm:presLayoutVars>
      </dgm:prSet>
      <dgm:spPr/>
    </dgm:pt>
  </dgm:ptLst>
  <dgm:cxnLst>
    <dgm:cxn modelId="{854A820F-BFAC-46DA-843D-801169F8B01A}" type="presOf" srcId="{83AB9AD9-F32C-44E7-821C-3868146B1BAA}" destId="{96DB7C07-8EDA-48BF-888A-0F458D7570A8}" srcOrd="0" destOrd="0" presId="urn:microsoft.com/office/officeart/2005/8/layout/vList2"/>
    <dgm:cxn modelId="{1357A33A-DC54-4E96-8FE3-69701CECAAA1}" type="presOf" srcId="{70DB6A1B-940D-490F-9837-C17F6CC5906B}" destId="{B0394250-1A1D-4387-B51E-7591259187D9}" srcOrd="0" destOrd="0" presId="urn:microsoft.com/office/officeart/2005/8/layout/vList2"/>
    <dgm:cxn modelId="{132AE667-DF8C-405C-B19A-874067A653A5}" srcId="{83AB9AD9-F32C-44E7-821C-3868146B1BAA}" destId="{1D6945D1-1657-4844-8756-BFD46A9E8ADF}" srcOrd="0" destOrd="0" parTransId="{F2F18A02-5E07-4F1A-B8A8-30A57F72855C}" sibTransId="{308EBB6D-9F55-41B6-AC6D-C6EBB983ECAB}"/>
    <dgm:cxn modelId="{FC1215BD-9D68-400C-A798-6CF5F5B0A89B}" type="presOf" srcId="{73BCF21E-F55C-4CF6-873D-7A4C87276007}" destId="{9722C184-B5AF-44CE-9017-3B1ADD789EB1}" srcOrd="0" destOrd="0" presId="urn:microsoft.com/office/officeart/2005/8/layout/vList2"/>
    <dgm:cxn modelId="{83DE05BE-F7F5-4553-9DEA-A0C3D495E58C}" srcId="{83AB9AD9-F32C-44E7-821C-3868146B1BAA}" destId="{70DB6A1B-940D-490F-9837-C17F6CC5906B}" srcOrd="1" destOrd="0" parTransId="{E1124EDB-5F23-489C-AA76-3F4870FD7CE2}" sibTransId="{D1A07885-5D1B-4632-AB6C-E9B6D96114F2}"/>
    <dgm:cxn modelId="{120D81C9-8065-4EDD-B639-495F2909FF8F}" srcId="{83AB9AD9-F32C-44E7-821C-3868146B1BAA}" destId="{73BCF21E-F55C-4CF6-873D-7A4C87276007}" srcOrd="2" destOrd="0" parTransId="{F93EBAC1-5C7B-472D-BE14-BD0591786AD4}" sibTransId="{9ECA2B62-BD46-43BA-BAAB-8EC3428749ED}"/>
    <dgm:cxn modelId="{CB3E11FB-667E-4CF6-8810-43093AE57548}" type="presOf" srcId="{1D6945D1-1657-4844-8756-BFD46A9E8ADF}" destId="{B32FF18D-1275-4F18-BC30-4A1631378BD7}" srcOrd="0" destOrd="0" presId="urn:microsoft.com/office/officeart/2005/8/layout/vList2"/>
    <dgm:cxn modelId="{D9528171-0011-4203-AC27-2C02EBC89F63}" type="presParOf" srcId="{96DB7C07-8EDA-48BF-888A-0F458D7570A8}" destId="{B32FF18D-1275-4F18-BC30-4A1631378BD7}" srcOrd="0" destOrd="0" presId="urn:microsoft.com/office/officeart/2005/8/layout/vList2"/>
    <dgm:cxn modelId="{9EC2558F-DC7D-4AD2-BEDC-D7B8D50DEB4D}" type="presParOf" srcId="{96DB7C07-8EDA-48BF-888A-0F458D7570A8}" destId="{C968A31A-8F1D-420B-A38C-A74D3D20F76E}" srcOrd="1" destOrd="0" presId="urn:microsoft.com/office/officeart/2005/8/layout/vList2"/>
    <dgm:cxn modelId="{12B410D3-1819-4F9D-8260-263F1E40DDFD}" type="presParOf" srcId="{96DB7C07-8EDA-48BF-888A-0F458D7570A8}" destId="{B0394250-1A1D-4387-B51E-7591259187D9}" srcOrd="2" destOrd="0" presId="urn:microsoft.com/office/officeart/2005/8/layout/vList2"/>
    <dgm:cxn modelId="{965271B9-8EE1-4AF7-8ED3-6AD8A6DFF6F5}" type="presParOf" srcId="{96DB7C07-8EDA-48BF-888A-0F458D7570A8}" destId="{3A759C71-D16A-45A5-8C1D-39E21CC0EA65}" srcOrd="3" destOrd="0" presId="urn:microsoft.com/office/officeart/2005/8/layout/vList2"/>
    <dgm:cxn modelId="{3F68841C-AF39-413A-A0D3-0EDD8ED7CA96}" type="presParOf" srcId="{96DB7C07-8EDA-48BF-888A-0F458D7570A8}" destId="{9722C184-B5AF-44CE-9017-3B1ADD789EB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CC3E8D-58DB-4EBF-AE6F-17953FBA88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2C07CE18-7D3E-467A-9ED6-8939A2BACA79}">
      <dgm:prSet phldrT="[Text]"/>
      <dgm:spPr/>
      <dgm:t>
        <a:bodyPr/>
        <a:lstStyle/>
        <a:p>
          <a:r>
            <a:rPr lang="en-GB" dirty="0"/>
            <a:t>Similar architecture to Availability Group.</a:t>
          </a:r>
        </a:p>
      </dgm:t>
    </dgm:pt>
    <dgm:pt modelId="{8C648CAB-DC09-4618-9340-18A92C2FFF48}" type="parTrans" cxnId="{F948EE22-8237-450A-9B79-85F6573DAE84}">
      <dgm:prSet/>
      <dgm:spPr/>
      <dgm:t>
        <a:bodyPr/>
        <a:lstStyle/>
        <a:p>
          <a:endParaRPr lang="en-GB"/>
        </a:p>
      </dgm:t>
    </dgm:pt>
    <dgm:pt modelId="{9904E565-C1B2-401F-9B1C-EDB8B6912165}" type="sibTrans" cxnId="{F948EE22-8237-450A-9B79-85F6573DAE84}">
      <dgm:prSet/>
      <dgm:spPr/>
      <dgm:t>
        <a:bodyPr/>
        <a:lstStyle/>
        <a:p>
          <a:endParaRPr lang="en-GB"/>
        </a:p>
      </dgm:t>
    </dgm:pt>
    <dgm:pt modelId="{32E06133-4F50-43DD-BF57-DF730DF5CA50}">
      <dgm:prSet phldrT="[Text]"/>
      <dgm:spPr/>
      <dgm:t>
        <a:bodyPr/>
        <a:lstStyle/>
        <a:p>
          <a:r>
            <a:rPr lang="en-GB" dirty="0"/>
            <a:t>Local SSD Storage used for user databases.</a:t>
          </a:r>
        </a:p>
      </dgm:t>
    </dgm:pt>
    <dgm:pt modelId="{7619F346-DD3A-4807-A5FC-D863E5ED2981}" type="parTrans" cxnId="{70251CF1-2A22-49D0-A0BA-0F6BCEE37117}">
      <dgm:prSet/>
      <dgm:spPr/>
      <dgm:t>
        <a:bodyPr/>
        <a:lstStyle/>
        <a:p>
          <a:endParaRPr lang="en-GB"/>
        </a:p>
      </dgm:t>
    </dgm:pt>
    <dgm:pt modelId="{C7289750-BE70-4917-BC73-A019B1A56B39}" type="sibTrans" cxnId="{70251CF1-2A22-49D0-A0BA-0F6BCEE37117}">
      <dgm:prSet/>
      <dgm:spPr/>
      <dgm:t>
        <a:bodyPr/>
        <a:lstStyle/>
        <a:p>
          <a:endParaRPr lang="en-GB"/>
        </a:p>
      </dgm:t>
    </dgm:pt>
    <dgm:pt modelId="{D36A8490-68BB-449B-8A43-D436D3D5DB90}">
      <dgm:prSet phldrT="[Text]"/>
      <dgm:spPr/>
      <dgm:t>
        <a:bodyPr/>
        <a:lstStyle/>
        <a:p>
          <a:r>
            <a:rPr lang="en-GB" dirty="0"/>
            <a:t>Use for higher performance workloads.</a:t>
          </a:r>
        </a:p>
      </dgm:t>
    </dgm:pt>
    <dgm:pt modelId="{AA87A2D1-F08C-4875-AC76-FB2876E6102C}" type="parTrans" cxnId="{665F7EF7-CE51-4C57-BABD-2872C6FBD1DB}">
      <dgm:prSet/>
      <dgm:spPr/>
      <dgm:t>
        <a:bodyPr/>
        <a:lstStyle/>
        <a:p>
          <a:endParaRPr lang="en-GB"/>
        </a:p>
      </dgm:t>
    </dgm:pt>
    <dgm:pt modelId="{379B7E15-5AE8-4CC9-95AF-1870868C8D86}" type="sibTrans" cxnId="{665F7EF7-CE51-4C57-BABD-2872C6FBD1DB}">
      <dgm:prSet/>
      <dgm:spPr/>
      <dgm:t>
        <a:bodyPr/>
        <a:lstStyle/>
        <a:p>
          <a:endParaRPr lang="en-GB"/>
        </a:p>
      </dgm:t>
    </dgm:pt>
    <dgm:pt modelId="{B8F4B00F-0F60-440B-9B93-B647F809DDA3}" type="pres">
      <dgm:prSet presAssocID="{D0CC3E8D-58DB-4EBF-AE6F-17953FBA886B}" presName="linear" presStyleCnt="0">
        <dgm:presLayoutVars>
          <dgm:animLvl val="lvl"/>
          <dgm:resizeHandles val="exact"/>
        </dgm:presLayoutVars>
      </dgm:prSet>
      <dgm:spPr/>
    </dgm:pt>
    <dgm:pt modelId="{A029860E-E871-4B27-ADF9-6E12A6633D43}" type="pres">
      <dgm:prSet presAssocID="{2C07CE18-7D3E-467A-9ED6-8939A2BACA79}" presName="parentText" presStyleLbl="node1" presStyleIdx="0" presStyleCnt="3">
        <dgm:presLayoutVars>
          <dgm:chMax val="0"/>
          <dgm:bulletEnabled val="1"/>
        </dgm:presLayoutVars>
      </dgm:prSet>
      <dgm:spPr/>
    </dgm:pt>
    <dgm:pt modelId="{C65C8713-2741-4D5C-B013-6EF92B58B023}" type="pres">
      <dgm:prSet presAssocID="{9904E565-C1B2-401F-9B1C-EDB8B6912165}" presName="spacer" presStyleCnt="0"/>
      <dgm:spPr/>
    </dgm:pt>
    <dgm:pt modelId="{283471EA-4AD1-4DC3-8EC4-D8B202F32F2B}" type="pres">
      <dgm:prSet presAssocID="{32E06133-4F50-43DD-BF57-DF730DF5CA50}" presName="parentText" presStyleLbl="node1" presStyleIdx="1" presStyleCnt="3">
        <dgm:presLayoutVars>
          <dgm:chMax val="0"/>
          <dgm:bulletEnabled val="1"/>
        </dgm:presLayoutVars>
      </dgm:prSet>
      <dgm:spPr/>
    </dgm:pt>
    <dgm:pt modelId="{80B2E535-553A-4051-AD17-9D7FAF53F97D}" type="pres">
      <dgm:prSet presAssocID="{C7289750-BE70-4917-BC73-A019B1A56B39}" presName="spacer" presStyleCnt="0"/>
      <dgm:spPr/>
    </dgm:pt>
    <dgm:pt modelId="{9EEE192E-9850-45C5-8463-EB0807881B33}" type="pres">
      <dgm:prSet presAssocID="{D36A8490-68BB-449B-8A43-D436D3D5DB90}" presName="parentText" presStyleLbl="node1" presStyleIdx="2" presStyleCnt="3">
        <dgm:presLayoutVars>
          <dgm:chMax val="0"/>
          <dgm:bulletEnabled val="1"/>
        </dgm:presLayoutVars>
      </dgm:prSet>
      <dgm:spPr/>
    </dgm:pt>
  </dgm:ptLst>
  <dgm:cxnLst>
    <dgm:cxn modelId="{3A89D71C-ADD5-46A4-94BF-4CFE55F8DFFC}" type="presOf" srcId="{2C07CE18-7D3E-467A-9ED6-8939A2BACA79}" destId="{A029860E-E871-4B27-ADF9-6E12A6633D43}" srcOrd="0" destOrd="0" presId="urn:microsoft.com/office/officeart/2005/8/layout/vList2"/>
    <dgm:cxn modelId="{F948EE22-8237-450A-9B79-85F6573DAE84}" srcId="{D0CC3E8D-58DB-4EBF-AE6F-17953FBA886B}" destId="{2C07CE18-7D3E-467A-9ED6-8939A2BACA79}" srcOrd="0" destOrd="0" parTransId="{8C648CAB-DC09-4618-9340-18A92C2FFF48}" sibTransId="{9904E565-C1B2-401F-9B1C-EDB8B6912165}"/>
    <dgm:cxn modelId="{D6565599-776D-4858-83EF-0CE54E653F3D}" type="presOf" srcId="{32E06133-4F50-43DD-BF57-DF730DF5CA50}" destId="{283471EA-4AD1-4DC3-8EC4-D8B202F32F2B}" srcOrd="0" destOrd="0" presId="urn:microsoft.com/office/officeart/2005/8/layout/vList2"/>
    <dgm:cxn modelId="{6971D7A8-AF5F-41D2-B22C-9EB1324B1FE5}" type="presOf" srcId="{D36A8490-68BB-449B-8A43-D436D3D5DB90}" destId="{9EEE192E-9850-45C5-8463-EB0807881B33}" srcOrd="0" destOrd="0" presId="urn:microsoft.com/office/officeart/2005/8/layout/vList2"/>
    <dgm:cxn modelId="{524B49EE-4802-4115-831F-49214A97BFF5}" type="presOf" srcId="{D0CC3E8D-58DB-4EBF-AE6F-17953FBA886B}" destId="{B8F4B00F-0F60-440B-9B93-B647F809DDA3}" srcOrd="0" destOrd="0" presId="urn:microsoft.com/office/officeart/2005/8/layout/vList2"/>
    <dgm:cxn modelId="{70251CF1-2A22-49D0-A0BA-0F6BCEE37117}" srcId="{D0CC3E8D-58DB-4EBF-AE6F-17953FBA886B}" destId="{32E06133-4F50-43DD-BF57-DF730DF5CA50}" srcOrd="1" destOrd="0" parTransId="{7619F346-DD3A-4807-A5FC-D863E5ED2981}" sibTransId="{C7289750-BE70-4917-BC73-A019B1A56B39}"/>
    <dgm:cxn modelId="{665F7EF7-CE51-4C57-BABD-2872C6FBD1DB}" srcId="{D0CC3E8D-58DB-4EBF-AE6F-17953FBA886B}" destId="{D36A8490-68BB-449B-8A43-D436D3D5DB90}" srcOrd="2" destOrd="0" parTransId="{AA87A2D1-F08C-4875-AC76-FB2876E6102C}" sibTransId="{379B7E15-5AE8-4CC9-95AF-1870868C8D86}"/>
    <dgm:cxn modelId="{28EB9ADE-3000-40D3-9564-20D783C27F3D}" type="presParOf" srcId="{B8F4B00F-0F60-440B-9B93-B647F809DDA3}" destId="{A029860E-E871-4B27-ADF9-6E12A6633D43}" srcOrd="0" destOrd="0" presId="urn:microsoft.com/office/officeart/2005/8/layout/vList2"/>
    <dgm:cxn modelId="{BD4D8C4C-75BD-4FC1-84EE-28B2777D7A27}" type="presParOf" srcId="{B8F4B00F-0F60-440B-9B93-B647F809DDA3}" destId="{C65C8713-2741-4D5C-B013-6EF92B58B023}" srcOrd="1" destOrd="0" presId="urn:microsoft.com/office/officeart/2005/8/layout/vList2"/>
    <dgm:cxn modelId="{BE9DB214-C7BF-4941-B113-EBDA5A348733}" type="presParOf" srcId="{B8F4B00F-0F60-440B-9B93-B647F809DDA3}" destId="{283471EA-4AD1-4DC3-8EC4-D8B202F32F2B}" srcOrd="2" destOrd="0" presId="urn:microsoft.com/office/officeart/2005/8/layout/vList2"/>
    <dgm:cxn modelId="{FF24830E-5186-4B06-8D71-80BCDA153C1B}" type="presParOf" srcId="{B8F4B00F-0F60-440B-9B93-B647F809DDA3}" destId="{80B2E535-553A-4051-AD17-9D7FAF53F97D}" srcOrd="3" destOrd="0" presId="urn:microsoft.com/office/officeart/2005/8/layout/vList2"/>
    <dgm:cxn modelId="{9D69248D-7B65-486A-AD3B-E984EFCBA08C}" type="presParOf" srcId="{B8F4B00F-0F60-440B-9B93-B647F809DDA3}" destId="{9EEE192E-9850-45C5-8463-EB0807881B33}"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31C1A4-A79F-409C-928B-E45F0A83E2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E1A6223-C320-4C92-9986-16F7E2352694}">
      <dgm:prSet phldrT="[Text]"/>
      <dgm:spPr/>
      <dgm:t>
        <a:bodyPr/>
        <a:lstStyle/>
        <a:p>
          <a:r>
            <a:rPr lang="en-GB" dirty="0"/>
            <a:t>Networking</a:t>
          </a:r>
        </a:p>
      </dgm:t>
    </dgm:pt>
    <dgm:pt modelId="{EF6BB197-67DE-44DA-9FFC-DEC7628D9875}" type="parTrans" cxnId="{F651CFE9-7416-427C-A84B-C04C3961687B}">
      <dgm:prSet/>
      <dgm:spPr/>
      <dgm:t>
        <a:bodyPr/>
        <a:lstStyle/>
        <a:p>
          <a:endParaRPr lang="en-GB"/>
        </a:p>
      </dgm:t>
    </dgm:pt>
    <dgm:pt modelId="{24D9ECDD-08D9-4FCC-9BD3-EAA5054B15B3}" type="sibTrans" cxnId="{F651CFE9-7416-427C-A84B-C04C3961687B}">
      <dgm:prSet/>
      <dgm:spPr/>
      <dgm:t>
        <a:bodyPr/>
        <a:lstStyle/>
        <a:p>
          <a:endParaRPr lang="en-GB"/>
        </a:p>
      </dgm:t>
    </dgm:pt>
    <dgm:pt modelId="{D0888511-71F0-42A0-83A1-6E4F9D904DCC}">
      <dgm:prSet phldrT="[Text]"/>
      <dgm:spPr/>
      <dgm:t>
        <a:bodyPr/>
        <a:lstStyle/>
        <a:p>
          <a:r>
            <a:rPr lang="en-GB" dirty="0"/>
            <a:t>Resource usage</a:t>
          </a:r>
        </a:p>
      </dgm:t>
    </dgm:pt>
    <dgm:pt modelId="{3167485E-4A81-4979-8246-23EB920431A5}" type="parTrans" cxnId="{D7626166-046C-4C26-B728-2238D50F1611}">
      <dgm:prSet/>
      <dgm:spPr/>
      <dgm:t>
        <a:bodyPr/>
        <a:lstStyle/>
        <a:p>
          <a:endParaRPr lang="en-GB"/>
        </a:p>
      </dgm:t>
    </dgm:pt>
    <dgm:pt modelId="{B85871A1-CB92-49B0-8A45-F451926D8980}" type="sibTrans" cxnId="{D7626166-046C-4C26-B728-2238D50F1611}">
      <dgm:prSet/>
      <dgm:spPr/>
      <dgm:t>
        <a:bodyPr/>
        <a:lstStyle/>
        <a:p>
          <a:endParaRPr lang="en-GB"/>
        </a:p>
      </dgm:t>
    </dgm:pt>
    <dgm:pt modelId="{D8C48E0D-BC34-4B6F-8014-7814C83D9879}">
      <dgm:prSet phldrT="[Text]"/>
      <dgm:spPr/>
      <dgm:t>
        <a:bodyPr/>
        <a:lstStyle/>
        <a:p>
          <a:r>
            <a:rPr lang="en-GB" dirty="0"/>
            <a:t>Time zones</a:t>
          </a:r>
        </a:p>
      </dgm:t>
    </dgm:pt>
    <dgm:pt modelId="{801675A1-A6EF-473A-B939-A485CE2F4EA9}" type="parTrans" cxnId="{4090F92A-0908-4707-9945-CD876B0D6016}">
      <dgm:prSet/>
      <dgm:spPr/>
      <dgm:t>
        <a:bodyPr/>
        <a:lstStyle/>
        <a:p>
          <a:endParaRPr lang="en-GB"/>
        </a:p>
      </dgm:t>
    </dgm:pt>
    <dgm:pt modelId="{0463C155-E17F-4B32-B517-727958C19BFD}" type="sibTrans" cxnId="{4090F92A-0908-4707-9945-CD876B0D6016}">
      <dgm:prSet/>
      <dgm:spPr/>
      <dgm:t>
        <a:bodyPr/>
        <a:lstStyle/>
        <a:p>
          <a:endParaRPr lang="en-GB"/>
        </a:p>
      </dgm:t>
    </dgm:pt>
    <dgm:pt modelId="{7B625FF7-4846-498B-8E9E-2D795201A914}">
      <dgm:prSet phldrT="[Text]"/>
      <dgm:spPr/>
      <dgm:t>
        <a:bodyPr/>
        <a:lstStyle/>
        <a:p>
          <a:r>
            <a:rPr lang="en-GB" dirty="0"/>
            <a:t>Identity</a:t>
          </a:r>
        </a:p>
      </dgm:t>
    </dgm:pt>
    <dgm:pt modelId="{B297516A-6F70-4559-B94E-62A9D82FD9A7}" type="parTrans" cxnId="{B7801EED-D1E0-42E4-9AAC-75091A38D637}">
      <dgm:prSet/>
      <dgm:spPr/>
      <dgm:t>
        <a:bodyPr/>
        <a:lstStyle/>
        <a:p>
          <a:endParaRPr lang="en-GB"/>
        </a:p>
      </dgm:t>
    </dgm:pt>
    <dgm:pt modelId="{9AC0A258-3569-4829-B006-EEAE0F02408B}" type="sibTrans" cxnId="{B7801EED-D1E0-42E4-9AAC-75091A38D637}">
      <dgm:prSet/>
      <dgm:spPr/>
      <dgm:t>
        <a:bodyPr/>
        <a:lstStyle/>
        <a:p>
          <a:endParaRPr lang="en-GB"/>
        </a:p>
      </dgm:t>
    </dgm:pt>
    <dgm:pt modelId="{C59008C8-C6B5-4863-8E49-D8B50B44CC79}" type="pres">
      <dgm:prSet presAssocID="{D631C1A4-A79F-409C-928B-E45F0A83E272}" presName="linear" presStyleCnt="0">
        <dgm:presLayoutVars>
          <dgm:animLvl val="lvl"/>
          <dgm:resizeHandles val="exact"/>
        </dgm:presLayoutVars>
      </dgm:prSet>
      <dgm:spPr/>
    </dgm:pt>
    <dgm:pt modelId="{0ACCE3CC-00C5-4D03-8EE4-34B2BEEC7F24}" type="pres">
      <dgm:prSet presAssocID="{7E1A6223-C320-4C92-9986-16F7E2352694}" presName="parentText" presStyleLbl="node1" presStyleIdx="0" presStyleCnt="4">
        <dgm:presLayoutVars>
          <dgm:chMax val="0"/>
          <dgm:bulletEnabled val="1"/>
        </dgm:presLayoutVars>
      </dgm:prSet>
      <dgm:spPr/>
    </dgm:pt>
    <dgm:pt modelId="{72DFD497-4CCB-4C3F-822B-83E047BF1DEC}" type="pres">
      <dgm:prSet presAssocID="{24D9ECDD-08D9-4FCC-9BD3-EAA5054B15B3}" presName="spacer" presStyleCnt="0"/>
      <dgm:spPr/>
    </dgm:pt>
    <dgm:pt modelId="{3F6D97C7-CE17-43F8-8A38-07755EB6EAA3}" type="pres">
      <dgm:prSet presAssocID="{D8C48E0D-BC34-4B6F-8014-7814C83D9879}" presName="parentText" presStyleLbl="node1" presStyleIdx="1" presStyleCnt="4">
        <dgm:presLayoutVars>
          <dgm:chMax val="0"/>
          <dgm:bulletEnabled val="1"/>
        </dgm:presLayoutVars>
      </dgm:prSet>
      <dgm:spPr/>
    </dgm:pt>
    <dgm:pt modelId="{C32B5BED-07E7-4DE6-9383-57314DBCF582}" type="pres">
      <dgm:prSet presAssocID="{0463C155-E17F-4B32-B517-727958C19BFD}" presName="spacer" presStyleCnt="0"/>
      <dgm:spPr/>
    </dgm:pt>
    <dgm:pt modelId="{8E47D33F-165A-49B5-B32C-E99ADC6A2C20}" type="pres">
      <dgm:prSet presAssocID="{7B625FF7-4846-498B-8E9E-2D795201A914}" presName="parentText" presStyleLbl="node1" presStyleIdx="2" presStyleCnt="4">
        <dgm:presLayoutVars>
          <dgm:chMax val="0"/>
          <dgm:bulletEnabled val="1"/>
        </dgm:presLayoutVars>
      </dgm:prSet>
      <dgm:spPr/>
    </dgm:pt>
    <dgm:pt modelId="{7054F017-BDBF-48F8-A3E2-2FED6B99EA29}" type="pres">
      <dgm:prSet presAssocID="{9AC0A258-3569-4829-B006-EEAE0F02408B}" presName="spacer" presStyleCnt="0"/>
      <dgm:spPr/>
    </dgm:pt>
    <dgm:pt modelId="{D0042BD8-A6AA-4E00-A47C-7606E04DE79A}" type="pres">
      <dgm:prSet presAssocID="{D0888511-71F0-42A0-83A1-6E4F9D904DCC}" presName="parentText" presStyleLbl="node1" presStyleIdx="3" presStyleCnt="4">
        <dgm:presLayoutVars>
          <dgm:chMax val="0"/>
          <dgm:bulletEnabled val="1"/>
        </dgm:presLayoutVars>
      </dgm:prSet>
      <dgm:spPr/>
    </dgm:pt>
  </dgm:ptLst>
  <dgm:cxnLst>
    <dgm:cxn modelId="{51A32819-03FD-4E91-9481-1660A59B7F80}" type="presOf" srcId="{7B625FF7-4846-498B-8E9E-2D795201A914}" destId="{8E47D33F-165A-49B5-B32C-E99ADC6A2C20}" srcOrd="0" destOrd="0" presId="urn:microsoft.com/office/officeart/2005/8/layout/vList2"/>
    <dgm:cxn modelId="{4090F92A-0908-4707-9945-CD876B0D6016}" srcId="{D631C1A4-A79F-409C-928B-E45F0A83E272}" destId="{D8C48E0D-BC34-4B6F-8014-7814C83D9879}" srcOrd="1" destOrd="0" parTransId="{801675A1-A6EF-473A-B939-A485CE2F4EA9}" sibTransId="{0463C155-E17F-4B32-B517-727958C19BFD}"/>
    <dgm:cxn modelId="{D7626166-046C-4C26-B728-2238D50F1611}" srcId="{D631C1A4-A79F-409C-928B-E45F0A83E272}" destId="{D0888511-71F0-42A0-83A1-6E4F9D904DCC}" srcOrd="3" destOrd="0" parTransId="{3167485E-4A81-4979-8246-23EB920431A5}" sibTransId="{B85871A1-CB92-49B0-8A45-F451926D8980}"/>
    <dgm:cxn modelId="{1D1F8E49-8090-4E9D-80BE-38C06E7070BA}" type="presOf" srcId="{D0888511-71F0-42A0-83A1-6E4F9D904DCC}" destId="{D0042BD8-A6AA-4E00-A47C-7606E04DE79A}" srcOrd="0" destOrd="0" presId="urn:microsoft.com/office/officeart/2005/8/layout/vList2"/>
    <dgm:cxn modelId="{EA35D5BC-0D1A-47B2-B274-E1FB122270B9}" type="presOf" srcId="{D631C1A4-A79F-409C-928B-E45F0A83E272}" destId="{C59008C8-C6B5-4863-8E49-D8B50B44CC79}" srcOrd="0" destOrd="0" presId="urn:microsoft.com/office/officeart/2005/8/layout/vList2"/>
    <dgm:cxn modelId="{DCFD86C5-2033-440D-B097-F17DEFDF2E12}" type="presOf" srcId="{D8C48E0D-BC34-4B6F-8014-7814C83D9879}" destId="{3F6D97C7-CE17-43F8-8A38-07755EB6EAA3}" srcOrd="0" destOrd="0" presId="urn:microsoft.com/office/officeart/2005/8/layout/vList2"/>
    <dgm:cxn modelId="{77420EE4-81A0-448C-B1E6-48E4F47179C0}" type="presOf" srcId="{7E1A6223-C320-4C92-9986-16F7E2352694}" destId="{0ACCE3CC-00C5-4D03-8EE4-34B2BEEC7F24}" srcOrd="0" destOrd="0" presId="urn:microsoft.com/office/officeart/2005/8/layout/vList2"/>
    <dgm:cxn modelId="{F651CFE9-7416-427C-A84B-C04C3961687B}" srcId="{D631C1A4-A79F-409C-928B-E45F0A83E272}" destId="{7E1A6223-C320-4C92-9986-16F7E2352694}" srcOrd="0" destOrd="0" parTransId="{EF6BB197-67DE-44DA-9FFC-DEC7628D9875}" sibTransId="{24D9ECDD-08D9-4FCC-9BD3-EAA5054B15B3}"/>
    <dgm:cxn modelId="{B7801EED-D1E0-42E4-9AAC-75091A38D637}" srcId="{D631C1A4-A79F-409C-928B-E45F0A83E272}" destId="{7B625FF7-4846-498B-8E9E-2D795201A914}" srcOrd="2" destOrd="0" parTransId="{B297516A-6F70-4559-B94E-62A9D82FD9A7}" sibTransId="{9AC0A258-3569-4829-B006-EEAE0F02408B}"/>
    <dgm:cxn modelId="{0E29E24A-AA6E-46A9-B413-90209B122B71}" type="presParOf" srcId="{C59008C8-C6B5-4863-8E49-D8B50B44CC79}" destId="{0ACCE3CC-00C5-4D03-8EE4-34B2BEEC7F24}" srcOrd="0" destOrd="0" presId="urn:microsoft.com/office/officeart/2005/8/layout/vList2"/>
    <dgm:cxn modelId="{7C159DE7-265E-4720-96BC-5BAE4205A8FD}" type="presParOf" srcId="{C59008C8-C6B5-4863-8E49-D8B50B44CC79}" destId="{72DFD497-4CCB-4C3F-822B-83E047BF1DEC}" srcOrd="1" destOrd="0" presId="urn:microsoft.com/office/officeart/2005/8/layout/vList2"/>
    <dgm:cxn modelId="{9D16D116-FBB3-4AB7-802E-AB83E88CFC48}" type="presParOf" srcId="{C59008C8-C6B5-4863-8E49-D8B50B44CC79}" destId="{3F6D97C7-CE17-43F8-8A38-07755EB6EAA3}" srcOrd="2" destOrd="0" presId="urn:microsoft.com/office/officeart/2005/8/layout/vList2"/>
    <dgm:cxn modelId="{89F7893E-3D3F-4117-AA1C-9A8B9E8EF7A2}" type="presParOf" srcId="{C59008C8-C6B5-4863-8E49-D8B50B44CC79}" destId="{C32B5BED-07E7-4DE6-9383-57314DBCF582}" srcOrd="3" destOrd="0" presId="urn:microsoft.com/office/officeart/2005/8/layout/vList2"/>
    <dgm:cxn modelId="{A1F5B5B3-1564-4B41-A535-467284A615A6}" type="presParOf" srcId="{C59008C8-C6B5-4863-8E49-D8B50B44CC79}" destId="{8E47D33F-165A-49B5-B32C-E99ADC6A2C20}" srcOrd="4" destOrd="0" presId="urn:microsoft.com/office/officeart/2005/8/layout/vList2"/>
    <dgm:cxn modelId="{8EFC43C5-0671-4709-B1A8-62CDCD8BCD97}" type="presParOf" srcId="{C59008C8-C6B5-4863-8E49-D8B50B44CC79}" destId="{7054F017-BDBF-48F8-A3E2-2FED6B99EA29}" srcOrd="5" destOrd="0" presId="urn:microsoft.com/office/officeart/2005/8/layout/vList2"/>
    <dgm:cxn modelId="{E5C57DBC-3143-4CF5-9485-EF19714AAF53}" type="presParOf" srcId="{C59008C8-C6B5-4863-8E49-D8B50B44CC79}" destId="{D0042BD8-A6AA-4E00-A47C-7606E04DE79A}"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631C1A4-A79F-409C-928B-E45F0A83E2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E1A6223-C320-4C92-9986-16F7E2352694}">
      <dgm:prSet phldrT="[Text]"/>
      <dgm:spPr/>
      <dgm:t>
        <a:bodyPr/>
        <a:lstStyle/>
        <a:p>
          <a:r>
            <a:rPr lang="en-GB" dirty="0"/>
            <a:t>Backup &amp; Restore</a:t>
          </a:r>
        </a:p>
      </dgm:t>
    </dgm:pt>
    <dgm:pt modelId="{EF6BB197-67DE-44DA-9FFC-DEC7628D9875}" type="parTrans" cxnId="{F651CFE9-7416-427C-A84B-C04C3961687B}">
      <dgm:prSet/>
      <dgm:spPr/>
      <dgm:t>
        <a:bodyPr/>
        <a:lstStyle/>
        <a:p>
          <a:endParaRPr lang="en-GB"/>
        </a:p>
      </dgm:t>
    </dgm:pt>
    <dgm:pt modelId="{24D9ECDD-08D9-4FCC-9BD3-EAA5054B15B3}" type="sibTrans" cxnId="{F651CFE9-7416-427C-A84B-C04C3961687B}">
      <dgm:prSet/>
      <dgm:spPr/>
      <dgm:t>
        <a:bodyPr/>
        <a:lstStyle/>
        <a:p>
          <a:endParaRPr lang="en-GB"/>
        </a:p>
      </dgm:t>
    </dgm:pt>
    <dgm:pt modelId="{D0888511-71F0-42A0-83A1-6E4F9D904DCC}">
      <dgm:prSet phldrT="[Text]"/>
      <dgm:spPr/>
      <dgm:t>
        <a:bodyPr/>
        <a:lstStyle/>
        <a:p>
          <a:r>
            <a:rPr lang="en-GB" dirty="0"/>
            <a:t>Data Migration Service</a:t>
          </a:r>
        </a:p>
      </dgm:t>
    </dgm:pt>
    <dgm:pt modelId="{3167485E-4A81-4979-8246-23EB920431A5}" type="parTrans" cxnId="{D7626166-046C-4C26-B728-2238D50F1611}">
      <dgm:prSet/>
      <dgm:spPr/>
      <dgm:t>
        <a:bodyPr/>
        <a:lstStyle/>
        <a:p>
          <a:endParaRPr lang="en-GB"/>
        </a:p>
      </dgm:t>
    </dgm:pt>
    <dgm:pt modelId="{B85871A1-CB92-49B0-8A45-F451926D8980}" type="sibTrans" cxnId="{D7626166-046C-4C26-B728-2238D50F1611}">
      <dgm:prSet/>
      <dgm:spPr/>
      <dgm:t>
        <a:bodyPr/>
        <a:lstStyle/>
        <a:p>
          <a:endParaRPr lang="en-GB"/>
        </a:p>
      </dgm:t>
    </dgm:pt>
    <dgm:pt modelId="{D8C48E0D-BC34-4B6F-8014-7814C83D9879}">
      <dgm:prSet phldrT="[Text]"/>
      <dgm:spPr/>
      <dgm:t>
        <a:bodyPr/>
        <a:lstStyle/>
        <a:p>
          <a:r>
            <a:rPr lang="en-GB" dirty="0"/>
            <a:t>Transactional Replication</a:t>
          </a:r>
        </a:p>
      </dgm:t>
    </dgm:pt>
    <dgm:pt modelId="{801675A1-A6EF-473A-B939-A485CE2F4EA9}" type="parTrans" cxnId="{4090F92A-0908-4707-9945-CD876B0D6016}">
      <dgm:prSet/>
      <dgm:spPr/>
      <dgm:t>
        <a:bodyPr/>
        <a:lstStyle/>
        <a:p>
          <a:endParaRPr lang="en-GB"/>
        </a:p>
      </dgm:t>
    </dgm:pt>
    <dgm:pt modelId="{0463C155-E17F-4B32-B517-727958C19BFD}" type="sibTrans" cxnId="{4090F92A-0908-4707-9945-CD876B0D6016}">
      <dgm:prSet/>
      <dgm:spPr/>
      <dgm:t>
        <a:bodyPr/>
        <a:lstStyle/>
        <a:p>
          <a:endParaRPr lang="en-GB"/>
        </a:p>
      </dgm:t>
    </dgm:pt>
    <dgm:pt modelId="{C59008C8-C6B5-4863-8E49-D8B50B44CC79}" type="pres">
      <dgm:prSet presAssocID="{D631C1A4-A79F-409C-928B-E45F0A83E272}" presName="linear" presStyleCnt="0">
        <dgm:presLayoutVars>
          <dgm:animLvl val="lvl"/>
          <dgm:resizeHandles val="exact"/>
        </dgm:presLayoutVars>
      </dgm:prSet>
      <dgm:spPr/>
    </dgm:pt>
    <dgm:pt modelId="{0ACCE3CC-00C5-4D03-8EE4-34B2BEEC7F24}" type="pres">
      <dgm:prSet presAssocID="{7E1A6223-C320-4C92-9986-16F7E2352694}" presName="parentText" presStyleLbl="node1" presStyleIdx="0" presStyleCnt="3">
        <dgm:presLayoutVars>
          <dgm:chMax val="0"/>
          <dgm:bulletEnabled val="1"/>
        </dgm:presLayoutVars>
      </dgm:prSet>
      <dgm:spPr/>
    </dgm:pt>
    <dgm:pt modelId="{61BCF57D-D74C-4720-BB02-E9A027EB9A40}" type="pres">
      <dgm:prSet presAssocID="{24D9ECDD-08D9-4FCC-9BD3-EAA5054B15B3}" presName="spacer" presStyleCnt="0"/>
      <dgm:spPr/>
    </dgm:pt>
    <dgm:pt modelId="{B85D4F5D-1C2B-4ECA-A0E1-F43A15A2C309}" type="pres">
      <dgm:prSet presAssocID="{D8C48E0D-BC34-4B6F-8014-7814C83D9879}" presName="parentText" presStyleLbl="node1" presStyleIdx="1" presStyleCnt="3">
        <dgm:presLayoutVars>
          <dgm:chMax val="0"/>
          <dgm:bulletEnabled val="1"/>
        </dgm:presLayoutVars>
      </dgm:prSet>
      <dgm:spPr/>
    </dgm:pt>
    <dgm:pt modelId="{73224415-7B29-4A97-8E26-547E0B537E96}" type="pres">
      <dgm:prSet presAssocID="{0463C155-E17F-4B32-B517-727958C19BFD}" presName="spacer" presStyleCnt="0"/>
      <dgm:spPr/>
    </dgm:pt>
    <dgm:pt modelId="{D0042BD8-A6AA-4E00-A47C-7606E04DE79A}" type="pres">
      <dgm:prSet presAssocID="{D0888511-71F0-42A0-83A1-6E4F9D904DCC}" presName="parentText" presStyleLbl="node1" presStyleIdx="2" presStyleCnt="3">
        <dgm:presLayoutVars>
          <dgm:chMax val="0"/>
          <dgm:bulletEnabled val="1"/>
        </dgm:presLayoutVars>
      </dgm:prSet>
      <dgm:spPr/>
    </dgm:pt>
  </dgm:ptLst>
  <dgm:cxnLst>
    <dgm:cxn modelId="{4090F92A-0908-4707-9945-CD876B0D6016}" srcId="{D631C1A4-A79F-409C-928B-E45F0A83E272}" destId="{D8C48E0D-BC34-4B6F-8014-7814C83D9879}" srcOrd="1" destOrd="0" parTransId="{801675A1-A6EF-473A-B939-A485CE2F4EA9}" sibTransId="{0463C155-E17F-4B32-B517-727958C19BFD}"/>
    <dgm:cxn modelId="{09817F61-6B28-4818-9C52-623EDBE81BCA}" type="presOf" srcId="{D8C48E0D-BC34-4B6F-8014-7814C83D9879}" destId="{B85D4F5D-1C2B-4ECA-A0E1-F43A15A2C309}" srcOrd="0" destOrd="0" presId="urn:microsoft.com/office/officeart/2005/8/layout/vList2"/>
    <dgm:cxn modelId="{D7626166-046C-4C26-B728-2238D50F1611}" srcId="{D631C1A4-A79F-409C-928B-E45F0A83E272}" destId="{D0888511-71F0-42A0-83A1-6E4F9D904DCC}" srcOrd="2" destOrd="0" parTransId="{3167485E-4A81-4979-8246-23EB920431A5}" sibTransId="{B85871A1-CB92-49B0-8A45-F451926D8980}"/>
    <dgm:cxn modelId="{1D1F8E49-8090-4E9D-80BE-38C06E7070BA}" type="presOf" srcId="{D0888511-71F0-42A0-83A1-6E4F9D904DCC}" destId="{D0042BD8-A6AA-4E00-A47C-7606E04DE79A}" srcOrd="0" destOrd="0" presId="urn:microsoft.com/office/officeart/2005/8/layout/vList2"/>
    <dgm:cxn modelId="{EA35D5BC-0D1A-47B2-B274-E1FB122270B9}" type="presOf" srcId="{D631C1A4-A79F-409C-928B-E45F0A83E272}" destId="{C59008C8-C6B5-4863-8E49-D8B50B44CC79}" srcOrd="0" destOrd="0" presId="urn:microsoft.com/office/officeart/2005/8/layout/vList2"/>
    <dgm:cxn modelId="{77420EE4-81A0-448C-B1E6-48E4F47179C0}" type="presOf" srcId="{7E1A6223-C320-4C92-9986-16F7E2352694}" destId="{0ACCE3CC-00C5-4D03-8EE4-34B2BEEC7F24}" srcOrd="0" destOrd="0" presId="urn:microsoft.com/office/officeart/2005/8/layout/vList2"/>
    <dgm:cxn modelId="{F651CFE9-7416-427C-A84B-C04C3961687B}" srcId="{D631C1A4-A79F-409C-928B-E45F0A83E272}" destId="{7E1A6223-C320-4C92-9986-16F7E2352694}" srcOrd="0" destOrd="0" parTransId="{EF6BB197-67DE-44DA-9FFC-DEC7628D9875}" sibTransId="{24D9ECDD-08D9-4FCC-9BD3-EAA5054B15B3}"/>
    <dgm:cxn modelId="{0E29E24A-AA6E-46A9-B413-90209B122B71}" type="presParOf" srcId="{C59008C8-C6B5-4863-8E49-D8B50B44CC79}" destId="{0ACCE3CC-00C5-4D03-8EE4-34B2BEEC7F24}" srcOrd="0" destOrd="0" presId="urn:microsoft.com/office/officeart/2005/8/layout/vList2"/>
    <dgm:cxn modelId="{FBFCF58D-C2C3-406E-BC54-47E837AC01ED}" type="presParOf" srcId="{C59008C8-C6B5-4863-8E49-D8B50B44CC79}" destId="{61BCF57D-D74C-4720-BB02-E9A027EB9A40}" srcOrd="1" destOrd="0" presId="urn:microsoft.com/office/officeart/2005/8/layout/vList2"/>
    <dgm:cxn modelId="{CEB61090-2E0F-4EB3-905A-B9D085AC6182}" type="presParOf" srcId="{C59008C8-C6B5-4863-8E49-D8B50B44CC79}" destId="{B85D4F5D-1C2B-4ECA-A0E1-F43A15A2C309}" srcOrd="2" destOrd="0" presId="urn:microsoft.com/office/officeart/2005/8/layout/vList2"/>
    <dgm:cxn modelId="{24511749-6C7D-479E-BDA2-7BDECD43D5FA}" type="presParOf" srcId="{C59008C8-C6B5-4863-8E49-D8B50B44CC79}" destId="{73224415-7B29-4A97-8E26-547E0B537E96}" srcOrd="3" destOrd="0" presId="urn:microsoft.com/office/officeart/2005/8/layout/vList2"/>
    <dgm:cxn modelId="{E5C57DBC-3143-4CF5-9485-EF19714AAF53}" type="presParOf" srcId="{C59008C8-C6B5-4863-8E49-D8B50B44CC79}" destId="{D0042BD8-A6AA-4E00-A47C-7606E04DE79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31C1A4-A79F-409C-928B-E45F0A83E2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E1A6223-C320-4C92-9986-16F7E2352694}">
      <dgm:prSet phldrT="[Text]"/>
      <dgm:spPr/>
      <dgm:t>
        <a:bodyPr/>
        <a:lstStyle/>
        <a:p>
          <a:r>
            <a:rPr lang="en-GB" dirty="0"/>
            <a:t>Backup &amp; Restore</a:t>
          </a:r>
        </a:p>
      </dgm:t>
    </dgm:pt>
    <dgm:pt modelId="{EF6BB197-67DE-44DA-9FFC-DEC7628D9875}" type="parTrans" cxnId="{F651CFE9-7416-427C-A84B-C04C3961687B}">
      <dgm:prSet/>
      <dgm:spPr/>
      <dgm:t>
        <a:bodyPr/>
        <a:lstStyle/>
        <a:p>
          <a:endParaRPr lang="en-GB"/>
        </a:p>
      </dgm:t>
    </dgm:pt>
    <dgm:pt modelId="{24D9ECDD-08D9-4FCC-9BD3-EAA5054B15B3}" type="sibTrans" cxnId="{F651CFE9-7416-427C-A84B-C04C3961687B}">
      <dgm:prSet/>
      <dgm:spPr/>
      <dgm:t>
        <a:bodyPr/>
        <a:lstStyle/>
        <a:p>
          <a:endParaRPr lang="en-GB"/>
        </a:p>
      </dgm:t>
    </dgm:pt>
    <dgm:pt modelId="{D0888511-71F0-42A0-83A1-6E4F9D904DCC}">
      <dgm:prSet phldrT="[Text]"/>
      <dgm:spPr/>
      <dgm:t>
        <a:bodyPr/>
        <a:lstStyle/>
        <a:p>
          <a:r>
            <a:rPr lang="en-GB" dirty="0"/>
            <a:t>Auto-Failover Groups</a:t>
          </a:r>
        </a:p>
      </dgm:t>
    </dgm:pt>
    <dgm:pt modelId="{3167485E-4A81-4979-8246-23EB920431A5}" type="parTrans" cxnId="{D7626166-046C-4C26-B728-2238D50F1611}">
      <dgm:prSet/>
      <dgm:spPr/>
      <dgm:t>
        <a:bodyPr/>
        <a:lstStyle/>
        <a:p>
          <a:endParaRPr lang="en-GB"/>
        </a:p>
      </dgm:t>
    </dgm:pt>
    <dgm:pt modelId="{B85871A1-CB92-49B0-8A45-F451926D8980}" type="sibTrans" cxnId="{D7626166-046C-4C26-B728-2238D50F1611}">
      <dgm:prSet/>
      <dgm:spPr/>
      <dgm:t>
        <a:bodyPr/>
        <a:lstStyle/>
        <a:p>
          <a:endParaRPr lang="en-GB"/>
        </a:p>
      </dgm:t>
    </dgm:pt>
    <dgm:pt modelId="{D8C48E0D-BC34-4B6F-8014-7814C83D9879}">
      <dgm:prSet phldrT="[Text]"/>
      <dgm:spPr/>
      <dgm:t>
        <a:bodyPr/>
        <a:lstStyle/>
        <a:p>
          <a:r>
            <a:rPr lang="en-GB" dirty="0"/>
            <a:t>Automated Backups</a:t>
          </a:r>
        </a:p>
      </dgm:t>
    </dgm:pt>
    <dgm:pt modelId="{801675A1-A6EF-473A-B939-A485CE2F4EA9}" type="parTrans" cxnId="{4090F92A-0908-4707-9945-CD876B0D6016}">
      <dgm:prSet/>
      <dgm:spPr/>
      <dgm:t>
        <a:bodyPr/>
        <a:lstStyle/>
        <a:p>
          <a:endParaRPr lang="en-GB"/>
        </a:p>
      </dgm:t>
    </dgm:pt>
    <dgm:pt modelId="{0463C155-E17F-4B32-B517-727958C19BFD}" type="sibTrans" cxnId="{4090F92A-0908-4707-9945-CD876B0D6016}">
      <dgm:prSet/>
      <dgm:spPr/>
      <dgm:t>
        <a:bodyPr/>
        <a:lstStyle/>
        <a:p>
          <a:endParaRPr lang="en-GB"/>
        </a:p>
      </dgm:t>
    </dgm:pt>
    <dgm:pt modelId="{C59008C8-C6B5-4863-8E49-D8B50B44CC79}" type="pres">
      <dgm:prSet presAssocID="{D631C1A4-A79F-409C-928B-E45F0A83E272}" presName="linear" presStyleCnt="0">
        <dgm:presLayoutVars>
          <dgm:animLvl val="lvl"/>
          <dgm:resizeHandles val="exact"/>
        </dgm:presLayoutVars>
      </dgm:prSet>
      <dgm:spPr/>
    </dgm:pt>
    <dgm:pt modelId="{0ACCE3CC-00C5-4D03-8EE4-34B2BEEC7F24}" type="pres">
      <dgm:prSet presAssocID="{7E1A6223-C320-4C92-9986-16F7E2352694}" presName="parentText" presStyleLbl="node1" presStyleIdx="0" presStyleCnt="3">
        <dgm:presLayoutVars>
          <dgm:chMax val="0"/>
          <dgm:bulletEnabled val="1"/>
        </dgm:presLayoutVars>
      </dgm:prSet>
      <dgm:spPr/>
    </dgm:pt>
    <dgm:pt modelId="{7C4BA53A-DF73-435E-8A95-7EA4DFCFFDA4}" type="pres">
      <dgm:prSet presAssocID="{24D9ECDD-08D9-4FCC-9BD3-EAA5054B15B3}" presName="spacer" presStyleCnt="0"/>
      <dgm:spPr/>
    </dgm:pt>
    <dgm:pt modelId="{8C4700A5-89FF-4890-9511-4E6F31DC1A44}" type="pres">
      <dgm:prSet presAssocID="{D8C48E0D-BC34-4B6F-8014-7814C83D9879}" presName="parentText" presStyleLbl="node1" presStyleIdx="1" presStyleCnt="3">
        <dgm:presLayoutVars>
          <dgm:chMax val="0"/>
          <dgm:bulletEnabled val="1"/>
        </dgm:presLayoutVars>
      </dgm:prSet>
      <dgm:spPr/>
    </dgm:pt>
    <dgm:pt modelId="{ACAB67BA-26D7-4F42-B148-6538B9FC1359}" type="pres">
      <dgm:prSet presAssocID="{0463C155-E17F-4B32-B517-727958C19BFD}" presName="spacer" presStyleCnt="0"/>
      <dgm:spPr/>
    </dgm:pt>
    <dgm:pt modelId="{D0042BD8-A6AA-4E00-A47C-7606E04DE79A}" type="pres">
      <dgm:prSet presAssocID="{D0888511-71F0-42A0-83A1-6E4F9D904DCC}" presName="parentText" presStyleLbl="node1" presStyleIdx="2" presStyleCnt="3">
        <dgm:presLayoutVars>
          <dgm:chMax val="0"/>
          <dgm:bulletEnabled val="1"/>
        </dgm:presLayoutVars>
      </dgm:prSet>
      <dgm:spPr/>
    </dgm:pt>
  </dgm:ptLst>
  <dgm:cxnLst>
    <dgm:cxn modelId="{4090F92A-0908-4707-9945-CD876B0D6016}" srcId="{D631C1A4-A79F-409C-928B-E45F0A83E272}" destId="{D8C48E0D-BC34-4B6F-8014-7814C83D9879}" srcOrd="1" destOrd="0" parTransId="{801675A1-A6EF-473A-B939-A485CE2F4EA9}" sibTransId="{0463C155-E17F-4B32-B517-727958C19BFD}"/>
    <dgm:cxn modelId="{D7626166-046C-4C26-B728-2238D50F1611}" srcId="{D631C1A4-A79F-409C-928B-E45F0A83E272}" destId="{D0888511-71F0-42A0-83A1-6E4F9D904DCC}" srcOrd="2" destOrd="0" parTransId="{3167485E-4A81-4979-8246-23EB920431A5}" sibTransId="{B85871A1-CB92-49B0-8A45-F451926D8980}"/>
    <dgm:cxn modelId="{1D1F8E49-8090-4E9D-80BE-38C06E7070BA}" type="presOf" srcId="{D0888511-71F0-42A0-83A1-6E4F9D904DCC}" destId="{D0042BD8-A6AA-4E00-A47C-7606E04DE79A}" srcOrd="0" destOrd="0" presId="urn:microsoft.com/office/officeart/2005/8/layout/vList2"/>
    <dgm:cxn modelId="{E259DD7E-6C5A-408F-B88D-A42DB99A3E7D}" type="presOf" srcId="{D8C48E0D-BC34-4B6F-8014-7814C83D9879}" destId="{8C4700A5-89FF-4890-9511-4E6F31DC1A44}" srcOrd="0" destOrd="0" presId="urn:microsoft.com/office/officeart/2005/8/layout/vList2"/>
    <dgm:cxn modelId="{EA35D5BC-0D1A-47B2-B274-E1FB122270B9}" type="presOf" srcId="{D631C1A4-A79F-409C-928B-E45F0A83E272}" destId="{C59008C8-C6B5-4863-8E49-D8B50B44CC79}" srcOrd="0" destOrd="0" presId="urn:microsoft.com/office/officeart/2005/8/layout/vList2"/>
    <dgm:cxn modelId="{77420EE4-81A0-448C-B1E6-48E4F47179C0}" type="presOf" srcId="{7E1A6223-C320-4C92-9986-16F7E2352694}" destId="{0ACCE3CC-00C5-4D03-8EE4-34B2BEEC7F24}" srcOrd="0" destOrd="0" presId="urn:microsoft.com/office/officeart/2005/8/layout/vList2"/>
    <dgm:cxn modelId="{F651CFE9-7416-427C-A84B-C04C3961687B}" srcId="{D631C1A4-A79F-409C-928B-E45F0A83E272}" destId="{7E1A6223-C320-4C92-9986-16F7E2352694}" srcOrd="0" destOrd="0" parTransId="{EF6BB197-67DE-44DA-9FFC-DEC7628D9875}" sibTransId="{24D9ECDD-08D9-4FCC-9BD3-EAA5054B15B3}"/>
    <dgm:cxn modelId="{0E29E24A-AA6E-46A9-B413-90209B122B71}" type="presParOf" srcId="{C59008C8-C6B5-4863-8E49-D8B50B44CC79}" destId="{0ACCE3CC-00C5-4D03-8EE4-34B2BEEC7F24}" srcOrd="0" destOrd="0" presId="urn:microsoft.com/office/officeart/2005/8/layout/vList2"/>
    <dgm:cxn modelId="{4A98D297-7CA2-47DC-8B91-762023746D5B}" type="presParOf" srcId="{C59008C8-C6B5-4863-8E49-D8B50B44CC79}" destId="{7C4BA53A-DF73-435E-8A95-7EA4DFCFFDA4}" srcOrd="1" destOrd="0" presId="urn:microsoft.com/office/officeart/2005/8/layout/vList2"/>
    <dgm:cxn modelId="{69157EDF-2BB8-43F5-8881-0FBA4B6BF508}" type="presParOf" srcId="{C59008C8-C6B5-4863-8E49-D8B50B44CC79}" destId="{8C4700A5-89FF-4890-9511-4E6F31DC1A44}" srcOrd="2" destOrd="0" presId="urn:microsoft.com/office/officeart/2005/8/layout/vList2"/>
    <dgm:cxn modelId="{FEAF7D6C-7795-420D-A9A1-2C80A1722BA4}" type="presParOf" srcId="{C59008C8-C6B5-4863-8E49-D8B50B44CC79}" destId="{ACAB67BA-26D7-4F42-B148-6538B9FC1359}" srcOrd="3" destOrd="0" presId="urn:microsoft.com/office/officeart/2005/8/layout/vList2"/>
    <dgm:cxn modelId="{E5C57DBC-3143-4CF5-9485-EF19714AAF53}" type="presParOf" srcId="{C59008C8-C6B5-4863-8E49-D8B50B44CC79}" destId="{D0042BD8-A6AA-4E00-A47C-7606E04DE79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31C1A4-A79F-409C-928B-E45F0A83E27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7E1A6223-C320-4C92-9986-16F7E2352694}">
      <dgm:prSet phldrT="[Text]"/>
      <dgm:spPr/>
      <dgm:t>
        <a:bodyPr/>
        <a:lstStyle/>
        <a:p>
          <a:r>
            <a:rPr lang="en-GB" dirty="0"/>
            <a:t>Backups</a:t>
          </a:r>
        </a:p>
      </dgm:t>
    </dgm:pt>
    <dgm:pt modelId="{EF6BB197-67DE-44DA-9FFC-DEC7628D9875}" type="parTrans" cxnId="{F651CFE9-7416-427C-A84B-C04C3961687B}">
      <dgm:prSet/>
      <dgm:spPr/>
      <dgm:t>
        <a:bodyPr/>
        <a:lstStyle/>
        <a:p>
          <a:endParaRPr lang="en-GB"/>
        </a:p>
      </dgm:t>
    </dgm:pt>
    <dgm:pt modelId="{24D9ECDD-08D9-4FCC-9BD3-EAA5054B15B3}" type="sibTrans" cxnId="{F651CFE9-7416-427C-A84B-C04C3961687B}">
      <dgm:prSet/>
      <dgm:spPr/>
      <dgm:t>
        <a:bodyPr/>
        <a:lstStyle/>
        <a:p>
          <a:endParaRPr lang="en-GB"/>
        </a:p>
      </dgm:t>
    </dgm:pt>
    <dgm:pt modelId="{D0888511-71F0-42A0-83A1-6E4F9D904DCC}">
      <dgm:prSet phldrT="[Text]"/>
      <dgm:spPr/>
      <dgm:t>
        <a:bodyPr/>
        <a:lstStyle/>
        <a:p>
          <a:r>
            <a:rPr lang="en-GB" dirty="0"/>
            <a:t>Log Analysis</a:t>
          </a:r>
        </a:p>
      </dgm:t>
    </dgm:pt>
    <dgm:pt modelId="{3167485E-4A81-4979-8246-23EB920431A5}" type="parTrans" cxnId="{D7626166-046C-4C26-B728-2238D50F1611}">
      <dgm:prSet/>
      <dgm:spPr/>
      <dgm:t>
        <a:bodyPr/>
        <a:lstStyle/>
        <a:p>
          <a:endParaRPr lang="en-GB"/>
        </a:p>
      </dgm:t>
    </dgm:pt>
    <dgm:pt modelId="{B85871A1-CB92-49B0-8A45-F451926D8980}" type="sibTrans" cxnId="{D7626166-046C-4C26-B728-2238D50F1611}">
      <dgm:prSet/>
      <dgm:spPr/>
      <dgm:t>
        <a:bodyPr/>
        <a:lstStyle/>
        <a:p>
          <a:endParaRPr lang="en-GB"/>
        </a:p>
      </dgm:t>
    </dgm:pt>
    <dgm:pt modelId="{D8C48E0D-BC34-4B6F-8014-7814C83D9879}">
      <dgm:prSet phldrT="[Text]"/>
      <dgm:spPr/>
      <dgm:t>
        <a:bodyPr/>
        <a:lstStyle/>
        <a:p>
          <a:r>
            <a:rPr lang="en-GB" dirty="0"/>
            <a:t>Index and Statistics Maintenance</a:t>
          </a:r>
        </a:p>
      </dgm:t>
    </dgm:pt>
    <dgm:pt modelId="{801675A1-A6EF-473A-B939-A485CE2F4EA9}" type="parTrans" cxnId="{4090F92A-0908-4707-9945-CD876B0D6016}">
      <dgm:prSet/>
      <dgm:spPr/>
      <dgm:t>
        <a:bodyPr/>
        <a:lstStyle/>
        <a:p>
          <a:endParaRPr lang="en-GB"/>
        </a:p>
      </dgm:t>
    </dgm:pt>
    <dgm:pt modelId="{0463C155-E17F-4B32-B517-727958C19BFD}" type="sibTrans" cxnId="{4090F92A-0908-4707-9945-CD876B0D6016}">
      <dgm:prSet/>
      <dgm:spPr/>
      <dgm:t>
        <a:bodyPr/>
        <a:lstStyle/>
        <a:p>
          <a:endParaRPr lang="en-GB"/>
        </a:p>
      </dgm:t>
    </dgm:pt>
    <dgm:pt modelId="{C59008C8-C6B5-4863-8E49-D8B50B44CC79}" type="pres">
      <dgm:prSet presAssocID="{D631C1A4-A79F-409C-928B-E45F0A83E272}" presName="linear" presStyleCnt="0">
        <dgm:presLayoutVars>
          <dgm:animLvl val="lvl"/>
          <dgm:resizeHandles val="exact"/>
        </dgm:presLayoutVars>
      </dgm:prSet>
      <dgm:spPr/>
    </dgm:pt>
    <dgm:pt modelId="{0ACCE3CC-00C5-4D03-8EE4-34B2BEEC7F24}" type="pres">
      <dgm:prSet presAssocID="{7E1A6223-C320-4C92-9986-16F7E2352694}" presName="parentText" presStyleLbl="node1" presStyleIdx="0" presStyleCnt="3">
        <dgm:presLayoutVars>
          <dgm:chMax val="0"/>
          <dgm:bulletEnabled val="1"/>
        </dgm:presLayoutVars>
      </dgm:prSet>
      <dgm:spPr/>
    </dgm:pt>
    <dgm:pt modelId="{7C4BA53A-DF73-435E-8A95-7EA4DFCFFDA4}" type="pres">
      <dgm:prSet presAssocID="{24D9ECDD-08D9-4FCC-9BD3-EAA5054B15B3}" presName="spacer" presStyleCnt="0"/>
      <dgm:spPr/>
    </dgm:pt>
    <dgm:pt modelId="{8C4700A5-89FF-4890-9511-4E6F31DC1A44}" type="pres">
      <dgm:prSet presAssocID="{D8C48E0D-BC34-4B6F-8014-7814C83D9879}" presName="parentText" presStyleLbl="node1" presStyleIdx="1" presStyleCnt="3">
        <dgm:presLayoutVars>
          <dgm:chMax val="0"/>
          <dgm:bulletEnabled val="1"/>
        </dgm:presLayoutVars>
      </dgm:prSet>
      <dgm:spPr/>
    </dgm:pt>
    <dgm:pt modelId="{ACAB67BA-26D7-4F42-B148-6538B9FC1359}" type="pres">
      <dgm:prSet presAssocID="{0463C155-E17F-4B32-B517-727958C19BFD}" presName="spacer" presStyleCnt="0"/>
      <dgm:spPr/>
    </dgm:pt>
    <dgm:pt modelId="{D0042BD8-A6AA-4E00-A47C-7606E04DE79A}" type="pres">
      <dgm:prSet presAssocID="{D0888511-71F0-42A0-83A1-6E4F9D904DCC}" presName="parentText" presStyleLbl="node1" presStyleIdx="2" presStyleCnt="3">
        <dgm:presLayoutVars>
          <dgm:chMax val="0"/>
          <dgm:bulletEnabled val="1"/>
        </dgm:presLayoutVars>
      </dgm:prSet>
      <dgm:spPr/>
    </dgm:pt>
  </dgm:ptLst>
  <dgm:cxnLst>
    <dgm:cxn modelId="{4090F92A-0908-4707-9945-CD876B0D6016}" srcId="{D631C1A4-A79F-409C-928B-E45F0A83E272}" destId="{D8C48E0D-BC34-4B6F-8014-7814C83D9879}" srcOrd="1" destOrd="0" parTransId="{801675A1-A6EF-473A-B939-A485CE2F4EA9}" sibTransId="{0463C155-E17F-4B32-B517-727958C19BFD}"/>
    <dgm:cxn modelId="{D7626166-046C-4C26-B728-2238D50F1611}" srcId="{D631C1A4-A79F-409C-928B-E45F0A83E272}" destId="{D0888511-71F0-42A0-83A1-6E4F9D904DCC}" srcOrd="2" destOrd="0" parTransId="{3167485E-4A81-4979-8246-23EB920431A5}" sibTransId="{B85871A1-CB92-49B0-8A45-F451926D8980}"/>
    <dgm:cxn modelId="{1D1F8E49-8090-4E9D-80BE-38C06E7070BA}" type="presOf" srcId="{D0888511-71F0-42A0-83A1-6E4F9D904DCC}" destId="{D0042BD8-A6AA-4E00-A47C-7606E04DE79A}" srcOrd="0" destOrd="0" presId="urn:microsoft.com/office/officeart/2005/8/layout/vList2"/>
    <dgm:cxn modelId="{E259DD7E-6C5A-408F-B88D-A42DB99A3E7D}" type="presOf" srcId="{D8C48E0D-BC34-4B6F-8014-7814C83D9879}" destId="{8C4700A5-89FF-4890-9511-4E6F31DC1A44}" srcOrd="0" destOrd="0" presId="urn:microsoft.com/office/officeart/2005/8/layout/vList2"/>
    <dgm:cxn modelId="{EA35D5BC-0D1A-47B2-B274-E1FB122270B9}" type="presOf" srcId="{D631C1A4-A79F-409C-928B-E45F0A83E272}" destId="{C59008C8-C6B5-4863-8E49-D8B50B44CC79}" srcOrd="0" destOrd="0" presId="urn:microsoft.com/office/officeart/2005/8/layout/vList2"/>
    <dgm:cxn modelId="{77420EE4-81A0-448C-B1E6-48E4F47179C0}" type="presOf" srcId="{7E1A6223-C320-4C92-9986-16F7E2352694}" destId="{0ACCE3CC-00C5-4D03-8EE4-34B2BEEC7F24}" srcOrd="0" destOrd="0" presId="urn:microsoft.com/office/officeart/2005/8/layout/vList2"/>
    <dgm:cxn modelId="{F651CFE9-7416-427C-A84B-C04C3961687B}" srcId="{D631C1A4-A79F-409C-928B-E45F0A83E272}" destId="{7E1A6223-C320-4C92-9986-16F7E2352694}" srcOrd="0" destOrd="0" parTransId="{EF6BB197-67DE-44DA-9FFC-DEC7628D9875}" sibTransId="{24D9ECDD-08D9-4FCC-9BD3-EAA5054B15B3}"/>
    <dgm:cxn modelId="{0E29E24A-AA6E-46A9-B413-90209B122B71}" type="presParOf" srcId="{C59008C8-C6B5-4863-8E49-D8B50B44CC79}" destId="{0ACCE3CC-00C5-4D03-8EE4-34B2BEEC7F24}" srcOrd="0" destOrd="0" presId="urn:microsoft.com/office/officeart/2005/8/layout/vList2"/>
    <dgm:cxn modelId="{4A98D297-7CA2-47DC-8B91-762023746D5B}" type="presParOf" srcId="{C59008C8-C6B5-4863-8E49-D8B50B44CC79}" destId="{7C4BA53A-DF73-435E-8A95-7EA4DFCFFDA4}" srcOrd="1" destOrd="0" presId="urn:microsoft.com/office/officeart/2005/8/layout/vList2"/>
    <dgm:cxn modelId="{69157EDF-2BB8-43F5-8881-0FBA4B6BF508}" type="presParOf" srcId="{C59008C8-C6B5-4863-8E49-D8B50B44CC79}" destId="{8C4700A5-89FF-4890-9511-4E6F31DC1A44}" srcOrd="2" destOrd="0" presId="urn:microsoft.com/office/officeart/2005/8/layout/vList2"/>
    <dgm:cxn modelId="{FEAF7D6C-7795-420D-A9A1-2C80A1722BA4}" type="presParOf" srcId="{C59008C8-C6B5-4863-8E49-D8B50B44CC79}" destId="{ACAB67BA-26D7-4F42-B148-6538B9FC1359}" srcOrd="3" destOrd="0" presId="urn:microsoft.com/office/officeart/2005/8/layout/vList2"/>
    <dgm:cxn modelId="{E5C57DBC-3143-4CF5-9485-EF19714AAF53}" type="presParOf" srcId="{C59008C8-C6B5-4863-8E49-D8B50B44CC79}" destId="{D0042BD8-A6AA-4E00-A47C-7606E04DE79A}"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FF18D-1275-4F18-BC30-4A1631378BD7}">
      <dsp:nvSpPr>
        <dsp:cNvPr id="0" name=""/>
        <dsp:cNvSpPr/>
      </dsp:nvSpPr>
      <dsp:spPr>
        <a:xfrm>
          <a:off x="0" y="28344"/>
          <a:ext cx="5157787" cy="115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t>Similar architecture to Failover Cluster Instance.</a:t>
          </a:r>
        </a:p>
      </dsp:txBody>
      <dsp:txXfrm>
        <a:off x="56315" y="84659"/>
        <a:ext cx="5045157" cy="1040990"/>
      </dsp:txXfrm>
    </dsp:sp>
    <dsp:sp modelId="{B0394250-1A1D-4387-B51E-7591259187D9}">
      <dsp:nvSpPr>
        <dsp:cNvPr id="0" name=""/>
        <dsp:cNvSpPr/>
      </dsp:nvSpPr>
      <dsp:spPr>
        <a:xfrm>
          <a:off x="0" y="1265484"/>
          <a:ext cx="5157787" cy="115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t>Leverages Azure storage for databases.</a:t>
          </a:r>
        </a:p>
      </dsp:txBody>
      <dsp:txXfrm>
        <a:off x="56315" y="1321799"/>
        <a:ext cx="5045157" cy="1040990"/>
      </dsp:txXfrm>
    </dsp:sp>
    <dsp:sp modelId="{9722C184-B5AF-44CE-9017-3B1ADD789EB1}">
      <dsp:nvSpPr>
        <dsp:cNvPr id="0" name=""/>
        <dsp:cNvSpPr/>
      </dsp:nvSpPr>
      <dsp:spPr>
        <a:xfrm>
          <a:off x="0" y="2502623"/>
          <a:ext cx="5157787" cy="115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t>Use for higher capacity scenarios.</a:t>
          </a:r>
        </a:p>
      </dsp:txBody>
      <dsp:txXfrm>
        <a:off x="56315" y="2558938"/>
        <a:ext cx="5045157" cy="1040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9860E-E871-4B27-ADF9-6E12A6633D43}">
      <dsp:nvSpPr>
        <dsp:cNvPr id="0" name=""/>
        <dsp:cNvSpPr/>
      </dsp:nvSpPr>
      <dsp:spPr>
        <a:xfrm>
          <a:off x="0" y="28344"/>
          <a:ext cx="5183188" cy="115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t>Similar architecture to Availability Group.</a:t>
          </a:r>
        </a:p>
      </dsp:txBody>
      <dsp:txXfrm>
        <a:off x="56315" y="84659"/>
        <a:ext cx="5070558" cy="1040990"/>
      </dsp:txXfrm>
    </dsp:sp>
    <dsp:sp modelId="{283471EA-4AD1-4DC3-8EC4-D8B202F32F2B}">
      <dsp:nvSpPr>
        <dsp:cNvPr id="0" name=""/>
        <dsp:cNvSpPr/>
      </dsp:nvSpPr>
      <dsp:spPr>
        <a:xfrm>
          <a:off x="0" y="1265484"/>
          <a:ext cx="5183188" cy="115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t>Local SSD Storage used for user databases.</a:t>
          </a:r>
        </a:p>
      </dsp:txBody>
      <dsp:txXfrm>
        <a:off x="56315" y="1321799"/>
        <a:ext cx="5070558" cy="1040990"/>
      </dsp:txXfrm>
    </dsp:sp>
    <dsp:sp modelId="{9EEE192E-9850-45C5-8463-EB0807881B33}">
      <dsp:nvSpPr>
        <dsp:cNvPr id="0" name=""/>
        <dsp:cNvSpPr/>
      </dsp:nvSpPr>
      <dsp:spPr>
        <a:xfrm>
          <a:off x="0" y="2502623"/>
          <a:ext cx="5183188" cy="1153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dirty="0"/>
            <a:t>Use for higher performance workloads.</a:t>
          </a:r>
        </a:p>
      </dsp:txBody>
      <dsp:txXfrm>
        <a:off x="56315" y="2558938"/>
        <a:ext cx="5070558" cy="1040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CE3CC-00C5-4D03-8EE4-34B2BEEC7F24}">
      <dsp:nvSpPr>
        <dsp:cNvPr id="0" name=""/>
        <dsp:cNvSpPr/>
      </dsp:nvSpPr>
      <dsp:spPr>
        <a:xfrm>
          <a:off x="0" y="3177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dirty="0"/>
            <a:t>Networking</a:t>
          </a:r>
        </a:p>
      </dsp:txBody>
      <dsp:txXfrm>
        <a:off x="48005" y="79784"/>
        <a:ext cx="10419590" cy="887374"/>
      </dsp:txXfrm>
    </dsp:sp>
    <dsp:sp modelId="{3F6D97C7-CE17-43F8-8A38-07755EB6EAA3}">
      <dsp:nvSpPr>
        <dsp:cNvPr id="0" name=""/>
        <dsp:cNvSpPr/>
      </dsp:nvSpPr>
      <dsp:spPr>
        <a:xfrm>
          <a:off x="0" y="113324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dirty="0"/>
            <a:t>Time zones</a:t>
          </a:r>
        </a:p>
      </dsp:txBody>
      <dsp:txXfrm>
        <a:off x="48005" y="1181249"/>
        <a:ext cx="10419590" cy="887374"/>
      </dsp:txXfrm>
    </dsp:sp>
    <dsp:sp modelId="{8E47D33F-165A-49B5-B32C-E99ADC6A2C20}">
      <dsp:nvSpPr>
        <dsp:cNvPr id="0" name=""/>
        <dsp:cNvSpPr/>
      </dsp:nvSpPr>
      <dsp:spPr>
        <a:xfrm>
          <a:off x="0" y="2234709"/>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dirty="0"/>
            <a:t>Identity</a:t>
          </a:r>
        </a:p>
      </dsp:txBody>
      <dsp:txXfrm>
        <a:off x="48005" y="2282714"/>
        <a:ext cx="10419590" cy="887374"/>
      </dsp:txXfrm>
    </dsp:sp>
    <dsp:sp modelId="{D0042BD8-A6AA-4E00-A47C-7606E04DE79A}">
      <dsp:nvSpPr>
        <dsp:cNvPr id="0" name=""/>
        <dsp:cNvSpPr/>
      </dsp:nvSpPr>
      <dsp:spPr>
        <a:xfrm>
          <a:off x="0" y="3336174"/>
          <a:ext cx="105156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GB" sz="4100" kern="1200" dirty="0"/>
            <a:t>Resource usage</a:t>
          </a:r>
        </a:p>
      </dsp:txBody>
      <dsp:txXfrm>
        <a:off x="48005" y="3384179"/>
        <a:ext cx="10419590" cy="8873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CE3CC-00C5-4D03-8EE4-34B2BEEC7F24}">
      <dsp:nvSpPr>
        <dsp:cNvPr id="0" name=""/>
        <dsp:cNvSpPr/>
      </dsp:nvSpPr>
      <dsp:spPr>
        <a:xfrm>
          <a:off x="0" y="3850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GB" sz="5500" kern="1200" dirty="0"/>
            <a:t>Backup &amp; Restore</a:t>
          </a:r>
        </a:p>
      </dsp:txBody>
      <dsp:txXfrm>
        <a:off x="64397" y="102903"/>
        <a:ext cx="10386806" cy="1190381"/>
      </dsp:txXfrm>
    </dsp:sp>
    <dsp:sp modelId="{B85D4F5D-1C2B-4ECA-A0E1-F43A15A2C309}">
      <dsp:nvSpPr>
        <dsp:cNvPr id="0" name=""/>
        <dsp:cNvSpPr/>
      </dsp:nvSpPr>
      <dsp:spPr>
        <a:xfrm>
          <a:off x="0" y="1516081"/>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GB" sz="5500" kern="1200" dirty="0"/>
            <a:t>Transactional Replication</a:t>
          </a:r>
        </a:p>
      </dsp:txBody>
      <dsp:txXfrm>
        <a:off x="64397" y="1580478"/>
        <a:ext cx="10386806" cy="1190381"/>
      </dsp:txXfrm>
    </dsp:sp>
    <dsp:sp modelId="{D0042BD8-A6AA-4E00-A47C-7606E04DE79A}">
      <dsp:nvSpPr>
        <dsp:cNvPr id="0" name=""/>
        <dsp:cNvSpPr/>
      </dsp:nvSpPr>
      <dsp:spPr>
        <a:xfrm>
          <a:off x="0" y="299365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GB" sz="5500" kern="1200" dirty="0"/>
            <a:t>Data Migration Service</a:t>
          </a:r>
        </a:p>
      </dsp:txBody>
      <dsp:txXfrm>
        <a:off x="64397" y="3058053"/>
        <a:ext cx="10386806" cy="11903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CE3CC-00C5-4D03-8EE4-34B2BEEC7F24}">
      <dsp:nvSpPr>
        <dsp:cNvPr id="0" name=""/>
        <dsp:cNvSpPr/>
      </dsp:nvSpPr>
      <dsp:spPr>
        <a:xfrm>
          <a:off x="0" y="3850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GB" sz="5500" kern="1200" dirty="0"/>
            <a:t>Backup &amp; Restore</a:t>
          </a:r>
        </a:p>
      </dsp:txBody>
      <dsp:txXfrm>
        <a:off x="64397" y="102903"/>
        <a:ext cx="10386806" cy="1190381"/>
      </dsp:txXfrm>
    </dsp:sp>
    <dsp:sp modelId="{8C4700A5-89FF-4890-9511-4E6F31DC1A44}">
      <dsp:nvSpPr>
        <dsp:cNvPr id="0" name=""/>
        <dsp:cNvSpPr/>
      </dsp:nvSpPr>
      <dsp:spPr>
        <a:xfrm>
          <a:off x="0" y="1516081"/>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GB" sz="5500" kern="1200" dirty="0"/>
            <a:t>Automated Backups</a:t>
          </a:r>
        </a:p>
      </dsp:txBody>
      <dsp:txXfrm>
        <a:off x="64397" y="1580478"/>
        <a:ext cx="10386806" cy="1190381"/>
      </dsp:txXfrm>
    </dsp:sp>
    <dsp:sp modelId="{D0042BD8-A6AA-4E00-A47C-7606E04DE79A}">
      <dsp:nvSpPr>
        <dsp:cNvPr id="0" name=""/>
        <dsp:cNvSpPr/>
      </dsp:nvSpPr>
      <dsp:spPr>
        <a:xfrm>
          <a:off x="0" y="299365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GB" sz="5500" kern="1200" dirty="0"/>
            <a:t>Auto-Failover Groups</a:t>
          </a:r>
        </a:p>
      </dsp:txBody>
      <dsp:txXfrm>
        <a:off x="64397" y="3058053"/>
        <a:ext cx="10386806" cy="11903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CCE3CC-00C5-4D03-8EE4-34B2BEEC7F24}">
      <dsp:nvSpPr>
        <dsp:cNvPr id="0" name=""/>
        <dsp:cNvSpPr/>
      </dsp:nvSpPr>
      <dsp:spPr>
        <a:xfrm>
          <a:off x="0" y="3850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GB" sz="5500" kern="1200" dirty="0"/>
            <a:t>Backups</a:t>
          </a:r>
        </a:p>
      </dsp:txBody>
      <dsp:txXfrm>
        <a:off x="64397" y="102903"/>
        <a:ext cx="10386806" cy="1190381"/>
      </dsp:txXfrm>
    </dsp:sp>
    <dsp:sp modelId="{8C4700A5-89FF-4890-9511-4E6F31DC1A44}">
      <dsp:nvSpPr>
        <dsp:cNvPr id="0" name=""/>
        <dsp:cNvSpPr/>
      </dsp:nvSpPr>
      <dsp:spPr>
        <a:xfrm>
          <a:off x="0" y="1516081"/>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GB" sz="5500" kern="1200" dirty="0"/>
            <a:t>Index and Statistics Maintenance</a:t>
          </a:r>
        </a:p>
      </dsp:txBody>
      <dsp:txXfrm>
        <a:off x="64397" y="1580478"/>
        <a:ext cx="10386806" cy="1190381"/>
      </dsp:txXfrm>
    </dsp:sp>
    <dsp:sp modelId="{D0042BD8-A6AA-4E00-A47C-7606E04DE79A}">
      <dsp:nvSpPr>
        <dsp:cNvPr id="0" name=""/>
        <dsp:cNvSpPr/>
      </dsp:nvSpPr>
      <dsp:spPr>
        <a:xfrm>
          <a:off x="0" y="2993656"/>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a:lnSpc>
              <a:spcPct val="90000"/>
            </a:lnSpc>
            <a:spcBef>
              <a:spcPct val="0"/>
            </a:spcBef>
            <a:spcAft>
              <a:spcPct val="35000"/>
            </a:spcAft>
            <a:buNone/>
          </a:pPr>
          <a:r>
            <a:rPr lang="en-GB" sz="5500" kern="1200" dirty="0"/>
            <a:t>Log Analysis</a:t>
          </a:r>
        </a:p>
      </dsp:txBody>
      <dsp:txXfrm>
        <a:off x="64397" y="3058053"/>
        <a:ext cx="10386806" cy="11903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7476A-3815-4AE5-9C2C-A425C98FF4E6}" type="datetimeFigureOut">
              <a:rPr lang="en-GB" smtClean="0"/>
              <a:t>25/06/2019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8F9627-2969-4340-B51C-F381406A1F5E}" type="slidenum">
              <a:rPr lang="en-GB" smtClean="0"/>
              <a:t>‹#›</a:t>
            </a:fld>
            <a:endParaRPr lang="en-GB"/>
          </a:p>
        </p:txBody>
      </p:sp>
    </p:spTree>
    <p:extLst>
      <p:ext uri="{BB962C8B-B14F-4D97-AF65-F5344CB8AC3E}">
        <p14:creationId xmlns:p14="http://schemas.microsoft.com/office/powerpoint/2010/main" val="3579979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zure.microsoft.com/en-gb/services/azure-migrate/"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azure.microsoft.com/en-us/services/storage/import-export/"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active-directory/connect/active-directory-aadconnect"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dbatools.io/"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3794912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D65AC4-17B0-4E19-8496-B264E70A18D3}" type="slidenum">
              <a:rPr lang="en-US" smtClean="0"/>
              <a:t>15</a:t>
            </a:fld>
            <a:endParaRPr lang="en-US"/>
          </a:p>
        </p:txBody>
      </p:sp>
    </p:spTree>
    <p:extLst>
      <p:ext uri="{BB962C8B-B14F-4D97-AF65-F5344CB8AC3E}">
        <p14:creationId xmlns:p14="http://schemas.microsoft.com/office/powerpoint/2010/main" val="1445498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520642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58813"/>
            <a:ext cx="5486400" cy="3086100"/>
          </a:xfrm>
        </p:spPr>
      </p:sp>
      <p:sp>
        <p:nvSpPr>
          <p:cNvPr id="3" name="Notes Placeholder 2"/>
          <p:cNvSpPr>
            <a:spLocks noGrp="1"/>
          </p:cNvSpPr>
          <p:nvPr>
            <p:ph type="body" idx="1"/>
          </p:nvPr>
        </p:nvSpPr>
        <p:spPr/>
        <p:txBody>
          <a:bodyPr/>
          <a:lstStyle/>
          <a:p>
            <a:r>
              <a:rPr lang="en-GB" sz="1050" dirty="0"/>
              <a:t>Migration of database elements from on-premises (or IaaS VMs) retail SQL Server to Azure SQL Database Managed Instance necessitates backup to URL from the source. This is then restored to the Managed Instance using the standard RESTORE DATABASE command, however there is no need for mapping storage paths etc. using MOVE as this is handled natively by the Managed Instance.</a:t>
            </a:r>
          </a:p>
          <a:p>
            <a:endParaRPr lang="en-GB" sz="1050" dirty="0"/>
          </a:p>
          <a:p>
            <a:r>
              <a:rPr lang="en-GB" sz="1050" dirty="0"/>
              <a:t>Once the database components are migrated to the Managed Instance, the application level components can be migrated if needed. Either creation of new IaaS VMs and installing the software as needed, or migrating existing VMs to Azure using Azure Migration Service.</a:t>
            </a:r>
          </a:p>
          <a:p>
            <a:endParaRPr lang="en-GB" sz="1050" dirty="0"/>
          </a:p>
          <a:p>
            <a:r>
              <a:rPr lang="en-GB" sz="1050" dirty="0"/>
              <a:t>Where the databases to be migrated are very large, there are options to mitigate lack of bandwidth and time. The Azure Import/Export service allows data to be stored on SATA disks that can then be sent to Microsoft and loaded to Azure Blob Storage. Leveraging this capability as part of the migration plan has a lot of potential to ease the pain of large database migrations.</a:t>
            </a:r>
          </a:p>
          <a:p>
            <a:endParaRPr lang="en-GB" sz="1050" dirty="0"/>
          </a:p>
          <a:p>
            <a:r>
              <a:rPr lang="en-GB" sz="1050" dirty="0"/>
              <a:t>Another option is to use Transactional Replication to seed the Azure SQL Database Managed Instance ahead of the migration and cut-over. Managed Instance supports being a Transactional Replication Subscriber.</a:t>
            </a:r>
          </a:p>
          <a:p>
            <a:endParaRPr lang="en-GB" sz="1050" dirty="0"/>
          </a:p>
          <a:p>
            <a:r>
              <a:rPr lang="en-GB" sz="1050" dirty="0"/>
              <a:t>There are many options that can be used to perform the migration, it is important to evaluate the options and select the one that is most appropriate for your environment.</a:t>
            </a:r>
          </a:p>
          <a:p>
            <a:endParaRPr lang="en-GB" sz="1050" dirty="0"/>
          </a:p>
          <a:p>
            <a:r>
              <a:rPr lang="en-GB" sz="1050" b="1" u="sng" dirty="0"/>
              <a:t>Azure Migrate</a:t>
            </a:r>
          </a:p>
          <a:p>
            <a:r>
              <a:rPr lang="en-GB" sz="1050" dirty="0">
                <a:hlinkClick r:id="rId3"/>
              </a:rPr>
              <a:t>https://azure.microsoft.com/en-gb/services/azure-migrate/</a:t>
            </a:r>
            <a:endParaRPr lang="en-GB" sz="1050" dirty="0"/>
          </a:p>
          <a:p>
            <a:endParaRPr lang="en-GB" sz="1050" dirty="0"/>
          </a:p>
          <a:p>
            <a:r>
              <a:rPr lang="en-GB" sz="1050" b="1" u="sng" dirty="0"/>
              <a:t>Azure Import/Export Service</a:t>
            </a:r>
          </a:p>
          <a:p>
            <a:r>
              <a:rPr lang="en-GB" sz="1050" dirty="0">
                <a:hlinkClick r:id="rId4"/>
              </a:rPr>
              <a:t>https://azure.microsoft.com/en-us/services/storage/import-export/</a:t>
            </a:r>
            <a:r>
              <a:rPr lang="en-GB" sz="1050" dirty="0"/>
              <a:t> </a:t>
            </a:r>
          </a:p>
        </p:txBody>
      </p:sp>
      <p:sp>
        <p:nvSpPr>
          <p:cNvPr id="4" name="Slide Number Placeholder 3"/>
          <p:cNvSpPr>
            <a:spLocks noGrp="1"/>
          </p:cNvSpPr>
          <p:nvPr>
            <p:ph type="sldNum" sz="quarter" idx="10"/>
          </p:nvPr>
        </p:nvSpPr>
        <p:spPr/>
        <p:txBody>
          <a:bodyPr/>
          <a:lstStyle/>
          <a:p>
            <a:fld id="{E539BA84-E320-4510-991A-16DF479FF7DE}" type="slidenum">
              <a:rPr lang="en-GB" smtClean="0"/>
              <a:t>17</a:t>
            </a:fld>
            <a:endParaRPr lang="en-GB"/>
          </a:p>
        </p:txBody>
      </p:sp>
      <p:sp>
        <p:nvSpPr>
          <p:cNvPr id="5" name="Header Placeholder 4">
            <a:extLst>
              <a:ext uri="{FF2B5EF4-FFF2-40B4-BE49-F238E27FC236}">
                <a16:creationId xmlns:a16="http://schemas.microsoft.com/office/drawing/2014/main" id="{57B83618-37BD-4E94-8D0A-1CD05BC45690}"/>
              </a:ext>
            </a:extLst>
          </p:cNvPr>
          <p:cNvSpPr>
            <a:spLocks noGrp="1"/>
          </p:cNvSpPr>
          <p:nvPr>
            <p:ph type="hdr" sz="quarter" idx="11"/>
          </p:nvPr>
        </p:nvSpPr>
        <p:spPr/>
        <p:txBody>
          <a:bodyPr/>
          <a:lstStyle/>
          <a:p>
            <a:r>
              <a:rPr lang="en-GB"/>
              <a:t>Azure SQL Database Managed Instances</a:t>
            </a:r>
          </a:p>
        </p:txBody>
      </p:sp>
      <p:sp>
        <p:nvSpPr>
          <p:cNvPr id="6" name="Footer Placeholder 5">
            <a:extLst>
              <a:ext uri="{FF2B5EF4-FFF2-40B4-BE49-F238E27FC236}">
                <a16:creationId xmlns:a16="http://schemas.microsoft.com/office/drawing/2014/main" id="{99EF7941-1398-4AAF-AA20-6CBC46291DE2}"/>
              </a:ext>
            </a:extLst>
          </p:cNvPr>
          <p:cNvSpPr>
            <a:spLocks noGrp="1"/>
          </p:cNvSpPr>
          <p:nvPr>
            <p:ph type="ftr" sz="quarter" idx="12"/>
          </p:nvPr>
        </p:nvSpPr>
        <p:spPr/>
        <p:txBody>
          <a:bodyPr/>
          <a:lstStyle/>
          <a:p>
            <a:r>
              <a:rPr lang="en-GB"/>
              <a:t>Author: John Q. Martin (Jmartin@SentryOne.com)</a:t>
            </a:r>
          </a:p>
        </p:txBody>
      </p:sp>
    </p:spTree>
    <p:extLst>
      <p:ext uri="{BB962C8B-B14F-4D97-AF65-F5344CB8AC3E}">
        <p14:creationId xmlns:p14="http://schemas.microsoft.com/office/powerpoint/2010/main" val="2330634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D65AC4-17B0-4E19-8496-B264E70A18D3}" type="slidenum">
              <a:rPr lang="en-US" smtClean="0"/>
              <a:t>19</a:t>
            </a:fld>
            <a:endParaRPr lang="en-US"/>
          </a:p>
        </p:txBody>
      </p:sp>
    </p:spTree>
    <p:extLst>
      <p:ext uri="{BB962C8B-B14F-4D97-AF65-F5344CB8AC3E}">
        <p14:creationId xmlns:p14="http://schemas.microsoft.com/office/powerpoint/2010/main" val="2162751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D65AC4-17B0-4E19-8496-B264E70A18D3}" type="slidenum">
              <a:rPr lang="en-US" smtClean="0"/>
              <a:t>20</a:t>
            </a:fld>
            <a:endParaRPr lang="en-US"/>
          </a:p>
        </p:txBody>
      </p:sp>
    </p:spTree>
    <p:extLst>
      <p:ext uri="{BB962C8B-B14F-4D97-AF65-F5344CB8AC3E}">
        <p14:creationId xmlns:p14="http://schemas.microsoft.com/office/powerpoint/2010/main" val="1184430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D65AC4-17B0-4E19-8496-B264E70A18D3}" type="slidenum">
              <a:rPr lang="en-US" smtClean="0"/>
              <a:t>21</a:t>
            </a:fld>
            <a:endParaRPr lang="en-US"/>
          </a:p>
        </p:txBody>
      </p:sp>
    </p:spTree>
    <p:extLst>
      <p:ext uri="{BB962C8B-B14F-4D97-AF65-F5344CB8AC3E}">
        <p14:creationId xmlns:p14="http://schemas.microsoft.com/office/powerpoint/2010/main" val="245496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Image source for architecture layout from “Introduction to Azure SQL Database Managed Instances” by John Q. Martin (me) for </a:t>
            </a:r>
            <a:r>
              <a:rPr lang="en-GB" dirty="0" err="1"/>
              <a:t>MSSQLTips</a:t>
            </a:r>
            <a:r>
              <a:rPr lang="en-GB" dirty="0"/>
              <a:t> - https://www.mssqltips.com/sqlservertip/5400/introduction-to-azure-sql-database-managed-instances/</a:t>
            </a:r>
          </a:p>
        </p:txBody>
      </p:sp>
      <p:sp>
        <p:nvSpPr>
          <p:cNvPr id="4" name="Slide Number Placeholder 3"/>
          <p:cNvSpPr>
            <a:spLocks noGrp="1"/>
          </p:cNvSpPr>
          <p:nvPr>
            <p:ph type="sldNum" sz="quarter" idx="5"/>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3312132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Performance chart for Azure Disks obtained from Microsoft Documentation : https://docs.microsoft.com/en-us/azure/virtual-machines/windows/premium-storage</a:t>
            </a:r>
          </a:p>
          <a:p>
            <a:endParaRPr lang="en-GB" dirty="0"/>
          </a:p>
          <a:p>
            <a:r>
              <a:rPr lang="en-GB" dirty="0"/>
              <a:t>Storage performance for Managed Instance relies on the a number of factors, you can find out more information on how to achieve high performance in this blog post from Microsoft -https://blogs.msdn.microsoft.com/</a:t>
            </a:r>
            <a:r>
              <a:rPr lang="en-GB" dirty="0" err="1"/>
              <a:t>sqlcat</a:t>
            </a:r>
            <a:r>
              <a:rPr lang="en-GB" dirty="0"/>
              <a:t>/2018/07/20/storage-performance-best-practices-and-considerations-for-azure-sql-db-managed-instance-general-purpose/</a:t>
            </a:r>
          </a:p>
          <a:p>
            <a:endParaRPr lang="en-GB" dirty="0"/>
          </a:p>
          <a:p>
            <a:endParaRPr lang="en-GB" dirty="0"/>
          </a:p>
        </p:txBody>
      </p:sp>
      <p:sp>
        <p:nvSpPr>
          <p:cNvPr id="4" name="Slide Number Placeholder 3"/>
          <p:cNvSpPr>
            <a:spLocks noGrp="1"/>
          </p:cNvSpPr>
          <p:nvPr>
            <p:ph type="sldNum" sz="quarter" idx="5"/>
          </p:nvPr>
        </p:nvSpPr>
        <p:spPr/>
        <p:txBody>
          <a:bodyPr/>
          <a:lstStyle/>
          <a:p>
            <a:fld id="{DDD65AC4-17B0-4E19-8496-B264E70A18D3}" type="slidenum">
              <a:rPr lang="en-US" smtClean="0"/>
              <a:t>7</a:t>
            </a:fld>
            <a:endParaRPr lang="en-US"/>
          </a:p>
        </p:txBody>
      </p:sp>
    </p:spTree>
    <p:extLst>
      <p:ext uri="{BB962C8B-B14F-4D97-AF65-F5344CB8AC3E}">
        <p14:creationId xmlns:p14="http://schemas.microsoft.com/office/powerpoint/2010/main" val="659771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D65AC4-17B0-4E19-8496-B264E70A18D3}" type="slidenum">
              <a:rPr lang="en-US" smtClean="0"/>
              <a:t>8</a:t>
            </a:fld>
            <a:endParaRPr lang="en-US"/>
          </a:p>
        </p:txBody>
      </p:sp>
    </p:spTree>
    <p:extLst>
      <p:ext uri="{BB962C8B-B14F-4D97-AF65-F5344CB8AC3E}">
        <p14:creationId xmlns:p14="http://schemas.microsoft.com/office/powerpoint/2010/main" val="225402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D65AC4-17B0-4E19-8496-B264E70A18D3}" type="slidenum">
              <a:rPr lang="en-US" smtClean="0"/>
              <a:t>9</a:t>
            </a:fld>
            <a:endParaRPr lang="en-US"/>
          </a:p>
        </p:txBody>
      </p:sp>
    </p:spTree>
    <p:extLst>
      <p:ext uri="{BB962C8B-B14F-4D97-AF65-F5344CB8AC3E}">
        <p14:creationId xmlns:p14="http://schemas.microsoft.com/office/powerpoint/2010/main" val="2571942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4257412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D65AC4-17B0-4E19-8496-B264E70A18D3}" type="slidenum">
              <a:rPr lang="en-US" smtClean="0"/>
              <a:t>11</a:t>
            </a:fld>
            <a:endParaRPr lang="en-US"/>
          </a:p>
        </p:txBody>
      </p:sp>
    </p:spTree>
    <p:extLst>
      <p:ext uri="{BB962C8B-B14F-4D97-AF65-F5344CB8AC3E}">
        <p14:creationId xmlns:p14="http://schemas.microsoft.com/office/powerpoint/2010/main" val="4164909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One of the key things to understand with the database migration process if you are leveraging AAD for authentication is that the SID for the server level login will not be the same as on-premises. As with database migrations where SQL Authentication is being used, you will need to handle the mismatch in SID between the database user and Instance Login.</a:t>
            </a:r>
          </a:p>
          <a:p>
            <a:endParaRPr lang="en-GB" sz="1200" dirty="0"/>
          </a:p>
          <a:p>
            <a:pPr marL="228600" indent="-228600">
              <a:buFont typeface="+mj-lt"/>
              <a:buAutoNum type="arabicPeriod"/>
            </a:pPr>
            <a:r>
              <a:rPr lang="en-GB" sz="1200" dirty="0"/>
              <a:t>Rip and replace for Database level security mapping. This is only really viable if leveraging database roles for granular permissions, otherwise it can be difficult to map and then test that user level </a:t>
            </a:r>
            <a:r>
              <a:rPr lang="en-GB" sz="1200" dirty="0" err="1"/>
              <a:t>securables</a:t>
            </a:r>
            <a:r>
              <a:rPr lang="en-GB" sz="1200" dirty="0"/>
              <a:t> are removed and replaced as they should be.</a:t>
            </a:r>
          </a:p>
          <a:p>
            <a:pPr marL="228600" lvl="0" indent="-228600">
              <a:buFont typeface="+mj-lt"/>
              <a:buAutoNum type="arabicPeriod"/>
            </a:pPr>
            <a:r>
              <a:rPr lang="en-GB" sz="1200" dirty="0"/>
              <a:t>Use ALTER USER to link database user to appropriate login from Azure Active Directory. This will link the database level user to the server login, performing the same functionality that used to be provided by </a:t>
            </a:r>
            <a:r>
              <a:rPr lang="en-GB" sz="1200" dirty="0" err="1"/>
              <a:t>sp_change_users_login</a:t>
            </a:r>
            <a:r>
              <a:rPr lang="en-GB" sz="1200" dirty="0"/>
              <a:t>.</a:t>
            </a:r>
          </a:p>
          <a:p>
            <a:pPr marL="228600" lvl="0" indent="-228600">
              <a:buFont typeface="+mj-lt"/>
              <a:buAutoNum type="arabicPeriod"/>
            </a:pPr>
            <a:endParaRPr lang="en-GB" sz="1200" dirty="0"/>
          </a:p>
          <a:p>
            <a:pPr lvl="0"/>
            <a:r>
              <a:rPr lang="en-GB" sz="1200" dirty="0"/>
              <a:t>One of the key elements when it comes to authentication for the Managed Instance is that the application can support using AAD authentication. If this is not the case then there is a need for reverting to SQL Authentication.</a:t>
            </a:r>
          </a:p>
          <a:p>
            <a:pPr lvl="0"/>
            <a:endParaRPr lang="en-GB" sz="1200" dirty="0"/>
          </a:p>
          <a:p>
            <a:pPr lvl="0"/>
            <a:r>
              <a:rPr lang="en-GB" sz="1200" dirty="0"/>
              <a:t>Migration of Instance level objects can be performed via SSIS or other open source tools such as </a:t>
            </a:r>
            <a:r>
              <a:rPr lang="en-GB" sz="1200" dirty="0" err="1"/>
              <a:t>DBATools</a:t>
            </a:r>
            <a:r>
              <a:rPr lang="en-GB" sz="1200" dirty="0"/>
              <a:t>.</a:t>
            </a:r>
          </a:p>
          <a:p>
            <a:pPr lvl="0"/>
            <a:endParaRPr lang="en-GB" sz="1200" dirty="0"/>
          </a:p>
          <a:p>
            <a:pPr lvl="0"/>
            <a:r>
              <a:rPr lang="en-GB" sz="1200" b="1" u="sng" dirty="0"/>
              <a:t>Azure AD Connect</a:t>
            </a:r>
          </a:p>
          <a:p>
            <a:pPr lvl="0"/>
            <a:r>
              <a:rPr lang="en-GB" sz="1200" dirty="0">
                <a:hlinkClick r:id="rId3"/>
              </a:rPr>
              <a:t>https://docs.microsoft.com/en-us/azure/active-directory/connect/active-directory-aadconnect</a:t>
            </a:r>
            <a:endParaRPr lang="en-GB" sz="1200" dirty="0"/>
          </a:p>
          <a:p>
            <a:pPr lvl="0"/>
            <a:endParaRPr lang="en-GB" sz="1200" dirty="0"/>
          </a:p>
          <a:p>
            <a:pPr lvl="0"/>
            <a:r>
              <a:rPr lang="en-GB" sz="1200" b="1" u="sng" dirty="0"/>
              <a:t>DBA Tools</a:t>
            </a:r>
          </a:p>
          <a:p>
            <a:pPr lvl="0"/>
            <a:r>
              <a:rPr lang="en-GB" sz="1200" dirty="0">
                <a:hlinkClick r:id="rId4"/>
              </a:rPr>
              <a:t>https://dbatools.io/</a:t>
            </a:r>
            <a:r>
              <a:rPr lang="en-GB" sz="1200" dirty="0"/>
              <a:t> </a:t>
            </a:r>
          </a:p>
          <a:p>
            <a:endParaRPr lang="en-GB" dirty="0"/>
          </a:p>
          <a:p>
            <a:endParaRPr lang="en-GB" dirty="0"/>
          </a:p>
        </p:txBody>
      </p:sp>
      <p:sp>
        <p:nvSpPr>
          <p:cNvPr id="4" name="Slide Number Placeholder 3"/>
          <p:cNvSpPr>
            <a:spLocks noGrp="1"/>
          </p:cNvSpPr>
          <p:nvPr>
            <p:ph type="sldNum" sz="quarter" idx="5"/>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3447122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132479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81A7-CBD0-401D-BE0C-C416F66E38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746F408-10FE-4C25-A959-468370B81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CA58067-D000-4B13-A435-6D188AB8BAFF}"/>
              </a:ext>
            </a:extLst>
          </p:cNvPr>
          <p:cNvSpPr>
            <a:spLocks noGrp="1"/>
          </p:cNvSpPr>
          <p:nvPr>
            <p:ph type="dt" sz="half" idx="10"/>
          </p:nvPr>
        </p:nvSpPr>
        <p:spPr/>
        <p:txBody>
          <a:bodyPr/>
          <a:lstStyle/>
          <a:p>
            <a:fld id="{4A793222-5CD3-4A1D-8AD1-78A4AEBC4051}" type="datetimeFigureOut">
              <a:rPr lang="en-GB" smtClean="0"/>
              <a:t>25/06/2019</a:t>
            </a:fld>
            <a:endParaRPr lang="en-GB"/>
          </a:p>
        </p:txBody>
      </p:sp>
      <p:sp>
        <p:nvSpPr>
          <p:cNvPr id="5" name="Footer Placeholder 4">
            <a:extLst>
              <a:ext uri="{FF2B5EF4-FFF2-40B4-BE49-F238E27FC236}">
                <a16:creationId xmlns:a16="http://schemas.microsoft.com/office/drawing/2014/main" id="{24A962A4-ED33-4D3F-A397-52C6C96600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DE5E32-2200-443B-9DCD-07E097727BF1}"/>
              </a:ext>
            </a:extLst>
          </p:cNvPr>
          <p:cNvSpPr>
            <a:spLocks noGrp="1"/>
          </p:cNvSpPr>
          <p:nvPr>
            <p:ph type="sldNum" sz="quarter" idx="12"/>
          </p:nvPr>
        </p:nvSpPr>
        <p:spPr/>
        <p:txBody>
          <a:bodyPr/>
          <a:lstStyle/>
          <a:p>
            <a:fld id="{4AEFD243-EC00-4E88-9BFE-1B319CF0B0F6}" type="slidenum">
              <a:rPr lang="en-GB" smtClean="0"/>
              <a:t>‹#›</a:t>
            </a:fld>
            <a:endParaRPr lang="en-GB"/>
          </a:p>
        </p:txBody>
      </p:sp>
    </p:spTree>
    <p:extLst>
      <p:ext uri="{BB962C8B-B14F-4D97-AF65-F5344CB8AC3E}">
        <p14:creationId xmlns:p14="http://schemas.microsoft.com/office/powerpoint/2010/main" val="465250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7830-A3B5-4E2E-A6C3-4C32485B0C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7DCAF55-9C83-4322-A401-2FB007B4AB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15E878-5C02-4D50-9675-89A45DAF34F7}"/>
              </a:ext>
            </a:extLst>
          </p:cNvPr>
          <p:cNvSpPr>
            <a:spLocks noGrp="1"/>
          </p:cNvSpPr>
          <p:nvPr>
            <p:ph type="dt" sz="half" idx="10"/>
          </p:nvPr>
        </p:nvSpPr>
        <p:spPr/>
        <p:txBody>
          <a:bodyPr/>
          <a:lstStyle/>
          <a:p>
            <a:fld id="{4A793222-5CD3-4A1D-8AD1-78A4AEBC4051}" type="datetimeFigureOut">
              <a:rPr lang="en-GB" smtClean="0"/>
              <a:t>25/06/2019</a:t>
            </a:fld>
            <a:endParaRPr lang="en-GB"/>
          </a:p>
        </p:txBody>
      </p:sp>
      <p:sp>
        <p:nvSpPr>
          <p:cNvPr id="5" name="Footer Placeholder 4">
            <a:extLst>
              <a:ext uri="{FF2B5EF4-FFF2-40B4-BE49-F238E27FC236}">
                <a16:creationId xmlns:a16="http://schemas.microsoft.com/office/drawing/2014/main" id="{41902B53-3F46-4FE8-A3F8-9EE990A5A2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63ACBE-2F58-4C1F-AE17-3F4CA7AC1DB4}"/>
              </a:ext>
            </a:extLst>
          </p:cNvPr>
          <p:cNvSpPr>
            <a:spLocks noGrp="1"/>
          </p:cNvSpPr>
          <p:nvPr>
            <p:ph type="sldNum" sz="quarter" idx="12"/>
          </p:nvPr>
        </p:nvSpPr>
        <p:spPr/>
        <p:txBody>
          <a:bodyPr/>
          <a:lstStyle/>
          <a:p>
            <a:fld id="{4AEFD243-EC00-4E88-9BFE-1B319CF0B0F6}" type="slidenum">
              <a:rPr lang="en-GB" smtClean="0"/>
              <a:t>‹#›</a:t>
            </a:fld>
            <a:endParaRPr lang="en-GB"/>
          </a:p>
        </p:txBody>
      </p:sp>
    </p:spTree>
    <p:extLst>
      <p:ext uri="{BB962C8B-B14F-4D97-AF65-F5344CB8AC3E}">
        <p14:creationId xmlns:p14="http://schemas.microsoft.com/office/powerpoint/2010/main" val="41738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47859D-2E0A-4408-BED0-CDA01E153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0C08BE-E60E-439B-8C56-983F3B8E23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5257FC-543E-4BC5-888B-F358858BE0F6}"/>
              </a:ext>
            </a:extLst>
          </p:cNvPr>
          <p:cNvSpPr>
            <a:spLocks noGrp="1"/>
          </p:cNvSpPr>
          <p:nvPr>
            <p:ph type="dt" sz="half" idx="10"/>
          </p:nvPr>
        </p:nvSpPr>
        <p:spPr/>
        <p:txBody>
          <a:bodyPr/>
          <a:lstStyle/>
          <a:p>
            <a:fld id="{4A793222-5CD3-4A1D-8AD1-78A4AEBC4051}" type="datetimeFigureOut">
              <a:rPr lang="en-GB" smtClean="0"/>
              <a:t>25/06/2019</a:t>
            </a:fld>
            <a:endParaRPr lang="en-GB"/>
          </a:p>
        </p:txBody>
      </p:sp>
      <p:sp>
        <p:nvSpPr>
          <p:cNvPr id="5" name="Footer Placeholder 4">
            <a:extLst>
              <a:ext uri="{FF2B5EF4-FFF2-40B4-BE49-F238E27FC236}">
                <a16:creationId xmlns:a16="http://schemas.microsoft.com/office/drawing/2014/main" id="{30825450-1C6A-4A24-9F23-09A9067D13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839B9A-6893-459C-ADE1-AD6B226936F7}"/>
              </a:ext>
            </a:extLst>
          </p:cNvPr>
          <p:cNvSpPr>
            <a:spLocks noGrp="1"/>
          </p:cNvSpPr>
          <p:nvPr>
            <p:ph type="sldNum" sz="quarter" idx="12"/>
          </p:nvPr>
        </p:nvSpPr>
        <p:spPr/>
        <p:txBody>
          <a:bodyPr/>
          <a:lstStyle/>
          <a:p>
            <a:fld id="{4AEFD243-EC00-4E88-9BFE-1B319CF0B0F6}" type="slidenum">
              <a:rPr lang="en-GB" smtClean="0"/>
              <a:t>‹#›</a:t>
            </a:fld>
            <a:endParaRPr lang="en-GB"/>
          </a:p>
        </p:txBody>
      </p:sp>
    </p:spTree>
    <p:extLst>
      <p:ext uri="{BB962C8B-B14F-4D97-AF65-F5344CB8AC3E}">
        <p14:creationId xmlns:p14="http://schemas.microsoft.com/office/powerpoint/2010/main" val="1758318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211457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3592675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257222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963108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429371" y="2006855"/>
            <a:ext cx="11015133" cy="597807"/>
          </a:xfrm>
        </p:spPr>
        <p:txBody>
          <a:bodyPr anchor="b"/>
          <a:lstStyle>
            <a:lvl1pPr marL="0" indent="0">
              <a:buNone/>
              <a:defRPr sz="3733" b="0" i="0">
                <a:solidFill>
                  <a:schemeClr val="accent1"/>
                </a:solidFill>
                <a:latin typeface="Segoe UI Light" charset="0"/>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429371" y="260270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429371" y="3381894"/>
            <a:ext cx="11015133" cy="597807"/>
          </a:xfrm>
        </p:spPr>
        <p:txBody>
          <a:bodyPr anchor="b"/>
          <a:lstStyle>
            <a:lvl1pPr marL="0" indent="0">
              <a:buNone/>
              <a:defRPr sz="2667" b="0" i="0">
                <a:solidFill>
                  <a:schemeClr val="tx1"/>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429371" y="397774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429371" y="4720263"/>
            <a:ext cx="11015133" cy="597807"/>
          </a:xfrm>
        </p:spPr>
        <p:txBody>
          <a:bodyPr anchor="b"/>
          <a:lstStyle>
            <a:lvl1pPr marL="0" indent="0">
              <a:buNone/>
              <a:defRPr sz="1867" b="1" i="0">
                <a:solidFill>
                  <a:schemeClr val="accent3"/>
                </a:solidFill>
                <a:latin typeface="+mn-lt"/>
                <a:ea typeface="Segoe UI Light" charset="0"/>
                <a:cs typeface="Segoe UI Light" charset="0"/>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429371" y="5316114"/>
            <a:ext cx="11015133" cy="542805"/>
          </a:xfrm>
        </p:spPr>
        <p:txBody>
          <a:bodyPr/>
          <a:lstStyle>
            <a:lvl1pPr marL="0" indent="0">
              <a:buNone/>
              <a:defRPr sz="2133">
                <a:solidFill>
                  <a:schemeClr val="tx1"/>
                </a:solidFill>
              </a:defRPr>
            </a:lvl1pPr>
            <a:lvl3pPr marL="393690" marR="0" indent="-393690" algn="l" defTabSz="121917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8286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3242-4409-4470-871F-AC09325F15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B7AAE2-F957-4ECB-9ADC-DF2EBE1F06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2638426-C1E9-4624-AE52-5E956B0C9082}"/>
              </a:ext>
            </a:extLst>
          </p:cNvPr>
          <p:cNvSpPr>
            <a:spLocks noGrp="1"/>
          </p:cNvSpPr>
          <p:nvPr>
            <p:ph type="dt" sz="half" idx="10"/>
          </p:nvPr>
        </p:nvSpPr>
        <p:spPr/>
        <p:txBody>
          <a:bodyPr/>
          <a:lstStyle/>
          <a:p>
            <a:fld id="{4A793222-5CD3-4A1D-8AD1-78A4AEBC4051}" type="datetimeFigureOut">
              <a:rPr lang="en-GB" smtClean="0"/>
              <a:t>25/06/2019</a:t>
            </a:fld>
            <a:endParaRPr lang="en-GB"/>
          </a:p>
        </p:txBody>
      </p:sp>
      <p:sp>
        <p:nvSpPr>
          <p:cNvPr id="5" name="Footer Placeholder 4">
            <a:extLst>
              <a:ext uri="{FF2B5EF4-FFF2-40B4-BE49-F238E27FC236}">
                <a16:creationId xmlns:a16="http://schemas.microsoft.com/office/drawing/2014/main" id="{1968A750-4BFD-4D8D-AE81-173F1C0DAB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D65E84-544C-4B72-82CF-9F90DBAE2367}"/>
              </a:ext>
            </a:extLst>
          </p:cNvPr>
          <p:cNvSpPr>
            <a:spLocks noGrp="1"/>
          </p:cNvSpPr>
          <p:nvPr>
            <p:ph type="sldNum" sz="quarter" idx="12"/>
          </p:nvPr>
        </p:nvSpPr>
        <p:spPr/>
        <p:txBody>
          <a:bodyPr/>
          <a:lstStyle/>
          <a:p>
            <a:fld id="{4AEFD243-EC00-4E88-9BFE-1B319CF0B0F6}" type="slidenum">
              <a:rPr lang="en-GB" smtClean="0"/>
              <a:t>‹#›</a:t>
            </a:fld>
            <a:endParaRPr lang="en-GB"/>
          </a:p>
        </p:txBody>
      </p:sp>
    </p:spTree>
    <p:extLst>
      <p:ext uri="{BB962C8B-B14F-4D97-AF65-F5344CB8AC3E}">
        <p14:creationId xmlns:p14="http://schemas.microsoft.com/office/powerpoint/2010/main" val="98104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28F1-6EE4-4652-9BF4-95033C0207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7A15B3C-01B8-429D-A1E2-142BE33DB4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720B26-013A-4F2D-B94D-B3BCE40E4C20}"/>
              </a:ext>
            </a:extLst>
          </p:cNvPr>
          <p:cNvSpPr>
            <a:spLocks noGrp="1"/>
          </p:cNvSpPr>
          <p:nvPr>
            <p:ph type="dt" sz="half" idx="10"/>
          </p:nvPr>
        </p:nvSpPr>
        <p:spPr/>
        <p:txBody>
          <a:bodyPr/>
          <a:lstStyle/>
          <a:p>
            <a:fld id="{4A793222-5CD3-4A1D-8AD1-78A4AEBC4051}" type="datetimeFigureOut">
              <a:rPr lang="en-GB" smtClean="0"/>
              <a:t>25/06/2019</a:t>
            </a:fld>
            <a:endParaRPr lang="en-GB"/>
          </a:p>
        </p:txBody>
      </p:sp>
      <p:sp>
        <p:nvSpPr>
          <p:cNvPr id="5" name="Footer Placeholder 4">
            <a:extLst>
              <a:ext uri="{FF2B5EF4-FFF2-40B4-BE49-F238E27FC236}">
                <a16:creationId xmlns:a16="http://schemas.microsoft.com/office/drawing/2014/main" id="{731EB284-D708-4B20-8899-72D720544A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0EF6F9-6C96-4AF5-A2B9-17DDCED5D598}"/>
              </a:ext>
            </a:extLst>
          </p:cNvPr>
          <p:cNvSpPr>
            <a:spLocks noGrp="1"/>
          </p:cNvSpPr>
          <p:nvPr>
            <p:ph type="sldNum" sz="quarter" idx="12"/>
          </p:nvPr>
        </p:nvSpPr>
        <p:spPr/>
        <p:txBody>
          <a:bodyPr/>
          <a:lstStyle/>
          <a:p>
            <a:fld id="{4AEFD243-EC00-4E88-9BFE-1B319CF0B0F6}" type="slidenum">
              <a:rPr lang="en-GB" smtClean="0"/>
              <a:t>‹#›</a:t>
            </a:fld>
            <a:endParaRPr lang="en-GB"/>
          </a:p>
        </p:txBody>
      </p:sp>
    </p:spTree>
    <p:extLst>
      <p:ext uri="{BB962C8B-B14F-4D97-AF65-F5344CB8AC3E}">
        <p14:creationId xmlns:p14="http://schemas.microsoft.com/office/powerpoint/2010/main" val="10183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67E6-5B79-4BF9-9764-42B024B348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0DF9EBD-850C-4AB2-AD43-734647E513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4453671-DB81-45DB-9B7D-77746519B7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100D90F-47D7-4225-AA27-5B3A8534C80A}"/>
              </a:ext>
            </a:extLst>
          </p:cNvPr>
          <p:cNvSpPr>
            <a:spLocks noGrp="1"/>
          </p:cNvSpPr>
          <p:nvPr>
            <p:ph type="dt" sz="half" idx="10"/>
          </p:nvPr>
        </p:nvSpPr>
        <p:spPr/>
        <p:txBody>
          <a:bodyPr/>
          <a:lstStyle/>
          <a:p>
            <a:fld id="{4A793222-5CD3-4A1D-8AD1-78A4AEBC4051}" type="datetimeFigureOut">
              <a:rPr lang="en-GB" smtClean="0"/>
              <a:t>25/06/2019</a:t>
            </a:fld>
            <a:endParaRPr lang="en-GB"/>
          </a:p>
        </p:txBody>
      </p:sp>
      <p:sp>
        <p:nvSpPr>
          <p:cNvPr id="6" name="Footer Placeholder 5">
            <a:extLst>
              <a:ext uri="{FF2B5EF4-FFF2-40B4-BE49-F238E27FC236}">
                <a16:creationId xmlns:a16="http://schemas.microsoft.com/office/drawing/2014/main" id="{7882CE78-7E24-4922-8BAC-FDA64B2087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AAB63C-9FF2-4134-BF2C-AE6A83D434F5}"/>
              </a:ext>
            </a:extLst>
          </p:cNvPr>
          <p:cNvSpPr>
            <a:spLocks noGrp="1"/>
          </p:cNvSpPr>
          <p:nvPr>
            <p:ph type="sldNum" sz="quarter" idx="12"/>
          </p:nvPr>
        </p:nvSpPr>
        <p:spPr/>
        <p:txBody>
          <a:bodyPr/>
          <a:lstStyle/>
          <a:p>
            <a:fld id="{4AEFD243-EC00-4E88-9BFE-1B319CF0B0F6}" type="slidenum">
              <a:rPr lang="en-GB" smtClean="0"/>
              <a:t>‹#›</a:t>
            </a:fld>
            <a:endParaRPr lang="en-GB"/>
          </a:p>
        </p:txBody>
      </p:sp>
    </p:spTree>
    <p:extLst>
      <p:ext uri="{BB962C8B-B14F-4D97-AF65-F5344CB8AC3E}">
        <p14:creationId xmlns:p14="http://schemas.microsoft.com/office/powerpoint/2010/main" val="241081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FF05-98AC-46E6-8580-B244A508AB4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D9881B-D2A3-4069-A569-8F017110A4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B1617B-D352-4D0A-BFCD-7A05577673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FB5CB5E-27E7-417E-B02F-5EB3155181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6C75E1-8ED0-42B1-8239-FBFEC22CBC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4406505-DD65-4972-B30E-85CA5045714A}"/>
              </a:ext>
            </a:extLst>
          </p:cNvPr>
          <p:cNvSpPr>
            <a:spLocks noGrp="1"/>
          </p:cNvSpPr>
          <p:nvPr>
            <p:ph type="dt" sz="half" idx="10"/>
          </p:nvPr>
        </p:nvSpPr>
        <p:spPr/>
        <p:txBody>
          <a:bodyPr/>
          <a:lstStyle/>
          <a:p>
            <a:fld id="{4A793222-5CD3-4A1D-8AD1-78A4AEBC4051}" type="datetimeFigureOut">
              <a:rPr lang="en-GB" smtClean="0"/>
              <a:t>25/06/2019</a:t>
            </a:fld>
            <a:endParaRPr lang="en-GB"/>
          </a:p>
        </p:txBody>
      </p:sp>
      <p:sp>
        <p:nvSpPr>
          <p:cNvPr id="8" name="Footer Placeholder 7">
            <a:extLst>
              <a:ext uri="{FF2B5EF4-FFF2-40B4-BE49-F238E27FC236}">
                <a16:creationId xmlns:a16="http://schemas.microsoft.com/office/drawing/2014/main" id="{7DD4ADAF-8904-4B57-8EAC-D11EE8FDBE9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105CEA-A6C4-4A6E-9EEC-B4342F178263}"/>
              </a:ext>
            </a:extLst>
          </p:cNvPr>
          <p:cNvSpPr>
            <a:spLocks noGrp="1"/>
          </p:cNvSpPr>
          <p:nvPr>
            <p:ph type="sldNum" sz="quarter" idx="12"/>
          </p:nvPr>
        </p:nvSpPr>
        <p:spPr/>
        <p:txBody>
          <a:bodyPr/>
          <a:lstStyle/>
          <a:p>
            <a:fld id="{4AEFD243-EC00-4E88-9BFE-1B319CF0B0F6}" type="slidenum">
              <a:rPr lang="en-GB" smtClean="0"/>
              <a:t>‹#›</a:t>
            </a:fld>
            <a:endParaRPr lang="en-GB"/>
          </a:p>
        </p:txBody>
      </p:sp>
    </p:spTree>
    <p:extLst>
      <p:ext uri="{BB962C8B-B14F-4D97-AF65-F5344CB8AC3E}">
        <p14:creationId xmlns:p14="http://schemas.microsoft.com/office/powerpoint/2010/main" val="1079557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102E-BC45-4401-B537-7D60164739B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0BBFC6B-45C4-478E-9A00-C9D965CB5B14}"/>
              </a:ext>
            </a:extLst>
          </p:cNvPr>
          <p:cNvSpPr>
            <a:spLocks noGrp="1"/>
          </p:cNvSpPr>
          <p:nvPr>
            <p:ph type="dt" sz="half" idx="10"/>
          </p:nvPr>
        </p:nvSpPr>
        <p:spPr/>
        <p:txBody>
          <a:bodyPr/>
          <a:lstStyle/>
          <a:p>
            <a:fld id="{4A793222-5CD3-4A1D-8AD1-78A4AEBC4051}" type="datetimeFigureOut">
              <a:rPr lang="en-GB" smtClean="0"/>
              <a:t>25/06/2019</a:t>
            </a:fld>
            <a:endParaRPr lang="en-GB"/>
          </a:p>
        </p:txBody>
      </p:sp>
      <p:sp>
        <p:nvSpPr>
          <p:cNvPr id="4" name="Footer Placeholder 3">
            <a:extLst>
              <a:ext uri="{FF2B5EF4-FFF2-40B4-BE49-F238E27FC236}">
                <a16:creationId xmlns:a16="http://schemas.microsoft.com/office/drawing/2014/main" id="{536FDF47-73E2-4C39-B4DB-E45E850E36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883994-6544-41A9-982C-09F8DEA4AD86}"/>
              </a:ext>
            </a:extLst>
          </p:cNvPr>
          <p:cNvSpPr>
            <a:spLocks noGrp="1"/>
          </p:cNvSpPr>
          <p:nvPr>
            <p:ph type="sldNum" sz="quarter" idx="12"/>
          </p:nvPr>
        </p:nvSpPr>
        <p:spPr/>
        <p:txBody>
          <a:bodyPr/>
          <a:lstStyle/>
          <a:p>
            <a:fld id="{4AEFD243-EC00-4E88-9BFE-1B319CF0B0F6}" type="slidenum">
              <a:rPr lang="en-GB" smtClean="0"/>
              <a:t>‹#›</a:t>
            </a:fld>
            <a:endParaRPr lang="en-GB"/>
          </a:p>
        </p:txBody>
      </p:sp>
    </p:spTree>
    <p:extLst>
      <p:ext uri="{BB962C8B-B14F-4D97-AF65-F5344CB8AC3E}">
        <p14:creationId xmlns:p14="http://schemas.microsoft.com/office/powerpoint/2010/main" val="4275422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538AB9-285F-482C-AA1A-A3EB9F6FA1A1}"/>
              </a:ext>
            </a:extLst>
          </p:cNvPr>
          <p:cNvSpPr>
            <a:spLocks noGrp="1"/>
          </p:cNvSpPr>
          <p:nvPr>
            <p:ph type="dt" sz="half" idx="10"/>
          </p:nvPr>
        </p:nvSpPr>
        <p:spPr/>
        <p:txBody>
          <a:bodyPr/>
          <a:lstStyle/>
          <a:p>
            <a:fld id="{4A793222-5CD3-4A1D-8AD1-78A4AEBC4051}" type="datetimeFigureOut">
              <a:rPr lang="en-GB" smtClean="0"/>
              <a:t>25/06/2019</a:t>
            </a:fld>
            <a:endParaRPr lang="en-GB"/>
          </a:p>
        </p:txBody>
      </p:sp>
      <p:sp>
        <p:nvSpPr>
          <p:cNvPr id="3" name="Footer Placeholder 2">
            <a:extLst>
              <a:ext uri="{FF2B5EF4-FFF2-40B4-BE49-F238E27FC236}">
                <a16:creationId xmlns:a16="http://schemas.microsoft.com/office/drawing/2014/main" id="{67B7EC98-BB01-4A60-AF88-CEF0D3A4DDD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BD485F5-8844-4A96-B089-C1172CC4D551}"/>
              </a:ext>
            </a:extLst>
          </p:cNvPr>
          <p:cNvSpPr>
            <a:spLocks noGrp="1"/>
          </p:cNvSpPr>
          <p:nvPr>
            <p:ph type="sldNum" sz="quarter" idx="12"/>
          </p:nvPr>
        </p:nvSpPr>
        <p:spPr/>
        <p:txBody>
          <a:bodyPr/>
          <a:lstStyle/>
          <a:p>
            <a:fld id="{4AEFD243-EC00-4E88-9BFE-1B319CF0B0F6}" type="slidenum">
              <a:rPr lang="en-GB" smtClean="0"/>
              <a:t>‹#›</a:t>
            </a:fld>
            <a:endParaRPr lang="en-GB"/>
          </a:p>
        </p:txBody>
      </p:sp>
    </p:spTree>
    <p:extLst>
      <p:ext uri="{BB962C8B-B14F-4D97-AF65-F5344CB8AC3E}">
        <p14:creationId xmlns:p14="http://schemas.microsoft.com/office/powerpoint/2010/main" val="3092802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22E7-E609-45D0-A0AE-635555464F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D71E8F4-10F5-471E-BAAA-FE6856DE06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A3BA1D1-B677-44B0-8190-5A041525A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CB7D98-89F5-4076-872B-05B7657F2C0B}"/>
              </a:ext>
            </a:extLst>
          </p:cNvPr>
          <p:cNvSpPr>
            <a:spLocks noGrp="1"/>
          </p:cNvSpPr>
          <p:nvPr>
            <p:ph type="dt" sz="half" idx="10"/>
          </p:nvPr>
        </p:nvSpPr>
        <p:spPr/>
        <p:txBody>
          <a:bodyPr/>
          <a:lstStyle/>
          <a:p>
            <a:fld id="{4A793222-5CD3-4A1D-8AD1-78A4AEBC4051}" type="datetimeFigureOut">
              <a:rPr lang="en-GB" smtClean="0"/>
              <a:t>25/06/2019</a:t>
            </a:fld>
            <a:endParaRPr lang="en-GB"/>
          </a:p>
        </p:txBody>
      </p:sp>
      <p:sp>
        <p:nvSpPr>
          <p:cNvPr id="6" name="Footer Placeholder 5">
            <a:extLst>
              <a:ext uri="{FF2B5EF4-FFF2-40B4-BE49-F238E27FC236}">
                <a16:creationId xmlns:a16="http://schemas.microsoft.com/office/drawing/2014/main" id="{977912EE-C830-45DA-AD31-0F2F9785F7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8FB270-1579-402D-9B26-1F0B9DF23810}"/>
              </a:ext>
            </a:extLst>
          </p:cNvPr>
          <p:cNvSpPr>
            <a:spLocks noGrp="1"/>
          </p:cNvSpPr>
          <p:nvPr>
            <p:ph type="sldNum" sz="quarter" idx="12"/>
          </p:nvPr>
        </p:nvSpPr>
        <p:spPr/>
        <p:txBody>
          <a:bodyPr/>
          <a:lstStyle/>
          <a:p>
            <a:fld id="{4AEFD243-EC00-4E88-9BFE-1B319CF0B0F6}" type="slidenum">
              <a:rPr lang="en-GB" smtClean="0"/>
              <a:t>‹#›</a:t>
            </a:fld>
            <a:endParaRPr lang="en-GB"/>
          </a:p>
        </p:txBody>
      </p:sp>
    </p:spTree>
    <p:extLst>
      <p:ext uri="{BB962C8B-B14F-4D97-AF65-F5344CB8AC3E}">
        <p14:creationId xmlns:p14="http://schemas.microsoft.com/office/powerpoint/2010/main" val="146006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7474-76B2-46E0-838E-603DF101B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963B28A-CF20-4FC8-B568-77CCD4BC10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B38DC1E-1BF4-474C-9869-C20992F17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66ACC8-0130-4800-B575-2D027680B156}"/>
              </a:ext>
            </a:extLst>
          </p:cNvPr>
          <p:cNvSpPr>
            <a:spLocks noGrp="1"/>
          </p:cNvSpPr>
          <p:nvPr>
            <p:ph type="dt" sz="half" idx="10"/>
          </p:nvPr>
        </p:nvSpPr>
        <p:spPr/>
        <p:txBody>
          <a:bodyPr/>
          <a:lstStyle/>
          <a:p>
            <a:fld id="{4A793222-5CD3-4A1D-8AD1-78A4AEBC4051}" type="datetimeFigureOut">
              <a:rPr lang="en-GB" smtClean="0"/>
              <a:t>25/06/2019</a:t>
            </a:fld>
            <a:endParaRPr lang="en-GB"/>
          </a:p>
        </p:txBody>
      </p:sp>
      <p:sp>
        <p:nvSpPr>
          <p:cNvPr id="6" name="Footer Placeholder 5">
            <a:extLst>
              <a:ext uri="{FF2B5EF4-FFF2-40B4-BE49-F238E27FC236}">
                <a16:creationId xmlns:a16="http://schemas.microsoft.com/office/drawing/2014/main" id="{FC42CCAE-3BCB-41F1-8095-F0F3D701901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0F3F25-21A9-448E-9657-50A16A310B83}"/>
              </a:ext>
            </a:extLst>
          </p:cNvPr>
          <p:cNvSpPr>
            <a:spLocks noGrp="1"/>
          </p:cNvSpPr>
          <p:nvPr>
            <p:ph type="sldNum" sz="quarter" idx="12"/>
          </p:nvPr>
        </p:nvSpPr>
        <p:spPr/>
        <p:txBody>
          <a:bodyPr/>
          <a:lstStyle/>
          <a:p>
            <a:fld id="{4AEFD243-EC00-4E88-9BFE-1B319CF0B0F6}" type="slidenum">
              <a:rPr lang="en-GB" smtClean="0"/>
              <a:t>‹#›</a:t>
            </a:fld>
            <a:endParaRPr lang="en-GB"/>
          </a:p>
        </p:txBody>
      </p:sp>
    </p:spTree>
    <p:extLst>
      <p:ext uri="{BB962C8B-B14F-4D97-AF65-F5344CB8AC3E}">
        <p14:creationId xmlns:p14="http://schemas.microsoft.com/office/powerpoint/2010/main" val="216507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FCF662-A5AC-4009-9ACF-2A7ACEAD4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A8A0387-BF79-4429-8224-4ED7F5A56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93CAA3-4687-49F9-9379-A5FD1B77B0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93222-5CD3-4A1D-8AD1-78A4AEBC4051}" type="datetimeFigureOut">
              <a:rPr lang="en-GB" smtClean="0"/>
              <a:t>25/06/2019</a:t>
            </a:fld>
            <a:endParaRPr lang="en-GB"/>
          </a:p>
        </p:txBody>
      </p:sp>
      <p:sp>
        <p:nvSpPr>
          <p:cNvPr id="5" name="Footer Placeholder 4">
            <a:extLst>
              <a:ext uri="{FF2B5EF4-FFF2-40B4-BE49-F238E27FC236}">
                <a16:creationId xmlns:a16="http://schemas.microsoft.com/office/drawing/2014/main" id="{5C1DC351-464E-4C1C-8476-0C33613C12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D8DAC31-C2C8-4EA9-959C-1E0F7900EA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EFD243-EC00-4E88-9BFE-1B319CF0B0F6}" type="slidenum">
              <a:rPr lang="en-GB" smtClean="0"/>
              <a:t>‹#›</a:t>
            </a:fld>
            <a:endParaRPr lang="en-GB"/>
          </a:p>
        </p:txBody>
      </p:sp>
    </p:spTree>
    <p:extLst>
      <p:ext uri="{BB962C8B-B14F-4D97-AF65-F5344CB8AC3E}">
        <p14:creationId xmlns:p14="http://schemas.microsoft.com/office/powerpoint/2010/main" val="731356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6.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sv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7.xml"/><Relationship Id="rId7" Type="http://schemas.openxmlformats.org/officeDocument/2006/relationships/diagramColors" Target="../diagrams/colors4.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8" Type="http://schemas.openxmlformats.org/officeDocument/2006/relationships/hyperlink" Target="https://twitter.com/cl" TargetMode="External"/><Relationship Id="rId3" Type="http://schemas.openxmlformats.org/officeDocument/2006/relationships/notesSlide" Target="../notesSlides/notesSlide9.xml"/><Relationship Id="rId7" Type="http://schemas.openxmlformats.org/officeDocument/2006/relationships/image" Target="../media/image29.jpg"/><Relationship Id="rId2" Type="http://schemas.openxmlformats.org/officeDocument/2006/relationships/slideLayout" Target="../slideLayouts/slideLayout14.xml"/><Relationship Id="rId1" Type="http://schemas.openxmlformats.org/officeDocument/2006/relationships/tags" Target="../tags/tag10.xml"/><Relationship Id="rId6" Type="http://schemas.openxmlformats.org/officeDocument/2006/relationships/hyperlink" Target="http://bit.ly/XESmartTarget" TargetMode="External"/><Relationship Id="rId5" Type="http://schemas.openxmlformats.org/officeDocument/2006/relationships/hyperlink" Target="http://bit.ly/WorkloadTools" TargetMode="External"/><Relationship Id="rId10" Type="http://schemas.openxmlformats.org/officeDocument/2006/relationships/hyperlink" Target="https://twitter.com/spaghettidba" TargetMode="External"/><Relationship Id="rId4" Type="http://schemas.openxmlformats.org/officeDocument/2006/relationships/hyperlink" Target="https://dbatools.io/" TargetMode="External"/><Relationship Id="rId9" Type="http://schemas.openxmlformats.org/officeDocument/2006/relationships/image" Target="../media/image30.jp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5.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0.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image" Target="../media/image26.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26.png"/><Relationship Id="rId2" Type="http://schemas.openxmlformats.org/officeDocument/2006/relationships/image" Target="../media/image41.png"/><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3.xml"/><Relationship Id="rId7" Type="http://schemas.openxmlformats.org/officeDocument/2006/relationships/diagramColors" Target="../diagrams/colors5.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hyperlink" Target="https://twitter.com/sqldiplomat" TargetMode="Externa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8.png"/><Relationship Id="rId3" Type="http://schemas.openxmlformats.org/officeDocument/2006/relationships/notesSlide" Target="../notesSlides/notesSlide14.xml"/><Relationship Id="rId7" Type="http://schemas.openxmlformats.org/officeDocument/2006/relationships/image" Target="../media/image25.png"/><Relationship Id="rId12"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image" Target="../media/image23.svg"/><Relationship Id="rId10" Type="http://schemas.openxmlformats.org/officeDocument/2006/relationships/image" Target="../media/image26.png"/><Relationship Id="rId4" Type="http://schemas.openxmlformats.org/officeDocument/2006/relationships/image" Target="../media/image22.png"/><Relationship Id="rId9" Type="http://schemas.openxmlformats.org/officeDocument/2006/relationships/image" Target="../media/image47.png"/></Relationships>
</file>

<file path=ppt/slides/_rels/slide2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5.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bit.ly/DataGrillen2019Day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bit.ly/DataGrillen2019Eve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jp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7.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1.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5.xml"/><Relationship Id="rId7" Type="http://schemas.openxmlformats.org/officeDocument/2006/relationships/diagramColors" Target="../diagrams/colors3.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1093-7F66-4A45-BE4A-0362958EE193}"/>
              </a:ext>
            </a:extLst>
          </p:cNvPr>
          <p:cNvSpPr>
            <a:spLocks noGrp="1"/>
          </p:cNvSpPr>
          <p:nvPr>
            <p:ph type="ctrTitle"/>
          </p:nvPr>
        </p:nvSpPr>
        <p:spPr/>
        <p:txBody>
          <a:bodyPr/>
          <a:lstStyle/>
          <a:p>
            <a:r>
              <a:rPr lang="en-GB" dirty="0"/>
              <a:t>Dive Into Managed Instances</a:t>
            </a:r>
          </a:p>
        </p:txBody>
      </p:sp>
      <p:sp>
        <p:nvSpPr>
          <p:cNvPr id="3" name="Subtitle 2">
            <a:extLst>
              <a:ext uri="{FF2B5EF4-FFF2-40B4-BE49-F238E27FC236}">
                <a16:creationId xmlns:a16="http://schemas.microsoft.com/office/drawing/2014/main" id="{4455BB5F-AC8B-4B9F-BCF1-97E5EAE41478}"/>
              </a:ext>
            </a:extLst>
          </p:cNvPr>
          <p:cNvSpPr>
            <a:spLocks noGrp="1"/>
          </p:cNvSpPr>
          <p:nvPr>
            <p:ph type="subTitle" idx="1"/>
          </p:nvPr>
        </p:nvSpPr>
        <p:spPr/>
        <p:txBody>
          <a:bodyPr/>
          <a:lstStyle/>
          <a:p>
            <a:pPr algn="l"/>
            <a:r>
              <a:rPr lang="en-GB" i="1" dirty="0"/>
              <a:t>Getting up to speed with what Managed Instance is and what you need to make use of it.</a:t>
            </a:r>
          </a:p>
        </p:txBody>
      </p:sp>
    </p:spTree>
    <p:extLst>
      <p:ext uri="{BB962C8B-B14F-4D97-AF65-F5344CB8AC3E}">
        <p14:creationId xmlns:p14="http://schemas.microsoft.com/office/powerpoint/2010/main" val="38736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5B0E27-F640-432F-B244-DD0D31D1B1F4}"/>
              </a:ext>
            </a:extLst>
          </p:cNvPr>
          <p:cNvSpPr>
            <a:spLocks noGrp="1"/>
          </p:cNvSpPr>
          <p:nvPr>
            <p:ph type="title"/>
          </p:nvPr>
        </p:nvSpPr>
        <p:spPr/>
        <p:txBody>
          <a:bodyPr/>
          <a:lstStyle/>
          <a:p>
            <a:r>
              <a:rPr lang="en-GB" dirty="0"/>
              <a:t>Managed Instance – Architecture</a:t>
            </a:r>
          </a:p>
        </p:txBody>
      </p:sp>
      <p:sp>
        <p:nvSpPr>
          <p:cNvPr id="13" name="TextBox 12">
            <a:extLst>
              <a:ext uri="{FF2B5EF4-FFF2-40B4-BE49-F238E27FC236}">
                <a16:creationId xmlns:a16="http://schemas.microsoft.com/office/drawing/2014/main" id="{62C6A5F0-572B-4EF7-9EF7-A30945211B76}"/>
              </a:ext>
            </a:extLst>
          </p:cNvPr>
          <p:cNvSpPr txBox="1"/>
          <p:nvPr/>
        </p:nvSpPr>
        <p:spPr>
          <a:xfrm>
            <a:off x="96185" y="6522935"/>
            <a:ext cx="5459832" cy="235898"/>
          </a:xfrm>
          <a:prstGeom prst="rect">
            <a:avLst/>
          </a:prstGeom>
          <a:noFill/>
        </p:spPr>
        <p:txBody>
          <a:bodyPr wrap="square" rtlCol="0">
            <a:spAutoFit/>
          </a:bodyPr>
          <a:lstStyle/>
          <a:p>
            <a:r>
              <a:rPr lang="en-GB" sz="933" i="1" dirty="0">
                <a:solidFill>
                  <a:schemeClr val="bg1"/>
                </a:solidFill>
              </a:rPr>
              <a:t>Source: https://docs.microsoft.com/en-us/azure/virtual-machines/windows/premium-storage</a:t>
            </a:r>
          </a:p>
        </p:txBody>
      </p:sp>
      <p:grpSp>
        <p:nvGrpSpPr>
          <p:cNvPr id="2" name="Group 1">
            <a:extLst>
              <a:ext uri="{FF2B5EF4-FFF2-40B4-BE49-F238E27FC236}">
                <a16:creationId xmlns:a16="http://schemas.microsoft.com/office/drawing/2014/main" id="{7B5D3DE0-CA33-4E8C-89B0-9FC10AB9C837}"/>
              </a:ext>
            </a:extLst>
          </p:cNvPr>
          <p:cNvGrpSpPr/>
          <p:nvPr/>
        </p:nvGrpSpPr>
        <p:grpSpPr>
          <a:xfrm>
            <a:off x="537945" y="1587500"/>
            <a:ext cx="4656355" cy="4887113"/>
            <a:chOff x="537945" y="1587500"/>
            <a:chExt cx="4656355" cy="4887113"/>
          </a:xfrm>
        </p:grpSpPr>
        <p:sp>
          <p:nvSpPr>
            <p:cNvPr id="7" name="Rectangle: Rounded Corners 6">
              <a:extLst>
                <a:ext uri="{FF2B5EF4-FFF2-40B4-BE49-F238E27FC236}">
                  <a16:creationId xmlns:a16="http://schemas.microsoft.com/office/drawing/2014/main" id="{AEF111B9-E4DC-4341-BA33-9187C9CAB80C}"/>
                </a:ext>
              </a:extLst>
            </p:cNvPr>
            <p:cNvSpPr/>
            <p:nvPr/>
          </p:nvSpPr>
          <p:spPr>
            <a:xfrm>
              <a:off x="698500" y="1587500"/>
              <a:ext cx="4495800" cy="4797434"/>
            </a:xfrm>
            <a:prstGeom prst="roundRect">
              <a:avLst>
                <a:gd name="adj" fmla="val 1956"/>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
              <a:extLst>
                <a:ext uri="{FF2B5EF4-FFF2-40B4-BE49-F238E27FC236}">
                  <a16:creationId xmlns:a16="http://schemas.microsoft.com/office/drawing/2014/main" id="{6899ED79-7F36-49B2-B91C-D57DCA9C7E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945" y="5853483"/>
              <a:ext cx="800100" cy="621130"/>
            </a:xfrm>
            <a:prstGeom prst="rect">
              <a:avLst/>
            </a:prstGeom>
          </p:spPr>
        </p:pic>
      </p:grpSp>
      <p:pic>
        <p:nvPicPr>
          <p:cNvPr id="10" name="Picture 9">
            <a:extLst>
              <a:ext uri="{FF2B5EF4-FFF2-40B4-BE49-F238E27FC236}">
                <a16:creationId xmlns:a16="http://schemas.microsoft.com/office/drawing/2014/main" id="{4929AEB7-8D10-409A-9862-2F4D0D831E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7390" y="4880355"/>
            <a:ext cx="780290" cy="780290"/>
          </a:xfrm>
          <a:prstGeom prst="rect">
            <a:avLst/>
          </a:prstGeom>
        </p:spPr>
      </p:pic>
      <p:grpSp>
        <p:nvGrpSpPr>
          <p:cNvPr id="5" name="Group 4">
            <a:extLst>
              <a:ext uri="{FF2B5EF4-FFF2-40B4-BE49-F238E27FC236}">
                <a16:creationId xmlns:a16="http://schemas.microsoft.com/office/drawing/2014/main" id="{7E99D4BF-4E97-4E6F-B3D7-917FAC3D2425}"/>
              </a:ext>
            </a:extLst>
          </p:cNvPr>
          <p:cNvGrpSpPr/>
          <p:nvPr/>
        </p:nvGrpSpPr>
        <p:grpSpPr>
          <a:xfrm>
            <a:off x="880844" y="3517900"/>
            <a:ext cx="4034055" cy="2333300"/>
            <a:chOff x="880844" y="3517900"/>
            <a:chExt cx="4034055" cy="2333300"/>
          </a:xfrm>
        </p:grpSpPr>
        <p:pic>
          <p:nvPicPr>
            <p:cNvPr id="12" name="Picture 11" descr="A picture containing furniture, table&#10;&#10;Description automatically generated">
              <a:extLst>
                <a:ext uri="{FF2B5EF4-FFF2-40B4-BE49-F238E27FC236}">
                  <a16:creationId xmlns:a16="http://schemas.microsoft.com/office/drawing/2014/main" id="{82EEDC31-0452-47E7-A059-69B27638CA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840" y="5422955"/>
              <a:ext cx="390145" cy="390145"/>
            </a:xfrm>
            <a:prstGeom prst="rect">
              <a:avLst/>
            </a:prstGeom>
          </p:spPr>
        </p:pic>
        <p:sp>
          <p:nvSpPr>
            <p:cNvPr id="15" name="Rectangle: Rounded Corners 14">
              <a:extLst>
                <a:ext uri="{FF2B5EF4-FFF2-40B4-BE49-F238E27FC236}">
                  <a16:creationId xmlns:a16="http://schemas.microsoft.com/office/drawing/2014/main" id="{D51E6177-5DB2-4AC1-A813-FE1D28ED0D10}"/>
                </a:ext>
              </a:extLst>
            </p:cNvPr>
            <p:cNvSpPr/>
            <p:nvPr/>
          </p:nvSpPr>
          <p:spPr>
            <a:xfrm>
              <a:off x="880844" y="3517900"/>
              <a:ext cx="4034055" cy="2333300"/>
            </a:xfrm>
            <a:prstGeom prst="roundRect">
              <a:avLst>
                <a:gd name="adj" fmla="val 1956"/>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Picture 15">
            <a:extLst>
              <a:ext uri="{FF2B5EF4-FFF2-40B4-BE49-F238E27FC236}">
                <a16:creationId xmlns:a16="http://schemas.microsoft.com/office/drawing/2014/main" id="{A0773360-4EC7-41B4-86B6-06D8A27682BA}"/>
              </a:ext>
            </a:extLst>
          </p:cNvPr>
          <p:cNvPicPr>
            <a:picLocks noChangeAspect="1"/>
          </p:cNvPicPr>
          <p:nvPr/>
        </p:nvPicPr>
        <p:blipFill>
          <a:blip r:embed="rId8"/>
          <a:stretch>
            <a:fillRect/>
          </a:stretch>
        </p:blipFill>
        <p:spPr>
          <a:xfrm>
            <a:off x="1027885" y="3745483"/>
            <a:ext cx="593782" cy="780290"/>
          </a:xfrm>
          <a:prstGeom prst="rect">
            <a:avLst/>
          </a:prstGeom>
        </p:spPr>
      </p:pic>
      <p:cxnSp>
        <p:nvCxnSpPr>
          <p:cNvPr id="18" name="Connector: Elbow 17">
            <a:extLst>
              <a:ext uri="{FF2B5EF4-FFF2-40B4-BE49-F238E27FC236}">
                <a16:creationId xmlns:a16="http://schemas.microsoft.com/office/drawing/2014/main" id="{2D8830EF-8E5A-49FC-AF3D-0472A98F2C35}"/>
              </a:ext>
            </a:extLst>
          </p:cNvPr>
          <p:cNvCxnSpPr>
            <a:cxnSpLocks/>
            <a:stCxn id="10" idx="0"/>
            <a:endCxn id="16" idx="2"/>
          </p:cNvCxnSpPr>
          <p:nvPr/>
        </p:nvCxnSpPr>
        <p:spPr>
          <a:xfrm rot="16200000" flipV="1">
            <a:off x="1518865" y="4331684"/>
            <a:ext cx="354582" cy="742759"/>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307E376-94F4-451C-90AA-F0086378DF0D}"/>
              </a:ext>
            </a:extLst>
          </p:cNvPr>
          <p:cNvGrpSpPr/>
          <p:nvPr/>
        </p:nvGrpSpPr>
        <p:grpSpPr>
          <a:xfrm>
            <a:off x="880844" y="1690687"/>
            <a:ext cx="2682499" cy="1695473"/>
            <a:chOff x="880844" y="1690687"/>
            <a:chExt cx="2682499" cy="1695473"/>
          </a:xfrm>
        </p:grpSpPr>
        <p:pic>
          <p:nvPicPr>
            <p:cNvPr id="23" name="Picture 22" descr="A picture containing furniture, table&#10;&#10;Description automatically generated">
              <a:extLst>
                <a:ext uri="{FF2B5EF4-FFF2-40B4-BE49-F238E27FC236}">
                  <a16:creationId xmlns:a16="http://schemas.microsoft.com/office/drawing/2014/main" id="{77B0DBEF-941A-4CCB-A8BA-10F663F7D8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840" y="2957916"/>
              <a:ext cx="390145" cy="390145"/>
            </a:xfrm>
            <a:prstGeom prst="rect">
              <a:avLst/>
            </a:prstGeom>
          </p:spPr>
        </p:pic>
        <p:sp>
          <p:nvSpPr>
            <p:cNvPr id="24" name="Rectangle: Rounded Corners 23">
              <a:extLst>
                <a:ext uri="{FF2B5EF4-FFF2-40B4-BE49-F238E27FC236}">
                  <a16:creationId xmlns:a16="http://schemas.microsoft.com/office/drawing/2014/main" id="{B71CEABC-F346-4E02-A61A-1A1FE32A4755}"/>
                </a:ext>
              </a:extLst>
            </p:cNvPr>
            <p:cNvSpPr/>
            <p:nvPr/>
          </p:nvSpPr>
          <p:spPr>
            <a:xfrm>
              <a:off x="880844" y="1690687"/>
              <a:ext cx="2682499" cy="1695473"/>
            </a:xfrm>
            <a:prstGeom prst="roundRect">
              <a:avLst>
                <a:gd name="adj" fmla="val 1956"/>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6" name="Picture 25" descr="A stop sign&#10;&#10;Description automatically generated">
            <a:extLst>
              <a:ext uri="{FF2B5EF4-FFF2-40B4-BE49-F238E27FC236}">
                <a16:creationId xmlns:a16="http://schemas.microsoft.com/office/drawing/2014/main" id="{1B095733-E4E2-438E-AD6C-703A62763F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99609" y="2558412"/>
            <a:ext cx="780290" cy="780290"/>
          </a:xfrm>
          <a:prstGeom prst="rect">
            <a:avLst/>
          </a:prstGeom>
        </p:spPr>
      </p:pic>
      <p:pic>
        <p:nvPicPr>
          <p:cNvPr id="28" name="Picture 27">
            <a:extLst>
              <a:ext uri="{FF2B5EF4-FFF2-40B4-BE49-F238E27FC236}">
                <a16:creationId xmlns:a16="http://schemas.microsoft.com/office/drawing/2014/main" id="{8511B2FB-69C7-4B00-AB52-9F7AE34D07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40878" y="1775514"/>
            <a:ext cx="520410" cy="520410"/>
          </a:xfrm>
          <a:prstGeom prst="rect">
            <a:avLst/>
          </a:prstGeom>
        </p:spPr>
      </p:pic>
      <p:pic>
        <p:nvPicPr>
          <p:cNvPr id="29" name="Picture 28">
            <a:extLst>
              <a:ext uri="{FF2B5EF4-FFF2-40B4-BE49-F238E27FC236}">
                <a16:creationId xmlns:a16="http://schemas.microsoft.com/office/drawing/2014/main" id="{3D97B1A4-FBC9-4C28-9AD9-27C29E1B7B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21322" y="1775514"/>
            <a:ext cx="520410" cy="520410"/>
          </a:xfrm>
          <a:prstGeom prst="rect">
            <a:avLst/>
          </a:prstGeom>
        </p:spPr>
      </p:pic>
      <p:pic>
        <p:nvPicPr>
          <p:cNvPr id="30" name="Picture 29">
            <a:extLst>
              <a:ext uri="{FF2B5EF4-FFF2-40B4-BE49-F238E27FC236}">
                <a16:creationId xmlns:a16="http://schemas.microsoft.com/office/drawing/2014/main" id="{62A1AD4E-A6D5-45A4-AA2E-E3878C9EA04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01766" y="1775514"/>
            <a:ext cx="520410" cy="520410"/>
          </a:xfrm>
          <a:prstGeom prst="rect">
            <a:avLst/>
          </a:prstGeom>
        </p:spPr>
      </p:pic>
      <p:cxnSp>
        <p:nvCxnSpPr>
          <p:cNvPr id="32" name="Connector: Elbow 31">
            <a:extLst>
              <a:ext uri="{FF2B5EF4-FFF2-40B4-BE49-F238E27FC236}">
                <a16:creationId xmlns:a16="http://schemas.microsoft.com/office/drawing/2014/main" id="{E1015B89-EE92-4195-9F49-2E8B5740C84F}"/>
              </a:ext>
            </a:extLst>
          </p:cNvPr>
          <p:cNvCxnSpPr>
            <a:stCxn id="26" idx="0"/>
            <a:endCxn id="28" idx="2"/>
          </p:cNvCxnSpPr>
          <p:nvPr/>
        </p:nvCxnSpPr>
        <p:spPr>
          <a:xfrm rot="16200000" flipV="1">
            <a:off x="1814175" y="1982832"/>
            <a:ext cx="262488" cy="888671"/>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5483C51C-ECAC-4589-B6F8-DFE1EA7106D7}"/>
              </a:ext>
            </a:extLst>
          </p:cNvPr>
          <p:cNvCxnSpPr>
            <a:stCxn id="26" idx="0"/>
            <a:endCxn id="30" idx="2"/>
          </p:cNvCxnSpPr>
          <p:nvPr/>
        </p:nvCxnSpPr>
        <p:spPr>
          <a:xfrm rot="5400000" flipH="1" flipV="1">
            <a:off x="2694618" y="1991060"/>
            <a:ext cx="262488" cy="872217"/>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87D5279-2100-4D54-B044-92EB2244F7F8}"/>
              </a:ext>
            </a:extLst>
          </p:cNvPr>
          <p:cNvCxnSpPr>
            <a:stCxn id="29" idx="2"/>
            <a:endCxn id="26" idx="0"/>
          </p:cNvCxnSpPr>
          <p:nvPr/>
        </p:nvCxnSpPr>
        <p:spPr>
          <a:xfrm>
            <a:off x="2381527" y="2295924"/>
            <a:ext cx="8227" cy="26248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3D79928A-6887-4BEA-A477-D98CE0228170}"/>
              </a:ext>
            </a:extLst>
          </p:cNvPr>
          <p:cNvPicPr>
            <a:picLocks noChangeAspect="1"/>
          </p:cNvPicPr>
          <p:nvPr/>
        </p:nvPicPr>
        <p:blipFill>
          <a:blip r:embed="rId8"/>
          <a:stretch>
            <a:fillRect/>
          </a:stretch>
        </p:blipFill>
        <p:spPr>
          <a:xfrm>
            <a:off x="1761759" y="3743199"/>
            <a:ext cx="593782" cy="780290"/>
          </a:xfrm>
          <a:prstGeom prst="rect">
            <a:avLst/>
          </a:prstGeom>
        </p:spPr>
      </p:pic>
      <p:pic>
        <p:nvPicPr>
          <p:cNvPr id="41" name="Picture 40">
            <a:extLst>
              <a:ext uri="{FF2B5EF4-FFF2-40B4-BE49-F238E27FC236}">
                <a16:creationId xmlns:a16="http://schemas.microsoft.com/office/drawing/2014/main" id="{C5845D8A-7256-4368-9846-2CE1C8322681}"/>
              </a:ext>
            </a:extLst>
          </p:cNvPr>
          <p:cNvPicPr>
            <a:picLocks noChangeAspect="1"/>
          </p:cNvPicPr>
          <p:nvPr/>
        </p:nvPicPr>
        <p:blipFill>
          <a:blip r:embed="rId8"/>
          <a:stretch>
            <a:fillRect/>
          </a:stretch>
        </p:blipFill>
        <p:spPr>
          <a:xfrm>
            <a:off x="2511468" y="3743199"/>
            <a:ext cx="593782" cy="780290"/>
          </a:xfrm>
          <a:prstGeom prst="rect">
            <a:avLst/>
          </a:prstGeom>
        </p:spPr>
      </p:pic>
      <p:cxnSp>
        <p:nvCxnSpPr>
          <p:cNvPr id="43" name="Straight Connector 42">
            <a:extLst>
              <a:ext uri="{FF2B5EF4-FFF2-40B4-BE49-F238E27FC236}">
                <a16:creationId xmlns:a16="http://schemas.microsoft.com/office/drawing/2014/main" id="{FD265236-8BEB-4697-AFF7-F86C61CF4187}"/>
              </a:ext>
            </a:extLst>
          </p:cNvPr>
          <p:cNvCxnSpPr>
            <a:stCxn id="40" idx="2"/>
            <a:endCxn id="10" idx="0"/>
          </p:cNvCxnSpPr>
          <p:nvPr/>
        </p:nvCxnSpPr>
        <p:spPr>
          <a:xfrm>
            <a:off x="2058650" y="4523489"/>
            <a:ext cx="8885" cy="3568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278BB85C-E87C-4966-87B2-7F5F94F52641}"/>
              </a:ext>
            </a:extLst>
          </p:cNvPr>
          <p:cNvCxnSpPr>
            <a:stCxn id="10" idx="0"/>
            <a:endCxn id="41" idx="2"/>
          </p:cNvCxnSpPr>
          <p:nvPr/>
        </p:nvCxnSpPr>
        <p:spPr>
          <a:xfrm rot="5400000" flipH="1" flipV="1">
            <a:off x="2259514" y="4331510"/>
            <a:ext cx="356866" cy="740824"/>
          </a:xfrm>
          <a:prstGeom prst="bentConnector3">
            <a:avLst/>
          </a:prstGeom>
          <a:ln w="28575"/>
        </p:spPr>
        <p:style>
          <a:lnRef idx="1">
            <a:schemeClr val="accent1"/>
          </a:lnRef>
          <a:fillRef idx="0">
            <a:schemeClr val="accent1"/>
          </a:fillRef>
          <a:effectRef idx="0">
            <a:schemeClr val="accent1"/>
          </a:effectRef>
          <a:fontRef idx="minor">
            <a:schemeClr val="tx1"/>
          </a:fontRef>
        </p:style>
      </p:cxnSp>
      <p:pic>
        <p:nvPicPr>
          <p:cNvPr id="77" name="Picture 76" descr="A close up of a sign&#10;&#10;Description automatically generated">
            <a:extLst>
              <a:ext uri="{FF2B5EF4-FFF2-40B4-BE49-F238E27FC236}">
                <a16:creationId xmlns:a16="http://schemas.microsoft.com/office/drawing/2014/main" id="{6B3A4606-21E1-4F68-BDCB-BAF51874769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01818" y="1903053"/>
            <a:ext cx="780290" cy="780290"/>
          </a:xfrm>
          <a:prstGeom prst="rect">
            <a:avLst/>
          </a:prstGeom>
        </p:spPr>
      </p:pic>
    </p:spTree>
    <p:custDataLst>
      <p:tags r:id="rId1"/>
    </p:custDataLst>
    <p:extLst>
      <p:ext uri="{BB962C8B-B14F-4D97-AF65-F5344CB8AC3E}">
        <p14:creationId xmlns:p14="http://schemas.microsoft.com/office/powerpoint/2010/main" val="258196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par>
                                <p:cTn id="21" presetID="10"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par>
                                <p:cTn id="27" presetID="10"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0"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10" presetClass="entr" presetSubtype="0" fill="hold" nodeType="with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fade">
                                      <p:cBhvr>
                                        <p:cTn id="56" dur="500"/>
                                        <p:tgtEl>
                                          <p:spTgt spid="41"/>
                                        </p:tgtEl>
                                      </p:cBhvr>
                                    </p:animEffect>
                                  </p:childTnLst>
                                </p:cTn>
                              </p:par>
                              <p:par>
                                <p:cTn id="57" presetID="10"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par>
                                <p:cTn id="60" presetID="10" presetClass="entr" presetSubtype="0" fill="hold" nodeType="with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500"/>
                                        <p:tgtEl>
                                          <p:spTgt spid="45"/>
                                        </p:tgtEl>
                                      </p:cBhvr>
                                    </p:animEffect>
                                  </p:childTnLst>
                                </p:cTn>
                              </p:par>
                              <p:par>
                                <p:cTn id="63" presetID="10"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77"/>
                                        </p:tgtEl>
                                        <p:attrNameLst>
                                          <p:attrName>style.visibility</p:attrName>
                                        </p:attrNameLst>
                                      </p:cBhvr>
                                      <p:to>
                                        <p:strVal val="visible"/>
                                      </p:to>
                                    </p:set>
                                    <p:animEffect transition="in" filter="fade">
                                      <p:cBhvr>
                                        <p:cTn id="7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5B0E27-F640-432F-B244-DD0D31D1B1F4}"/>
              </a:ext>
            </a:extLst>
          </p:cNvPr>
          <p:cNvSpPr>
            <a:spLocks noGrp="1"/>
          </p:cNvSpPr>
          <p:nvPr>
            <p:ph type="title"/>
          </p:nvPr>
        </p:nvSpPr>
        <p:spPr/>
        <p:txBody>
          <a:bodyPr/>
          <a:lstStyle/>
          <a:p>
            <a:r>
              <a:rPr lang="en-GB" dirty="0"/>
              <a:t>Migration Options</a:t>
            </a:r>
          </a:p>
        </p:txBody>
      </p:sp>
      <p:graphicFrame>
        <p:nvGraphicFramePr>
          <p:cNvPr id="5" name="Content Placeholder 4">
            <a:extLst>
              <a:ext uri="{FF2B5EF4-FFF2-40B4-BE49-F238E27FC236}">
                <a16:creationId xmlns:a16="http://schemas.microsoft.com/office/drawing/2014/main" id="{38A2A075-BB1D-4EAF-A564-96E8CD3B5FBD}"/>
              </a:ext>
            </a:extLst>
          </p:cNvPr>
          <p:cNvGraphicFramePr>
            <a:graphicFrameLocks noGrp="1"/>
          </p:cNvGraphicFramePr>
          <p:nvPr>
            <p:ph idx="1"/>
            <p:extLst>
              <p:ext uri="{D42A27DB-BD31-4B8C-83A1-F6EECF244321}">
                <p14:modId xmlns:p14="http://schemas.microsoft.com/office/powerpoint/2010/main" val="22727781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62C6A5F0-572B-4EF7-9EF7-A30945211B76}"/>
              </a:ext>
            </a:extLst>
          </p:cNvPr>
          <p:cNvSpPr txBox="1"/>
          <p:nvPr/>
        </p:nvSpPr>
        <p:spPr>
          <a:xfrm>
            <a:off x="96185" y="6522935"/>
            <a:ext cx="5459832" cy="235898"/>
          </a:xfrm>
          <a:prstGeom prst="rect">
            <a:avLst/>
          </a:prstGeom>
          <a:noFill/>
        </p:spPr>
        <p:txBody>
          <a:bodyPr wrap="square" rtlCol="0">
            <a:spAutoFit/>
          </a:bodyPr>
          <a:lstStyle/>
          <a:p>
            <a:r>
              <a:rPr lang="en-GB" sz="933" i="1" dirty="0">
                <a:solidFill>
                  <a:schemeClr val="bg1"/>
                </a:solidFill>
              </a:rPr>
              <a:t>Source: https://docs.microsoft.com/en-us/azure/virtual-machines/windows/premium-storage</a:t>
            </a:r>
          </a:p>
        </p:txBody>
      </p:sp>
    </p:spTree>
    <p:custDataLst>
      <p:tags r:id="rId1"/>
    </p:custDataLst>
    <p:extLst>
      <p:ext uri="{BB962C8B-B14F-4D97-AF65-F5344CB8AC3E}">
        <p14:creationId xmlns:p14="http://schemas.microsoft.com/office/powerpoint/2010/main" val="3199960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0ACCE3CC-00C5-4D03-8EE4-34B2BEEC7F24}"/>
                                            </p:graphicEl>
                                          </p:spTgt>
                                        </p:tgtEl>
                                        <p:attrNameLst>
                                          <p:attrName>style.visibility</p:attrName>
                                        </p:attrNameLst>
                                      </p:cBhvr>
                                      <p:to>
                                        <p:strVal val="visible"/>
                                      </p:to>
                                    </p:set>
                                    <p:animEffect transition="in" filter="fade">
                                      <p:cBhvr>
                                        <p:cTn id="7" dur="1000"/>
                                        <p:tgtEl>
                                          <p:spTgt spid="5">
                                            <p:graphicEl>
                                              <a:dgm id="{0ACCE3CC-00C5-4D03-8EE4-34B2BEEC7F24}"/>
                                            </p:graphicEl>
                                          </p:spTgt>
                                        </p:tgtEl>
                                      </p:cBhvr>
                                    </p:animEffect>
                                    <p:anim calcmode="lin" valueType="num">
                                      <p:cBhvr>
                                        <p:cTn id="8" dur="1000" fill="hold"/>
                                        <p:tgtEl>
                                          <p:spTgt spid="5">
                                            <p:graphicEl>
                                              <a:dgm id="{0ACCE3CC-00C5-4D03-8EE4-34B2BEEC7F24}"/>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0ACCE3CC-00C5-4D03-8EE4-34B2BEEC7F24}"/>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B85D4F5D-1C2B-4ECA-A0E1-F43A15A2C309}"/>
                                            </p:graphicEl>
                                          </p:spTgt>
                                        </p:tgtEl>
                                        <p:attrNameLst>
                                          <p:attrName>style.visibility</p:attrName>
                                        </p:attrNameLst>
                                      </p:cBhvr>
                                      <p:to>
                                        <p:strVal val="visible"/>
                                      </p:to>
                                    </p:set>
                                    <p:animEffect transition="in" filter="fade">
                                      <p:cBhvr>
                                        <p:cTn id="14" dur="1000"/>
                                        <p:tgtEl>
                                          <p:spTgt spid="5">
                                            <p:graphicEl>
                                              <a:dgm id="{B85D4F5D-1C2B-4ECA-A0E1-F43A15A2C309}"/>
                                            </p:graphicEl>
                                          </p:spTgt>
                                        </p:tgtEl>
                                      </p:cBhvr>
                                    </p:animEffect>
                                    <p:anim calcmode="lin" valueType="num">
                                      <p:cBhvr>
                                        <p:cTn id="15" dur="1000" fill="hold"/>
                                        <p:tgtEl>
                                          <p:spTgt spid="5">
                                            <p:graphicEl>
                                              <a:dgm id="{B85D4F5D-1C2B-4ECA-A0E1-F43A15A2C309}"/>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B85D4F5D-1C2B-4ECA-A0E1-F43A15A2C309}"/>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D0042BD8-A6AA-4E00-A47C-7606E04DE79A}"/>
                                            </p:graphicEl>
                                          </p:spTgt>
                                        </p:tgtEl>
                                        <p:attrNameLst>
                                          <p:attrName>style.visibility</p:attrName>
                                        </p:attrNameLst>
                                      </p:cBhvr>
                                      <p:to>
                                        <p:strVal val="visible"/>
                                      </p:to>
                                    </p:set>
                                    <p:animEffect transition="in" filter="fade">
                                      <p:cBhvr>
                                        <p:cTn id="21" dur="1000"/>
                                        <p:tgtEl>
                                          <p:spTgt spid="5">
                                            <p:graphicEl>
                                              <a:dgm id="{D0042BD8-A6AA-4E00-A47C-7606E04DE79A}"/>
                                            </p:graphicEl>
                                          </p:spTgt>
                                        </p:tgtEl>
                                      </p:cBhvr>
                                    </p:animEffect>
                                    <p:anim calcmode="lin" valueType="num">
                                      <p:cBhvr>
                                        <p:cTn id="22" dur="1000" fill="hold"/>
                                        <p:tgtEl>
                                          <p:spTgt spid="5">
                                            <p:graphicEl>
                                              <a:dgm id="{D0042BD8-A6AA-4E00-A47C-7606E04DE79A}"/>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D0042BD8-A6AA-4E00-A47C-7606E04DE79A}"/>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9CE721-F8F6-480A-BD69-652DB89F0053}"/>
              </a:ext>
            </a:extLst>
          </p:cNvPr>
          <p:cNvSpPr>
            <a:spLocks noGrp="1"/>
          </p:cNvSpPr>
          <p:nvPr>
            <p:ph type="title"/>
          </p:nvPr>
        </p:nvSpPr>
        <p:spPr/>
        <p:txBody>
          <a:bodyPr/>
          <a:lstStyle/>
          <a:p>
            <a:r>
              <a:rPr lang="en-GB" dirty="0"/>
              <a:t>Migration Preparation</a:t>
            </a:r>
          </a:p>
        </p:txBody>
      </p:sp>
      <p:sp>
        <p:nvSpPr>
          <p:cNvPr id="11" name="Content Placeholder 10">
            <a:extLst>
              <a:ext uri="{FF2B5EF4-FFF2-40B4-BE49-F238E27FC236}">
                <a16:creationId xmlns:a16="http://schemas.microsoft.com/office/drawing/2014/main" id="{64F8F265-E092-4112-8BD9-02B61E79FAF5}"/>
              </a:ext>
            </a:extLst>
          </p:cNvPr>
          <p:cNvSpPr>
            <a:spLocks noGrp="1"/>
          </p:cNvSpPr>
          <p:nvPr>
            <p:ph sz="quarter" idx="15"/>
          </p:nvPr>
        </p:nvSpPr>
        <p:spPr>
          <a:xfrm>
            <a:off x="429371" y="2006855"/>
            <a:ext cx="11015133" cy="3852064"/>
          </a:xfrm>
        </p:spPr>
        <p:txBody>
          <a:bodyPr>
            <a:normAutofit lnSpcReduction="10000"/>
          </a:bodyPr>
          <a:lstStyle/>
          <a:p>
            <a:pPr marL="380990" indent="-380990">
              <a:buFont typeface="Arial" panose="020B0604020202020204" pitchFamily="34" charset="0"/>
              <a:buChar char="•"/>
            </a:pPr>
            <a:r>
              <a:rPr lang="en-GB" sz="2667" dirty="0"/>
              <a:t>Trace your Workloads</a:t>
            </a:r>
          </a:p>
          <a:p>
            <a:pPr marL="838179" lvl="1" indent="-380990"/>
            <a:r>
              <a:rPr lang="en-GB" sz="2133" dirty="0"/>
              <a:t>Understand what features are in use and whether there needs to be updates in order to migrate.</a:t>
            </a:r>
          </a:p>
          <a:p>
            <a:endParaRPr lang="en-GB" sz="1600" dirty="0"/>
          </a:p>
          <a:p>
            <a:pPr marL="380990" indent="-380990">
              <a:buFont typeface="Arial" panose="020B0604020202020204" pitchFamily="34" charset="0"/>
              <a:buChar char="•"/>
            </a:pPr>
            <a:r>
              <a:rPr lang="en-GB" sz="2667" dirty="0"/>
              <a:t>Feature Utilization</a:t>
            </a:r>
          </a:p>
          <a:p>
            <a:pPr marL="838179" lvl="1" indent="-380990"/>
            <a:r>
              <a:rPr lang="en-GB" sz="2133" dirty="0"/>
              <a:t>Is the feature-set in use compatible with those of Managed Instance?</a:t>
            </a:r>
          </a:p>
          <a:p>
            <a:endParaRPr lang="en-GB" sz="1600" dirty="0"/>
          </a:p>
          <a:p>
            <a:pPr marL="380990" indent="-380990">
              <a:buFont typeface="Arial" panose="020B0604020202020204" pitchFamily="34" charset="0"/>
              <a:buChar char="•"/>
            </a:pPr>
            <a:r>
              <a:rPr lang="en-GB" sz="2667" dirty="0"/>
              <a:t>Profile and Document the Environment</a:t>
            </a:r>
          </a:p>
          <a:p>
            <a:pPr marL="838179" lvl="1" indent="-380990"/>
            <a:r>
              <a:rPr lang="en-GB" sz="2133" dirty="0"/>
              <a:t>Identify dependencies on the database tier, are they compatible with Managed Instance.</a:t>
            </a:r>
          </a:p>
          <a:p>
            <a:pPr marL="838179" lvl="1" indent="-380990"/>
            <a:r>
              <a:rPr lang="en-GB" sz="2133" dirty="0"/>
              <a:t>Understand the business needs for migration down-time tolerance.</a:t>
            </a:r>
          </a:p>
        </p:txBody>
      </p:sp>
    </p:spTree>
    <p:custDataLst>
      <p:tags r:id="rId1"/>
    </p:custDataLst>
    <p:extLst>
      <p:ext uri="{BB962C8B-B14F-4D97-AF65-F5344CB8AC3E}">
        <p14:creationId xmlns:p14="http://schemas.microsoft.com/office/powerpoint/2010/main" val="161309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fade">
                                      <p:cBhvr>
                                        <p:cTn id="7" dur="500"/>
                                        <p:tgtEl>
                                          <p:spTgt spid="11">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4" end="4"/>
                                            </p:txEl>
                                          </p:spTgt>
                                        </p:tgtEl>
                                        <p:attrNameLst>
                                          <p:attrName>style.visibility</p:attrName>
                                        </p:attrNameLst>
                                      </p:cBhvr>
                                      <p:to>
                                        <p:strVal val="visible"/>
                                      </p:to>
                                    </p:set>
                                    <p:animEffect transition="in" filter="fade">
                                      <p:cBhvr>
                                        <p:cTn id="10" dur="500"/>
                                        <p:tgtEl>
                                          <p:spTgt spid="1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animEffect transition="in" filter="fade">
                                      <p:cBhvr>
                                        <p:cTn id="15" dur="500"/>
                                        <p:tgtEl>
                                          <p:spTgt spid="11">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7" end="7"/>
                                            </p:txEl>
                                          </p:spTgt>
                                        </p:tgtEl>
                                        <p:attrNameLst>
                                          <p:attrName>style.visibility</p:attrName>
                                        </p:attrNameLst>
                                      </p:cBhvr>
                                      <p:to>
                                        <p:strVal val="visible"/>
                                      </p:to>
                                    </p:set>
                                    <p:animEffect transition="in" filter="fade">
                                      <p:cBhvr>
                                        <p:cTn id="18" dur="500"/>
                                        <p:tgtEl>
                                          <p:spTgt spid="11">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animEffect transition="in" filter="fade">
                                      <p:cBhvr>
                                        <p:cTn id="21"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9CE721-F8F6-480A-BD69-652DB89F0053}"/>
              </a:ext>
            </a:extLst>
          </p:cNvPr>
          <p:cNvSpPr>
            <a:spLocks noGrp="1"/>
          </p:cNvSpPr>
          <p:nvPr>
            <p:ph type="title"/>
          </p:nvPr>
        </p:nvSpPr>
        <p:spPr/>
        <p:txBody>
          <a:bodyPr/>
          <a:lstStyle/>
          <a:p>
            <a:r>
              <a:rPr lang="en-GB" dirty="0"/>
              <a:t>Migration Preparation</a:t>
            </a:r>
          </a:p>
        </p:txBody>
      </p:sp>
      <p:sp>
        <p:nvSpPr>
          <p:cNvPr id="11" name="Content Placeholder 10">
            <a:extLst>
              <a:ext uri="{FF2B5EF4-FFF2-40B4-BE49-F238E27FC236}">
                <a16:creationId xmlns:a16="http://schemas.microsoft.com/office/drawing/2014/main" id="{64F8F265-E092-4112-8BD9-02B61E79FAF5}"/>
              </a:ext>
            </a:extLst>
          </p:cNvPr>
          <p:cNvSpPr>
            <a:spLocks noGrp="1"/>
          </p:cNvSpPr>
          <p:nvPr>
            <p:ph sz="quarter" idx="15"/>
          </p:nvPr>
        </p:nvSpPr>
        <p:spPr>
          <a:xfrm>
            <a:off x="429371" y="2006855"/>
            <a:ext cx="11015133" cy="3852064"/>
          </a:xfrm>
        </p:spPr>
        <p:txBody>
          <a:bodyPr>
            <a:normAutofit lnSpcReduction="10000"/>
          </a:bodyPr>
          <a:lstStyle/>
          <a:p>
            <a:pPr marL="380990" indent="-380990">
              <a:buFont typeface="Arial" panose="020B0604020202020204" pitchFamily="34" charset="0"/>
              <a:buChar char="•"/>
            </a:pPr>
            <a:r>
              <a:rPr lang="en-GB" sz="2667" dirty="0"/>
              <a:t>Identify instance scoped artefacts</a:t>
            </a:r>
          </a:p>
          <a:p>
            <a:pPr marL="838179" lvl="1" indent="-380990"/>
            <a:r>
              <a:rPr lang="en-GB" sz="2133" dirty="0"/>
              <a:t>Migration of Jobs, Credentials, Logins, Linked Servers, etc.</a:t>
            </a:r>
          </a:p>
          <a:p>
            <a:pPr marL="838179" lvl="1" indent="-380990"/>
            <a:r>
              <a:rPr lang="en-GB" sz="2133" dirty="0"/>
              <a:t>Outside of the database these will need to be moved manually.</a:t>
            </a:r>
          </a:p>
          <a:p>
            <a:endParaRPr lang="en-GB" sz="1600" dirty="0"/>
          </a:p>
          <a:p>
            <a:pPr marL="380990" indent="-380990">
              <a:buFont typeface="Arial" panose="020B0604020202020204" pitchFamily="34" charset="0"/>
              <a:buChar char="•"/>
            </a:pPr>
            <a:r>
              <a:rPr lang="en-GB" sz="2667" dirty="0"/>
              <a:t>Map the new environment</a:t>
            </a:r>
          </a:p>
          <a:p>
            <a:pPr marL="838179" lvl="1" indent="-380990"/>
            <a:r>
              <a:rPr lang="en-GB" sz="2133" dirty="0"/>
              <a:t>Placement of application components and connectivity requirements.</a:t>
            </a:r>
          </a:p>
          <a:p>
            <a:pPr marL="838179" lvl="1" indent="-380990"/>
            <a:r>
              <a:rPr lang="en-GB" sz="2133" dirty="0"/>
              <a:t>Hybrid or Cloud post-migration?</a:t>
            </a:r>
          </a:p>
          <a:p>
            <a:endParaRPr lang="en-GB" sz="1600" dirty="0"/>
          </a:p>
          <a:p>
            <a:pPr marL="380990" indent="-380990">
              <a:buFont typeface="Arial" panose="020B0604020202020204" pitchFamily="34" charset="0"/>
              <a:buChar char="•"/>
            </a:pPr>
            <a:r>
              <a:rPr lang="en-GB" sz="2667" dirty="0"/>
              <a:t>Is Azure Active Directory (AAD) needed?</a:t>
            </a:r>
          </a:p>
          <a:p>
            <a:pPr marL="838179" lvl="1" indent="-380990"/>
            <a:r>
              <a:rPr lang="en-GB" sz="2133" dirty="0"/>
              <a:t>Do you need Azure AD Connect configured to sync users etc. to AAD to be able to use AAD Authentication?</a:t>
            </a:r>
          </a:p>
        </p:txBody>
      </p:sp>
    </p:spTree>
    <p:custDataLst>
      <p:tags r:id="rId1"/>
    </p:custDataLst>
    <p:extLst>
      <p:ext uri="{BB962C8B-B14F-4D97-AF65-F5344CB8AC3E}">
        <p14:creationId xmlns:p14="http://schemas.microsoft.com/office/powerpoint/2010/main" val="45675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animEffect transition="in" filter="fade">
                                      <p:cBhvr>
                                        <p:cTn id="7" dur="500"/>
                                        <p:tgtEl>
                                          <p:spTgt spid="11">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5" end="5"/>
                                            </p:txEl>
                                          </p:spTgt>
                                        </p:tgtEl>
                                        <p:attrNameLst>
                                          <p:attrName>style.visibility</p:attrName>
                                        </p:attrNameLst>
                                      </p:cBhvr>
                                      <p:to>
                                        <p:strVal val="visible"/>
                                      </p:to>
                                    </p:set>
                                    <p:animEffect transition="in" filter="fade">
                                      <p:cBhvr>
                                        <p:cTn id="10" dur="500"/>
                                        <p:tgtEl>
                                          <p:spTgt spid="11">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animEffect transition="in" filter="fade">
                                      <p:cBhvr>
                                        <p:cTn id="13" dur="500"/>
                                        <p:tgtEl>
                                          <p:spTgt spid="11">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xEl>
                                              <p:pRg st="8" end="8"/>
                                            </p:txEl>
                                          </p:spTgt>
                                        </p:tgtEl>
                                        <p:attrNameLst>
                                          <p:attrName>style.visibility</p:attrName>
                                        </p:attrNameLst>
                                      </p:cBhvr>
                                      <p:to>
                                        <p:strVal val="visible"/>
                                      </p:to>
                                    </p:set>
                                    <p:animEffect transition="in" filter="fade">
                                      <p:cBhvr>
                                        <p:cTn id="18" dur="500"/>
                                        <p:tgtEl>
                                          <p:spTgt spid="11">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9" end="9"/>
                                            </p:txEl>
                                          </p:spTgt>
                                        </p:tgtEl>
                                        <p:attrNameLst>
                                          <p:attrName>style.visibility</p:attrName>
                                        </p:attrNameLst>
                                      </p:cBhvr>
                                      <p:to>
                                        <p:strVal val="visible"/>
                                      </p:to>
                                    </p:set>
                                    <p:animEffect transition="in" filter="fade">
                                      <p:cBhvr>
                                        <p:cTn id="21"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9CE721-F8F6-480A-BD69-652DB89F0053}"/>
              </a:ext>
            </a:extLst>
          </p:cNvPr>
          <p:cNvSpPr>
            <a:spLocks noGrp="1"/>
          </p:cNvSpPr>
          <p:nvPr>
            <p:ph type="title"/>
          </p:nvPr>
        </p:nvSpPr>
        <p:spPr/>
        <p:txBody>
          <a:bodyPr/>
          <a:lstStyle/>
          <a:p>
            <a:r>
              <a:rPr lang="en-GB" dirty="0"/>
              <a:t>Useful Free Tools</a:t>
            </a:r>
          </a:p>
        </p:txBody>
      </p:sp>
      <p:sp>
        <p:nvSpPr>
          <p:cNvPr id="11" name="Content Placeholder 10">
            <a:extLst>
              <a:ext uri="{FF2B5EF4-FFF2-40B4-BE49-F238E27FC236}">
                <a16:creationId xmlns:a16="http://schemas.microsoft.com/office/drawing/2014/main" id="{64F8F265-E092-4112-8BD9-02B61E79FAF5}"/>
              </a:ext>
            </a:extLst>
          </p:cNvPr>
          <p:cNvSpPr>
            <a:spLocks noGrp="1"/>
          </p:cNvSpPr>
          <p:nvPr>
            <p:ph sz="quarter" idx="15"/>
          </p:nvPr>
        </p:nvSpPr>
        <p:spPr>
          <a:xfrm>
            <a:off x="429371" y="2006855"/>
            <a:ext cx="9746629" cy="3852064"/>
          </a:xfrm>
        </p:spPr>
        <p:txBody>
          <a:bodyPr>
            <a:normAutofit lnSpcReduction="10000"/>
          </a:bodyPr>
          <a:lstStyle/>
          <a:p>
            <a:pPr marL="380990" indent="-380990">
              <a:buFont typeface="Arial" panose="020B0604020202020204" pitchFamily="34" charset="0"/>
              <a:buChar char="•"/>
            </a:pPr>
            <a:r>
              <a:rPr lang="en-GB" sz="2667" dirty="0" err="1"/>
              <a:t>DBATools</a:t>
            </a:r>
            <a:r>
              <a:rPr lang="en-GB" sz="2667" dirty="0"/>
              <a:t> - </a:t>
            </a:r>
            <a:r>
              <a:rPr lang="en-GB" sz="2667" dirty="0">
                <a:hlinkClick r:id="rId4"/>
              </a:rPr>
              <a:t>https://dbatools.io</a:t>
            </a:r>
            <a:endParaRPr lang="en-GB" sz="2667" dirty="0"/>
          </a:p>
          <a:p>
            <a:pPr marL="838179" lvl="1" indent="-380990"/>
            <a:r>
              <a:rPr lang="en-GB" sz="2133" dirty="0"/>
              <a:t>PowerShell module that will help with scripting and automation for migration processes.</a:t>
            </a:r>
          </a:p>
          <a:p>
            <a:endParaRPr lang="en-GB" sz="1600" dirty="0"/>
          </a:p>
          <a:p>
            <a:pPr marL="380990" indent="-380990">
              <a:buFont typeface="Arial" panose="020B0604020202020204" pitchFamily="34" charset="0"/>
              <a:buChar char="•"/>
            </a:pPr>
            <a:r>
              <a:rPr lang="en-GB" sz="2667" dirty="0" err="1"/>
              <a:t>WorkloadTools</a:t>
            </a:r>
            <a:r>
              <a:rPr lang="en-GB" sz="2667" dirty="0"/>
              <a:t> - </a:t>
            </a:r>
            <a:r>
              <a:rPr lang="en-GB" sz="2667" dirty="0">
                <a:hlinkClick r:id="rId5"/>
              </a:rPr>
              <a:t>http://bit.ly/WorkloadTools</a:t>
            </a:r>
            <a:endParaRPr lang="en-GB" sz="2667" dirty="0"/>
          </a:p>
          <a:p>
            <a:pPr marL="838179" lvl="1" indent="-380990"/>
            <a:r>
              <a:rPr lang="en-GB" sz="2133" dirty="0"/>
              <a:t>GitHub project from Gianluca Sartori for analysis and replay of workloads.</a:t>
            </a:r>
          </a:p>
          <a:p>
            <a:pPr marL="838179" lvl="1" indent="-380990"/>
            <a:r>
              <a:rPr lang="en-GB" sz="2133" dirty="0"/>
              <a:t>Live replay from one server to another via XE or Trace Capture.</a:t>
            </a:r>
          </a:p>
          <a:p>
            <a:endParaRPr lang="en-GB" sz="1600" dirty="0"/>
          </a:p>
          <a:p>
            <a:pPr marL="380990" indent="-380990">
              <a:buFont typeface="Arial" panose="020B0604020202020204" pitchFamily="34" charset="0"/>
              <a:buChar char="•"/>
            </a:pPr>
            <a:r>
              <a:rPr lang="en-GB" sz="2667" dirty="0" err="1"/>
              <a:t>XESmartTarget</a:t>
            </a:r>
            <a:r>
              <a:rPr lang="en-GB" sz="2667" dirty="0"/>
              <a:t> - </a:t>
            </a:r>
            <a:r>
              <a:rPr lang="en-GB" sz="2667" dirty="0">
                <a:hlinkClick r:id="rId6"/>
              </a:rPr>
              <a:t>http://bit.ly/XESmartTarget</a:t>
            </a:r>
            <a:r>
              <a:rPr lang="en-GB" sz="2667" dirty="0"/>
              <a:t> </a:t>
            </a:r>
          </a:p>
          <a:p>
            <a:pPr marL="838179" lvl="1" indent="-380990"/>
            <a:r>
              <a:rPr lang="en-GB" sz="2133" dirty="0"/>
              <a:t>Analyse live XE session data.</a:t>
            </a:r>
          </a:p>
        </p:txBody>
      </p:sp>
      <p:grpSp>
        <p:nvGrpSpPr>
          <p:cNvPr id="4" name="Group 3">
            <a:extLst>
              <a:ext uri="{FF2B5EF4-FFF2-40B4-BE49-F238E27FC236}">
                <a16:creationId xmlns:a16="http://schemas.microsoft.com/office/drawing/2014/main" id="{83B6F73E-437A-407E-B2D7-C56637ADA772}"/>
              </a:ext>
            </a:extLst>
          </p:cNvPr>
          <p:cNvGrpSpPr/>
          <p:nvPr/>
        </p:nvGrpSpPr>
        <p:grpSpPr>
          <a:xfrm>
            <a:off x="8436000" y="298357"/>
            <a:ext cx="1920000" cy="1696227"/>
            <a:chOff x="7272000" y="893214"/>
            <a:chExt cx="1440000" cy="1272170"/>
          </a:xfrm>
        </p:grpSpPr>
        <p:pic>
          <p:nvPicPr>
            <p:cNvPr id="3" name="Picture 2">
              <a:extLst>
                <a:ext uri="{FF2B5EF4-FFF2-40B4-BE49-F238E27FC236}">
                  <a16:creationId xmlns:a16="http://schemas.microsoft.com/office/drawing/2014/main" id="{7DFB956C-9080-42AF-958F-E30940949A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2000" y="893214"/>
              <a:ext cx="1069540" cy="1069540"/>
            </a:xfrm>
            <a:prstGeom prst="rect">
              <a:avLst/>
            </a:prstGeom>
          </p:spPr>
        </p:pic>
        <p:sp>
          <p:nvSpPr>
            <p:cNvPr id="2" name="TextBox 1">
              <a:extLst>
                <a:ext uri="{FF2B5EF4-FFF2-40B4-BE49-F238E27FC236}">
                  <a16:creationId xmlns:a16="http://schemas.microsoft.com/office/drawing/2014/main" id="{55483CAE-B090-46A6-B648-EEC6C70D2698}"/>
                </a:ext>
              </a:extLst>
            </p:cNvPr>
            <p:cNvSpPr txBox="1"/>
            <p:nvPr/>
          </p:nvSpPr>
          <p:spPr>
            <a:xfrm>
              <a:off x="7272000" y="1942294"/>
              <a:ext cx="1440000" cy="223090"/>
            </a:xfrm>
            <a:prstGeom prst="rect">
              <a:avLst/>
            </a:prstGeom>
            <a:noFill/>
          </p:spPr>
          <p:txBody>
            <a:bodyPr wrap="square" rtlCol="0">
              <a:spAutoFit/>
            </a:bodyPr>
            <a:lstStyle/>
            <a:p>
              <a:r>
                <a:rPr lang="en-GB" sz="1333" dirty="0"/>
                <a:t>Chrissy </a:t>
              </a:r>
              <a:r>
                <a:rPr lang="en-GB" sz="1333" dirty="0" err="1"/>
                <a:t>LeMaire</a:t>
              </a:r>
              <a:r>
                <a:rPr lang="en-GB" sz="1333" dirty="0"/>
                <a:t> | </a:t>
              </a:r>
              <a:r>
                <a:rPr lang="en-GB" sz="1333" dirty="0">
                  <a:hlinkClick r:id="rId8"/>
                </a:rPr>
                <a:t>@CL</a:t>
              </a:r>
              <a:endParaRPr lang="en-GB" sz="1333" dirty="0"/>
            </a:p>
          </p:txBody>
        </p:sp>
      </p:grpSp>
      <p:grpSp>
        <p:nvGrpSpPr>
          <p:cNvPr id="8" name="Group 7">
            <a:extLst>
              <a:ext uri="{FF2B5EF4-FFF2-40B4-BE49-F238E27FC236}">
                <a16:creationId xmlns:a16="http://schemas.microsoft.com/office/drawing/2014/main" id="{561A4A67-BA69-4E3B-BD4A-C2A211767A37}"/>
              </a:ext>
            </a:extLst>
          </p:cNvPr>
          <p:cNvGrpSpPr/>
          <p:nvPr/>
        </p:nvGrpSpPr>
        <p:grpSpPr>
          <a:xfrm>
            <a:off x="10656000" y="129000"/>
            <a:ext cx="1314776" cy="2110072"/>
            <a:chOff x="7736945" y="2447439"/>
            <a:chExt cx="986082" cy="1582554"/>
          </a:xfrm>
        </p:grpSpPr>
        <p:pic>
          <p:nvPicPr>
            <p:cNvPr id="6" name="Picture 5">
              <a:extLst>
                <a:ext uri="{FF2B5EF4-FFF2-40B4-BE49-F238E27FC236}">
                  <a16:creationId xmlns:a16="http://schemas.microsoft.com/office/drawing/2014/main" id="{7EB5E9E5-84F1-4ED1-98DE-02BB969C61C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17885" y="2447439"/>
              <a:ext cx="824203" cy="1236305"/>
            </a:xfrm>
            <a:prstGeom prst="rect">
              <a:avLst/>
            </a:prstGeom>
          </p:spPr>
        </p:pic>
        <p:sp>
          <p:nvSpPr>
            <p:cNvPr id="7" name="TextBox 6">
              <a:extLst>
                <a:ext uri="{FF2B5EF4-FFF2-40B4-BE49-F238E27FC236}">
                  <a16:creationId xmlns:a16="http://schemas.microsoft.com/office/drawing/2014/main" id="{EBFE6146-9AB9-4D65-B54E-6D25E36A67CC}"/>
                </a:ext>
              </a:extLst>
            </p:cNvPr>
            <p:cNvSpPr txBox="1"/>
            <p:nvPr/>
          </p:nvSpPr>
          <p:spPr>
            <a:xfrm>
              <a:off x="7736945" y="3683744"/>
              <a:ext cx="986082" cy="346249"/>
            </a:xfrm>
            <a:prstGeom prst="rect">
              <a:avLst/>
            </a:prstGeom>
            <a:noFill/>
          </p:spPr>
          <p:txBody>
            <a:bodyPr wrap="square" rtlCol="0">
              <a:spAutoFit/>
            </a:bodyPr>
            <a:lstStyle/>
            <a:p>
              <a:r>
                <a:rPr lang="en-GB" sz="1200" dirty="0"/>
                <a:t>Gianluca Sartori </a:t>
              </a:r>
              <a:r>
                <a:rPr lang="en-GB" sz="1200" dirty="0">
                  <a:hlinkClick r:id="rId10"/>
                </a:rPr>
                <a:t>@</a:t>
              </a:r>
              <a:r>
                <a:rPr lang="en-GB" sz="1200" dirty="0" err="1">
                  <a:hlinkClick r:id="rId10"/>
                </a:rPr>
                <a:t>Spaghettidba</a:t>
              </a:r>
              <a:endParaRPr lang="en-GB" sz="1200" dirty="0"/>
            </a:p>
          </p:txBody>
        </p:sp>
      </p:grpSp>
      <p:cxnSp>
        <p:nvCxnSpPr>
          <p:cNvPr id="10" name="Connector: Elbow 9">
            <a:extLst>
              <a:ext uri="{FF2B5EF4-FFF2-40B4-BE49-F238E27FC236}">
                <a16:creationId xmlns:a16="http://schemas.microsoft.com/office/drawing/2014/main" id="{9264C9AA-C950-436C-8358-C797824D51F2}"/>
              </a:ext>
            </a:extLst>
          </p:cNvPr>
          <p:cNvCxnSpPr>
            <a:stCxn id="3" idx="1"/>
          </p:cNvCxnSpPr>
          <p:nvPr/>
        </p:nvCxnSpPr>
        <p:spPr>
          <a:xfrm rot="10800000" flipV="1">
            <a:off x="5376000" y="1011383"/>
            <a:ext cx="3300000" cy="1277616"/>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2D183BDF-FDEE-4460-9A2F-AF8C9DE85FF8}"/>
              </a:ext>
            </a:extLst>
          </p:cNvPr>
          <p:cNvCxnSpPr>
            <a:cxnSpLocks/>
            <a:stCxn id="7" idx="2"/>
          </p:cNvCxnSpPr>
          <p:nvPr/>
        </p:nvCxnSpPr>
        <p:spPr>
          <a:xfrm rot="5400000">
            <a:off x="8569860" y="829668"/>
            <a:ext cx="1334125" cy="4152933"/>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2">
            <a:extLst>
              <a:ext uri="{FF2B5EF4-FFF2-40B4-BE49-F238E27FC236}">
                <a16:creationId xmlns:a16="http://schemas.microsoft.com/office/drawing/2014/main" id="{1DE341A4-2D69-47AF-83FD-DB29FEBB7DC3}"/>
              </a:ext>
            </a:extLst>
          </p:cNvPr>
          <p:cNvCxnSpPr>
            <a:cxnSpLocks/>
            <a:stCxn id="7" idx="2"/>
          </p:cNvCxnSpPr>
          <p:nvPr/>
        </p:nvCxnSpPr>
        <p:spPr>
          <a:xfrm rot="5400000">
            <a:off x="7809730" y="1845346"/>
            <a:ext cx="3109933" cy="3897384"/>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7563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fade">
                                      <p:cBhvr>
                                        <p:cTn id="15" dur="500"/>
                                        <p:tgtEl>
                                          <p:spTgt spid="1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4" end="4"/>
                                            </p:txEl>
                                          </p:spTgt>
                                        </p:tgtEl>
                                        <p:attrNameLst>
                                          <p:attrName>style.visibility</p:attrName>
                                        </p:attrNameLst>
                                      </p:cBhvr>
                                      <p:to>
                                        <p:strVal val="visible"/>
                                      </p:to>
                                    </p:set>
                                    <p:animEffect transition="in" filter="fade">
                                      <p:cBhvr>
                                        <p:cTn id="18" dur="500"/>
                                        <p:tgtEl>
                                          <p:spTgt spid="11">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fade">
                                      <p:cBhvr>
                                        <p:cTn id="21" dur="500"/>
                                        <p:tgtEl>
                                          <p:spTgt spid="1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1">
                                            <p:txEl>
                                              <p:pRg st="7" end="7"/>
                                            </p:txEl>
                                          </p:spTgt>
                                        </p:tgtEl>
                                        <p:attrNameLst>
                                          <p:attrName>style.visibility</p:attrName>
                                        </p:attrNameLst>
                                      </p:cBhvr>
                                      <p:to>
                                        <p:strVal val="visible"/>
                                      </p:to>
                                    </p:set>
                                    <p:animEffect transition="in" filter="fade">
                                      <p:cBhvr>
                                        <p:cTn id="34" dur="500"/>
                                        <p:tgtEl>
                                          <p:spTgt spid="11">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1">
                                            <p:txEl>
                                              <p:pRg st="8" end="8"/>
                                            </p:txEl>
                                          </p:spTgt>
                                        </p:tgtEl>
                                        <p:attrNameLst>
                                          <p:attrName>style.visibility</p:attrName>
                                        </p:attrNameLst>
                                      </p:cBhvr>
                                      <p:to>
                                        <p:strVal val="visible"/>
                                      </p:to>
                                    </p:set>
                                    <p:animEffect transition="in" filter="fade">
                                      <p:cBhvr>
                                        <p:cTn id="37" dur="500"/>
                                        <p:tgtEl>
                                          <p:spTgt spid="1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9CE721-F8F6-480A-BD69-652DB89F0053}"/>
              </a:ext>
            </a:extLst>
          </p:cNvPr>
          <p:cNvSpPr>
            <a:spLocks noGrp="1"/>
          </p:cNvSpPr>
          <p:nvPr>
            <p:ph type="title"/>
          </p:nvPr>
        </p:nvSpPr>
        <p:spPr/>
        <p:txBody>
          <a:bodyPr/>
          <a:lstStyle/>
          <a:p>
            <a:r>
              <a:rPr lang="en-GB" dirty="0"/>
              <a:t>Migration Preparation</a:t>
            </a:r>
          </a:p>
        </p:txBody>
      </p:sp>
      <p:sp>
        <p:nvSpPr>
          <p:cNvPr id="11" name="Content Placeholder 10">
            <a:extLst>
              <a:ext uri="{FF2B5EF4-FFF2-40B4-BE49-F238E27FC236}">
                <a16:creationId xmlns:a16="http://schemas.microsoft.com/office/drawing/2014/main" id="{64F8F265-E092-4112-8BD9-02B61E79FAF5}"/>
              </a:ext>
            </a:extLst>
          </p:cNvPr>
          <p:cNvSpPr>
            <a:spLocks noGrp="1"/>
          </p:cNvSpPr>
          <p:nvPr>
            <p:ph sz="quarter" idx="15"/>
          </p:nvPr>
        </p:nvSpPr>
        <p:spPr>
          <a:xfrm>
            <a:off x="429371" y="2006855"/>
            <a:ext cx="9746629" cy="3852064"/>
          </a:xfrm>
        </p:spPr>
        <p:txBody>
          <a:bodyPr>
            <a:normAutofit fontScale="92500"/>
          </a:bodyPr>
          <a:lstStyle/>
          <a:p>
            <a:pPr marL="380990" indent="-380990">
              <a:buFont typeface="Arial" panose="020B0604020202020204" pitchFamily="34" charset="0"/>
              <a:buChar char="•"/>
            </a:pPr>
            <a:r>
              <a:rPr lang="en-GB" sz="2667" dirty="0"/>
              <a:t>Physical Database Architecture</a:t>
            </a:r>
          </a:p>
          <a:p>
            <a:pPr marL="838179" lvl="1" indent="-380990"/>
            <a:r>
              <a:rPr lang="en-GB" sz="2133" dirty="0"/>
              <a:t>Understand files, filegroups, and log file properties.</a:t>
            </a:r>
          </a:p>
          <a:p>
            <a:endParaRPr lang="en-GB" sz="1600" dirty="0"/>
          </a:p>
          <a:p>
            <a:pPr marL="380990" indent="-380990">
              <a:buFont typeface="Arial" panose="020B0604020202020204" pitchFamily="34" charset="0"/>
              <a:buChar char="•"/>
            </a:pPr>
            <a:r>
              <a:rPr lang="en-GB" sz="2667" dirty="0"/>
              <a:t>Identify up-stream and down-stream dependencies</a:t>
            </a:r>
          </a:p>
          <a:p>
            <a:pPr marL="838179" lvl="1" indent="-380990"/>
            <a:r>
              <a:rPr lang="en-GB" sz="2133" dirty="0"/>
              <a:t>Application connectivity, ETL pipelines, Authentication mechanisms.</a:t>
            </a:r>
          </a:p>
          <a:p>
            <a:endParaRPr lang="en-GB" sz="1600" dirty="0"/>
          </a:p>
          <a:p>
            <a:pPr marL="380990" indent="-380990">
              <a:buFont typeface="Arial" panose="020B0604020202020204" pitchFamily="34" charset="0"/>
              <a:buChar char="•"/>
            </a:pPr>
            <a:r>
              <a:rPr lang="en-GB" sz="2667" dirty="0"/>
              <a:t>Instance and external dependencies</a:t>
            </a:r>
          </a:p>
          <a:p>
            <a:pPr marL="838179" lvl="1" indent="-380990"/>
            <a:r>
              <a:rPr lang="en-GB" sz="2133" dirty="0"/>
              <a:t>What will need to be migrated separately from the database, pre/post migration.</a:t>
            </a:r>
          </a:p>
          <a:p>
            <a:pPr lvl="1" indent="0">
              <a:buNone/>
            </a:pPr>
            <a:endParaRPr lang="en-GB" sz="1600" dirty="0"/>
          </a:p>
          <a:p>
            <a:pPr marL="380990" indent="-380990">
              <a:buClr>
                <a:srgbClr val="33C0CD"/>
              </a:buClr>
              <a:buFont typeface="Arial" panose="020B0604020202020204" pitchFamily="34" charset="0"/>
              <a:buChar char="•"/>
            </a:pPr>
            <a:r>
              <a:rPr lang="en-GB" sz="2667" dirty="0">
                <a:solidFill>
                  <a:srgbClr val="000000"/>
                </a:solidFill>
                <a:latin typeface="Segoe UI"/>
              </a:rPr>
              <a:t>Tune workloads before moving them</a:t>
            </a:r>
          </a:p>
          <a:p>
            <a:pPr marL="380990" indent="-380990">
              <a:buFont typeface="Arial" panose="020B0604020202020204" pitchFamily="34" charset="0"/>
              <a:buChar char="•"/>
            </a:pPr>
            <a:endParaRPr lang="en-GB" sz="1600" dirty="0"/>
          </a:p>
        </p:txBody>
      </p:sp>
    </p:spTree>
    <p:custDataLst>
      <p:tags r:id="rId1"/>
    </p:custDataLst>
    <p:extLst>
      <p:ext uri="{BB962C8B-B14F-4D97-AF65-F5344CB8AC3E}">
        <p14:creationId xmlns:p14="http://schemas.microsoft.com/office/powerpoint/2010/main" val="355554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animEffect transition="in" filter="fade">
                                      <p:cBhvr>
                                        <p:cTn id="7" dur="500"/>
                                        <p:tgtEl>
                                          <p:spTgt spid="11">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4" end="4"/>
                                            </p:txEl>
                                          </p:spTgt>
                                        </p:tgtEl>
                                        <p:attrNameLst>
                                          <p:attrName>style.visibility</p:attrName>
                                        </p:attrNameLst>
                                      </p:cBhvr>
                                      <p:to>
                                        <p:strVal val="visible"/>
                                      </p:to>
                                    </p:set>
                                    <p:animEffect transition="in" filter="fade">
                                      <p:cBhvr>
                                        <p:cTn id="10" dur="500"/>
                                        <p:tgtEl>
                                          <p:spTgt spid="11">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animEffect transition="in" filter="fade">
                                      <p:cBhvr>
                                        <p:cTn id="15" dur="500"/>
                                        <p:tgtEl>
                                          <p:spTgt spid="11">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xEl>
                                              <p:pRg st="7" end="7"/>
                                            </p:txEl>
                                          </p:spTgt>
                                        </p:tgtEl>
                                        <p:attrNameLst>
                                          <p:attrName>style.visibility</p:attrName>
                                        </p:attrNameLst>
                                      </p:cBhvr>
                                      <p:to>
                                        <p:strVal val="visible"/>
                                      </p:to>
                                    </p:set>
                                    <p:animEffect transition="in" filter="fade">
                                      <p:cBhvr>
                                        <p:cTn id="18" dur="500"/>
                                        <p:tgtEl>
                                          <p:spTgt spid="11">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9" end="9"/>
                                            </p:txEl>
                                          </p:spTgt>
                                        </p:tgtEl>
                                        <p:attrNameLst>
                                          <p:attrName>style.visibility</p:attrName>
                                        </p:attrNameLst>
                                      </p:cBhvr>
                                      <p:to>
                                        <p:strVal val="visible"/>
                                      </p:to>
                                    </p:set>
                                    <p:animEffect transition="in" filter="fade">
                                      <p:cBhvr>
                                        <p:cTn id="23"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9CE721-F8F6-480A-BD69-652DB89F0053}"/>
              </a:ext>
            </a:extLst>
          </p:cNvPr>
          <p:cNvSpPr>
            <a:spLocks noGrp="1"/>
          </p:cNvSpPr>
          <p:nvPr>
            <p:ph type="title"/>
          </p:nvPr>
        </p:nvSpPr>
        <p:spPr/>
        <p:txBody>
          <a:bodyPr/>
          <a:lstStyle/>
          <a:p>
            <a:r>
              <a:rPr lang="en-GB" dirty="0"/>
              <a:t>Adopt a Cloud Mindset</a:t>
            </a:r>
          </a:p>
        </p:txBody>
      </p:sp>
      <p:sp>
        <p:nvSpPr>
          <p:cNvPr id="11" name="Content Placeholder 10">
            <a:extLst>
              <a:ext uri="{FF2B5EF4-FFF2-40B4-BE49-F238E27FC236}">
                <a16:creationId xmlns:a16="http://schemas.microsoft.com/office/drawing/2014/main" id="{64F8F265-E092-4112-8BD9-02B61E79FAF5}"/>
              </a:ext>
            </a:extLst>
          </p:cNvPr>
          <p:cNvSpPr>
            <a:spLocks noGrp="1"/>
          </p:cNvSpPr>
          <p:nvPr>
            <p:ph sz="quarter" idx="15"/>
          </p:nvPr>
        </p:nvSpPr>
        <p:spPr>
          <a:xfrm>
            <a:off x="429371" y="2006855"/>
            <a:ext cx="11015133" cy="3852064"/>
          </a:xfrm>
        </p:spPr>
        <p:txBody>
          <a:bodyPr>
            <a:normAutofit fontScale="92500" lnSpcReduction="10000"/>
          </a:bodyPr>
          <a:lstStyle/>
          <a:p>
            <a:pPr marL="380990" indent="-380990">
              <a:buFont typeface="Arial" panose="020B0604020202020204" pitchFamily="34" charset="0"/>
              <a:buChar char="•"/>
            </a:pPr>
            <a:r>
              <a:rPr lang="en-GB" sz="2667" dirty="0"/>
              <a:t>Management is largely handled</a:t>
            </a:r>
          </a:p>
          <a:p>
            <a:pPr marL="838179" lvl="1" indent="-380990"/>
            <a:r>
              <a:rPr lang="en-GB" sz="2133" dirty="0"/>
              <a:t>Focus on what you can control</a:t>
            </a:r>
          </a:p>
          <a:p>
            <a:pPr marL="838179" lvl="1" indent="-380990"/>
            <a:r>
              <a:rPr lang="en-GB" sz="2133" dirty="0"/>
              <a:t>Platform as a Service is different</a:t>
            </a:r>
          </a:p>
          <a:p>
            <a:endParaRPr lang="en-GB" sz="1333" dirty="0"/>
          </a:p>
          <a:p>
            <a:pPr marL="380990" indent="-380990">
              <a:buFont typeface="Arial" panose="020B0604020202020204" pitchFamily="34" charset="0"/>
              <a:buChar char="•"/>
            </a:pPr>
            <a:r>
              <a:rPr lang="en-GB" sz="2667" dirty="0"/>
              <a:t>Resource usage is going to be higher</a:t>
            </a:r>
          </a:p>
          <a:p>
            <a:pPr marL="838179" lvl="1" indent="-380990"/>
            <a:r>
              <a:rPr lang="en-GB" sz="2133" dirty="0"/>
              <a:t>Extra capacity is wasted money</a:t>
            </a:r>
          </a:p>
          <a:p>
            <a:pPr marL="838179" lvl="1" indent="-380990"/>
            <a:r>
              <a:rPr lang="en-GB" sz="2133" dirty="0"/>
              <a:t>Get as much bang for your buck as possible</a:t>
            </a:r>
          </a:p>
          <a:p>
            <a:endParaRPr lang="en-GB" sz="1600" dirty="0"/>
          </a:p>
          <a:p>
            <a:pPr marL="380990" indent="-380990">
              <a:buFont typeface="Arial" panose="020B0604020202020204" pitchFamily="34" charset="0"/>
              <a:buChar char="•"/>
            </a:pPr>
            <a:r>
              <a:rPr lang="en-GB" sz="2667" dirty="0"/>
              <a:t>Tune first</a:t>
            </a:r>
          </a:p>
          <a:p>
            <a:pPr marL="838179" lvl="1" indent="-380990"/>
            <a:r>
              <a:rPr lang="en-GB" sz="2133" dirty="0"/>
              <a:t>Optimize workload to minimise spend</a:t>
            </a:r>
          </a:p>
          <a:p>
            <a:pPr marL="838179" lvl="1" indent="-380990"/>
            <a:r>
              <a:rPr lang="en-GB" sz="2133" dirty="0"/>
              <a:t>Co-locate workloads where possible</a:t>
            </a:r>
          </a:p>
          <a:p>
            <a:endParaRPr lang="en-GB" sz="1600" dirty="0"/>
          </a:p>
        </p:txBody>
      </p:sp>
    </p:spTree>
    <p:custDataLst>
      <p:tags r:id="rId1"/>
    </p:custDataLst>
    <p:extLst>
      <p:ext uri="{BB962C8B-B14F-4D97-AF65-F5344CB8AC3E}">
        <p14:creationId xmlns:p14="http://schemas.microsoft.com/office/powerpoint/2010/main" val="1574220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animEffect transition="in" filter="fade">
                                      <p:cBhvr>
                                        <p:cTn id="7" dur="500"/>
                                        <p:tgtEl>
                                          <p:spTgt spid="11">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5" end="5"/>
                                            </p:txEl>
                                          </p:spTgt>
                                        </p:tgtEl>
                                        <p:attrNameLst>
                                          <p:attrName>style.visibility</p:attrName>
                                        </p:attrNameLst>
                                      </p:cBhvr>
                                      <p:to>
                                        <p:strVal val="visible"/>
                                      </p:to>
                                    </p:set>
                                    <p:animEffect transition="in" filter="fade">
                                      <p:cBhvr>
                                        <p:cTn id="10" dur="500"/>
                                        <p:tgtEl>
                                          <p:spTgt spid="11">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animEffect transition="in" filter="fade">
                                      <p:cBhvr>
                                        <p:cTn id="13" dur="500"/>
                                        <p:tgtEl>
                                          <p:spTgt spid="11">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xEl>
                                              <p:pRg st="8" end="8"/>
                                            </p:txEl>
                                          </p:spTgt>
                                        </p:tgtEl>
                                        <p:attrNameLst>
                                          <p:attrName>style.visibility</p:attrName>
                                        </p:attrNameLst>
                                      </p:cBhvr>
                                      <p:to>
                                        <p:strVal val="visible"/>
                                      </p:to>
                                    </p:set>
                                    <p:animEffect transition="in" filter="fade">
                                      <p:cBhvr>
                                        <p:cTn id="18" dur="500"/>
                                        <p:tgtEl>
                                          <p:spTgt spid="11">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xEl>
                                              <p:pRg st="9" end="9"/>
                                            </p:txEl>
                                          </p:spTgt>
                                        </p:tgtEl>
                                        <p:attrNameLst>
                                          <p:attrName>style.visibility</p:attrName>
                                        </p:attrNameLst>
                                      </p:cBhvr>
                                      <p:to>
                                        <p:strVal val="visible"/>
                                      </p:to>
                                    </p:set>
                                    <p:animEffect transition="in" filter="fade">
                                      <p:cBhvr>
                                        <p:cTn id="21" dur="500"/>
                                        <p:tgtEl>
                                          <p:spTgt spid="11">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xEl>
                                              <p:pRg st="10" end="10"/>
                                            </p:txEl>
                                          </p:spTgt>
                                        </p:tgtEl>
                                        <p:attrNameLst>
                                          <p:attrName>style.visibility</p:attrName>
                                        </p:attrNameLst>
                                      </p:cBhvr>
                                      <p:to>
                                        <p:strVal val="visible"/>
                                      </p:to>
                                    </p:set>
                                    <p:animEffect transition="in" filter="fade">
                                      <p:cBhvr>
                                        <p:cTn id="24"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Rounded Corners 76">
            <a:extLst>
              <a:ext uri="{FF2B5EF4-FFF2-40B4-BE49-F238E27FC236}">
                <a16:creationId xmlns:a16="http://schemas.microsoft.com/office/drawing/2014/main" id="{0192BC87-DF76-4B3B-9E12-00624EBB7DE9}"/>
              </a:ext>
            </a:extLst>
          </p:cNvPr>
          <p:cNvSpPr/>
          <p:nvPr/>
        </p:nvSpPr>
        <p:spPr>
          <a:xfrm>
            <a:off x="7170820" y="1962943"/>
            <a:ext cx="4168275" cy="885727"/>
          </a:xfrm>
          <a:prstGeom prst="roundRect">
            <a:avLst>
              <a:gd name="adj" fmla="val 7092"/>
            </a:avLst>
          </a:prstGeom>
          <a:solidFill>
            <a:schemeClr val="accent1">
              <a:lumMod val="20000"/>
              <a:lumOff val="80000"/>
            </a:schemeClr>
          </a:solidFill>
          <a:ln w="952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grpSp>
        <p:nvGrpSpPr>
          <p:cNvPr id="16" name="Group 15">
            <a:extLst>
              <a:ext uri="{FF2B5EF4-FFF2-40B4-BE49-F238E27FC236}">
                <a16:creationId xmlns:a16="http://schemas.microsoft.com/office/drawing/2014/main" id="{C8A26BE8-0932-4978-96F8-4D5E680A2383}"/>
              </a:ext>
            </a:extLst>
          </p:cNvPr>
          <p:cNvGrpSpPr/>
          <p:nvPr/>
        </p:nvGrpSpPr>
        <p:grpSpPr>
          <a:xfrm>
            <a:off x="627746" y="4004930"/>
            <a:ext cx="4300101" cy="2030399"/>
            <a:chOff x="470809" y="3003697"/>
            <a:chExt cx="3225076" cy="1522799"/>
          </a:xfrm>
        </p:grpSpPr>
        <p:sp>
          <p:nvSpPr>
            <p:cNvPr id="21" name="TextBox 20">
              <a:extLst>
                <a:ext uri="{FF2B5EF4-FFF2-40B4-BE49-F238E27FC236}">
                  <a16:creationId xmlns:a16="http://schemas.microsoft.com/office/drawing/2014/main" id="{6B9E5EFB-E6B9-46F8-967A-C929F02FB68C}"/>
                </a:ext>
              </a:extLst>
            </p:cNvPr>
            <p:cNvSpPr txBox="1"/>
            <p:nvPr/>
          </p:nvSpPr>
          <p:spPr>
            <a:xfrm>
              <a:off x="470809" y="4303406"/>
              <a:ext cx="584251" cy="223090"/>
            </a:xfrm>
            <a:prstGeom prst="rect">
              <a:avLst/>
            </a:prstGeom>
            <a:noFill/>
          </p:spPr>
          <p:txBody>
            <a:bodyPr wrap="square" rtlCol="0">
              <a:spAutoFit/>
            </a:bodyPr>
            <a:lstStyle/>
            <a:p>
              <a:r>
                <a:rPr lang="en-GB" sz="1333" dirty="0">
                  <a:solidFill>
                    <a:schemeClr val="tx1">
                      <a:lumMod val="50000"/>
                      <a:lumOff val="50000"/>
                    </a:schemeClr>
                  </a:solidFill>
                  <a:latin typeface="+mj-lt"/>
                </a:rPr>
                <a:t>Site 2</a:t>
              </a:r>
            </a:p>
          </p:txBody>
        </p:sp>
        <p:sp>
          <p:nvSpPr>
            <p:cNvPr id="24" name="Rectangle: Rounded Corners 23">
              <a:extLst>
                <a:ext uri="{FF2B5EF4-FFF2-40B4-BE49-F238E27FC236}">
                  <a16:creationId xmlns:a16="http://schemas.microsoft.com/office/drawing/2014/main" id="{6E201A2F-ABC5-45EA-B9E0-497A59D314EF}"/>
                </a:ext>
              </a:extLst>
            </p:cNvPr>
            <p:cNvSpPr/>
            <p:nvPr/>
          </p:nvSpPr>
          <p:spPr>
            <a:xfrm>
              <a:off x="566302" y="3003697"/>
              <a:ext cx="3129583" cy="1298753"/>
            </a:xfrm>
            <a:prstGeom prst="roundRect">
              <a:avLst>
                <a:gd name="adj" fmla="val 7092"/>
              </a:avLst>
            </a:prstGeom>
            <a:noFill/>
            <a:ln w="952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grpSp>
      <p:grpSp>
        <p:nvGrpSpPr>
          <p:cNvPr id="23" name="Group 22">
            <a:extLst>
              <a:ext uri="{FF2B5EF4-FFF2-40B4-BE49-F238E27FC236}">
                <a16:creationId xmlns:a16="http://schemas.microsoft.com/office/drawing/2014/main" id="{DCA0F3FE-61FC-4971-B150-DF92151A8F4E}"/>
              </a:ext>
            </a:extLst>
          </p:cNvPr>
          <p:cNvGrpSpPr/>
          <p:nvPr/>
        </p:nvGrpSpPr>
        <p:grpSpPr>
          <a:xfrm>
            <a:off x="600714" y="1840256"/>
            <a:ext cx="4334607" cy="2037617"/>
            <a:chOff x="450535" y="1380192"/>
            <a:chExt cx="3250955" cy="1528213"/>
          </a:xfrm>
        </p:grpSpPr>
        <p:sp>
          <p:nvSpPr>
            <p:cNvPr id="12" name="Rectangle: Rounded Corners 11">
              <a:extLst>
                <a:ext uri="{FF2B5EF4-FFF2-40B4-BE49-F238E27FC236}">
                  <a16:creationId xmlns:a16="http://schemas.microsoft.com/office/drawing/2014/main" id="{181D5514-3E92-46C6-AE1E-55C336747031}"/>
                </a:ext>
              </a:extLst>
            </p:cNvPr>
            <p:cNvSpPr/>
            <p:nvPr/>
          </p:nvSpPr>
          <p:spPr>
            <a:xfrm>
              <a:off x="571907" y="1380192"/>
              <a:ext cx="3129583" cy="1298753"/>
            </a:xfrm>
            <a:prstGeom prst="roundRect">
              <a:avLst>
                <a:gd name="adj" fmla="val 7092"/>
              </a:avLst>
            </a:prstGeom>
            <a:noFill/>
            <a:ln w="952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2" name="TextBox 21">
              <a:extLst>
                <a:ext uri="{FF2B5EF4-FFF2-40B4-BE49-F238E27FC236}">
                  <a16:creationId xmlns:a16="http://schemas.microsoft.com/office/drawing/2014/main" id="{DD301888-C49A-4A37-8578-6F09A838EF75}"/>
                </a:ext>
              </a:extLst>
            </p:cNvPr>
            <p:cNvSpPr txBox="1"/>
            <p:nvPr/>
          </p:nvSpPr>
          <p:spPr>
            <a:xfrm>
              <a:off x="450535" y="2685314"/>
              <a:ext cx="584251" cy="223091"/>
            </a:xfrm>
            <a:prstGeom prst="rect">
              <a:avLst/>
            </a:prstGeom>
            <a:noFill/>
          </p:spPr>
          <p:txBody>
            <a:bodyPr wrap="square" rtlCol="0">
              <a:spAutoFit/>
            </a:bodyPr>
            <a:lstStyle/>
            <a:p>
              <a:r>
                <a:rPr lang="en-GB" sz="1333" dirty="0">
                  <a:solidFill>
                    <a:schemeClr val="tx1">
                      <a:lumMod val="50000"/>
                      <a:lumOff val="50000"/>
                    </a:schemeClr>
                  </a:solidFill>
                  <a:latin typeface="+mj-lt"/>
                </a:rPr>
                <a:t>Site 1</a:t>
              </a:r>
            </a:p>
          </p:txBody>
        </p:sp>
      </p:grpSp>
      <p:grpSp>
        <p:nvGrpSpPr>
          <p:cNvPr id="6" name="Group 5">
            <a:extLst>
              <a:ext uri="{FF2B5EF4-FFF2-40B4-BE49-F238E27FC236}">
                <a16:creationId xmlns:a16="http://schemas.microsoft.com/office/drawing/2014/main" id="{9064ADD5-D836-44CE-8A56-C1A097466090}"/>
              </a:ext>
            </a:extLst>
          </p:cNvPr>
          <p:cNvGrpSpPr/>
          <p:nvPr/>
        </p:nvGrpSpPr>
        <p:grpSpPr>
          <a:xfrm>
            <a:off x="7185524" y="3226223"/>
            <a:ext cx="4168275" cy="2162315"/>
            <a:chOff x="5389143" y="2419667"/>
            <a:chExt cx="3126206" cy="1621736"/>
          </a:xfrm>
        </p:grpSpPr>
        <p:sp>
          <p:nvSpPr>
            <p:cNvPr id="26" name="Rectangle: Rounded Corners 25">
              <a:extLst>
                <a:ext uri="{FF2B5EF4-FFF2-40B4-BE49-F238E27FC236}">
                  <a16:creationId xmlns:a16="http://schemas.microsoft.com/office/drawing/2014/main" id="{521704E0-0EA7-4772-98E4-4F67AE22CEF8}"/>
                </a:ext>
              </a:extLst>
            </p:cNvPr>
            <p:cNvSpPr/>
            <p:nvPr/>
          </p:nvSpPr>
          <p:spPr>
            <a:xfrm>
              <a:off x="5389143" y="2419667"/>
              <a:ext cx="3126206" cy="1584198"/>
            </a:xfrm>
            <a:prstGeom prst="roundRect">
              <a:avLst>
                <a:gd name="adj" fmla="val 7092"/>
              </a:avLst>
            </a:prstGeom>
            <a:solidFill>
              <a:schemeClr val="accent1">
                <a:lumMod val="20000"/>
                <a:lumOff val="80000"/>
              </a:schemeClr>
            </a:solidFill>
            <a:ln w="9525">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45" name="Picture 44" descr="A close up of a sign&#10;&#10;Description generated with high confidence">
              <a:extLst>
                <a:ext uri="{FF2B5EF4-FFF2-40B4-BE49-F238E27FC236}">
                  <a16:creationId xmlns:a16="http://schemas.microsoft.com/office/drawing/2014/main" id="{0F803A81-455D-4981-876C-F882BB777D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6508" y="3713803"/>
              <a:ext cx="327600" cy="327600"/>
            </a:xfrm>
            <a:prstGeom prst="rect">
              <a:avLst/>
            </a:prstGeom>
          </p:spPr>
        </p:pic>
      </p:grpSp>
      <p:sp>
        <p:nvSpPr>
          <p:cNvPr id="2" name="Title 1">
            <a:extLst>
              <a:ext uri="{FF2B5EF4-FFF2-40B4-BE49-F238E27FC236}">
                <a16:creationId xmlns:a16="http://schemas.microsoft.com/office/drawing/2014/main" id="{00BD6AE3-26D3-4246-95B7-340992A33AB7}"/>
              </a:ext>
            </a:extLst>
          </p:cNvPr>
          <p:cNvSpPr>
            <a:spLocks noGrp="1"/>
          </p:cNvSpPr>
          <p:nvPr>
            <p:ph type="title"/>
          </p:nvPr>
        </p:nvSpPr>
        <p:spPr/>
        <p:txBody>
          <a:bodyPr/>
          <a:lstStyle/>
          <a:p>
            <a:r>
              <a:rPr lang="en-GB" dirty="0"/>
              <a:t>Migrating to Managed Instance</a:t>
            </a:r>
          </a:p>
        </p:txBody>
      </p:sp>
      <p:grpSp>
        <p:nvGrpSpPr>
          <p:cNvPr id="11" name="Group 10">
            <a:extLst>
              <a:ext uri="{FF2B5EF4-FFF2-40B4-BE49-F238E27FC236}">
                <a16:creationId xmlns:a16="http://schemas.microsoft.com/office/drawing/2014/main" id="{64C89AB9-2586-4861-A1D7-7F235D20375A}"/>
              </a:ext>
            </a:extLst>
          </p:cNvPr>
          <p:cNvGrpSpPr/>
          <p:nvPr/>
        </p:nvGrpSpPr>
        <p:grpSpPr>
          <a:xfrm>
            <a:off x="6532372" y="1840256"/>
            <a:ext cx="4983259" cy="4194097"/>
            <a:chOff x="4899279" y="1380192"/>
            <a:chExt cx="3737444" cy="3145573"/>
          </a:xfrm>
        </p:grpSpPr>
        <p:sp>
          <p:nvSpPr>
            <p:cNvPr id="25" name="Rectangle: Rounded Corners 24">
              <a:extLst>
                <a:ext uri="{FF2B5EF4-FFF2-40B4-BE49-F238E27FC236}">
                  <a16:creationId xmlns:a16="http://schemas.microsoft.com/office/drawing/2014/main" id="{4BE4A4F4-76FF-4845-ABB2-9EFDF84D3EDE}"/>
                </a:ext>
              </a:extLst>
            </p:cNvPr>
            <p:cNvSpPr/>
            <p:nvPr/>
          </p:nvSpPr>
          <p:spPr>
            <a:xfrm>
              <a:off x="5121872" y="1380192"/>
              <a:ext cx="3514851" cy="2922257"/>
            </a:xfrm>
            <a:prstGeom prst="roundRect">
              <a:avLst>
                <a:gd name="adj" fmla="val 7092"/>
              </a:avLst>
            </a:prstGeom>
            <a:noFill/>
            <a:ln w="952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8" name="Rectangle: Rounded Corners 17">
              <a:extLst>
                <a:ext uri="{FF2B5EF4-FFF2-40B4-BE49-F238E27FC236}">
                  <a16:creationId xmlns:a16="http://schemas.microsoft.com/office/drawing/2014/main" id="{ED47ABBE-01AB-4C66-8B79-6F55D2626B5E}"/>
                </a:ext>
              </a:extLst>
            </p:cNvPr>
            <p:cNvSpPr/>
            <p:nvPr/>
          </p:nvSpPr>
          <p:spPr>
            <a:xfrm>
              <a:off x="4946040" y="3976274"/>
              <a:ext cx="490468" cy="32664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20" name="TextBox 19">
              <a:extLst>
                <a:ext uri="{FF2B5EF4-FFF2-40B4-BE49-F238E27FC236}">
                  <a16:creationId xmlns:a16="http://schemas.microsoft.com/office/drawing/2014/main" id="{C587FD31-B875-4B4F-B9B0-87BB717940B9}"/>
                </a:ext>
              </a:extLst>
            </p:cNvPr>
            <p:cNvSpPr txBox="1"/>
            <p:nvPr/>
          </p:nvSpPr>
          <p:spPr>
            <a:xfrm>
              <a:off x="4899279" y="4302674"/>
              <a:ext cx="584251" cy="223091"/>
            </a:xfrm>
            <a:prstGeom prst="rect">
              <a:avLst/>
            </a:prstGeom>
            <a:noFill/>
          </p:spPr>
          <p:txBody>
            <a:bodyPr wrap="square" rtlCol="0">
              <a:spAutoFit/>
            </a:bodyPr>
            <a:lstStyle/>
            <a:p>
              <a:r>
                <a:rPr lang="en-GB" sz="1333" dirty="0">
                  <a:solidFill>
                    <a:schemeClr val="tx1">
                      <a:lumMod val="50000"/>
                      <a:lumOff val="50000"/>
                    </a:schemeClr>
                  </a:solidFill>
                  <a:latin typeface="+mj-lt"/>
                </a:rPr>
                <a:t>Azure</a:t>
              </a:r>
            </a:p>
          </p:txBody>
        </p:sp>
      </p:grpSp>
      <p:grpSp>
        <p:nvGrpSpPr>
          <p:cNvPr id="76" name="Group 75">
            <a:extLst>
              <a:ext uri="{FF2B5EF4-FFF2-40B4-BE49-F238E27FC236}">
                <a16:creationId xmlns:a16="http://schemas.microsoft.com/office/drawing/2014/main" id="{CD673D38-E2E5-4150-BAF4-EAC5D49EE054}"/>
              </a:ext>
            </a:extLst>
          </p:cNvPr>
          <p:cNvGrpSpPr/>
          <p:nvPr/>
        </p:nvGrpSpPr>
        <p:grpSpPr>
          <a:xfrm>
            <a:off x="4942794" y="2269907"/>
            <a:ext cx="1886369" cy="864243"/>
            <a:chOff x="3707095" y="1632580"/>
            <a:chExt cx="1414777" cy="648182"/>
          </a:xfrm>
        </p:grpSpPr>
        <p:sp>
          <p:nvSpPr>
            <p:cNvPr id="32" name="Arrow: Left-Right 31">
              <a:extLst>
                <a:ext uri="{FF2B5EF4-FFF2-40B4-BE49-F238E27FC236}">
                  <a16:creationId xmlns:a16="http://schemas.microsoft.com/office/drawing/2014/main" id="{3C22B273-4275-438C-8CF0-5F745EB9CB2B}"/>
                </a:ext>
              </a:extLst>
            </p:cNvPr>
            <p:cNvSpPr/>
            <p:nvPr/>
          </p:nvSpPr>
          <p:spPr>
            <a:xfrm>
              <a:off x="3707095" y="1632580"/>
              <a:ext cx="1414777" cy="648182"/>
            </a:xfrm>
            <a:prstGeom prst="leftRightArrow">
              <a:avLst/>
            </a:prstGeom>
            <a:solidFill>
              <a:schemeClr val="bg1"/>
            </a:solidFill>
            <a:ln w="9525">
              <a:solidFill>
                <a:srgbClr val="0079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34" name="Picture 33" descr="A picture containing object&#10;&#10;Description generated with high confidence">
              <a:extLst>
                <a:ext uri="{FF2B5EF4-FFF2-40B4-BE49-F238E27FC236}">
                  <a16:creationId xmlns:a16="http://schemas.microsoft.com/office/drawing/2014/main" id="{391EE285-F5AD-49CC-B549-3707093F2E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0683" y="1804287"/>
              <a:ext cx="327600" cy="327600"/>
            </a:xfrm>
            <a:prstGeom prst="rect">
              <a:avLst/>
            </a:prstGeom>
          </p:spPr>
        </p:pic>
      </p:grpSp>
      <p:grpSp>
        <p:nvGrpSpPr>
          <p:cNvPr id="39" name="Group 38">
            <a:extLst>
              <a:ext uri="{FF2B5EF4-FFF2-40B4-BE49-F238E27FC236}">
                <a16:creationId xmlns:a16="http://schemas.microsoft.com/office/drawing/2014/main" id="{E475FD3D-5B04-410B-819B-FC1FECF8878F}"/>
              </a:ext>
            </a:extLst>
          </p:cNvPr>
          <p:cNvGrpSpPr/>
          <p:nvPr/>
        </p:nvGrpSpPr>
        <p:grpSpPr>
          <a:xfrm>
            <a:off x="7059051" y="4150727"/>
            <a:ext cx="436800" cy="436800"/>
            <a:chOff x="4345474" y="3167116"/>
            <a:chExt cx="327600" cy="327600"/>
          </a:xfrm>
        </p:grpSpPr>
        <p:sp>
          <p:nvSpPr>
            <p:cNvPr id="37" name="Rectangle 36">
              <a:extLst>
                <a:ext uri="{FF2B5EF4-FFF2-40B4-BE49-F238E27FC236}">
                  <a16:creationId xmlns:a16="http://schemas.microsoft.com/office/drawing/2014/main" id="{0FAAF60F-0423-4288-B0B1-4491743F7AF5}"/>
                </a:ext>
              </a:extLst>
            </p:cNvPr>
            <p:cNvSpPr/>
            <p:nvPr/>
          </p:nvSpPr>
          <p:spPr>
            <a:xfrm>
              <a:off x="4371975" y="3300413"/>
              <a:ext cx="259556" cy="18335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38" name="Rectangle 37">
              <a:extLst>
                <a:ext uri="{FF2B5EF4-FFF2-40B4-BE49-F238E27FC236}">
                  <a16:creationId xmlns:a16="http://schemas.microsoft.com/office/drawing/2014/main" id="{AA3414A7-0F70-49DF-A456-68B99AE61C61}"/>
                </a:ext>
              </a:extLst>
            </p:cNvPr>
            <p:cNvSpPr/>
            <p:nvPr/>
          </p:nvSpPr>
          <p:spPr>
            <a:xfrm>
              <a:off x="4419600" y="3215557"/>
              <a:ext cx="152400" cy="183356"/>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36" name="Picture 35">
              <a:extLst>
                <a:ext uri="{FF2B5EF4-FFF2-40B4-BE49-F238E27FC236}">
                  <a16:creationId xmlns:a16="http://schemas.microsoft.com/office/drawing/2014/main" id="{45641B1E-99CB-4F4D-8072-8C27107E32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5474" y="3167116"/>
              <a:ext cx="327600" cy="327600"/>
            </a:xfrm>
            <a:prstGeom prst="rect">
              <a:avLst/>
            </a:prstGeom>
          </p:spPr>
        </p:pic>
      </p:grpSp>
      <p:pic>
        <p:nvPicPr>
          <p:cNvPr id="56" name="Picture 55" descr="A close up of a logo&#10;&#10;Description generated with very high confidence">
            <a:extLst>
              <a:ext uri="{FF2B5EF4-FFF2-40B4-BE49-F238E27FC236}">
                <a16:creationId xmlns:a16="http://schemas.microsoft.com/office/drawing/2014/main" id="{1BE4356B-95D4-4107-BABE-5F774A6749F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2639" b="24871"/>
          <a:stretch/>
        </p:blipFill>
        <p:spPr>
          <a:xfrm>
            <a:off x="3763528" y="1904251"/>
            <a:ext cx="832155" cy="436800"/>
          </a:xfrm>
          <a:prstGeom prst="rect">
            <a:avLst/>
          </a:prstGeom>
        </p:spPr>
      </p:pic>
      <p:pic>
        <p:nvPicPr>
          <p:cNvPr id="57" name="Picture 56" descr="A close up of a logo&#10;&#10;Description generated with very high confidence">
            <a:extLst>
              <a:ext uri="{FF2B5EF4-FFF2-40B4-BE49-F238E27FC236}">
                <a16:creationId xmlns:a16="http://schemas.microsoft.com/office/drawing/2014/main" id="{DEAFB4BC-EF97-4C90-A61A-F6579C01738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2639" b="24871"/>
          <a:stretch/>
        </p:blipFill>
        <p:spPr>
          <a:xfrm>
            <a:off x="3763528" y="2283172"/>
            <a:ext cx="832155" cy="436800"/>
          </a:xfrm>
          <a:prstGeom prst="rect">
            <a:avLst/>
          </a:prstGeom>
        </p:spPr>
      </p:pic>
      <p:pic>
        <p:nvPicPr>
          <p:cNvPr id="58" name="Picture 57" descr="A close up of a logo&#10;&#10;Description generated with very high confidence">
            <a:extLst>
              <a:ext uri="{FF2B5EF4-FFF2-40B4-BE49-F238E27FC236}">
                <a16:creationId xmlns:a16="http://schemas.microsoft.com/office/drawing/2014/main" id="{A6D8499E-E8A5-49DA-A1F0-253BF86E6A8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2639" b="24871"/>
          <a:stretch/>
        </p:blipFill>
        <p:spPr>
          <a:xfrm>
            <a:off x="3763528" y="2662093"/>
            <a:ext cx="832155" cy="436800"/>
          </a:xfrm>
          <a:prstGeom prst="rect">
            <a:avLst/>
          </a:prstGeom>
        </p:spPr>
      </p:pic>
      <p:pic>
        <p:nvPicPr>
          <p:cNvPr id="59" name="Picture 58" descr="A close up of a logo&#10;&#10;Description generated with very high confidence">
            <a:extLst>
              <a:ext uri="{FF2B5EF4-FFF2-40B4-BE49-F238E27FC236}">
                <a16:creationId xmlns:a16="http://schemas.microsoft.com/office/drawing/2014/main" id="{931DC904-F41F-4980-A2EC-EBFF42DE960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2639" b="24871"/>
          <a:stretch/>
        </p:blipFill>
        <p:spPr>
          <a:xfrm>
            <a:off x="3763528" y="3041016"/>
            <a:ext cx="832155" cy="436800"/>
          </a:xfrm>
          <a:prstGeom prst="rect">
            <a:avLst/>
          </a:prstGeom>
        </p:spPr>
      </p:pic>
      <p:grpSp>
        <p:nvGrpSpPr>
          <p:cNvPr id="48" name="Group 47">
            <a:extLst>
              <a:ext uri="{FF2B5EF4-FFF2-40B4-BE49-F238E27FC236}">
                <a16:creationId xmlns:a16="http://schemas.microsoft.com/office/drawing/2014/main" id="{D030752F-A69D-44A3-986C-C8FC7CF5FBBA}"/>
              </a:ext>
            </a:extLst>
          </p:cNvPr>
          <p:cNvGrpSpPr/>
          <p:nvPr/>
        </p:nvGrpSpPr>
        <p:grpSpPr>
          <a:xfrm>
            <a:off x="1164167" y="4089113"/>
            <a:ext cx="1802247" cy="850295"/>
            <a:chOff x="873125" y="3066834"/>
            <a:chExt cx="1351685" cy="637721"/>
          </a:xfrm>
        </p:grpSpPr>
        <p:sp>
          <p:nvSpPr>
            <p:cNvPr id="66" name="Rectangle: Rounded Corners 65">
              <a:extLst>
                <a:ext uri="{FF2B5EF4-FFF2-40B4-BE49-F238E27FC236}">
                  <a16:creationId xmlns:a16="http://schemas.microsoft.com/office/drawing/2014/main" id="{E4810EB5-F024-4675-8C32-341E2558A04C}"/>
                </a:ext>
              </a:extLst>
            </p:cNvPr>
            <p:cNvSpPr/>
            <p:nvPr/>
          </p:nvSpPr>
          <p:spPr>
            <a:xfrm>
              <a:off x="873125" y="3083552"/>
              <a:ext cx="1351685" cy="621003"/>
            </a:xfrm>
            <a:prstGeom prst="roundRect">
              <a:avLst>
                <a:gd name="adj" fmla="val 7092"/>
              </a:avLst>
            </a:prstGeom>
            <a:solidFill>
              <a:schemeClr val="accent5">
                <a:lumMod val="20000"/>
                <a:lumOff val="80000"/>
              </a:schemeClr>
            </a:solidFill>
            <a:ln w="952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67" dirty="0"/>
            </a:p>
            <a:p>
              <a:pPr algn="ctr"/>
              <a:endParaRPr lang="en-GB" sz="667" dirty="0"/>
            </a:p>
            <a:p>
              <a:pPr algn="ctr"/>
              <a:endParaRPr lang="en-GB" sz="667" dirty="0"/>
            </a:p>
            <a:p>
              <a:pPr algn="ctr"/>
              <a:endParaRPr lang="en-GB" sz="667" dirty="0"/>
            </a:p>
            <a:p>
              <a:pPr algn="ctr"/>
              <a:endParaRPr lang="en-GB" sz="667" dirty="0"/>
            </a:p>
            <a:p>
              <a:pPr algn="ctr"/>
              <a:endParaRPr lang="en-GB" sz="667" dirty="0"/>
            </a:p>
            <a:p>
              <a:pPr algn="ctr"/>
              <a:endParaRPr lang="en-GB" sz="267" dirty="0">
                <a:solidFill>
                  <a:schemeClr val="tx1"/>
                </a:solidFill>
              </a:endParaRPr>
            </a:p>
            <a:p>
              <a:pPr algn="ctr"/>
              <a:r>
                <a:rPr lang="en-GB" sz="800" dirty="0">
                  <a:solidFill>
                    <a:schemeClr val="tx1"/>
                  </a:solidFill>
                </a:rPr>
                <a:t>Availability Group 01</a:t>
              </a:r>
            </a:p>
          </p:txBody>
        </p:sp>
        <p:pic>
          <p:nvPicPr>
            <p:cNvPr id="64" name="Picture 63" descr="A close up of a logo&#10;&#10;Description generated with very high confidence">
              <a:extLst>
                <a:ext uri="{FF2B5EF4-FFF2-40B4-BE49-F238E27FC236}">
                  <a16:creationId xmlns:a16="http://schemas.microsoft.com/office/drawing/2014/main" id="{2A884394-AEDF-4492-AC7A-2530423430C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2639" b="24871"/>
            <a:stretch/>
          </p:blipFill>
          <p:spPr>
            <a:xfrm>
              <a:off x="1541990" y="3066834"/>
              <a:ext cx="624116" cy="327600"/>
            </a:xfrm>
            <a:prstGeom prst="rect">
              <a:avLst/>
            </a:prstGeom>
          </p:spPr>
        </p:pic>
        <p:pic>
          <p:nvPicPr>
            <p:cNvPr id="65" name="Picture 64" descr="A close up of a logo&#10;&#10;Description generated with very high confidence">
              <a:extLst>
                <a:ext uri="{FF2B5EF4-FFF2-40B4-BE49-F238E27FC236}">
                  <a16:creationId xmlns:a16="http://schemas.microsoft.com/office/drawing/2014/main" id="{76B712E4-3C71-424A-9C70-F34D9779A23F}"/>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2639" b="24871"/>
            <a:stretch/>
          </p:blipFill>
          <p:spPr>
            <a:xfrm>
              <a:off x="1547412" y="3288686"/>
              <a:ext cx="624116" cy="327600"/>
            </a:xfrm>
            <a:prstGeom prst="rect">
              <a:avLst/>
            </a:prstGeom>
          </p:spPr>
        </p:pic>
      </p:grpSp>
      <p:grpSp>
        <p:nvGrpSpPr>
          <p:cNvPr id="46" name="Group 45">
            <a:extLst>
              <a:ext uri="{FF2B5EF4-FFF2-40B4-BE49-F238E27FC236}">
                <a16:creationId xmlns:a16="http://schemas.microsoft.com/office/drawing/2014/main" id="{F7B934E3-03E9-4513-AFE2-0DF76B523949}"/>
              </a:ext>
            </a:extLst>
          </p:cNvPr>
          <p:cNvGrpSpPr/>
          <p:nvPr/>
        </p:nvGrpSpPr>
        <p:grpSpPr>
          <a:xfrm>
            <a:off x="3765308" y="4099560"/>
            <a:ext cx="832155" cy="815721"/>
            <a:chOff x="2823981" y="3074669"/>
            <a:chExt cx="624116" cy="611791"/>
          </a:xfrm>
        </p:grpSpPr>
        <p:pic>
          <p:nvPicPr>
            <p:cNvPr id="72" name="Picture 71" descr="A close up of a logo&#10;&#10;Description generated with very high confidence">
              <a:extLst>
                <a:ext uri="{FF2B5EF4-FFF2-40B4-BE49-F238E27FC236}">
                  <a16:creationId xmlns:a16="http://schemas.microsoft.com/office/drawing/2014/main" id="{79656DF3-9FCD-44D9-B817-C32992CFD95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2639" b="24871"/>
            <a:stretch/>
          </p:blipFill>
          <p:spPr>
            <a:xfrm>
              <a:off x="2823981" y="3074669"/>
              <a:ext cx="624116" cy="327600"/>
            </a:xfrm>
            <a:prstGeom prst="rect">
              <a:avLst/>
            </a:prstGeom>
          </p:spPr>
        </p:pic>
        <p:pic>
          <p:nvPicPr>
            <p:cNvPr id="73" name="Picture 72" descr="A close up of a logo&#10;&#10;Description generated with very high confidence">
              <a:extLst>
                <a:ext uri="{FF2B5EF4-FFF2-40B4-BE49-F238E27FC236}">
                  <a16:creationId xmlns:a16="http://schemas.microsoft.com/office/drawing/2014/main" id="{C0D1F462-7D10-418D-A648-11E6405343C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2639" b="24871"/>
            <a:stretch/>
          </p:blipFill>
          <p:spPr>
            <a:xfrm>
              <a:off x="2823981" y="3358860"/>
              <a:ext cx="624116" cy="327600"/>
            </a:xfrm>
            <a:prstGeom prst="rect">
              <a:avLst/>
            </a:prstGeom>
          </p:spPr>
        </p:pic>
      </p:grpSp>
      <p:pic>
        <p:nvPicPr>
          <p:cNvPr id="74" name="Picture 73" descr="A close up of a logo&#10;&#10;Description generated with very high confidence">
            <a:extLst>
              <a:ext uri="{FF2B5EF4-FFF2-40B4-BE49-F238E27FC236}">
                <a16:creationId xmlns:a16="http://schemas.microsoft.com/office/drawing/2014/main" id="{4C50DB30-C658-4B4F-9249-57C42C0BA63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2639" b="24871"/>
          <a:stretch/>
        </p:blipFill>
        <p:spPr>
          <a:xfrm>
            <a:off x="3765308" y="4857401"/>
            <a:ext cx="832155" cy="436800"/>
          </a:xfrm>
          <a:prstGeom prst="rect">
            <a:avLst/>
          </a:prstGeom>
        </p:spPr>
      </p:pic>
      <p:pic>
        <p:nvPicPr>
          <p:cNvPr id="75" name="Picture 74" descr="A close up of a logo&#10;&#10;Description generated with very high confidence">
            <a:extLst>
              <a:ext uri="{FF2B5EF4-FFF2-40B4-BE49-F238E27FC236}">
                <a16:creationId xmlns:a16="http://schemas.microsoft.com/office/drawing/2014/main" id="{92E918EE-542A-43C2-864E-24436B640DB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2639" b="24871"/>
          <a:stretch/>
        </p:blipFill>
        <p:spPr>
          <a:xfrm>
            <a:off x="3765308" y="5236324"/>
            <a:ext cx="832155" cy="436800"/>
          </a:xfrm>
          <a:prstGeom prst="rect">
            <a:avLst/>
          </a:prstGeom>
        </p:spPr>
      </p:pic>
      <p:grpSp>
        <p:nvGrpSpPr>
          <p:cNvPr id="67" name="Group 66">
            <a:extLst>
              <a:ext uri="{FF2B5EF4-FFF2-40B4-BE49-F238E27FC236}">
                <a16:creationId xmlns:a16="http://schemas.microsoft.com/office/drawing/2014/main" id="{834D16DB-5814-4B7E-B3CE-A0876187EAF2}"/>
              </a:ext>
            </a:extLst>
          </p:cNvPr>
          <p:cNvGrpSpPr/>
          <p:nvPr/>
        </p:nvGrpSpPr>
        <p:grpSpPr>
          <a:xfrm>
            <a:off x="1456237" y="2082368"/>
            <a:ext cx="1737432" cy="618585"/>
            <a:chOff x="1092178" y="1561775"/>
            <a:chExt cx="1303074" cy="463939"/>
          </a:xfrm>
        </p:grpSpPr>
        <p:sp>
          <p:nvSpPr>
            <p:cNvPr id="92" name="Rectangle: Rounded Corners 91">
              <a:extLst>
                <a:ext uri="{FF2B5EF4-FFF2-40B4-BE49-F238E27FC236}">
                  <a16:creationId xmlns:a16="http://schemas.microsoft.com/office/drawing/2014/main" id="{C8F93493-73DC-48ED-B1AD-35EAB385CAAA}"/>
                </a:ext>
              </a:extLst>
            </p:cNvPr>
            <p:cNvSpPr/>
            <p:nvPr/>
          </p:nvSpPr>
          <p:spPr>
            <a:xfrm>
              <a:off x="1092178" y="1561775"/>
              <a:ext cx="1094968" cy="401641"/>
            </a:xfrm>
            <a:prstGeom prst="roundRect">
              <a:avLst>
                <a:gd name="adj" fmla="val 7092"/>
              </a:avLst>
            </a:prstGeom>
            <a:solidFill>
              <a:schemeClr val="accent3">
                <a:lumMod val="20000"/>
                <a:lumOff val="80000"/>
              </a:schemeClr>
            </a:solidFill>
            <a:ln w="952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55" name="Picture 54" descr="A close up of a logo&#10;&#10;Description generated with very high confidence">
              <a:extLst>
                <a:ext uri="{FF2B5EF4-FFF2-40B4-BE49-F238E27FC236}">
                  <a16:creationId xmlns:a16="http://schemas.microsoft.com/office/drawing/2014/main" id="{844349D2-DE27-4911-915F-FA47931869E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2639" b="24871"/>
            <a:stretch/>
          </p:blipFill>
          <p:spPr>
            <a:xfrm>
              <a:off x="1771136" y="1698114"/>
              <a:ext cx="624116" cy="327600"/>
            </a:xfrm>
            <a:prstGeom prst="rect">
              <a:avLst/>
            </a:prstGeom>
          </p:spPr>
        </p:pic>
      </p:grpSp>
      <p:sp>
        <p:nvSpPr>
          <p:cNvPr id="93" name="Rectangle: Rounded Corners 92">
            <a:extLst>
              <a:ext uri="{FF2B5EF4-FFF2-40B4-BE49-F238E27FC236}">
                <a16:creationId xmlns:a16="http://schemas.microsoft.com/office/drawing/2014/main" id="{C7A1D620-66EE-4487-9C7E-0DB98DD4BB03}"/>
              </a:ext>
            </a:extLst>
          </p:cNvPr>
          <p:cNvSpPr/>
          <p:nvPr/>
        </p:nvSpPr>
        <p:spPr>
          <a:xfrm>
            <a:off x="1456238" y="2783925"/>
            <a:ext cx="1459957" cy="535521"/>
          </a:xfrm>
          <a:prstGeom prst="roundRect">
            <a:avLst>
              <a:gd name="adj" fmla="val 7092"/>
            </a:avLst>
          </a:prstGeom>
          <a:solidFill>
            <a:schemeClr val="accent3">
              <a:lumMod val="20000"/>
              <a:lumOff val="80000"/>
            </a:schemeClr>
          </a:solidFill>
          <a:ln w="952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94" name="Picture 93" descr="A close up of a logo&#10;&#10;Description generated with very high confidence">
            <a:extLst>
              <a:ext uri="{FF2B5EF4-FFF2-40B4-BE49-F238E27FC236}">
                <a16:creationId xmlns:a16="http://schemas.microsoft.com/office/drawing/2014/main" id="{1ABF2D20-611E-41CE-896D-47C2A61BD4B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2639" b="24871"/>
          <a:stretch/>
        </p:blipFill>
        <p:spPr>
          <a:xfrm>
            <a:off x="2361515" y="2965709"/>
            <a:ext cx="832155" cy="436800"/>
          </a:xfrm>
          <a:prstGeom prst="rect">
            <a:avLst/>
          </a:prstGeom>
        </p:spPr>
      </p:pic>
      <p:grpSp>
        <p:nvGrpSpPr>
          <p:cNvPr id="62" name="Group 61">
            <a:extLst>
              <a:ext uri="{FF2B5EF4-FFF2-40B4-BE49-F238E27FC236}">
                <a16:creationId xmlns:a16="http://schemas.microsoft.com/office/drawing/2014/main" id="{A773D17A-5C4E-4CC0-863A-3B1ECB37BD5D}"/>
              </a:ext>
            </a:extLst>
          </p:cNvPr>
          <p:cNvGrpSpPr/>
          <p:nvPr/>
        </p:nvGrpSpPr>
        <p:grpSpPr>
          <a:xfrm>
            <a:off x="1497653" y="2827240"/>
            <a:ext cx="680923" cy="476501"/>
            <a:chOff x="1123240" y="2120430"/>
            <a:chExt cx="510692" cy="357376"/>
          </a:xfrm>
        </p:grpSpPr>
        <p:pic>
          <p:nvPicPr>
            <p:cNvPr id="95" name="Picture 94">
              <a:extLst>
                <a:ext uri="{FF2B5EF4-FFF2-40B4-BE49-F238E27FC236}">
                  <a16:creationId xmlns:a16="http://schemas.microsoft.com/office/drawing/2014/main" id="{B7565DB6-90BC-4216-A600-9C487829357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3240" y="2120430"/>
              <a:ext cx="162000" cy="162000"/>
            </a:xfrm>
            <a:prstGeom prst="rect">
              <a:avLst/>
            </a:prstGeom>
          </p:spPr>
        </p:pic>
        <p:pic>
          <p:nvPicPr>
            <p:cNvPr id="96" name="Picture 95">
              <a:extLst>
                <a:ext uri="{FF2B5EF4-FFF2-40B4-BE49-F238E27FC236}">
                  <a16:creationId xmlns:a16="http://schemas.microsoft.com/office/drawing/2014/main" id="{9C1950A1-C417-4D31-8E4B-19995A43AE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92566" y="2120430"/>
              <a:ext cx="162000" cy="162000"/>
            </a:xfrm>
            <a:prstGeom prst="rect">
              <a:avLst/>
            </a:prstGeom>
          </p:spPr>
        </p:pic>
        <p:pic>
          <p:nvPicPr>
            <p:cNvPr id="97" name="Picture 96">
              <a:extLst>
                <a:ext uri="{FF2B5EF4-FFF2-40B4-BE49-F238E27FC236}">
                  <a16:creationId xmlns:a16="http://schemas.microsoft.com/office/drawing/2014/main" id="{4630827B-3EEC-4BB6-8AD5-B326BEBC00F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7525" y="2120430"/>
              <a:ext cx="162000" cy="162000"/>
            </a:xfrm>
            <a:prstGeom prst="rect">
              <a:avLst/>
            </a:prstGeom>
          </p:spPr>
        </p:pic>
        <p:pic>
          <p:nvPicPr>
            <p:cNvPr id="98" name="Picture 97">
              <a:extLst>
                <a:ext uri="{FF2B5EF4-FFF2-40B4-BE49-F238E27FC236}">
                  <a16:creationId xmlns:a16="http://schemas.microsoft.com/office/drawing/2014/main" id="{BDD03896-92A6-4350-97B6-39A07725553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7647" y="2315806"/>
              <a:ext cx="162000" cy="162000"/>
            </a:xfrm>
            <a:prstGeom prst="rect">
              <a:avLst/>
            </a:prstGeom>
          </p:spPr>
        </p:pic>
        <p:pic>
          <p:nvPicPr>
            <p:cNvPr id="99" name="Picture 98">
              <a:extLst>
                <a:ext uri="{FF2B5EF4-FFF2-40B4-BE49-F238E27FC236}">
                  <a16:creationId xmlns:a16="http://schemas.microsoft.com/office/drawing/2014/main" id="{AAA2E383-35A2-45F1-82B5-BA6122568D0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96973" y="2315806"/>
              <a:ext cx="162000" cy="162000"/>
            </a:xfrm>
            <a:prstGeom prst="rect">
              <a:avLst/>
            </a:prstGeom>
          </p:spPr>
        </p:pic>
        <p:pic>
          <p:nvPicPr>
            <p:cNvPr id="100" name="Picture 99">
              <a:extLst>
                <a:ext uri="{FF2B5EF4-FFF2-40B4-BE49-F238E27FC236}">
                  <a16:creationId xmlns:a16="http://schemas.microsoft.com/office/drawing/2014/main" id="{E25A78C2-886D-4CB1-A877-D553F5CB496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71932" y="2315806"/>
              <a:ext cx="162000" cy="162000"/>
            </a:xfrm>
            <a:prstGeom prst="rect">
              <a:avLst/>
            </a:prstGeom>
          </p:spPr>
        </p:pic>
      </p:grpSp>
      <p:sp>
        <p:nvSpPr>
          <p:cNvPr id="113" name="Rectangle: Rounded Corners 112">
            <a:extLst>
              <a:ext uri="{FF2B5EF4-FFF2-40B4-BE49-F238E27FC236}">
                <a16:creationId xmlns:a16="http://schemas.microsoft.com/office/drawing/2014/main" id="{06EE8FAD-D6A4-4EC0-B604-AE1F8964656A}"/>
              </a:ext>
            </a:extLst>
          </p:cNvPr>
          <p:cNvSpPr/>
          <p:nvPr/>
        </p:nvSpPr>
        <p:spPr>
          <a:xfrm>
            <a:off x="1393054" y="5085969"/>
            <a:ext cx="1459957" cy="535521"/>
          </a:xfrm>
          <a:prstGeom prst="roundRect">
            <a:avLst>
              <a:gd name="adj" fmla="val 7092"/>
            </a:avLst>
          </a:prstGeom>
          <a:solidFill>
            <a:schemeClr val="accent3">
              <a:lumMod val="20000"/>
              <a:lumOff val="80000"/>
            </a:schemeClr>
          </a:solidFill>
          <a:ln w="952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114" name="Picture 113" descr="A close up of a logo&#10;&#10;Description generated with very high confidence">
            <a:extLst>
              <a:ext uri="{FF2B5EF4-FFF2-40B4-BE49-F238E27FC236}">
                <a16:creationId xmlns:a16="http://schemas.microsoft.com/office/drawing/2014/main" id="{A5E3F315-488B-497C-8E1A-BA5162B44F00}"/>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22639" b="24871"/>
          <a:stretch/>
        </p:blipFill>
        <p:spPr>
          <a:xfrm>
            <a:off x="2298331" y="5267753"/>
            <a:ext cx="832155" cy="436800"/>
          </a:xfrm>
          <a:prstGeom prst="rect">
            <a:avLst/>
          </a:prstGeom>
        </p:spPr>
      </p:pic>
      <p:pic>
        <p:nvPicPr>
          <p:cNvPr id="115" name="Picture 114">
            <a:extLst>
              <a:ext uri="{FF2B5EF4-FFF2-40B4-BE49-F238E27FC236}">
                <a16:creationId xmlns:a16="http://schemas.microsoft.com/office/drawing/2014/main" id="{EBD3564E-C0CB-4A01-810C-FF8387860E8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34469" y="5129284"/>
            <a:ext cx="216000" cy="216000"/>
          </a:xfrm>
          <a:prstGeom prst="rect">
            <a:avLst/>
          </a:prstGeom>
        </p:spPr>
      </p:pic>
      <p:pic>
        <p:nvPicPr>
          <p:cNvPr id="116" name="Picture 115">
            <a:extLst>
              <a:ext uri="{FF2B5EF4-FFF2-40B4-BE49-F238E27FC236}">
                <a16:creationId xmlns:a16="http://schemas.microsoft.com/office/drawing/2014/main" id="{226F3B6C-A44B-43E8-9C08-93375BD9E9F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60237" y="5129284"/>
            <a:ext cx="216000" cy="216000"/>
          </a:xfrm>
          <a:prstGeom prst="rect">
            <a:avLst/>
          </a:prstGeom>
        </p:spPr>
      </p:pic>
      <p:pic>
        <p:nvPicPr>
          <p:cNvPr id="118" name="Picture 117">
            <a:extLst>
              <a:ext uri="{FF2B5EF4-FFF2-40B4-BE49-F238E27FC236}">
                <a16:creationId xmlns:a16="http://schemas.microsoft.com/office/drawing/2014/main" id="{95C28825-3A36-4ED4-B719-46DFA138F35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40345" y="5389785"/>
            <a:ext cx="216000" cy="216000"/>
          </a:xfrm>
          <a:prstGeom prst="rect">
            <a:avLst/>
          </a:prstGeom>
        </p:spPr>
      </p:pic>
      <p:sp>
        <p:nvSpPr>
          <p:cNvPr id="122" name="Rectangle: Rounded Corners 121">
            <a:extLst>
              <a:ext uri="{FF2B5EF4-FFF2-40B4-BE49-F238E27FC236}">
                <a16:creationId xmlns:a16="http://schemas.microsoft.com/office/drawing/2014/main" id="{46256843-9489-4DD9-9A93-E5C8E9EFF1DA}"/>
              </a:ext>
            </a:extLst>
          </p:cNvPr>
          <p:cNvSpPr/>
          <p:nvPr/>
        </p:nvSpPr>
        <p:spPr>
          <a:xfrm>
            <a:off x="9285041" y="3306407"/>
            <a:ext cx="1997267" cy="1929916"/>
          </a:xfrm>
          <a:prstGeom prst="roundRect">
            <a:avLst>
              <a:gd name="adj" fmla="val 7092"/>
            </a:avLst>
          </a:prstGeom>
          <a:solidFill>
            <a:schemeClr val="accent1">
              <a:lumMod val="60000"/>
              <a:lumOff val="40000"/>
            </a:schemeClr>
          </a:solidFill>
          <a:ln w="9525">
            <a:solidFill>
              <a:srgbClr val="7D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grpSp>
        <p:nvGrpSpPr>
          <p:cNvPr id="8" name="Group 7">
            <a:extLst>
              <a:ext uri="{FF2B5EF4-FFF2-40B4-BE49-F238E27FC236}">
                <a16:creationId xmlns:a16="http://schemas.microsoft.com/office/drawing/2014/main" id="{6B8C019A-2A27-45D8-B5FF-FB2D14BE8B5F}"/>
              </a:ext>
            </a:extLst>
          </p:cNvPr>
          <p:cNvGrpSpPr/>
          <p:nvPr/>
        </p:nvGrpSpPr>
        <p:grpSpPr>
          <a:xfrm>
            <a:off x="1334900" y="4219026"/>
            <a:ext cx="455155" cy="476501"/>
            <a:chOff x="1001175" y="3164269"/>
            <a:chExt cx="341366" cy="357376"/>
          </a:xfrm>
        </p:grpSpPr>
        <p:pic>
          <p:nvPicPr>
            <p:cNvPr id="109" name="Picture 108">
              <a:extLst>
                <a:ext uri="{FF2B5EF4-FFF2-40B4-BE49-F238E27FC236}">
                  <a16:creationId xmlns:a16="http://schemas.microsoft.com/office/drawing/2014/main" id="{9A5EBF55-FC29-48D8-866C-A8FD4D9C63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1175" y="3164269"/>
              <a:ext cx="162000" cy="162000"/>
            </a:xfrm>
            <a:prstGeom prst="rect">
              <a:avLst/>
            </a:prstGeom>
          </p:spPr>
        </p:pic>
        <p:pic>
          <p:nvPicPr>
            <p:cNvPr id="110" name="Picture 109">
              <a:extLst>
                <a:ext uri="{FF2B5EF4-FFF2-40B4-BE49-F238E27FC236}">
                  <a16:creationId xmlns:a16="http://schemas.microsoft.com/office/drawing/2014/main" id="{5C1AF036-08BC-442E-B8C1-F20519FB823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76134" y="3164269"/>
              <a:ext cx="162000" cy="162000"/>
            </a:xfrm>
            <a:prstGeom prst="rect">
              <a:avLst/>
            </a:prstGeom>
          </p:spPr>
        </p:pic>
        <p:pic>
          <p:nvPicPr>
            <p:cNvPr id="111" name="Picture 110">
              <a:extLst>
                <a:ext uri="{FF2B5EF4-FFF2-40B4-BE49-F238E27FC236}">
                  <a16:creationId xmlns:a16="http://schemas.microsoft.com/office/drawing/2014/main" id="{FA8677FE-D89C-4B9F-B99A-CDC0F2BF75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5582" y="3359645"/>
              <a:ext cx="162000" cy="162000"/>
            </a:xfrm>
            <a:prstGeom prst="rect">
              <a:avLst/>
            </a:prstGeom>
          </p:spPr>
        </p:pic>
        <p:pic>
          <p:nvPicPr>
            <p:cNvPr id="112" name="Picture 111">
              <a:extLst>
                <a:ext uri="{FF2B5EF4-FFF2-40B4-BE49-F238E27FC236}">
                  <a16:creationId xmlns:a16="http://schemas.microsoft.com/office/drawing/2014/main" id="{288F6BC2-E929-4971-8682-759328AC573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80541" y="3359645"/>
              <a:ext cx="162000" cy="162000"/>
            </a:xfrm>
            <a:prstGeom prst="rect">
              <a:avLst/>
            </a:prstGeom>
          </p:spPr>
        </p:pic>
      </p:grpSp>
      <p:grpSp>
        <p:nvGrpSpPr>
          <p:cNvPr id="50" name="Group 49">
            <a:extLst>
              <a:ext uri="{FF2B5EF4-FFF2-40B4-BE49-F238E27FC236}">
                <a16:creationId xmlns:a16="http://schemas.microsoft.com/office/drawing/2014/main" id="{DF5F91A7-535D-4CA6-9ED5-5929E26BDE83}"/>
              </a:ext>
            </a:extLst>
          </p:cNvPr>
          <p:cNvGrpSpPr/>
          <p:nvPr/>
        </p:nvGrpSpPr>
        <p:grpSpPr>
          <a:xfrm>
            <a:off x="1666114" y="5129284"/>
            <a:ext cx="449279" cy="476501"/>
            <a:chOff x="1249585" y="3846963"/>
            <a:chExt cx="336959" cy="357376"/>
          </a:xfrm>
        </p:grpSpPr>
        <p:pic>
          <p:nvPicPr>
            <p:cNvPr id="117" name="Picture 116">
              <a:extLst>
                <a:ext uri="{FF2B5EF4-FFF2-40B4-BE49-F238E27FC236}">
                  <a16:creationId xmlns:a16="http://schemas.microsoft.com/office/drawing/2014/main" id="{77BFCF49-B955-45A2-AB89-FB13421B63A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0137" y="3846963"/>
              <a:ext cx="162000" cy="162000"/>
            </a:xfrm>
            <a:prstGeom prst="rect">
              <a:avLst/>
            </a:prstGeom>
          </p:spPr>
        </p:pic>
        <p:pic>
          <p:nvPicPr>
            <p:cNvPr id="119" name="Picture 118">
              <a:extLst>
                <a:ext uri="{FF2B5EF4-FFF2-40B4-BE49-F238E27FC236}">
                  <a16:creationId xmlns:a16="http://schemas.microsoft.com/office/drawing/2014/main" id="{A6E35415-5334-4B89-81E4-345AF24B248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49585" y="4042339"/>
              <a:ext cx="162000" cy="162000"/>
            </a:xfrm>
            <a:prstGeom prst="rect">
              <a:avLst/>
            </a:prstGeom>
          </p:spPr>
        </p:pic>
        <p:pic>
          <p:nvPicPr>
            <p:cNvPr id="120" name="Picture 119">
              <a:extLst>
                <a:ext uri="{FF2B5EF4-FFF2-40B4-BE49-F238E27FC236}">
                  <a16:creationId xmlns:a16="http://schemas.microsoft.com/office/drawing/2014/main" id="{ADA2D479-ACB7-4495-A17B-DCAEF3B4F71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24544" y="4042339"/>
              <a:ext cx="162000" cy="162000"/>
            </a:xfrm>
            <a:prstGeom prst="rect">
              <a:avLst/>
            </a:prstGeom>
          </p:spPr>
        </p:pic>
      </p:grpSp>
      <p:grpSp>
        <p:nvGrpSpPr>
          <p:cNvPr id="63" name="Group 62">
            <a:extLst>
              <a:ext uri="{FF2B5EF4-FFF2-40B4-BE49-F238E27FC236}">
                <a16:creationId xmlns:a16="http://schemas.microsoft.com/office/drawing/2014/main" id="{F9B86A85-6380-4AEB-9CFE-C1DE2170C0A1}"/>
              </a:ext>
            </a:extLst>
          </p:cNvPr>
          <p:cNvGrpSpPr/>
          <p:nvPr/>
        </p:nvGrpSpPr>
        <p:grpSpPr>
          <a:xfrm>
            <a:off x="1497653" y="2125683"/>
            <a:ext cx="680923" cy="476501"/>
            <a:chOff x="1123240" y="1594262"/>
            <a:chExt cx="510692" cy="357376"/>
          </a:xfrm>
        </p:grpSpPr>
        <p:pic>
          <p:nvPicPr>
            <p:cNvPr id="86" name="Picture 85">
              <a:extLst>
                <a:ext uri="{FF2B5EF4-FFF2-40B4-BE49-F238E27FC236}">
                  <a16:creationId xmlns:a16="http://schemas.microsoft.com/office/drawing/2014/main" id="{B5C4F0CF-C151-4CF0-A0CF-0C1DEFA681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3240" y="1594262"/>
              <a:ext cx="162000" cy="162000"/>
            </a:xfrm>
            <a:prstGeom prst="rect">
              <a:avLst/>
            </a:prstGeom>
          </p:spPr>
        </p:pic>
        <p:pic>
          <p:nvPicPr>
            <p:cNvPr id="87" name="Picture 86">
              <a:extLst>
                <a:ext uri="{FF2B5EF4-FFF2-40B4-BE49-F238E27FC236}">
                  <a16:creationId xmlns:a16="http://schemas.microsoft.com/office/drawing/2014/main" id="{B458BCBA-FCB7-44CA-81A2-9DF84F8E435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92566" y="1594262"/>
              <a:ext cx="162000" cy="162000"/>
            </a:xfrm>
            <a:prstGeom prst="rect">
              <a:avLst/>
            </a:prstGeom>
          </p:spPr>
        </p:pic>
        <p:pic>
          <p:nvPicPr>
            <p:cNvPr id="88" name="Picture 87">
              <a:extLst>
                <a:ext uri="{FF2B5EF4-FFF2-40B4-BE49-F238E27FC236}">
                  <a16:creationId xmlns:a16="http://schemas.microsoft.com/office/drawing/2014/main" id="{DAA41AB7-D726-40E8-B191-9E479CBC029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7525" y="1594262"/>
              <a:ext cx="162000" cy="162000"/>
            </a:xfrm>
            <a:prstGeom prst="rect">
              <a:avLst/>
            </a:prstGeom>
          </p:spPr>
        </p:pic>
        <p:pic>
          <p:nvPicPr>
            <p:cNvPr id="89" name="Picture 88">
              <a:extLst>
                <a:ext uri="{FF2B5EF4-FFF2-40B4-BE49-F238E27FC236}">
                  <a16:creationId xmlns:a16="http://schemas.microsoft.com/office/drawing/2014/main" id="{8B96D0BF-B069-409A-A8FD-904AFDF50B0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7647" y="1789638"/>
              <a:ext cx="162000" cy="162000"/>
            </a:xfrm>
            <a:prstGeom prst="rect">
              <a:avLst/>
            </a:prstGeom>
          </p:spPr>
        </p:pic>
        <p:pic>
          <p:nvPicPr>
            <p:cNvPr id="90" name="Picture 89">
              <a:extLst>
                <a:ext uri="{FF2B5EF4-FFF2-40B4-BE49-F238E27FC236}">
                  <a16:creationId xmlns:a16="http://schemas.microsoft.com/office/drawing/2014/main" id="{FAA0B2A3-40BF-480B-AE61-67BD0A6C8F0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96973" y="1789638"/>
              <a:ext cx="162000" cy="162000"/>
            </a:xfrm>
            <a:prstGeom prst="rect">
              <a:avLst/>
            </a:prstGeom>
          </p:spPr>
        </p:pic>
        <p:pic>
          <p:nvPicPr>
            <p:cNvPr id="91" name="Picture 90">
              <a:extLst>
                <a:ext uri="{FF2B5EF4-FFF2-40B4-BE49-F238E27FC236}">
                  <a16:creationId xmlns:a16="http://schemas.microsoft.com/office/drawing/2014/main" id="{299BE22F-F9D8-419F-8045-F16C656D3F5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71932" y="1789638"/>
              <a:ext cx="162000" cy="162000"/>
            </a:xfrm>
            <a:prstGeom prst="rect">
              <a:avLst/>
            </a:prstGeom>
          </p:spPr>
        </p:pic>
      </p:grpSp>
      <p:pic>
        <p:nvPicPr>
          <p:cNvPr id="101" name="Picture 100">
            <a:extLst>
              <a:ext uri="{FF2B5EF4-FFF2-40B4-BE49-F238E27FC236}">
                <a16:creationId xmlns:a16="http://schemas.microsoft.com/office/drawing/2014/main" id="{C315F16D-24BD-47AE-A3BC-4F665BC94E9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3074" y="3132093"/>
            <a:ext cx="435527" cy="435527"/>
          </a:xfrm>
          <a:prstGeom prst="rect">
            <a:avLst/>
          </a:prstGeom>
          <a:solidFill>
            <a:schemeClr val="bg2"/>
          </a:solidFill>
          <a:ln>
            <a:solidFill>
              <a:schemeClr val="bg2"/>
            </a:solidFill>
          </a:ln>
        </p:spPr>
      </p:pic>
      <p:pic>
        <p:nvPicPr>
          <p:cNvPr id="102" name="Picture 101">
            <a:extLst>
              <a:ext uri="{FF2B5EF4-FFF2-40B4-BE49-F238E27FC236}">
                <a16:creationId xmlns:a16="http://schemas.microsoft.com/office/drawing/2014/main" id="{D60E5231-63BA-4462-A353-30782C28BF7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97" y="5297629"/>
            <a:ext cx="435527" cy="435527"/>
          </a:xfrm>
          <a:prstGeom prst="rect">
            <a:avLst/>
          </a:prstGeom>
          <a:solidFill>
            <a:schemeClr val="bg2"/>
          </a:solidFill>
          <a:ln>
            <a:solidFill>
              <a:schemeClr val="bg2"/>
            </a:solidFill>
          </a:ln>
        </p:spPr>
      </p:pic>
      <p:grpSp>
        <p:nvGrpSpPr>
          <p:cNvPr id="103" name="Group 102">
            <a:extLst>
              <a:ext uri="{FF2B5EF4-FFF2-40B4-BE49-F238E27FC236}">
                <a16:creationId xmlns:a16="http://schemas.microsoft.com/office/drawing/2014/main" id="{4811FBE0-3CDA-4BE9-84E9-A986E514CCFB}"/>
              </a:ext>
            </a:extLst>
          </p:cNvPr>
          <p:cNvGrpSpPr/>
          <p:nvPr/>
        </p:nvGrpSpPr>
        <p:grpSpPr>
          <a:xfrm>
            <a:off x="4927847" y="4191646"/>
            <a:ext cx="2122288" cy="329813"/>
            <a:chOff x="3695885" y="3143735"/>
            <a:chExt cx="1591716" cy="247360"/>
          </a:xfrm>
        </p:grpSpPr>
        <p:cxnSp>
          <p:nvCxnSpPr>
            <p:cNvPr id="104" name="Straight Arrow Connector 103">
              <a:extLst>
                <a:ext uri="{FF2B5EF4-FFF2-40B4-BE49-F238E27FC236}">
                  <a16:creationId xmlns:a16="http://schemas.microsoft.com/office/drawing/2014/main" id="{A1EB94B7-EE98-4DBA-BD5E-E0996C5A4FC9}"/>
                </a:ext>
              </a:extLst>
            </p:cNvPr>
            <p:cNvCxnSpPr>
              <a:cxnSpLocks/>
            </p:cNvCxnSpPr>
            <p:nvPr/>
          </p:nvCxnSpPr>
          <p:spPr>
            <a:xfrm flipH="1">
              <a:off x="3695885" y="3279541"/>
              <a:ext cx="1591716" cy="0"/>
            </a:xfrm>
            <a:prstGeom prst="straightConnector1">
              <a:avLst/>
            </a:prstGeom>
            <a:ln w="12700">
              <a:solidFill>
                <a:srgbClr val="0079D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29696FAF-3DB7-4D74-9349-52C5A72A536F}"/>
                </a:ext>
              </a:extLst>
            </p:cNvPr>
            <p:cNvSpPr/>
            <p:nvPr/>
          </p:nvSpPr>
          <p:spPr>
            <a:xfrm>
              <a:off x="4099128" y="3207746"/>
              <a:ext cx="88671" cy="129778"/>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106" name="Picture 105" descr="A close up of a logo&#10;&#10;Description generated with very high confidence">
              <a:extLst>
                <a:ext uri="{FF2B5EF4-FFF2-40B4-BE49-F238E27FC236}">
                  <a16:creationId xmlns:a16="http://schemas.microsoft.com/office/drawing/2014/main" id="{91A2A30E-C0D8-4C7B-AE98-3CDFEBB95559}"/>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34870" b="34766"/>
            <a:stretch/>
          </p:blipFill>
          <p:spPr>
            <a:xfrm>
              <a:off x="4034835" y="3154168"/>
              <a:ext cx="780290" cy="236927"/>
            </a:xfrm>
            <a:prstGeom prst="rect">
              <a:avLst/>
            </a:prstGeom>
          </p:spPr>
        </p:pic>
        <p:sp>
          <p:nvSpPr>
            <p:cNvPr id="107" name="TextBox 106">
              <a:extLst>
                <a:ext uri="{FF2B5EF4-FFF2-40B4-BE49-F238E27FC236}">
                  <a16:creationId xmlns:a16="http://schemas.microsoft.com/office/drawing/2014/main" id="{3DBE55CA-9DA1-4AD7-A5BF-F3096BDB6202}"/>
                </a:ext>
              </a:extLst>
            </p:cNvPr>
            <p:cNvSpPr txBox="1"/>
            <p:nvPr/>
          </p:nvSpPr>
          <p:spPr>
            <a:xfrm>
              <a:off x="4184245" y="3143735"/>
              <a:ext cx="707077" cy="223091"/>
            </a:xfrm>
            <a:prstGeom prst="rect">
              <a:avLst/>
            </a:prstGeom>
            <a:noFill/>
          </p:spPr>
          <p:txBody>
            <a:bodyPr wrap="square" rtlCol="0">
              <a:spAutoFit/>
            </a:bodyPr>
            <a:lstStyle/>
            <a:p>
              <a:r>
                <a:rPr lang="en-GB" sz="1333" dirty="0">
                  <a:solidFill>
                    <a:schemeClr val="bg2"/>
                  </a:solidFill>
                  <a:latin typeface="+mj-lt"/>
                </a:rPr>
                <a:t>VPN</a:t>
              </a:r>
            </a:p>
          </p:txBody>
        </p:sp>
      </p:grpSp>
      <p:pic>
        <p:nvPicPr>
          <p:cNvPr id="108" name="Picture 107" descr="A close up of a logo&#10;&#10;Description generated with very high confidence">
            <a:extLst>
              <a:ext uri="{FF2B5EF4-FFF2-40B4-BE49-F238E27FC236}">
                <a16:creationId xmlns:a16="http://schemas.microsoft.com/office/drawing/2014/main" id="{C6F119CC-01B3-4A48-8E45-82A4B92D35DB}"/>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594722" y="5192483"/>
            <a:ext cx="653956" cy="653956"/>
          </a:xfrm>
          <a:prstGeom prst="rect">
            <a:avLst/>
          </a:prstGeom>
        </p:spPr>
      </p:pic>
      <p:grpSp>
        <p:nvGrpSpPr>
          <p:cNvPr id="125" name="Group 124">
            <a:extLst>
              <a:ext uri="{FF2B5EF4-FFF2-40B4-BE49-F238E27FC236}">
                <a16:creationId xmlns:a16="http://schemas.microsoft.com/office/drawing/2014/main" id="{B3264CB4-C030-4A19-B65C-0D9A48BFE633}"/>
              </a:ext>
            </a:extLst>
          </p:cNvPr>
          <p:cNvGrpSpPr/>
          <p:nvPr/>
        </p:nvGrpSpPr>
        <p:grpSpPr>
          <a:xfrm>
            <a:off x="7212520" y="2405805"/>
            <a:ext cx="436800" cy="436800"/>
            <a:chOff x="4280689" y="2463610"/>
            <a:chExt cx="327600" cy="327600"/>
          </a:xfrm>
        </p:grpSpPr>
        <p:sp>
          <p:nvSpPr>
            <p:cNvPr id="126" name="Rectangle 125">
              <a:extLst>
                <a:ext uri="{FF2B5EF4-FFF2-40B4-BE49-F238E27FC236}">
                  <a16:creationId xmlns:a16="http://schemas.microsoft.com/office/drawing/2014/main" id="{10002461-9660-4C86-96A1-1184E9910FF6}"/>
                </a:ext>
              </a:extLst>
            </p:cNvPr>
            <p:cNvSpPr/>
            <p:nvPr/>
          </p:nvSpPr>
          <p:spPr>
            <a:xfrm>
              <a:off x="4363088" y="2530253"/>
              <a:ext cx="162802" cy="196509"/>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127" name="Picture 126" descr="A stop sign&#10;&#10;Description generated with high confidence">
              <a:extLst>
                <a:ext uri="{FF2B5EF4-FFF2-40B4-BE49-F238E27FC236}">
                  <a16:creationId xmlns:a16="http://schemas.microsoft.com/office/drawing/2014/main" id="{A97870B6-6AB0-4BA7-BE97-F8E0CE5FA1E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280689" y="2463610"/>
              <a:ext cx="327600" cy="327600"/>
            </a:xfrm>
            <a:prstGeom prst="rect">
              <a:avLst/>
            </a:prstGeom>
          </p:spPr>
        </p:pic>
      </p:grpSp>
      <p:pic>
        <p:nvPicPr>
          <p:cNvPr id="131" name="Picture 130">
            <a:extLst>
              <a:ext uri="{FF2B5EF4-FFF2-40B4-BE49-F238E27FC236}">
                <a16:creationId xmlns:a16="http://schemas.microsoft.com/office/drawing/2014/main" id="{06544BEF-EEF9-48F2-A5B5-22773D7B4B40}"/>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3372" y="4821715"/>
            <a:ext cx="301513" cy="394380"/>
          </a:xfrm>
          <a:prstGeom prst="rect">
            <a:avLst/>
          </a:prstGeom>
        </p:spPr>
      </p:pic>
      <p:pic>
        <p:nvPicPr>
          <p:cNvPr id="31" name="Picture 30">
            <a:extLst>
              <a:ext uri="{FF2B5EF4-FFF2-40B4-BE49-F238E27FC236}">
                <a16:creationId xmlns:a16="http://schemas.microsoft.com/office/drawing/2014/main" id="{D1DA20B0-E6FB-43CD-AE54-6F0AD4DBD5C1}"/>
              </a:ext>
            </a:extLst>
          </p:cNvPr>
          <p:cNvPicPr>
            <a:picLocks noChangeAspect="1"/>
          </p:cNvPicPr>
          <p:nvPr/>
        </p:nvPicPr>
        <p:blipFill>
          <a:blip r:embed="rId13"/>
          <a:stretch>
            <a:fillRect/>
          </a:stretch>
        </p:blipFill>
        <p:spPr>
          <a:xfrm>
            <a:off x="576610" y="1014317"/>
            <a:ext cx="11038781" cy="674683"/>
          </a:xfrm>
          <a:prstGeom prst="rect">
            <a:avLst/>
          </a:prstGeom>
        </p:spPr>
      </p:pic>
    </p:spTree>
    <p:extLst>
      <p:ext uri="{BB962C8B-B14F-4D97-AF65-F5344CB8AC3E}">
        <p14:creationId xmlns:p14="http://schemas.microsoft.com/office/powerpoint/2010/main" val="177448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E-6 -1.35802E-6 L 0.5408 -0.29753 " pathEditMode="relative" rAng="0" ptsTypes="AA">
                                      <p:cBhvr>
                                        <p:cTn id="6" dur="2000" fill="hold"/>
                                        <p:tgtEl>
                                          <p:spTgt spid="8"/>
                                        </p:tgtEl>
                                        <p:attrNameLst>
                                          <p:attrName>ppt_x</p:attrName>
                                          <p:attrName>ppt_y</p:attrName>
                                        </p:attrNameLst>
                                      </p:cBhvr>
                                      <p:rCtr x="27031" y="-1487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5408 -0.29629 L 0.77188 0.06698 " pathEditMode="relative" rAng="0" ptsTypes="AA">
                                      <p:cBhvr>
                                        <p:cTn id="10" dur="2000" fill="hold"/>
                                        <p:tgtEl>
                                          <p:spTgt spid="8"/>
                                        </p:tgtEl>
                                        <p:attrNameLst>
                                          <p:attrName>ppt_x</p:attrName>
                                          <p:attrName>ppt_y</p:attrName>
                                        </p:attrNameLst>
                                      </p:cBhvr>
                                      <p:rCtr x="11545" y="18148"/>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1.94444E-6 1.23457E-6 L 0.3533 0.05648 " pathEditMode="relative" rAng="0" ptsTypes="AA">
                                      <p:cBhvr>
                                        <p:cTn id="14" dur="2000" fill="hold"/>
                                        <p:tgtEl>
                                          <p:spTgt spid="46"/>
                                        </p:tgtEl>
                                        <p:attrNameLst>
                                          <p:attrName>ppt_x</p:attrName>
                                          <p:attrName>ppt_y</p:attrName>
                                        </p:attrNameLst>
                                      </p:cBhvr>
                                      <p:rCtr x="17656" y="2809"/>
                                    </p:animMotion>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48"/>
                                        </p:tgtEl>
                                      </p:cBhvr>
                                    </p:animEffect>
                                    <p:set>
                                      <p:cBhvr>
                                        <p:cTn id="19" dur="1" fill="hold">
                                          <p:stCondLst>
                                            <p:cond delay="499"/>
                                          </p:stCondLst>
                                        </p:cTn>
                                        <p:tgtEl>
                                          <p:spTgt spid="4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4.72222E-6 2.59259E-6 L 0.55313 -0.43179 " pathEditMode="relative" rAng="0" ptsTypes="AA">
                                      <p:cBhvr>
                                        <p:cTn id="23" dur="2000" fill="hold"/>
                                        <p:tgtEl>
                                          <p:spTgt spid="50"/>
                                        </p:tgtEl>
                                        <p:attrNameLst>
                                          <p:attrName>ppt_x</p:attrName>
                                          <p:attrName>ppt_y</p:attrName>
                                        </p:attrNameLst>
                                      </p:cBhvr>
                                      <p:rCtr x="27656" y="-21605"/>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0.55313 -0.43179 L 0.74514 -0.1679 " pathEditMode="relative" rAng="0" ptsTypes="AA">
                                      <p:cBhvr>
                                        <p:cTn id="27" dur="2000" fill="hold"/>
                                        <p:tgtEl>
                                          <p:spTgt spid="50"/>
                                        </p:tgtEl>
                                        <p:attrNameLst>
                                          <p:attrName>ppt_x</p:attrName>
                                          <p:attrName>ppt_y</p:attrName>
                                        </p:attrNameLst>
                                      </p:cBhvr>
                                      <p:rCtr x="9601" y="13179"/>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1.94444E-6 -3.45679E-6 L 0.3533 -0.10987 " pathEditMode="relative" rAng="0" ptsTypes="AA">
                                      <p:cBhvr>
                                        <p:cTn id="31" dur="2000" fill="hold"/>
                                        <p:tgtEl>
                                          <p:spTgt spid="74"/>
                                        </p:tgtEl>
                                        <p:attrNameLst>
                                          <p:attrName>ppt_x</p:attrName>
                                          <p:attrName>ppt_y</p:attrName>
                                        </p:attrNameLst>
                                      </p:cBhvr>
                                      <p:rCtr x="17656" y="-5494"/>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nodeType="clickEffect">
                                  <p:stCondLst>
                                    <p:cond delay="0"/>
                                  </p:stCondLst>
                                  <p:childTnLst>
                                    <p:animMotion origin="layout" path="M -4.44444E-6 -4.44444E-6 L 0.66181 -0.00185 " pathEditMode="relative" rAng="0" ptsTypes="AA">
                                      <p:cBhvr>
                                        <p:cTn id="35" dur="2000" fill="hold"/>
                                        <p:tgtEl>
                                          <p:spTgt spid="63"/>
                                        </p:tgtEl>
                                        <p:attrNameLst>
                                          <p:attrName>ppt_x</p:attrName>
                                          <p:attrName>ppt_y</p:attrName>
                                        </p:attrNameLst>
                                      </p:cBhvr>
                                      <p:rCtr x="33090" y="-93"/>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nodeType="clickEffect">
                                  <p:stCondLst>
                                    <p:cond delay="0"/>
                                  </p:stCondLst>
                                  <p:childTnLst>
                                    <p:animMotion origin="layout" path="M 0.66181 -0.00185 L 0.66233 0.30865 " pathEditMode="relative" rAng="0" ptsTypes="AA">
                                      <p:cBhvr>
                                        <p:cTn id="39" dur="2000" fill="hold"/>
                                        <p:tgtEl>
                                          <p:spTgt spid="63"/>
                                        </p:tgtEl>
                                        <p:attrNameLst>
                                          <p:attrName>ppt_x</p:attrName>
                                          <p:attrName>ppt_y</p:attrName>
                                        </p:attrNameLst>
                                      </p:cBhvr>
                                      <p:rCtr x="17" y="15525"/>
                                    </p:animMotion>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67"/>
                                        </p:tgtEl>
                                      </p:cBhvr>
                                    </p:animEffect>
                                    <p:set>
                                      <p:cBhvr>
                                        <p:cTn id="44" dur="1" fill="hold">
                                          <p:stCondLst>
                                            <p:cond delay="499"/>
                                          </p:stCondLst>
                                        </p:cTn>
                                        <p:tgtEl>
                                          <p:spTgt spid="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0C490F-A926-4C3C-8D60-0837C9B5B648}"/>
              </a:ext>
            </a:extLst>
          </p:cNvPr>
          <p:cNvSpPr>
            <a:spLocks noGrp="1"/>
          </p:cNvSpPr>
          <p:nvPr>
            <p:ph type="title"/>
          </p:nvPr>
        </p:nvSpPr>
        <p:spPr/>
        <p:txBody>
          <a:bodyPr/>
          <a:lstStyle/>
          <a:p>
            <a:r>
              <a:rPr lang="en-GB" dirty="0"/>
              <a:t>Migrating to Managed Instance</a:t>
            </a:r>
          </a:p>
        </p:txBody>
      </p:sp>
      <p:pic>
        <p:nvPicPr>
          <p:cNvPr id="6" name="Picture 5">
            <a:extLst>
              <a:ext uri="{FF2B5EF4-FFF2-40B4-BE49-F238E27FC236}">
                <a16:creationId xmlns:a16="http://schemas.microsoft.com/office/drawing/2014/main" id="{A4FE3461-9ACA-40AC-BF01-2C5E9ABF467A}"/>
              </a:ext>
            </a:extLst>
          </p:cNvPr>
          <p:cNvPicPr>
            <a:picLocks noChangeAspect="1"/>
          </p:cNvPicPr>
          <p:nvPr/>
        </p:nvPicPr>
        <p:blipFill>
          <a:blip r:embed="rId2"/>
          <a:stretch>
            <a:fillRect/>
          </a:stretch>
        </p:blipFill>
        <p:spPr>
          <a:xfrm>
            <a:off x="576610" y="1012800"/>
            <a:ext cx="11038781" cy="674683"/>
          </a:xfrm>
          <a:prstGeom prst="rect">
            <a:avLst/>
          </a:prstGeom>
        </p:spPr>
      </p:pic>
      <p:pic>
        <p:nvPicPr>
          <p:cNvPr id="5" name="Picture 4">
            <a:extLst>
              <a:ext uri="{FF2B5EF4-FFF2-40B4-BE49-F238E27FC236}">
                <a16:creationId xmlns:a16="http://schemas.microsoft.com/office/drawing/2014/main" id="{444911BD-BC35-4958-B264-D006EE3B60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55056" y="3069000"/>
            <a:ext cx="1120944" cy="1466195"/>
          </a:xfrm>
          <a:prstGeom prst="rect">
            <a:avLst/>
          </a:prstGeom>
        </p:spPr>
      </p:pic>
      <p:pic>
        <p:nvPicPr>
          <p:cNvPr id="3" name="Picture 2">
            <a:extLst>
              <a:ext uri="{FF2B5EF4-FFF2-40B4-BE49-F238E27FC236}">
                <a16:creationId xmlns:a16="http://schemas.microsoft.com/office/drawing/2014/main" id="{1FD39FDF-4025-4276-96CD-2DE7BD2BA9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089" y="3189000"/>
            <a:ext cx="1260000" cy="1260000"/>
          </a:xfrm>
          <a:prstGeom prst="rect">
            <a:avLst/>
          </a:prstGeom>
        </p:spPr>
      </p:pic>
      <p:pic>
        <p:nvPicPr>
          <p:cNvPr id="7" name="Picture 6">
            <a:extLst>
              <a:ext uri="{FF2B5EF4-FFF2-40B4-BE49-F238E27FC236}">
                <a16:creationId xmlns:a16="http://schemas.microsoft.com/office/drawing/2014/main" id="{AA803C55-7217-4B9B-B4D4-9A6CD8CC97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5615" y="5049000"/>
            <a:ext cx="1040387" cy="1040387"/>
          </a:xfrm>
          <a:prstGeom prst="rect">
            <a:avLst/>
          </a:prstGeom>
        </p:spPr>
      </p:pic>
      <p:pic>
        <p:nvPicPr>
          <p:cNvPr id="11" name="Picture 10">
            <a:extLst>
              <a:ext uri="{FF2B5EF4-FFF2-40B4-BE49-F238E27FC236}">
                <a16:creationId xmlns:a16="http://schemas.microsoft.com/office/drawing/2014/main" id="{81A29EF0-D82B-44F5-8897-349FEDF97F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6790" y="4535195"/>
            <a:ext cx="558869" cy="558869"/>
          </a:xfrm>
          <a:prstGeom prst="rect">
            <a:avLst/>
          </a:prstGeom>
        </p:spPr>
      </p:pic>
      <p:grpSp>
        <p:nvGrpSpPr>
          <p:cNvPr id="12" name="Group 11">
            <a:extLst>
              <a:ext uri="{FF2B5EF4-FFF2-40B4-BE49-F238E27FC236}">
                <a16:creationId xmlns:a16="http://schemas.microsoft.com/office/drawing/2014/main" id="{5A42F3B7-6EE6-4557-94F0-963610F21C29}"/>
              </a:ext>
            </a:extLst>
          </p:cNvPr>
          <p:cNvGrpSpPr/>
          <p:nvPr/>
        </p:nvGrpSpPr>
        <p:grpSpPr>
          <a:xfrm>
            <a:off x="429371" y="1796559"/>
            <a:ext cx="2726629" cy="492443"/>
            <a:chOff x="322028" y="942418"/>
            <a:chExt cx="2044972" cy="369332"/>
          </a:xfrm>
        </p:grpSpPr>
        <p:sp>
          <p:nvSpPr>
            <p:cNvPr id="13" name="TextBox 12">
              <a:extLst>
                <a:ext uri="{FF2B5EF4-FFF2-40B4-BE49-F238E27FC236}">
                  <a16:creationId xmlns:a16="http://schemas.microsoft.com/office/drawing/2014/main" id="{6414E3FF-2FBE-46D5-8042-797AB4703384}"/>
                </a:ext>
              </a:extLst>
            </p:cNvPr>
            <p:cNvSpPr txBox="1"/>
            <p:nvPr/>
          </p:nvSpPr>
          <p:spPr>
            <a:xfrm>
              <a:off x="322028" y="942418"/>
              <a:ext cx="2044972" cy="346249"/>
            </a:xfrm>
            <a:prstGeom prst="rect">
              <a:avLst/>
            </a:prstGeom>
            <a:noFill/>
          </p:spPr>
          <p:txBody>
            <a:bodyPr wrap="square" rtlCol="0">
              <a:spAutoFit/>
            </a:bodyPr>
            <a:lstStyle/>
            <a:p>
              <a:r>
                <a:rPr lang="en-GB" sz="2400" dirty="0"/>
                <a:t>On-Premises/IaaS</a:t>
              </a:r>
            </a:p>
          </p:txBody>
        </p:sp>
        <p:sp>
          <p:nvSpPr>
            <p:cNvPr id="14" name="Double Brace 13">
              <a:extLst>
                <a:ext uri="{FF2B5EF4-FFF2-40B4-BE49-F238E27FC236}">
                  <a16:creationId xmlns:a16="http://schemas.microsoft.com/office/drawing/2014/main" id="{82C2863C-91FA-4D77-AD2E-E0C66D9A7624}"/>
                </a:ext>
              </a:extLst>
            </p:cNvPr>
            <p:cNvSpPr/>
            <p:nvPr/>
          </p:nvSpPr>
          <p:spPr>
            <a:xfrm>
              <a:off x="342000" y="942418"/>
              <a:ext cx="1935000" cy="369332"/>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a:p>
          </p:txBody>
        </p:sp>
      </p:grpSp>
      <p:grpSp>
        <p:nvGrpSpPr>
          <p:cNvPr id="15" name="Group 14">
            <a:extLst>
              <a:ext uri="{FF2B5EF4-FFF2-40B4-BE49-F238E27FC236}">
                <a16:creationId xmlns:a16="http://schemas.microsoft.com/office/drawing/2014/main" id="{99652F43-EE58-415D-97F2-889391517E7C}"/>
              </a:ext>
            </a:extLst>
          </p:cNvPr>
          <p:cNvGrpSpPr/>
          <p:nvPr/>
        </p:nvGrpSpPr>
        <p:grpSpPr>
          <a:xfrm>
            <a:off x="10720373" y="1796559"/>
            <a:ext cx="1042256" cy="492443"/>
            <a:chOff x="8040280" y="942418"/>
            <a:chExt cx="781692" cy="369332"/>
          </a:xfrm>
        </p:grpSpPr>
        <p:sp>
          <p:nvSpPr>
            <p:cNvPr id="16" name="TextBox 15">
              <a:extLst>
                <a:ext uri="{FF2B5EF4-FFF2-40B4-BE49-F238E27FC236}">
                  <a16:creationId xmlns:a16="http://schemas.microsoft.com/office/drawing/2014/main" id="{D5D678A8-D31A-4325-A83A-AFDEC3E79FD8}"/>
                </a:ext>
              </a:extLst>
            </p:cNvPr>
            <p:cNvSpPr txBox="1"/>
            <p:nvPr/>
          </p:nvSpPr>
          <p:spPr>
            <a:xfrm>
              <a:off x="8056972" y="942418"/>
              <a:ext cx="765000" cy="346249"/>
            </a:xfrm>
            <a:prstGeom prst="rect">
              <a:avLst/>
            </a:prstGeom>
            <a:noFill/>
          </p:spPr>
          <p:txBody>
            <a:bodyPr wrap="square" rtlCol="0">
              <a:spAutoFit/>
            </a:bodyPr>
            <a:lstStyle/>
            <a:p>
              <a:r>
                <a:rPr lang="en-GB" sz="2400" dirty="0"/>
                <a:t>PaaS</a:t>
              </a:r>
            </a:p>
          </p:txBody>
        </p:sp>
        <p:sp>
          <p:nvSpPr>
            <p:cNvPr id="17" name="Double Brace 16">
              <a:extLst>
                <a:ext uri="{FF2B5EF4-FFF2-40B4-BE49-F238E27FC236}">
                  <a16:creationId xmlns:a16="http://schemas.microsoft.com/office/drawing/2014/main" id="{F79A8904-F53C-4946-BD8D-787C73791C00}"/>
                </a:ext>
              </a:extLst>
            </p:cNvPr>
            <p:cNvSpPr/>
            <p:nvPr/>
          </p:nvSpPr>
          <p:spPr>
            <a:xfrm>
              <a:off x="8040280" y="942418"/>
              <a:ext cx="671720" cy="369332"/>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a:p>
          </p:txBody>
        </p:sp>
      </p:grpSp>
      <p:cxnSp>
        <p:nvCxnSpPr>
          <p:cNvPr id="18" name="Straight Connector 17">
            <a:extLst>
              <a:ext uri="{FF2B5EF4-FFF2-40B4-BE49-F238E27FC236}">
                <a16:creationId xmlns:a16="http://schemas.microsoft.com/office/drawing/2014/main" id="{76083C41-8FAB-4793-B4EC-E116EA78923E}"/>
              </a:ext>
            </a:extLst>
          </p:cNvPr>
          <p:cNvCxnSpPr>
            <a:cxnSpLocks/>
          </p:cNvCxnSpPr>
          <p:nvPr/>
        </p:nvCxnSpPr>
        <p:spPr>
          <a:xfrm>
            <a:off x="5496000" y="1692245"/>
            <a:ext cx="2160000" cy="515675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393139BD-7BDE-4A6B-A3C5-ADA7A12BEA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16790" y="5180259"/>
            <a:ext cx="558869" cy="558869"/>
          </a:xfrm>
          <a:prstGeom prst="rect">
            <a:avLst/>
          </a:prstGeom>
        </p:spPr>
      </p:pic>
      <p:cxnSp>
        <p:nvCxnSpPr>
          <p:cNvPr id="23" name="Connector: Elbow 22">
            <a:extLst>
              <a:ext uri="{FF2B5EF4-FFF2-40B4-BE49-F238E27FC236}">
                <a16:creationId xmlns:a16="http://schemas.microsoft.com/office/drawing/2014/main" id="{B40971B8-249E-4A20-A1CC-7F790545AD80}"/>
              </a:ext>
            </a:extLst>
          </p:cNvPr>
          <p:cNvCxnSpPr>
            <a:cxnSpLocks/>
          </p:cNvCxnSpPr>
          <p:nvPr/>
        </p:nvCxnSpPr>
        <p:spPr>
          <a:xfrm rot="16200000" flipH="1">
            <a:off x="1136709" y="4355330"/>
            <a:ext cx="360000" cy="565241"/>
          </a:xfrm>
          <a:prstGeom prst="bentConnector2">
            <a:avLst/>
          </a:prstGeom>
          <a:ln w="38100">
            <a:solidFill>
              <a:srgbClr val="00188D"/>
            </a:solidFill>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E42669B-47EB-4036-99FB-A372EB927711}"/>
              </a:ext>
            </a:extLst>
          </p:cNvPr>
          <p:cNvCxnSpPr>
            <a:cxnSpLocks/>
            <a:stCxn id="3" idx="2"/>
          </p:cNvCxnSpPr>
          <p:nvPr/>
        </p:nvCxnSpPr>
        <p:spPr>
          <a:xfrm rot="16200000" flipH="1">
            <a:off x="819135" y="4663955"/>
            <a:ext cx="1020003" cy="590093"/>
          </a:xfrm>
          <a:prstGeom prst="bentConnector3">
            <a:avLst>
              <a:gd name="adj1" fmla="val 100800"/>
            </a:avLst>
          </a:prstGeom>
          <a:ln w="38100">
            <a:solidFill>
              <a:srgbClr val="00188D"/>
            </a:solidFill>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41B9C22C-CE64-47FA-8D34-A93859484004}"/>
              </a:ext>
            </a:extLst>
          </p:cNvPr>
          <p:cNvSpPr/>
          <p:nvPr/>
        </p:nvSpPr>
        <p:spPr>
          <a:xfrm>
            <a:off x="404090" y="2649000"/>
            <a:ext cx="1731911" cy="3300000"/>
          </a:xfrm>
          <a:prstGeom prst="roundRect">
            <a:avLst>
              <a:gd name="adj" fmla="val 2588"/>
            </a:avLst>
          </a:prstGeom>
          <a:noFill/>
          <a:ln>
            <a:solidFill>
              <a:srgbClr val="EF4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Publisher</a:t>
            </a:r>
          </a:p>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endParaRPr lang="en-GB" sz="2400" dirty="0"/>
          </a:p>
          <a:p>
            <a:pPr algn="ctr"/>
            <a:endParaRPr lang="en-GB" sz="2400" dirty="0"/>
          </a:p>
        </p:txBody>
      </p:sp>
      <p:sp>
        <p:nvSpPr>
          <p:cNvPr id="35" name="Rectangle: Rounded Corners 34">
            <a:extLst>
              <a:ext uri="{FF2B5EF4-FFF2-40B4-BE49-F238E27FC236}">
                <a16:creationId xmlns:a16="http://schemas.microsoft.com/office/drawing/2014/main" id="{5FDFF533-5794-4CF0-AB97-1D9F3E95F970}"/>
              </a:ext>
            </a:extLst>
          </p:cNvPr>
          <p:cNvSpPr/>
          <p:nvPr/>
        </p:nvSpPr>
        <p:spPr>
          <a:xfrm>
            <a:off x="4578051" y="4629000"/>
            <a:ext cx="1731911" cy="1623384"/>
          </a:xfrm>
          <a:prstGeom prst="roundRect">
            <a:avLst>
              <a:gd name="adj" fmla="val 2588"/>
            </a:avLst>
          </a:prstGeom>
          <a:noFill/>
          <a:ln>
            <a:solidFill>
              <a:srgbClr val="EF4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Distributor</a:t>
            </a:r>
          </a:p>
          <a:p>
            <a:pPr algn="ctr"/>
            <a:endParaRPr lang="en-GB" sz="2400" dirty="0"/>
          </a:p>
          <a:p>
            <a:pPr algn="ctr"/>
            <a:endParaRPr lang="en-GB" sz="667" dirty="0"/>
          </a:p>
          <a:p>
            <a:pPr algn="ctr"/>
            <a:endParaRPr lang="en-GB" sz="2400" dirty="0"/>
          </a:p>
          <a:p>
            <a:pPr algn="ctr"/>
            <a:endParaRPr lang="en-GB" sz="2400" dirty="0"/>
          </a:p>
        </p:txBody>
      </p:sp>
      <p:cxnSp>
        <p:nvCxnSpPr>
          <p:cNvPr id="37" name="Connector: Elbow 36">
            <a:extLst>
              <a:ext uri="{FF2B5EF4-FFF2-40B4-BE49-F238E27FC236}">
                <a16:creationId xmlns:a16="http://schemas.microsoft.com/office/drawing/2014/main" id="{00758A6D-10DE-4221-9CB8-3294CB0F13ED}"/>
              </a:ext>
            </a:extLst>
          </p:cNvPr>
          <p:cNvCxnSpPr>
            <a:stCxn id="34" idx="3"/>
            <a:endCxn id="35" idx="1"/>
          </p:cNvCxnSpPr>
          <p:nvPr/>
        </p:nvCxnSpPr>
        <p:spPr>
          <a:xfrm>
            <a:off x="2136000" y="4299001"/>
            <a:ext cx="2442051" cy="114169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F37A17E4-DFD5-44E5-B85E-3C38D1E5584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27050" y="4467310"/>
            <a:ext cx="640193" cy="640193"/>
          </a:xfrm>
          <a:prstGeom prst="rect">
            <a:avLst/>
          </a:prstGeom>
        </p:spPr>
      </p:pic>
      <p:pic>
        <p:nvPicPr>
          <p:cNvPr id="40" name="Picture 39">
            <a:extLst>
              <a:ext uri="{FF2B5EF4-FFF2-40B4-BE49-F238E27FC236}">
                <a16:creationId xmlns:a16="http://schemas.microsoft.com/office/drawing/2014/main" id="{4F113A12-7D2C-4429-A206-A8362F69A9A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27052" y="5148909"/>
            <a:ext cx="640193" cy="640193"/>
          </a:xfrm>
          <a:prstGeom prst="rect">
            <a:avLst/>
          </a:prstGeom>
        </p:spPr>
      </p:pic>
      <p:cxnSp>
        <p:nvCxnSpPr>
          <p:cNvPr id="44" name="Connector: Elbow 43">
            <a:extLst>
              <a:ext uri="{FF2B5EF4-FFF2-40B4-BE49-F238E27FC236}">
                <a16:creationId xmlns:a16="http://schemas.microsoft.com/office/drawing/2014/main" id="{CB0D6AA2-49A0-4665-A9CC-B56535D0067E}"/>
              </a:ext>
            </a:extLst>
          </p:cNvPr>
          <p:cNvCxnSpPr>
            <a:cxnSpLocks/>
            <a:stCxn id="5" idx="2"/>
          </p:cNvCxnSpPr>
          <p:nvPr/>
        </p:nvCxnSpPr>
        <p:spPr>
          <a:xfrm rot="16200000" flipH="1">
            <a:off x="9338862" y="4511861"/>
            <a:ext cx="933809" cy="98047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8CD134C5-7AFA-4F6F-9183-F614CC09DC8D}"/>
              </a:ext>
            </a:extLst>
          </p:cNvPr>
          <p:cNvCxnSpPr>
            <a:cxnSpLocks/>
            <a:stCxn id="5" idx="2"/>
          </p:cNvCxnSpPr>
          <p:nvPr/>
        </p:nvCxnSpPr>
        <p:spPr>
          <a:xfrm rot="16200000" flipH="1">
            <a:off x="9668863" y="4181859"/>
            <a:ext cx="273805" cy="98047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75734D7E-3291-4AE8-A862-B68AD6273B35}"/>
              </a:ext>
            </a:extLst>
          </p:cNvPr>
          <p:cNvCxnSpPr>
            <a:cxnSpLocks/>
            <a:stCxn id="35" idx="0"/>
            <a:endCxn id="5" idx="1"/>
          </p:cNvCxnSpPr>
          <p:nvPr/>
        </p:nvCxnSpPr>
        <p:spPr>
          <a:xfrm rot="5400000" flipH="1" flipV="1">
            <a:off x="6686081" y="2560026"/>
            <a:ext cx="826903" cy="331104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793C44C7-FA2A-4F8D-BE25-D24BCD8E7DD5}"/>
              </a:ext>
            </a:extLst>
          </p:cNvPr>
          <p:cNvSpPr/>
          <p:nvPr/>
        </p:nvSpPr>
        <p:spPr>
          <a:xfrm>
            <a:off x="8755056" y="2649001"/>
            <a:ext cx="2112187" cy="3196200"/>
          </a:xfrm>
          <a:prstGeom prst="roundRect">
            <a:avLst>
              <a:gd name="adj" fmla="val 2588"/>
            </a:avLst>
          </a:prstGeom>
          <a:noFill/>
          <a:ln>
            <a:solidFill>
              <a:srgbClr val="EF4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Subscriber</a:t>
            </a:r>
          </a:p>
          <a:p>
            <a:pPr algn="ctr"/>
            <a:endParaRPr lang="en-GB" sz="2400" dirty="0"/>
          </a:p>
          <a:p>
            <a:pPr algn="ctr"/>
            <a:endParaRPr lang="en-GB" sz="2400" dirty="0"/>
          </a:p>
          <a:p>
            <a:pPr algn="ctr"/>
            <a:endParaRPr lang="en-GB" sz="2400" dirty="0"/>
          </a:p>
          <a:p>
            <a:pPr algn="ctr"/>
            <a:endParaRPr lang="en-GB" sz="2400" dirty="0"/>
          </a:p>
          <a:p>
            <a:pPr algn="ctr"/>
            <a:endParaRPr lang="en-GB" sz="1867" dirty="0"/>
          </a:p>
          <a:p>
            <a:pPr algn="ctr"/>
            <a:endParaRPr lang="en-GB" sz="2133" dirty="0"/>
          </a:p>
          <a:p>
            <a:pPr algn="ctr"/>
            <a:endParaRPr lang="en-GB" sz="2400" dirty="0"/>
          </a:p>
          <a:p>
            <a:pPr algn="ctr"/>
            <a:endParaRPr lang="en-GB" sz="2400" dirty="0"/>
          </a:p>
        </p:txBody>
      </p:sp>
      <p:pic>
        <p:nvPicPr>
          <p:cNvPr id="59" name="Picture 58">
            <a:extLst>
              <a:ext uri="{FF2B5EF4-FFF2-40B4-BE49-F238E27FC236}">
                <a16:creationId xmlns:a16="http://schemas.microsoft.com/office/drawing/2014/main" id="{577D3291-C8B7-4EE5-9047-881B663EB8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82046" y="1297380"/>
            <a:ext cx="508969" cy="508969"/>
          </a:xfrm>
          <a:prstGeom prst="rect">
            <a:avLst/>
          </a:prstGeom>
        </p:spPr>
      </p:pic>
      <p:sp>
        <p:nvSpPr>
          <p:cNvPr id="60" name="Rectangle: Rounded Corners 59">
            <a:extLst>
              <a:ext uri="{FF2B5EF4-FFF2-40B4-BE49-F238E27FC236}">
                <a16:creationId xmlns:a16="http://schemas.microsoft.com/office/drawing/2014/main" id="{11141E48-2A72-48F9-9369-885671431342}"/>
              </a:ext>
            </a:extLst>
          </p:cNvPr>
          <p:cNvSpPr/>
          <p:nvPr/>
        </p:nvSpPr>
        <p:spPr>
          <a:xfrm>
            <a:off x="6261459" y="1271111"/>
            <a:ext cx="2112187" cy="1017891"/>
          </a:xfrm>
          <a:prstGeom prst="roundRect">
            <a:avLst>
              <a:gd name="adj" fmla="val 2588"/>
            </a:avLst>
          </a:prstGeom>
          <a:noFill/>
          <a:ln>
            <a:solidFill>
              <a:srgbClr val="34C5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p>
        </p:txBody>
      </p:sp>
      <p:cxnSp>
        <p:nvCxnSpPr>
          <p:cNvPr id="62" name="Connector: Elbow 61">
            <a:extLst>
              <a:ext uri="{FF2B5EF4-FFF2-40B4-BE49-F238E27FC236}">
                <a16:creationId xmlns:a16="http://schemas.microsoft.com/office/drawing/2014/main" id="{99B6285E-A15D-4BC4-A565-420E46DF56B9}"/>
              </a:ext>
            </a:extLst>
          </p:cNvPr>
          <p:cNvCxnSpPr>
            <a:cxnSpLocks/>
            <a:stCxn id="34" idx="3"/>
            <a:endCxn id="60" idx="1"/>
          </p:cNvCxnSpPr>
          <p:nvPr/>
        </p:nvCxnSpPr>
        <p:spPr>
          <a:xfrm flipV="1">
            <a:off x="2136000" y="1780056"/>
            <a:ext cx="4125459" cy="2518944"/>
          </a:xfrm>
          <a:prstGeom prst="curvedConnector3">
            <a:avLst/>
          </a:prstGeom>
          <a:ln w="28575">
            <a:solidFill>
              <a:srgbClr val="34C5D3"/>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4E5411E0-B008-4B92-A421-0BA837C62F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327349" y="1415521"/>
            <a:ext cx="580193" cy="580193"/>
          </a:xfrm>
          <a:prstGeom prst="rect">
            <a:avLst/>
          </a:prstGeom>
        </p:spPr>
      </p:pic>
      <p:pic>
        <p:nvPicPr>
          <p:cNvPr id="65" name="Picture 64">
            <a:extLst>
              <a:ext uri="{FF2B5EF4-FFF2-40B4-BE49-F238E27FC236}">
                <a16:creationId xmlns:a16="http://schemas.microsoft.com/office/drawing/2014/main" id="{F61260FF-22E7-4441-B9C1-7B786CEA2D8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18838" y="1404121"/>
            <a:ext cx="580193" cy="580193"/>
          </a:xfrm>
          <a:prstGeom prst="rect">
            <a:avLst/>
          </a:prstGeom>
        </p:spPr>
      </p:pic>
      <p:sp>
        <p:nvSpPr>
          <p:cNvPr id="67" name="TextBox 66">
            <a:extLst>
              <a:ext uri="{FF2B5EF4-FFF2-40B4-BE49-F238E27FC236}">
                <a16:creationId xmlns:a16="http://schemas.microsoft.com/office/drawing/2014/main" id="{67AA9B12-D05E-422A-9066-E8CAE1474A06}"/>
              </a:ext>
            </a:extLst>
          </p:cNvPr>
          <p:cNvSpPr txBox="1"/>
          <p:nvPr/>
        </p:nvSpPr>
        <p:spPr>
          <a:xfrm>
            <a:off x="6346930" y="1947353"/>
            <a:ext cx="511541" cy="256545"/>
          </a:xfrm>
          <a:prstGeom prst="rect">
            <a:avLst/>
          </a:prstGeom>
          <a:noFill/>
        </p:spPr>
        <p:txBody>
          <a:bodyPr wrap="square" rtlCol="0">
            <a:spAutoFit/>
          </a:bodyPr>
          <a:lstStyle/>
          <a:p>
            <a:pPr algn="ctr"/>
            <a:r>
              <a:rPr lang="en-GB" sz="1067" dirty="0"/>
              <a:t>.</a:t>
            </a:r>
            <a:r>
              <a:rPr lang="en-GB" sz="1067" dirty="0" err="1"/>
              <a:t>bak</a:t>
            </a:r>
            <a:endParaRPr lang="en-GB" sz="1067" dirty="0"/>
          </a:p>
        </p:txBody>
      </p:sp>
      <p:sp>
        <p:nvSpPr>
          <p:cNvPr id="68" name="TextBox 67">
            <a:extLst>
              <a:ext uri="{FF2B5EF4-FFF2-40B4-BE49-F238E27FC236}">
                <a16:creationId xmlns:a16="http://schemas.microsoft.com/office/drawing/2014/main" id="{3CA55280-0C8D-49EC-AC25-BA88E9EF116B}"/>
              </a:ext>
            </a:extLst>
          </p:cNvPr>
          <p:cNvSpPr txBox="1"/>
          <p:nvPr/>
        </p:nvSpPr>
        <p:spPr>
          <a:xfrm>
            <a:off x="6949251" y="1947354"/>
            <a:ext cx="511541" cy="256545"/>
          </a:xfrm>
          <a:prstGeom prst="rect">
            <a:avLst/>
          </a:prstGeom>
          <a:noFill/>
        </p:spPr>
        <p:txBody>
          <a:bodyPr wrap="square" rtlCol="0">
            <a:spAutoFit/>
          </a:bodyPr>
          <a:lstStyle/>
          <a:p>
            <a:pPr algn="ctr"/>
            <a:r>
              <a:rPr lang="en-GB" sz="1067" dirty="0"/>
              <a:t>.</a:t>
            </a:r>
            <a:r>
              <a:rPr lang="en-GB" sz="1067" dirty="0" err="1"/>
              <a:t>trn</a:t>
            </a:r>
            <a:endParaRPr lang="en-GB" sz="1067" dirty="0"/>
          </a:p>
        </p:txBody>
      </p:sp>
      <p:cxnSp>
        <p:nvCxnSpPr>
          <p:cNvPr id="69" name="Connector: Elbow 61">
            <a:extLst>
              <a:ext uri="{FF2B5EF4-FFF2-40B4-BE49-F238E27FC236}">
                <a16:creationId xmlns:a16="http://schemas.microsoft.com/office/drawing/2014/main" id="{C5CA942C-6DBB-428F-B6A0-94ED0131FBDB}"/>
              </a:ext>
            </a:extLst>
          </p:cNvPr>
          <p:cNvCxnSpPr>
            <a:cxnSpLocks/>
            <a:stCxn id="60" idx="3"/>
            <a:endCxn id="56" idx="0"/>
          </p:cNvCxnSpPr>
          <p:nvPr/>
        </p:nvCxnSpPr>
        <p:spPr>
          <a:xfrm>
            <a:off x="8373645" y="1780057"/>
            <a:ext cx="1437504" cy="868945"/>
          </a:xfrm>
          <a:prstGeom prst="curvedConnector2">
            <a:avLst/>
          </a:prstGeom>
          <a:ln w="28575">
            <a:solidFill>
              <a:srgbClr val="34C5D3"/>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4E1158D5-8BB1-48E1-9604-12F4893D7A2A}"/>
              </a:ext>
            </a:extLst>
          </p:cNvPr>
          <p:cNvSpPr/>
          <p:nvPr/>
        </p:nvSpPr>
        <p:spPr>
          <a:xfrm>
            <a:off x="3997416" y="2740517"/>
            <a:ext cx="439056" cy="448483"/>
          </a:xfrm>
          <a:prstGeom prst="ellipse">
            <a:avLst/>
          </a:prstGeom>
          <a:solidFill>
            <a:srgbClr val="34C5D3"/>
          </a:solidFill>
          <a:ln>
            <a:solidFill>
              <a:srgbClr val="34C5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solidFill>
              </a:rPr>
              <a:t>1</a:t>
            </a:r>
          </a:p>
        </p:txBody>
      </p:sp>
      <p:sp>
        <p:nvSpPr>
          <p:cNvPr id="75" name="Oval 74">
            <a:extLst>
              <a:ext uri="{FF2B5EF4-FFF2-40B4-BE49-F238E27FC236}">
                <a16:creationId xmlns:a16="http://schemas.microsoft.com/office/drawing/2014/main" id="{8189293B-33D9-494C-95DE-A8B9B15E5317}"/>
              </a:ext>
            </a:extLst>
          </p:cNvPr>
          <p:cNvSpPr/>
          <p:nvPr/>
        </p:nvSpPr>
        <p:spPr>
          <a:xfrm>
            <a:off x="8919576" y="1717721"/>
            <a:ext cx="439056" cy="448483"/>
          </a:xfrm>
          <a:prstGeom prst="ellipse">
            <a:avLst/>
          </a:prstGeom>
          <a:solidFill>
            <a:srgbClr val="34C5D3"/>
          </a:solidFill>
          <a:ln>
            <a:solidFill>
              <a:srgbClr val="34C5D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solidFill>
              </a:rPr>
              <a:t>2</a:t>
            </a:r>
          </a:p>
        </p:txBody>
      </p:sp>
    </p:spTree>
    <p:extLst>
      <p:ext uri="{BB962C8B-B14F-4D97-AF65-F5344CB8AC3E}">
        <p14:creationId xmlns:p14="http://schemas.microsoft.com/office/powerpoint/2010/main" val="1265663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5B0E27-F640-432F-B244-DD0D31D1B1F4}"/>
              </a:ext>
            </a:extLst>
          </p:cNvPr>
          <p:cNvSpPr>
            <a:spLocks noGrp="1"/>
          </p:cNvSpPr>
          <p:nvPr>
            <p:ph type="title"/>
          </p:nvPr>
        </p:nvSpPr>
        <p:spPr/>
        <p:txBody>
          <a:bodyPr/>
          <a:lstStyle/>
          <a:p>
            <a:r>
              <a:rPr lang="en-GB" dirty="0"/>
              <a:t>Disaster Recovery Options</a:t>
            </a:r>
          </a:p>
        </p:txBody>
      </p:sp>
      <p:graphicFrame>
        <p:nvGraphicFramePr>
          <p:cNvPr id="5" name="Content Placeholder 4">
            <a:extLst>
              <a:ext uri="{FF2B5EF4-FFF2-40B4-BE49-F238E27FC236}">
                <a16:creationId xmlns:a16="http://schemas.microsoft.com/office/drawing/2014/main" id="{38A2A075-BB1D-4EAF-A564-96E8CD3B5FB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62C6A5F0-572B-4EF7-9EF7-A30945211B76}"/>
              </a:ext>
            </a:extLst>
          </p:cNvPr>
          <p:cNvSpPr txBox="1"/>
          <p:nvPr/>
        </p:nvSpPr>
        <p:spPr>
          <a:xfrm>
            <a:off x="96185" y="6522935"/>
            <a:ext cx="5459832" cy="235898"/>
          </a:xfrm>
          <a:prstGeom prst="rect">
            <a:avLst/>
          </a:prstGeom>
          <a:noFill/>
        </p:spPr>
        <p:txBody>
          <a:bodyPr wrap="square" rtlCol="0">
            <a:spAutoFit/>
          </a:bodyPr>
          <a:lstStyle/>
          <a:p>
            <a:r>
              <a:rPr lang="en-GB" sz="933" i="1" dirty="0">
                <a:solidFill>
                  <a:schemeClr val="bg1"/>
                </a:solidFill>
              </a:rPr>
              <a:t>Source: https://docs.microsoft.com/en-us/azure/virtual-machines/windows/premium-storage</a:t>
            </a:r>
          </a:p>
        </p:txBody>
      </p:sp>
    </p:spTree>
    <p:custDataLst>
      <p:tags r:id="rId1"/>
    </p:custDataLst>
    <p:extLst>
      <p:ext uri="{BB962C8B-B14F-4D97-AF65-F5344CB8AC3E}">
        <p14:creationId xmlns:p14="http://schemas.microsoft.com/office/powerpoint/2010/main" val="40824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0ACCE3CC-00C5-4D03-8EE4-34B2BEEC7F24}"/>
                                            </p:graphicEl>
                                          </p:spTgt>
                                        </p:tgtEl>
                                        <p:attrNameLst>
                                          <p:attrName>style.visibility</p:attrName>
                                        </p:attrNameLst>
                                      </p:cBhvr>
                                      <p:to>
                                        <p:strVal val="visible"/>
                                      </p:to>
                                    </p:set>
                                    <p:animEffect transition="in" filter="fade">
                                      <p:cBhvr>
                                        <p:cTn id="7" dur="1000"/>
                                        <p:tgtEl>
                                          <p:spTgt spid="5">
                                            <p:graphicEl>
                                              <a:dgm id="{0ACCE3CC-00C5-4D03-8EE4-34B2BEEC7F24}"/>
                                            </p:graphicEl>
                                          </p:spTgt>
                                        </p:tgtEl>
                                      </p:cBhvr>
                                    </p:animEffect>
                                    <p:anim calcmode="lin" valueType="num">
                                      <p:cBhvr>
                                        <p:cTn id="8" dur="1000" fill="hold"/>
                                        <p:tgtEl>
                                          <p:spTgt spid="5">
                                            <p:graphicEl>
                                              <a:dgm id="{0ACCE3CC-00C5-4D03-8EE4-34B2BEEC7F24}"/>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0ACCE3CC-00C5-4D03-8EE4-34B2BEEC7F24}"/>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8C4700A5-89FF-4890-9511-4E6F31DC1A44}"/>
                                            </p:graphicEl>
                                          </p:spTgt>
                                        </p:tgtEl>
                                        <p:attrNameLst>
                                          <p:attrName>style.visibility</p:attrName>
                                        </p:attrNameLst>
                                      </p:cBhvr>
                                      <p:to>
                                        <p:strVal val="visible"/>
                                      </p:to>
                                    </p:set>
                                    <p:animEffect transition="in" filter="fade">
                                      <p:cBhvr>
                                        <p:cTn id="14" dur="1000"/>
                                        <p:tgtEl>
                                          <p:spTgt spid="5">
                                            <p:graphicEl>
                                              <a:dgm id="{8C4700A5-89FF-4890-9511-4E6F31DC1A44}"/>
                                            </p:graphicEl>
                                          </p:spTgt>
                                        </p:tgtEl>
                                      </p:cBhvr>
                                    </p:animEffect>
                                    <p:anim calcmode="lin" valueType="num">
                                      <p:cBhvr>
                                        <p:cTn id="15" dur="1000" fill="hold"/>
                                        <p:tgtEl>
                                          <p:spTgt spid="5">
                                            <p:graphicEl>
                                              <a:dgm id="{8C4700A5-89FF-4890-9511-4E6F31DC1A44}"/>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8C4700A5-89FF-4890-9511-4E6F31DC1A44}"/>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D0042BD8-A6AA-4E00-A47C-7606E04DE79A}"/>
                                            </p:graphicEl>
                                          </p:spTgt>
                                        </p:tgtEl>
                                        <p:attrNameLst>
                                          <p:attrName>style.visibility</p:attrName>
                                        </p:attrNameLst>
                                      </p:cBhvr>
                                      <p:to>
                                        <p:strVal val="visible"/>
                                      </p:to>
                                    </p:set>
                                    <p:animEffect transition="in" filter="fade">
                                      <p:cBhvr>
                                        <p:cTn id="21" dur="1000"/>
                                        <p:tgtEl>
                                          <p:spTgt spid="5">
                                            <p:graphicEl>
                                              <a:dgm id="{D0042BD8-A6AA-4E00-A47C-7606E04DE79A}"/>
                                            </p:graphicEl>
                                          </p:spTgt>
                                        </p:tgtEl>
                                      </p:cBhvr>
                                    </p:animEffect>
                                    <p:anim calcmode="lin" valueType="num">
                                      <p:cBhvr>
                                        <p:cTn id="22" dur="1000" fill="hold"/>
                                        <p:tgtEl>
                                          <p:spTgt spid="5">
                                            <p:graphicEl>
                                              <a:dgm id="{D0042BD8-A6AA-4E00-A47C-7606E04DE79A}"/>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D0042BD8-A6AA-4E00-A47C-7606E04DE79A}"/>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Me</a:t>
            </a:r>
            <a:endParaRPr lang="en-IN" dirty="0"/>
          </a:p>
        </p:txBody>
      </p:sp>
      <p:sp>
        <p:nvSpPr>
          <p:cNvPr id="3" name="Content Placeholder 2"/>
          <p:cNvSpPr>
            <a:spLocks noGrp="1"/>
          </p:cNvSpPr>
          <p:nvPr>
            <p:ph idx="1"/>
          </p:nvPr>
        </p:nvSpPr>
        <p:spPr>
          <a:xfrm>
            <a:off x="613173" y="1600202"/>
            <a:ext cx="7391025" cy="4525963"/>
          </a:xfrm>
        </p:spPr>
        <p:txBody>
          <a:bodyPr/>
          <a:lstStyle/>
          <a:p>
            <a:r>
              <a:rPr lang="en-IN" dirty="0">
                <a:solidFill>
                  <a:schemeClr val="accent1"/>
                </a:solidFill>
              </a:rPr>
              <a:t>John Q. Martin</a:t>
            </a:r>
          </a:p>
          <a:p>
            <a:r>
              <a:rPr lang="en-IN" sz="2000" dirty="0"/>
              <a:t>Over a decade of experience working with data platform technologies.</a:t>
            </a:r>
          </a:p>
          <a:p>
            <a:r>
              <a:rPr lang="en-IN" sz="2000" dirty="0"/>
              <a:t>Development, Operations, and Business Intelligence experience.</a:t>
            </a:r>
          </a:p>
          <a:p>
            <a:r>
              <a:rPr lang="en-IN" sz="2000" dirty="0"/>
              <a:t>International speaker</a:t>
            </a:r>
          </a:p>
          <a:p>
            <a:r>
              <a:rPr lang="en-IN" sz="2000" dirty="0"/>
              <a:t>PASS Director at Large</a:t>
            </a:r>
          </a:p>
        </p:txBody>
      </p:sp>
      <p:pic>
        <p:nvPicPr>
          <p:cNvPr id="5" name="Picture 4" descr="A picture containing person, man, indoor, window&#10;&#10;Description automatically generated">
            <a:extLst>
              <a:ext uri="{FF2B5EF4-FFF2-40B4-BE49-F238E27FC236}">
                <a16:creationId xmlns:a16="http://schemas.microsoft.com/office/drawing/2014/main" id="{84D9CDFD-C023-482E-A557-BABB1003C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198" y="1"/>
            <a:ext cx="4183835" cy="4183835"/>
          </a:xfrm>
          <a:prstGeom prst="rect">
            <a:avLst/>
          </a:prstGeom>
        </p:spPr>
      </p:pic>
      <p:pic>
        <p:nvPicPr>
          <p:cNvPr id="7" name="Picture 6">
            <a:extLst>
              <a:ext uri="{FF2B5EF4-FFF2-40B4-BE49-F238E27FC236}">
                <a16:creationId xmlns:a16="http://schemas.microsoft.com/office/drawing/2014/main" id="{79D34E3D-96D5-4F28-BC85-32D0820D0C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20518" y="5435599"/>
            <a:ext cx="2289053" cy="923546"/>
          </a:xfrm>
          <a:prstGeom prst="rect">
            <a:avLst/>
          </a:prstGeom>
        </p:spPr>
      </p:pic>
      <p:pic>
        <p:nvPicPr>
          <p:cNvPr id="9" name="Picture 8">
            <a:extLst>
              <a:ext uri="{FF2B5EF4-FFF2-40B4-BE49-F238E27FC236}">
                <a16:creationId xmlns:a16="http://schemas.microsoft.com/office/drawing/2014/main" id="{CD383C01-4E79-4691-9C62-4031B63C56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23026" y="5246397"/>
            <a:ext cx="2647297" cy="1112748"/>
          </a:xfrm>
          <a:prstGeom prst="rect">
            <a:avLst/>
          </a:prstGeom>
        </p:spPr>
      </p:pic>
      <p:grpSp>
        <p:nvGrpSpPr>
          <p:cNvPr id="10" name="Group 9">
            <a:extLst>
              <a:ext uri="{FF2B5EF4-FFF2-40B4-BE49-F238E27FC236}">
                <a16:creationId xmlns:a16="http://schemas.microsoft.com/office/drawing/2014/main" id="{8A414AE1-6178-48BF-98AA-5C74522BF1AC}"/>
              </a:ext>
            </a:extLst>
          </p:cNvPr>
          <p:cNvGrpSpPr/>
          <p:nvPr/>
        </p:nvGrpSpPr>
        <p:grpSpPr>
          <a:xfrm>
            <a:off x="2657397" y="4630349"/>
            <a:ext cx="542400" cy="542400"/>
            <a:chOff x="5667308" y="3787000"/>
            <a:chExt cx="406800" cy="406800"/>
          </a:xfrm>
        </p:grpSpPr>
        <p:sp>
          <p:nvSpPr>
            <p:cNvPr id="11" name="Rectangle 10">
              <a:extLst>
                <a:ext uri="{FF2B5EF4-FFF2-40B4-BE49-F238E27FC236}">
                  <a16:creationId xmlns:a16="http://schemas.microsoft.com/office/drawing/2014/main" id="{931B799F-459E-4B85-9101-3C5AC5087C8D}"/>
                </a:ext>
              </a:extLst>
            </p:cNvPr>
            <p:cNvSpPr/>
            <p:nvPr/>
          </p:nvSpPr>
          <p:spPr>
            <a:xfrm>
              <a:off x="5667308" y="3787000"/>
              <a:ext cx="406800" cy="40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12" name="Picture 11">
              <a:hlinkClick r:id="rId5"/>
              <a:extLst>
                <a:ext uri="{FF2B5EF4-FFF2-40B4-BE49-F238E27FC236}">
                  <a16:creationId xmlns:a16="http://schemas.microsoft.com/office/drawing/2014/main" id="{44949AFC-6B97-4AC3-BF3D-348B99EBFEC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5708" y="3855400"/>
              <a:ext cx="270000" cy="270000"/>
            </a:xfrm>
            <a:prstGeom prst="rect">
              <a:avLst/>
            </a:prstGeom>
          </p:spPr>
        </p:pic>
      </p:grpSp>
      <p:sp>
        <p:nvSpPr>
          <p:cNvPr id="13" name="TextBox 12">
            <a:extLst>
              <a:ext uri="{FF2B5EF4-FFF2-40B4-BE49-F238E27FC236}">
                <a16:creationId xmlns:a16="http://schemas.microsoft.com/office/drawing/2014/main" id="{FCEE5343-8FC0-455E-A2BC-6924081F8FE9}"/>
              </a:ext>
            </a:extLst>
          </p:cNvPr>
          <p:cNvSpPr txBox="1"/>
          <p:nvPr/>
        </p:nvSpPr>
        <p:spPr>
          <a:xfrm>
            <a:off x="3135586" y="4716885"/>
            <a:ext cx="1667000" cy="338554"/>
          </a:xfrm>
          <a:prstGeom prst="rect">
            <a:avLst/>
          </a:prstGeom>
          <a:noFill/>
        </p:spPr>
        <p:txBody>
          <a:bodyPr wrap="square" rtlCol="0">
            <a:spAutoFit/>
          </a:bodyPr>
          <a:lstStyle/>
          <a:p>
            <a:r>
              <a:rPr lang="en-GB" sz="1600" dirty="0">
                <a:latin typeface="+mj-lt"/>
              </a:rPr>
              <a:t>@</a:t>
            </a:r>
            <a:r>
              <a:rPr lang="en-GB" sz="1600" dirty="0" err="1">
                <a:latin typeface="+mj-lt"/>
              </a:rPr>
              <a:t>SQLDiplomat</a:t>
            </a:r>
            <a:endParaRPr lang="en-GB" sz="1600" dirty="0">
              <a:latin typeface="+mj-lt"/>
            </a:endParaRPr>
          </a:p>
        </p:txBody>
      </p:sp>
      <p:cxnSp>
        <p:nvCxnSpPr>
          <p:cNvPr id="14" name="Straight Connector 13">
            <a:extLst>
              <a:ext uri="{FF2B5EF4-FFF2-40B4-BE49-F238E27FC236}">
                <a16:creationId xmlns:a16="http://schemas.microsoft.com/office/drawing/2014/main" id="{CEE84B51-7A19-43AF-8145-FA729F714495}"/>
              </a:ext>
            </a:extLst>
          </p:cNvPr>
          <p:cNvCxnSpPr/>
          <p:nvPr/>
        </p:nvCxnSpPr>
        <p:spPr>
          <a:xfrm>
            <a:off x="4802586" y="4716886"/>
            <a:ext cx="0" cy="36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descr="A picture containing clipart&#10;&#10;Description generated with very high confidence">
            <a:extLst>
              <a:ext uri="{FF2B5EF4-FFF2-40B4-BE49-F238E27FC236}">
                <a16:creationId xmlns:a16="http://schemas.microsoft.com/office/drawing/2014/main" id="{0684221F-7AA2-4CD0-AEEE-9AEAC16A112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65045" y="4721549"/>
            <a:ext cx="408889" cy="360000"/>
          </a:xfrm>
          <a:prstGeom prst="rect">
            <a:avLst/>
          </a:prstGeom>
        </p:spPr>
      </p:pic>
      <p:sp>
        <p:nvSpPr>
          <p:cNvPr id="16" name="TextBox 15">
            <a:extLst>
              <a:ext uri="{FF2B5EF4-FFF2-40B4-BE49-F238E27FC236}">
                <a16:creationId xmlns:a16="http://schemas.microsoft.com/office/drawing/2014/main" id="{73524330-CFD5-46AB-A119-BCF871422869}"/>
              </a:ext>
            </a:extLst>
          </p:cNvPr>
          <p:cNvSpPr txBox="1"/>
          <p:nvPr/>
        </p:nvSpPr>
        <p:spPr>
          <a:xfrm>
            <a:off x="5310759" y="4709218"/>
            <a:ext cx="1667000" cy="338554"/>
          </a:xfrm>
          <a:prstGeom prst="rect">
            <a:avLst/>
          </a:prstGeom>
          <a:noFill/>
        </p:spPr>
        <p:txBody>
          <a:bodyPr wrap="square" rtlCol="0">
            <a:spAutoFit/>
          </a:bodyPr>
          <a:lstStyle/>
          <a:p>
            <a:r>
              <a:rPr lang="en-GB" sz="1600" dirty="0">
                <a:latin typeface="+mj-lt"/>
              </a:rPr>
              <a:t>/</a:t>
            </a:r>
            <a:r>
              <a:rPr lang="en-GB" sz="1600" dirty="0" err="1">
                <a:latin typeface="+mj-lt"/>
              </a:rPr>
              <a:t>JohnQMartin</a:t>
            </a:r>
            <a:endParaRPr lang="en-GB" sz="1600" dirty="0">
              <a:latin typeface="+mj-lt"/>
            </a:endParaRPr>
          </a:p>
        </p:txBody>
      </p:sp>
      <p:pic>
        <p:nvPicPr>
          <p:cNvPr id="17" name="Picture 16" descr="A close up of a logo&#10;&#10;Description generated with very high confidence">
            <a:extLst>
              <a:ext uri="{FF2B5EF4-FFF2-40B4-BE49-F238E27FC236}">
                <a16:creationId xmlns:a16="http://schemas.microsoft.com/office/drawing/2014/main" id="{5C5B1E4D-E553-4EAF-B929-8F8F0A1EBBA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974422" y="4729933"/>
            <a:ext cx="349055" cy="360000"/>
          </a:xfrm>
          <a:prstGeom prst="rect">
            <a:avLst/>
          </a:prstGeom>
        </p:spPr>
      </p:pic>
      <p:sp>
        <p:nvSpPr>
          <p:cNvPr id="18" name="TextBox 17">
            <a:extLst>
              <a:ext uri="{FF2B5EF4-FFF2-40B4-BE49-F238E27FC236}">
                <a16:creationId xmlns:a16="http://schemas.microsoft.com/office/drawing/2014/main" id="{77E20757-07A6-4E94-B297-AB44A4F0DD5B}"/>
              </a:ext>
            </a:extLst>
          </p:cNvPr>
          <p:cNvSpPr txBox="1"/>
          <p:nvPr/>
        </p:nvSpPr>
        <p:spPr>
          <a:xfrm>
            <a:off x="7320137" y="4709218"/>
            <a:ext cx="2873167" cy="338554"/>
          </a:xfrm>
          <a:prstGeom prst="rect">
            <a:avLst/>
          </a:prstGeom>
          <a:noFill/>
        </p:spPr>
        <p:txBody>
          <a:bodyPr wrap="square" rtlCol="0">
            <a:spAutoFit/>
          </a:bodyPr>
          <a:lstStyle/>
          <a:p>
            <a:r>
              <a:rPr lang="en-GB" sz="1600" dirty="0">
                <a:latin typeface="+mj-lt"/>
              </a:rPr>
              <a:t>John@jqmconsulting.com</a:t>
            </a:r>
          </a:p>
        </p:txBody>
      </p:sp>
      <p:cxnSp>
        <p:nvCxnSpPr>
          <p:cNvPr id="19" name="Straight Connector 18">
            <a:extLst>
              <a:ext uri="{FF2B5EF4-FFF2-40B4-BE49-F238E27FC236}">
                <a16:creationId xmlns:a16="http://schemas.microsoft.com/office/drawing/2014/main" id="{24C543E0-728F-4487-AF0E-6D34F6B0AD26}"/>
              </a:ext>
            </a:extLst>
          </p:cNvPr>
          <p:cNvCxnSpPr/>
          <p:nvPr/>
        </p:nvCxnSpPr>
        <p:spPr>
          <a:xfrm>
            <a:off x="6882711" y="4709219"/>
            <a:ext cx="0" cy="36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C41B3C6-2124-4AFD-9619-DE1A30263F26}"/>
              </a:ext>
            </a:extLst>
          </p:cNvPr>
          <p:cNvSpPr/>
          <p:nvPr/>
        </p:nvSpPr>
        <p:spPr>
          <a:xfrm>
            <a:off x="2457680" y="3671668"/>
            <a:ext cx="7384514" cy="867023"/>
          </a:xfrm>
          <a:prstGeom prst="roundRect">
            <a:avLst/>
          </a:prstGeom>
          <a:no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8">
            <a:extLst>
              <a:ext uri="{FF2B5EF4-FFF2-40B4-BE49-F238E27FC236}">
                <a16:creationId xmlns:a16="http://schemas.microsoft.com/office/drawing/2014/main" id="{1B5B0E27-F640-432F-B244-DD0D31D1B1F4}"/>
              </a:ext>
            </a:extLst>
          </p:cNvPr>
          <p:cNvSpPr>
            <a:spLocks noGrp="1"/>
          </p:cNvSpPr>
          <p:nvPr>
            <p:ph type="title"/>
          </p:nvPr>
        </p:nvSpPr>
        <p:spPr/>
        <p:txBody>
          <a:bodyPr/>
          <a:lstStyle/>
          <a:p>
            <a:r>
              <a:rPr lang="en-GB" dirty="0"/>
              <a:t>Auto-Failover Groups</a:t>
            </a:r>
          </a:p>
        </p:txBody>
      </p:sp>
      <p:sp>
        <p:nvSpPr>
          <p:cNvPr id="13" name="TextBox 12">
            <a:extLst>
              <a:ext uri="{FF2B5EF4-FFF2-40B4-BE49-F238E27FC236}">
                <a16:creationId xmlns:a16="http://schemas.microsoft.com/office/drawing/2014/main" id="{62C6A5F0-572B-4EF7-9EF7-A30945211B76}"/>
              </a:ext>
            </a:extLst>
          </p:cNvPr>
          <p:cNvSpPr txBox="1"/>
          <p:nvPr/>
        </p:nvSpPr>
        <p:spPr>
          <a:xfrm>
            <a:off x="96185" y="6522935"/>
            <a:ext cx="5459832" cy="235898"/>
          </a:xfrm>
          <a:prstGeom prst="rect">
            <a:avLst/>
          </a:prstGeom>
          <a:noFill/>
        </p:spPr>
        <p:txBody>
          <a:bodyPr wrap="square" rtlCol="0">
            <a:spAutoFit/>
          </a:bodyPr>
          <a:lstStyle/>
          <a:p>
            <a:r>
              <a:rPr lang="en-GB" sz="933" i="1" dirty="0">
                <a:solidFill>
                  <a:schemeClr val="bg1"/>
                </a:solidFill>
              </a:rPr>
              <a:t>Source: https://docs.microsoft.com/en-us/azure/virtual-machines/windows/premium-storage</a:t>
            </a:r>
          </a:p>
        </p:txBody>
      </p:sp>
      <p:sp>
        <p:nvSpPr>
          <p:cNvPr id="7" name="Rectangle: Rounded Corners 6">
            <a:extLst>
              <a:ext uri="{FF2B5EF4-FFF2-40B4-BE49-F238E27FC236}">
                <a16:creationId xmlns:a16="http://schemas.microsoft.com/office/drawing/2014/main" id="{AEF111B9-E4DC-4341-BA33-9187C9CAB80C}"/>
              </a:ext>
            </a:extLst>
          </p:cNvPr>
          <p:cNvSpPr/>
          <p:nvPr/>
        </p:nvSpPr>
        <p:spPr>
          <a:xfrm>
            <a:off x="698500" y="1587500"/>
            <a:ext cx="4495800" cy="4797434"/>
          </a:xfrm>
          <a:prstGeom prst="roundRect">
            <a:avLst>
              <a:gd name="adj" fmla="val 1956"/>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
            <a:extLst>
              <a:ext uri="{FF2B5EF4-FFF2-40B4-BE49-F238E27FC236}">
                <a16:creationId xmlns:a16="http://schemas.microsoft.com/office/drawing/2014/main" id="{6899ED79-7F36-49B2-B91C-D57DCA9C7E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945" y="5853483"/>
            <a:ext cx="800100" cy="621130"/>
          </a:xfrm>
          <a:prstGeom prst="rect">
            <a:avLst/>
          </a:prstGeom>
        </p:spPr>
      </p:pic>
      <p:pic>
        <p:nvPicPr>
          <p:cNvPr id="10" name="Picture 9">
            <a:extLst>
              <a:ext uri="{FF2B5EF4-FFF2-40B4-BE49-F238E27FC236}">
                <a16:creationId xmlns:a16="http://schemas.microsoft.com/office/drawing/2014/main" id="{4929AEB7-8D10-409A-9862-2F4D0D831E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7390" y="4880355"/>
            <a:ext cx="780290" cy="780290"/>
          </a:xfrm>
          <a:prstGeom prst="rect">
            <a:avLst/>
          </a:prstGeom>
        </p:spPr>
      </p:pic>
      <p:pic>
        <p:nvPicPr>
          <p:cNvPr id="12" name="Picture 11" descr="A picture containing furniture, table&#10;&#10;Description automatically generated">
            <a:extLst>
              <a:ext uri="{FF2B5EF4-FFF2-40B4-BE49-F238E27FC236}">
                <a16:creationId xmlns:a16="http://schemas.microsoft.com/office/drawing/2014/main" id="{82EEDC31-0452-47E7-A059-69B27638CA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840" y="5422955"/>
            <a:ext cx="390145" cy="390145"/>
          </a:xfrm>
          <a:prstGeom prst="rect">
            <a:avLst/>
          </a:prstGeom>
        </p:spPr>
      </p:pic>
      <p:sp>
        <p:nvSpPr>
          <p:cNvPr id="15" name="Rectangle: Rounded Corners 14">
            <a:extLst>
              <a:ext uri="{FF2B5EF4-FFF2-40B4-BE49-F238E27FC236}">
                <a16:creationId xmlns:a16="http://schemas.microsoft.com/office/drawing/2014/main" id="{D51E6177-5DB2-4AC1-A813-FE1D28ED0D10}"/>
              </a:ext>
            </a:extLst>
          </p:cNvPr>
          <p:cNvSpPr/>
          <p:nvPr/>
        </p:nvSpPr>
        <p:spPr>
          <a:xfrm>
            <a:off x="880844" y="3517900"/>
            <a:ext cx="4034055" cy="2333300"/>
          </a:xfrm>
          <a:prstGeom prst="roundRect">
            <a:avLst>
              <a:gd name="adj" fmla="val 1956"/>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a:extLst>
              <a:ext uri="{FF2B5EF4-FFF2-40B4-BE49-F238E27FC236}">
                <a16:creationId xmlns:a16="http://schemas.microsoft.com/office/drawing/2014/main" id="{A0773360-4EC7-41B4-86B6-06D8A27682BA}"/>
              </a:ext>
            </a:extLst>
          </p:cNvPr>
          <p:cNvPicPr>
            <a:picLocks noChangeAspect="1"/>
          </p:cNvPicPr>
          <p:nvPr/>
        </p:nvPicPr>
        <p:blipFill>
          <a:blip r:embed="rId8"/>
          <a:stretch>
            <a:fillRect/>
          </a:stretch>
        </p:blipFill>
        <p:spPr>
          <a:xfrm>
            <a:off x="1027885" y="3745483"/>
            <a:ext cx="593782" cy="780290"/>
          </a:xfrm>
          <a:prstGeom prst="rect">
            <a:avLst/>
          </a:prstGeom>
        </p:spPr>
      </p:pic>
      <p:cxnSp>
        <p:nvCxnSpPr>
          <p:cNvPr id="18" name="Connector: Elbow 17">
            <a:extLst>
              <a:ext uri="{FF2B5EF4-FFF2-40B4-BE49-F238E27FC236}">
                <a16:creationId xmlns:a16="http://schemas.microsoft.com/office/drawing/2014/main" id="{2D8830EF-8E5A-49FC-AF3D-0472A98F2C35}"/>
              </a:ext>
            </a:extLst>
          </p:cNvPr>
          <p:cNvCxnSpPr>
            <a:cxnSpLocks/>
            <a:stCxn id="10" idx="0"/>
            <a:endCxn id="16" idx="2"/>
          </p:cNvCxnSpPr>
          <p:nvPr/>
        </p:nvCxnSpPr>
        <p:spPr>
          <a:xfrm rot="16200000" flipV="1">
            <a:off x="1518865" y="4331684"/>
            <a:ext cx="354582" cy="742759"/>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pic>
        <p:nvPicPr>
          <p:cNvPr id="20" name="Picture 19" descr="A picture containing object, first-aid kit&#10;&#10;Description automatically generated">
            <a:extLst>
              <a:ext uri="{FF2B5EF4-FFF2-40B4-BE49-F238E27FC236}">
                <a16:creationId xmlns:a16="http://schemas.microsoft.com/office/drawing/2014/main" id="{DF8A69A7-FD47-47F8-802D-6AA5D3D2FA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78095" y="4401310"/>
            <a:ext cx="479045" cy="479045"/>
          </a:xfrm>
          <a:prstGeom prst="rect">
            <a:avLst/>
          </a:prstGeom>
        </p:spPr>
      </p:pic>
      <p:cxnSp>
        <p:nvCxnSpPr>
          <p:cNvPr id="22" name="Connector: Elbow 21">
            <a:extLst>
              <a:ext uri="{FF2B5EF4-FFF2-40B4-BE49-F238E27FC236}">
                <a16:creationId xmlns:a16="http://schemas.microsoft.com/office/drawing/2014/main" id="{61451C05-1B14-40C7-B649-DACDDADF9326}"/>
              </a:ext>
            </a:extLst>
          </p:cNvPr>
          <p:cNvCxnSpPr>
            <a:stCxn id="10" idx="3"/>
            <a:endCxn id="20" idx="1"/>
          </p:cNvCxnSpPr>
          <p:nvPr/>
        </p:nvCxnSpPr>
        <p:spPr>
          <a:xfrm flipV="1">
            <a:off x="2457680" y="4640833"/>
            <a:ext cx="1820415" cy="629667"/>
          </a:xfrm>
          <a:prstGeom prst="bentConnector3">
            <a:avLst/>
          </a:prstGeom>
          <a:ln w="28575"/>
        </p:spPr>
        <p:style>
          <a:lnRef idx="1">
            <a:schemeClr val="accent1"/>
          </a:lnRef>
          <a:fillRef idx="0">
            <a:schemeClr val="accent1"/>
          </a:fillRef>
          <a:effectRef idx="0">
            <a:schemeClr val="accent1"/>
          </a:effectRef>
          <a:fontRef idx="minor">
            <a:schemeClr val="tx1"/>
          </a:fontRef>
        </p:style>
      </p:cxnSp>
      <p:pic>
        <p:nvPicPr>
          <p:cNvPr id="23" name="Picture 22" descr="A picture containing furniture, table&#10;&#10;Description automatically generated">
            <a:extLst>
              <a:ext uri="{FF2B5EF4-FFF2-40B4-BE49-F238E27FC236}">
                <a16:creationId xmlns:a16="http://schemas.microsoft.com/office/drawing/2014/main" id="{77B0DBEF-941A-4CCB-A8BA-10F663F7D8E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9840" y="2957916"/>
            <a:ext cx="390145" cy="390145"/>
          </a:xfrm>
          <a:prstGeom prst="rect">
            <a:avLst/>
          </a:prstGeom>
        </p:spPr>
      </p:pic>
      <p:sp>
        <p:nvSpPr>
          <p:cNvPr id="24" name="Rectangle: Rounded Corners 23">
            <a:extLst>
              <a:ext uri="{FF2B5EF4-FFF2-40B4-BE49-F238E27FC236}">
                <a16:creationId xmlns:a16="http://schemas.microsoft.com/office/drawing/2014/main" id="{B71CEABC-F346-4E02-A61A-1A1FE32A4755}"/>
              </a:ext>
            </a:extLst>
          </p:cNvPr>
          <p:cNvSpPr/>
          <p:nvPr/>
        </p:nvSpPr>
        <p:spPr>
          <a:xfrm>
            <a:off x="880844" y="1690687"/>
            <a:ext cx="2682499" cy="1695473"/>
          </a:xfrm>
          <a:prstGeom prst="roundRect">
            <a:avLst>
              <a:gd name="adj" fmla="val 1956"/>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6" name="Picture 25" descr="A stop sign&#10;&#10;Description automatically generated">
            <a:extLst>
              <a:ext uri="{FF2B5EF4-FFF2-40B4-BE49-F238E27FC236}">
                <a16:creationId xmlns:a16="http://schemas.microsoft.com/office/drawing/2014/main" id="{1B095733-E4E2-438E-AD6C-703A62763F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99609" y="2558412"/>
            <a:ext cx="780290" cy="780290"/>
          </a:xfrm>
          <a:prstGeom prst="rect">
            <a:avLst/>
          </a:prstGeom>
        </p:spPr>
      </p:pic>
      <p:pic>
        <p:nvPicPr>
          <p:cNvPr id="28" name="Picture 27">
            <a:extLst>
              <a:ext uri="{FF2B5EF4-FFF2-40B4-BE49-F238E27FC236}">
                <a16:creationId xmlns:a16="http://schemas.microsoft.com/office/drawing/2014/main" id="{8511B2FB-69C7-4B00-AB52-9F7AE34D078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40878" y="1775514"/>
            <a:ext cx="520410" cy="520410"/>
          </a:xfrm>
          <a:prstGeom prst="rect">
            <a:avLst/>
          </a:prstGeom>
        </p:spPr>
      </p:pic>
      <p:pic>
        <p:nvPicPr>
          <p:cNvPr id="29" name="Picture 28">
            <a:extLst>
              <a:ext uri="{FF2B5EF4-FFF2-40B4-BE49-F238E27FC236}">
                <a16:creationId xmlns:a16="http://schemas.microsoft.com/office/drawing/2014/main" id="{3D97B1A4-FBC9-4C28-9AD9-27C29E1B7BA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21322" y="1775514"/>
            <a:ext cx="520410" cy="520410"/>
          </a:xfrm>
          <a:prstGeom prst="rect">
            <a:avLst/>
          </a:prstGeom>
        </p:spPr>
      </p:pic>
      <p:pic>
        <p:nvPicPr>
          <p:cNvPr id="30" name="Picture 29">
            <a:extLst>
              <a:ext uri="{FF2B5EF4-FFF2-40B4-BE49-F238E27FC236}">
                <a16:creationId xmlns:a16="http://schemas.microsoft.com/office/drawing/2014/main" id="{62A1AD4E-A6D5-45A4-AA2E-E3878C9EA0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01766" y="1775514"/>
            <a:ext cx="520410" cy="520410"/>
          </a:xfrm>
          <a:prstGeom prst="rect">
            <a:avLst/>
          </a:prstGeom>
        </p:spPr>
      </p:pic>
      <p:cxnSp>
        <p:nvCxnSpPr>
          <p:cNvPr id="32" name="Connector: Elbow 31">
            <a:extLst>
              <a:ext uri="{FF2B5EF4-FFF2-40B4-BE49-F238E27FC236}">
                <a16:creationId xmlns:a16="http://schemas.microsoft.com/office/drawing/2014/main" id="{E1015B89-EE92-4195-9F49-2E8B5740C84F}"/>
              </a:ext>
            </a:extLst>
          </p:cNvPr>
          <p:cNvCxnSpPr>
            <a:stCxn id="26" idx="0"/>
            <a:endCxn id="28" idx="2"/>
          </p:cNvCxnSpPr>
          <p:nvPr/>
        </p:nvCxnSpPr>
        <p:spPr>
          <a:xfrm rot="16200000" flipV="1">
            <a:off x="1814175" y="1982832"/>
            <a:ext cx="262488" cy="888671"/>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5483C51C-ECAC-4589-B6F8-DFE1EA7106D7}"/>
              </a:ext>
            </a:extLst>
          </p:cNvPr>
          <p:cNvCxnSpPr>
            <a:stCxn id="26" idx="0"/>
            <a:endCxn id="30" idx="2"/>
          </p:cNvCxnSpPr>
          <p:nvPr/>
        </p:nvCxnSpPr>
        <p:spPr>
          <a:xfrm rot="5400000" flipH="1" flipV="1">
            <a:off x="2694618" y="1991060"/>
            <a:ext cx="262488" cy="872217"/>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87D5279-2100-4D54-B044-92EB2244F7F8}"/>
              </a:ext>
            </a:extLst>
          </p:cNvPr>
          <p:cNvCxnSpPr>
            <a:stCxn id="29" idx="2"/>
            <a:endCxn id="26" idx="0"/>
          </p:cNvCxnSpPr>
          <p:nvPr/>
        </p:nvCxnSpPr>
        <p:spPr>
          <a:xfrm>
            <a:off x="2381527" y="2295924"/>
            <a:ext cx="8227" cy="26248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3D79928A-6887-4BEA-A477-D98CE0228170}"/>
              </a:ext>
            </a:extLst>
          </p:cNvPr>
          <p:cNvPicPr>
            <a:picLocks noChangeAspect="1"/>
          </p:cNvPicPr>
          <p:nvPr/>
        </p:nvPicPr>
        <p:blipFill>
          <a:blip r:embed="rId8"/>
          <a:stretch>
            <a:fillRect/>
          </a:stretch>
        </p:blipFill>
        <p:spPr>
          <a:xfrm>
            <a:off x="1761759" y="3743199"/>
            <a:ext cx="593782" cy="780290"/>
          </a:xfrm>
          <a:prstGeom prst="rect">
            <a:avLst/>
          </a:prstGeom>
        </p:spPr>
      </p:pic>
      <p:pic>
        <p:nvPicPr>
          <p:cNvPr id="41" name="Picture 40">
            <a:extLst>
              <a:ext uri="{FF2B5EF4-FFF2-40B4-BE49-F238E27FC236}">
                <a16:creationId xmlns:a16="http://schemas.microsoft.com/office/drawing/2014/main" id="{C5845D8A-7256-4368-9846-2CE1C8322681}"/>
              </a:ext>
            </a:extLst>
          </p:cNvPr>
          <p:cNvPicPr>
            <a:picLocks noChangeAspect="1"/>
          </p:cNvPicPr>
          <p:nvPr/>
        </p:nvPicPr>
        <p:blipFill>
          <a:blip r:embed="rId8"/>
          <a:stretch>
            <a:fillRect/>
          </a:stretch>
        </p:blipFill>
        <p:spPr>
          <a:xfrm>
            <a:off x="2511468" y="3743199"/>
            <a:ext cx="593782" cy="780290"/>
          </a:xfrm>
          <a:prstGeom prst="rect">
            <a:avLst/>
          </a:prstGeom>
        </p:spPr>
      </p:pic>
      <p:cxnSp>
        <p:nvCxnSpPr>
          <p:cNvPr id="43" name="Straight Connector 42">
            <a:extLst>
              <a:ext uri="{FF2B5EF4-FFF2-40B4-BE49-F238E27FC236}">
                <a16:creationId xmlns:a16="http://schemas.microsoft.com/office/drawing/2014/main" id="{FD265236-8BEB-4697-AFF7-F86C61CF4187}"/>
              </a:ext>
            </a:extLst>
          </p:cNvPr>
          <p:cNvCxnSpPr>
            <a:stCxn id="40" idx="2"/>
            <a:endCxn id="10" idx="0"/>
          </p:cNvCxnSpPr>
          <p:nvPr/>
        </p:nvCxnSpPr>
        <p:spPr>
          <a:xfrm>
            <a:off x="2058650" y="4523489"/>
            <a:ext cx="8885" cy="3568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278BB85C-E87C-4966-87B2-7F5F94F52641}"/>
              </a:ext>
            </a:extLst>
          </p:cNvPr>
          <p:cNvCxnSpPr>
            <a:stCxn id="10" idx="0"/>
            <a:endCxn id="41" idx="2"/>
          </p:cNvCxnSpPr>
          <p:nvPr/>
        </p:nvCxnSpPr>
        <p:spPr>
          <a:xfrm rot="5400000" flipH="1" flipV="1">
            <a:off x="2259514" y="4331510"/>
            <a:ext cx="356866" cy="740824"/>
          </a:xfrm>
          <a:prstGeom prst="bentConnector3">
            <a:avLst/>
          </a:prstGeom>
          <a:ln w="28575"/>
        </p:spPr>
        <p:style>
          <a:lnRef idx="1">
            <a:schemeClr val="accent1"/>
          </a:lnRef>
          <a:fillRef idx="0">
            <a:schemeClr val="accent1"/>
          </a:fillRef>
          <a:effectRef idx="0">
            <a:schemeClr val="accent1"/>
          </a:effectRef>
          <a:fontRef idx="minor">
            <a:schemeClr val="tx1"/>
          </a:fontRef>
        </p:style>
      </p:cxnSp>
      <p:sp>
        <p:nvSpPr>
          <p:cNvPr id="46" name="Rectangle: Rounded Corners 45">
            <a:extLst>
              <a:ext uri="{FF2B5EF4-FFF2-40B4-BE49-F238E27FC236}">
                <a16:creationId xmlns:a16="http://schemas.microsoft.com/office/drawing/2014/main" id="{80BC85B6-80D5-44F1-BC67-E49C2C9B6F9F}"/>
              </a:ext>
            </a:extLst>
          </p:cNvPr>
          <p:cNvSpPr/>
          <p:nvPr/>
        </p:nvSpPr>
        <p:spPr>
          <a:xfrm>
            <a:off x="7158257" y="1587500"/>
            <a:ext cx="4495800" cy="4797434"/>
          </a:xfrm>
          <a:prstGeom prst="roundRect">
            <a:avLst>
              <a:gd name="adj" fmla="val 1956"/>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7" name="Graphic 46">
            <a:extLst>
              <a:ext uri="{FF2B5EF4-FFF2-40B4-BE49-F238E27FC236}">
                <a16:creationId xmlns:a16="http://schemas.microsoft.com/office/drawing/2014/main" id="{7B66DBC2-3E7A-4524-AFE1-93FDED8E61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97702" y="5853483"/>
            <a:ext cx="800100" cy="621130"/>
          </a:xfrm>
          <a:prstGeom prst="rect">
            <a:avLst/>
          </a:prstGeom>
        </p:spPr>
      </p:pic>
      <p:pic>
        <p:nvPicPr>
          <p:cNvPr id="48" name="Picture 47">
            <a:extLst>
              <a:ext uri="{FF2B5EF4-FFF2-40B4-BE49-F238E27FC236}">
                <a16:creationId xmlns:a16="http://schemas.microsoft.com/office/drawing/2014/main" id="{D1AFC5D5-F6A4-463E-999A-842A2331BD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5447" y="4880355"/>
            <a:ext cx="780290" cy="780290"/>
          </a:xfrm>
          <a:prstGeom prst="rect">
            <a:avLst/>
          </a:prstGeom>
        </p:spPr>
      </p:pic>
      <p:pic>
        <p:nvPicPr>
          <p:cNvPr id="49" name="Picture 48" descr="A picture containing furniture, table&#10;&#10;Description automatically generated">
            <a:extLst>
              <a:ext uri="{FF2B5EF4-FFF2-40B4-BE49-F238E27FC236}">
                <a16:creationId xmlns:a16="http://schemas.microsoft.com/office/drawing/2014/main" id="{4321AD01-CB54-430F-A0DE-602E0A32F9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89597" y="5422955"/>
            <a:ext cx="390145" cy="390145"/>
          </a:xfrm>
          <a:prstGeom prst="rect">
            <a:avLst/>
          </a:prstGeom>
        </p:spPr>
      </p:pic>
      <p:sp>
        <p:nvSpPr>
          <p:cNvPr id="50" name="Rectangle: Rounded Corners 49">
            <a:extLst>
              <a:ext uri="{FF2B5EF4-FFF2-40B4-BE49-F238E27FC236}">
                <a16:creationId xmlns:a16="http://schemas.microsoft.com/office/drawing/2014/main" id="{894FC7BA-310F-4401-94BE-EFD4652E9457}"/>
              </a:ext>
            </a:extLst>
          </p:cNvPr>
          <p:cNvSpPr/>
          <p:nvPr/>
        </p:nvSpPr>
        <p:spPr>
          <a:xfrm>
            <a:off x="7340601" y="3517900"/>
            <a:ext cx="4034055" cy="2333300"/>
          </a:xfrm>
          <a:prstGeom prst="roundRect">
            <a:avLst>
              <a:gd name="adj" fmla="val 1956"/>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1" name="Picture 50">
            <a:extLst>
              <a:ext uri="{FF2B5EF4-FFF2-40B4-BE49-F238E27FC236}">
                <a16:creationId xmlns:a16="http://schemas.microsoft.com/office/drawing/2014/main" id="{A4997D6C-979A-4F41-BE6C-1174A04679FC}"/>
              </a:ext>
            </a:extLst>
          </p:cNvPr>
          <p:cNvPicPr>
            <a:picLocks noChangeAspect="1"/>
          </p:cNvPicPr>
          <p:nvPr/>
        </p:nvPicPr>
        <p:blipFill>
          <a:blip r:embed="rId8"/>
          <a:stretch>
            <a:fillRect/>
          </a:stretch>
        </p:blipFill>
        <p:spPr>
          <a:xfrm>
            <a:off x="9125942" y="3745483"/>
            <a:ext cx="593782" cy="780290"/>
          </a:xfrm>
          <a:prstGeom prst="rect">
            <a:avLst/>
          </a:prstGeom>
        </p:spPr>
      </p:pic>
      <p:cxnSp>
        <p:nvCxnSpPr>
          <p:cNvPr id="52" name="Connector: Elbow 51">
            <a:extLst>
              <a:ext uri="{FF2B5EF4-FFF2-40B4-BE49-F238E27FC236}">
                <a16:creationId xmlns:a16="http://schemas.microsoft.com/office/drawing/2014/main" id="{C157941A-9092-4B0D-8E82-D2902AD5F980}"/>
              </a:ext>
            </a:extLst>
          </p:cNvPr>
          <p:cNvCxnSpPr>
            <a:cxnSpLocks/>
            <a:stCxn id="48" idx="0"/>
            <a:endCxn id="51" idx="2"/>
          </p:cNvCxnSpPr>
          <p:nvPr/>
        </p:nvCxnSpPr>
        <p:spPr>
          <a:xfrm rot="16200000" flipV="1">
            <a:off x="9616922" y="4331684"/>
            <a:ext cx="354582" cy="742759"/>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pic>
        <p:nvPicPr>
          <p:cNvPr id="53" name="Picture 52" descr="A picture containing object, first-aid kit&#10;&#10;Description automatically generated">
            <a:extLst>
              <a:ext uri="{FF2B5EF4-FFF2-40B4-BE49-F238E27FC236}">
                <a16:creationId xmlns:a16="http://schemas.microsoft.com/office/drawing/2014/main" id="{0AB0ED2E-1EE3-46BC-A318-A9EB459E50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75552" y="4401310"/>
            <a:ext cx="479045" cy="479045"/>
          </a:xfrm>
          <a:prstGeom prst="rect">
            <a:avLst/>
          </a:prstGeom>
        </p:spPr>
      </p:pic>
      <p:cxnSp>
        <p:nvCxnSpPr>
          <p:cNvPr id="54" name="Connector: Elbow 53">
            <a:extLst>
              <a:ext uri="{FF2B5EF4-FFF2-40B4-BE49-F238E27FC236}">
                <a16:creationId xmlns:a16="http://schemas.microsoft.com/office/drawing/2014/main" id="{307DE317-F908-4852-BEEE-371495C02C7A}"/>
              </a:ext>
            </a:extLst>
          </p:cNvPr>
          <p:cNvCxnSpPr>
            <a:cxnSpLocks/>
            <a:stCxn id="48" idx="1"/>
            <a:endCxn id="53" idx="3"/>
          </p:cNvCxnSpPr>
          <p:nvPr/>
        </p:nvCxnSpPr>
        <p:spPr>
          <a:xfrm rot="10800000">
            <a:off x="8054597" y="4640834"/>
            <a:ext cx="1720850" cy="629667"/>
          </a:xfrm>
          <a:prstGeom prst="bentConnector3">
            <a:avLst>
              <a:gd name="adj1" fmla="val 50000"/>
            </a:avLst>
          </a:prstGeom>
          <a:ln w="28575"/>
        </p:spPr>
        <p:style>
          <a:lnRef idx="1">
            <a:schemeClr val="accent1"/>
          </a:lnRef>
          <a:fillRef idx="0">
            <a:schemeClr val="accent1"/>
          </a:fillRef>
          <a:effectRef idx="0">
            <a:schemeClr val="accent1"/>
          </a:effectRef>
          <a:fontRef idx="minor">
            <a:schemeClr val="tx1"/>
          </a:fontRef>
        </p:style>
      </p:cxnSp>
      <p:pic>
        <p:nvPicPr>
          <p:cNvPr id="55" name="Picture 54" descr="A picture containing furniture, table&#10;&#10;Description automatically generated">
            <a:extLst>
              <a:ext uri="{FF2B5EF4-FFF2-40B4-BE49-F238E27FC236}">
                <a16:creationId xmlns:a16="http://schemas.microsoft.com/office/drawing/2014/main" id="{D2CF26C4-F356-4D1A-8D50-2E51892D71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89597" y="2957916"/>
            <a:ext cx="390145" cy="390145"/>
          </a:xfrm>
          <a:prstGeom prst="rect">
            <a:avLst/>
          </a:prstGeom>
        </p:spPr>
      </p:pic>
      <p:sp>
        <p:nvSpPr>
          <p:cNvPr id="56" name="Rectangle: Rounded Corners 55">
            <a:extLst>
              <a:ext uri="{FF2B5EF4-FFF2-40B4-BE49-F238E27FC236}">
                <a16:creationId xmlns:a16="http://schemas.microsoft.com/office/drawing/2014/main" id="{3CBADC5B-35EB-4A1A-83BB-936933C2B2D5}"/>
              </a:ext>
            </a:extLst>
          </p:cNvPr>
          <p:cNvSpPr/>
          <p:nvPr/>
        </p:nvSpPr>
        <p:spPr>
          <a:xfrm>
            <a:off x="7340601" y="1690687"/>
            <a:ext cx="4034055" cy="1695473"/>
          </a:xfrm>
          <a:prstGeom prst="roundRect">
            <a:avLst>
              <a:gd name="adj" fmla="val 1956"/>
            </a:avLst>
          </a:prstGeom>
          <a:no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7" name="Picture 56" descr="A stop sign&#10;&#10;Description automatically generated">
            <a:extLst>
              <a:ext uri="{FF2B5EF4-FFF2-40B4-BE49-F238E27FC236}">
                <a16:creationId xmlns:a16="http://schemas.microsoft.com/office/drawing/2014/main" id="{4B0A8A9F-F9FC-4F04-A455-9B311E6DBA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29366" y="2558412"/>
            <a:ext cx="780290" cy="780290"/>
          </a:xfrm>
          <a:prstGeom prst="rect">
            <a:avLst/>
          </a:prstGeom>
        </p:spPr>
      </p:pic>
      <p:pic>
        <p:nvPicPr>
          <p:cNvPr id="58" name="Picture 57">
            <a:extLst>
              <a:ext uri="{FF2B5EF4-FFF2-40B4-BE49-F238E27FC236}">
                <a16:creationId xmlns:a16="http://schemas.microsoft.com/office/drawing/2014/main" id="{FAFCC0EC-1841-430F-824A-9191C1B8956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70635" y="1775514"/>
            <a:ext cx="520410" cy="520410"/>
          </a:xfrm>
          <a:prstGeom prst="rect">
            <a:avLst/>
          </a:prstGeom>
        </p:spPr>
      </p:pic>
      <p:pic>
        <p:nvPicPr>
          <p:cNvPr id="59" name="Picture 58">
            <a:extLst>
              <a:ext uri="{FF2B5EF4-FFF2-40B4-BE49-F238E27FC236}">
                <a16:creationId xmlns:a16="http://schemas.microsoft.com/office/drawing/2014/main" id="{2F3A1862-FFF2-419F-B16C-22D6DCF08D4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851079" y="1775514"/>
            <a:ext cx="520410" cy="520410"/>
          </a:xfrm>
          <a:prstGeom prst="rect">
            <a:avLst/>
          </a:prstGeom>
        </p:spPr>
      </p:pic>
      <p:pic>
        <p:nvPicPr>
          <p:cNvPr id="60" name="Picture 59">
            <a:extLst>
              <a:ext uri="{FF2B5EF4-FFF2-40B4-BE49-F238E27FC236}">
                <a16:creationId xmlns:a16="http://schemas.microsoft.com/office/drawing/2014/main" id="{2A372B6D-69E2-46F2-8168-EDB4B2B5C8A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31523" y="1775514"/>
            <a:ext cx="520410" cy="520410"/>
          </a:xfrm>
          <a:prstGeom prst="rect">
            <a:avLst/>
          </a:prstGeom>
        </p:spPr>
      </p:pic>
      <p:cxnSp>
        <p:nvCxnSpPr>
          <p:cNvPr id="61" name="Connector: Elbow 60">
            <a:extLst>
              <a:ext uri="{FF2B5EF4-FFF2-40B4-BE49-F238E27FC236}">
                <a16:creationId xmlns:a16="http://schemas.microsoft.com/office/drawing/2014/main" id="{FF6A6658-8B82-4F6C-ADEF-171516E921FA}"/>
              </a:ext>
            </a:extLst>
          </p:cNvPr>
          <p:cNvCxnSpPr>
            <a:stCxn id="57" idx="0"/>
            <a:endCxn id="58" idx="2"/>
          </p:cNvCxnSpPr>
          <p:nvPr/>
        </p:nvCxnSpPr>
        <p:spPr>
          <a:xfrm rot="16200000" flipV="1">
            <a:off x="9543932" y="1982832"/>
            <a:ext cx="262488" cy="888671"/>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D65D3E38-0FB6-4F3D-BDA7-DCD1E0B60DCD}"/>
              </a:ext>
            </a:extLst>
          </p:cNvPr>
          <p:cNvCxnSpPr>
            <a:stCxn id="57" idx="0"/>
            <a:endCxn id="60" idx="2"/>
          </p:cNvCxnSpPr>
          <p:nvPr/>
        </p:nvCxnSpPr>
        <p:spPr>
          <a:xfrm rot="5400000" flipH="1" flipV="1">
            <a:off x="10424375" y="1991060"/>
            <a:ext cx="262488" cy="872217"/>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950CEAC-B66D-421E-85B8-9F70BF9BE3B7}"/>
              </a:ext>
            </a:extLst>
          </p:cNvPr>
          <p:cNvCxnSpPr>
            <a:stCxn id="59" idx="2"/>
            <a:endCxn id="57" idx="0"/>
          </p:cNvCxnSpPr>
          <p:nvPr/>
        </p:nvCxnSpPr>
        <p:spPr>
          <a:xfrm>
            <a:off x="10111284" y="2295924"/>
            <a:ext cx="8227" cy="262488"/>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72E3094A-C6B4-4158-9D5C-22DFE786213D}"/>
              </a:ext>
            </a:extLst>
          </p:cNvPr>
          <p:cNvPicPr>
            <a:picLocks noChangeAspect="1"/>
          </p:cNvPicPr>
          <p:nvPr/>
        </p:nvPicPr>
        <p:blipFill>
          <a:blip r:embed="rId8"/>
          <a:stretch>
            <a:fillRect/>
          </a:stretch>
        </p:blipFill>
        <p:spPr>
          <a:xfrm>
            <a:off x="9859816" y="3743199"/>
            <a:ext cx="593782" cy="780290"/>
          </a:xfrm>
          <a:prstGeom prst="rect">
            <a:avLst/>
          </a:prstGeom>
        </p:spPr>
      </p:pic>
      <p:pic>
        <p:nvPicPr>
          <p:cNvPr id="65" name="Picture 64">
            <a:extLst>
              <a:ext uri="{FF2B5EF4-FFF2-40B4-BE49-F238E27FC236}">
                <a16:creationId xmlns:a16="http://schemas.microsoft.com/office/drawing/2014/main" id="{8C17A038-B04E-45B7-8B6B-80346AE47333}"/>
              </a:ext>
            </a:extLst>
          </p:cNvPr>
          <p:cNvPicPr>
            <a:picLocks noChangeAspect="1"/>
          </p:cNvPicPr>
          <p:nvPr/>
        </p:nvPicPr>
        <p:blipFill>
          <a:blip r:embed="rId8"/>
          <a:stretch>
            <a:fillRect/>
          </a:stretch>
        </p:blipFill>
        <p:spPr>
          <a:xfrm>
            <a:off x="10609525" y="3743199"/>
            <a:ext cx="593782" cy="780290"/>
          </a:xfrm>
          <a:prstGeom prst="rect">
            <a:avLst/>
          </a:prstGeom>
        </p:spPr>
      </p:pic>
      <p:cxnSp>
        <p:nvCxnSpPr>
          <p:cNvPr id="66" name="Straight Connector 65">
            <a:extLst>
              <a:ext uri="{FF2B5EF4-FFF2-40B4-BE49-F238E27FC236}">
                <a16:creationId xmlns:a16="http://schemas.microsoft.com/office/drawing/2014/main" id="{81BC937D-82E7-4C40-B080-95C78AC1CFF0}"/>
              </a:ext>
            </a:extLst>
          </p:cNvPr>
          <p:cNvCxnSpPr>
            <a:stCxn id="64" idx="2"/>
            <a:endCxn id="48" idx="0"/>
          </p:cNvCxnSpPr>
          <p:nvPr/>
        </p:nvCxnSpPr>
        <p:spPr>
          <a:xfrm>
            <a:off x="10156707" y="4523489"/>
            <a:ext cx="8885" cy="35686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CC644CBA-F635-4A8C-9C20-F9B8B06CA494}"/>
              </a:ext>
            </a:extLst>
          </p:cNvPr>
          <p:cNvCxnSpPr>
            <a:stCxn id="48" idx="0"/>
            <a:endCxn id="65" idx="2"/>
          </p:cNvCxnSpPr>
          <p:nvPr/>
        </p:nvCxnSpPr>
        <p:spPr>
          <a:xfrm rot="5400000" flipH="1" flipV="1">
            <a:off x="10357571" y="4331510"/>
            <a:ext cx="356866" cy="740824"/>
          </a:xfrm>
          <a:prstGeom prst="bentConnector3">
            <a:avLst/>
          </a:prstGeom>
          <a:ln w="28575"/>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450D921-A186-4FC2-9240-6E85BD363662}"/>
              </a:ext>
            </a:extLst>
          </p:cNvPr>
          <p:cNvCxnSpPr>
            <a:stCxn id="20" idx="3"/>
            <a:endCxn id="53" idx="1"/>
          </p:cNvCxnSpPr>
          <p:nvPr/>
        </p:nvCxnSpPr>
        <p:spPr>
          <a:xfrm>
            <a:off x="4757140" y="4640833"/>
            <a:ext cx="2818412" cy="0"/>
          </a:xfrm>
          <a:prstGeom prst="line">
            <a:avLst/>
          </a:prstGeom>
          <a:ln w="28575">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5" name="Picture 74" descr="A close up of a logo&#10;&#10;Description automatically generated">
            <a:extLst>
              <a:ext uri="{FF2B5EF4-FFF2-40B4-BE49-F238E27FC236}">
                <a16:creationId xmlns:a16="http://schemas.microsoft.com/office/drawing/2014/main" id="{CEBC6C0E-5331-4FC7-AD63-365910DAD13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525807" y="4250687"/>
            <a:ext cx="1294632" cy="780290"/>
          </a:xfrm>
          <a:prstGeom prst="rect">
            <a:avLst/>
          </a:prstGeom>
        </p:spPr>
      </p:pic>
      <p:pic>
        <p:nvPicPr>
          <p:cNvPr id="77" name="Picture 76" descr="A close up of a sign&#10;&#10;Description automatically generated">
            <a:extLst>
              <a:ext uri="{FF2B5EF4-FFF2-40B4-BE49-F238E27FC236}">
                <a16:creationId xmlns:a16="http://schemas.microsoft.com/office/drawing/2014/main" id="{6B3A4606-21E1-4F68-BDCB-BAF51874769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01818" y="1903053"/>
            <a:ext cx="780290" cy="780290"/>
          </a:xfrm>
          <a:prstGeom prst="rect">
            <a:avLst/>
          </a:prstGeom>
        </p:spPr>
      </p:pic>
    </p:spTree>
    <p:custDataLst>
      <p:tags r:id="rId1"/>
    </p:custDataLst>
    <p:extLst>
      <p:ext uri="{BB962C8B-B14F-4D97-AF65-F5344CB8AC3E}">
        <p14:creationId xmlns:p14="http://schemas.microsoft.com/office/powerpoint/2010/main" val="38676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fade">
                                      <p:cBhvr>
                                        <p:cTn id="24" dur="500"/>
                                        <p:tgtEl>
                                          <p:spTgt spid="4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par>
                                <p:cTn id="28" presetID="10" presetClass="entr" presetSubtype="0" fill="hold" nodeType="withEffect">
                                  <p:stCondLst>
                                    <p:cond delay="0"/>
                                  </p:stCondLst>
                                  <p:childTnLst>
                                    <p:set>
                                      <p:cBhvr>
                                        <p:cTn id="29" dur="1" fill="hold">
                                          <p:stCondLst>
                                            <p:cond delay="0"/>
                                          </p:stCondLst>
                                        </p:cTn>
                                        <p:tgtEl>
                                          <p:spTgt spid="51"/>
                                        </p:tgtEl>
                                        <p:attrNameLst>
                                          <p:attrName>style.visibility</p:attrName>
                                        </p:attrNameLst>
                                      </p:cBhvr>
                                      <p:to>
                                        <p:strVal val="visible"/>
                                      </p:to>
                                    </p:set>
                                    <p:animEffect transition="in" filter="fade">
                                      <p:cBhvr>
                                        <p:cTn id="30" dur="500"/>
                                        <p:tgtEl>
                                          <p:spTgt spid="51"/>
                                        </p:tgtEl>
                                      </p:cBhvr>
                                    </p:animEffect>
                                  </p:childTnLst>
                                </p:cTn>
                              </p:par>
                              <p:par>
                                <p:cTn id="31" presetID="10"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par>
                                <p:cTn id="46" presetID="10" presetClass="entr" presetSubtype="0" fill="hold" nodeType="withEffect">
                                  <p:stCondLst>
                                    <p:cond delay="0"/>
                                  </p:stCondLst>
                                  <p:childTnLst>
                                    <p:set>
                                      <p:cBhvr>
                                        <p:cTn id="47" dur="1" fill="hold">
                                          <p:stCondLst>
                                            <p:cond delay="0"/>
                                          </p:stCondLst>
                                        </p:cTn>
                                        <p:tgtEl>
                                          <p:spTgt spid="57"/>
                                        </p:tgtEl>
                                        <p:attrNameLst>
                                          <p:attrName>style.visibility</p:attrName>
                                        </p:attrNameLst>
                                      </p:cBhvr>
                                      <p:to>
                                        <p:strVal val="visible"/>
                                      </p:to>
                                    </p:set>
                                    <p:animEffect transition="in" filter="fade">
                                      <p:cBhvr>
                                        <p:cTn id="48" dur="500"/>
                                        <p:tgtEl>
                                          <p:spTgt spid="57"/>
                                        </p:tgtEl>
                                      </p:cBhvr>
                                    </p:animEffect>
                                  </p:childTnLst>
                                </p:cTn>
                              </p:par>
                              <p:par>
                                <p:cTn id="49" presetID="10"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fade">
                                      <p:cBhvr>
                                        <p:cTn id="51" dur="500"/>
                                        <p:tgtEl>
                                          <p:spTgt spid="58"/>
                                        </p:tgtEl>
                                      </p:cBhvr>
                                    </p:animEffect>
                                  </p:childTnLst>
                                </p:cTn>
                              </p:par>
                              <p:par>
                                <p:cTn id="52" presetID="10" presetClass="entr" presetSubtype="0" fill="hold" nodeType="withEffect">
                                  <p:stCondLst>
                                    <p:cond delay="0"/>
                                  </p:stCondLst>
                                  <p:childTnLst>
                                    <p:set>
                                      <p:cBhvr>
                                        <p:cTn id="53" dur="1" fill="hold">
                                          <p:stCondLst>
                                            <p:cond delay="0"/>
                                          </p:stCondLst>
                                        </p:cTn>
                                        <p:tgtEl>
                                          <p:spTgt spid="59"/>
                                        </p:tgtEl>
                                        <p:attrNameLst>
                                          <p:attrName>style.visibility</p:attrName>
                                        </p:attrNameLst>
                                      </p:cBhvr>
                                      <p:to>
                                        <p:strVal val="visible"/>
                                      </p:to>
                                    </p:set>
                                    <p:animEffect transition="in" filter="fade">
                                      <p:cBhvr>
                                        <p:cTn id="54" dur="500"/>
                                        <p:tgtEl>
                                          <p:spTgt spid="59"/>
                                        </p:tgtEl>
                                      </p:cBhvr>
                                    </p:animEffect>
                                  </p:childTnLst>
                                </p:cTn>
                              </p:par>
                              <p:par>
                                <p:cTn id="55" presetID="10" presetClass="entr" presetSubtype="0"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fade">
                                      <p:cBhvr>
                                        <p:cTn id="57" dur="500"/>
                                        <p:tgtEl>
                                          <p:spTgt spid="60"/>
                                        </p:tgtEl>
                                      </p:cBhvr>
                                    </p:animEffect>
                                  </p:childTnLst>
                                </p:cTn>
                              </p:par>
                              <p:par>
                                <p:cTn id="58" presetID="10" presetClass="entr" presetSubtype="0" fill="hold"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500"/>
                                        <p:tgtEl>
                                          <p:spTgt spid="61"/>
                                        </p:tgtEl>
                                      </p:cBhvr>
                                    </p:animEffect>
                                  </p:childTnLst>
                                </p:cTn>
                              </p:par>
                              <p:par>
                                <p:cTn id="61" presetID="10" presetClass="entr" presetSubtype="0" fill="hold"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fade">
                                      <p:cBhvr>
                                        <p:cTn id="63" dur="500"/>
                                        <p:tgtEl>
                                          <p:spTgt spid="62"/>
                                        </p:tgtEl>
                                      </p:cBhvr>
                                    </p:animEffect>
                                  </p:childTnLst>
                                </p:cTn>
                              </p:par>
                              <p:par>
                                <p:cTn id="64" presetID="10" presetClass="entr" presetSubtype="0" fill="hold"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fade">
                                      <p:cBhvr>
                                        <p:cTn id="66" dur="500"/>
                                        <p:tgtEl>
                                          <p:spTgt spid="63"/>
                                        </p:tgtEl>
                                      </p:cBhvr>
                                    </p:animEffect>
                                  </p:childTnLst>
                                </p:cTn>
                              </p:par>
                              <p:par>
                                <p:cTn id="67" presetID="10"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animEffect transition="in" filter="fade">
                                      <p:cBhvr>
                                        <p:cTn id="69" dur="500"/>
                                        <p:tgtEl>
                                          <p:spTgt spid="64"/>
                                        </p:tgtEl>
                                      </p:cBhvr>
                                    </p:animEffect>
                                  </p:childTnLst>
                                </p:cTn>
                              </p:par>
                              <p:par>
                                <p:cTn id="70" presetID="10" presetClass="entr" presetSubtype="0" fill="hold" nodeType="withEffect">
                                  <p:stCondLst>
                                    <p:cond delay="0"/>
                                  </p:stCondLst>
                                  <p:childTnLst>
                                    <p:set>
                                      <p:cBhvr>
                                        <p:cTn id="71" dur="1" fill="hold">
                                          <p:stCondLst>
                                            <p:cond delay="0"/>
                                          </p:stCondLst>
                                        </p:cTn>
                                        <p:tgtEl>
                                          <p:spTgt spid="65"/>
                                        </p:tgtEl>
                                        <p:attrNameLst>
                                          <p:attrName>style.visibility</p:attrName>
                                        </p:attrNameLst>
                                      </p:cBhvr>
                                      <p:to>
                                        <p:strVal val="visible"/>
                                      </p:to>
                                    </p:set>
                                    <p:animEffect transition="in" filter="fade">
                                      <p:cBhvr>
                                        <p:cTn id="72" dur="500"/>
                                        <p:tgtEl>
                                          <p:spTgt spid="65"/>
                                        </p:tgtEl>
                                      </p:cBhvr>
                                    </p:animEffect>
                                  </p:childTnLst>
                                </p:cTn>
                              </p:par>
                              <p:par>
                                <p:cTn id="73" presetID="10" presetClass="entr" presetSubtype="0" fill="hold" nodeType="with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par>
                                <p:cTn id="76" presetID="10" presetClass="entr" presetSubtype="0" fill="hold" nodeType="withEffect">
                                  <p:stCondLst>
                                    <p:cond delay="0"/>
                                  </p:stCondLst>
                                  <p:childTnLst>
                                    <p:set>
                                      <p:cBhvr>
                                        <p:cTn id="77" dur="1" fill="hold">
                                          <p:stCondLst>
                                            <p:cond delay="0"/>
                                          </p:stCondLst>
                                        </p:cTn>
                                        <p:tgtEl>
                                          <p:spTgt spid="67"/>
                                        </p:tgtEl>
                                        <p:attrNameLst>
                                          <p:attrName>style.visibility</p:attrName>
                                        </p:attrNameLst>
                                      </p:cBhvr>
                                      <p:to>
                                        <p:strVal val="visible"/>
                                      </p:to>
                                    </p:set>
                                    <p:animEffect transition="in" filter="fade">
                                      <p:cBhvr>
                                        <p:cTn id="78" dur="500"/>
                                        <p:tgtEl>
                                          <p:spTgt spid="6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73"/>
                                        </p:tgtEl>
                                        <p:attrNameLst>
                                          <p:attrName>style.visibility</p:attrName>
                                        </p:attrNameLst>
                                      </p:cBhvr>
                                      <p:to>
                                        <p:strVal val="visible"/>
                                      </p:to>
                                    </p:set>
                                    <p:animEffect transition="in" filter="fade">
                                      <p:cBhvr>
                                        <p:cTn id="83" dur="500"/>
                                        <p:tgtEl>
                                          <p:spTgt spid="73"/>
                                        </p:tgtEl>
                                      </p:cBhvr>
                                    </p:animEffect>
                                  </p:childTnLst>
                                </p:cTn>
                              </p:par>
                              <p:par>
                                <p:cTn id="84" presetID="10" presetClass="entr" presetSubtype="0" fill="hold" nodeType="withEffect">
                                  <p:stCondLst>
                                    <p:cond delay="0"/>
                                  </p:stCondLst>
                                  <p:childTnLst>
                                    <p:set>
                                      <p:cBhvr>
                                        <p:cTn id="85" dur="1" fill="hold">
                                          <p:stCondLst>
                                            <p:cond delay="0"/>
                                          </p:stCondLst>
                                        </p:cTn>
                                        <p:tgtEl>
                                          <p:spTgt spid="75"/>
                                        </p:tgtEl>
                                        <p:attrNameLst>
                                          <p:attrName>style.visibility</p:attrName>
                                        </p:attrNameLst>
                                      </p:cBhvr>
                                      <p:to>
                                        <p:strVal val="visible"/>
                                      </p:to>
                                    </p:set>
                                    <p:animEffect transition="in" filter="fade">
                                      <p:cBhvr>
                                        <p:cTn id="86" dur="500"/>
                                        <p:tgtEl>
                                          <p:spTgt spid="7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fade">
                                      <p:cBhvr>
                                        <p:cTn id="9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6" grpId="0" animBg="1"/>
      <p:bldP spid="50" grpId="0" animBg="1"/>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5B0E27-F640-432F-B244-DD0D31D1B1F4}"/>
              </a:ext>
            </a:extLst>
          </p:cNvPr>
          <p:cNvSpPr>
            <a:spLocks noGrp="1"/>
          </p:cNvSpPr>
          <p:nvPr>
            <p:ph type="title"/>
          </p:nvPr>
        </p:nvSpPr>
        <p:spPr/>
        <p:txBody>
          <a:bodyPr/>
          <a:lstStyle/>
          <a:p>
            <a:r>
              <a:rPr lang="en-GB" dirty="0"/>
              <a:t>Maintenance Operations</a:t>
            </a:r>
          </a:p>
        </p:txBody>
      </p:sp>
      <p:graphicFrame>
        <p:nvGraphicFramePr>
          <p:cNvPr id="5" name="Content Placeholder 4">
            <a:extLst>
              <a:ext uri="{FF2B5EF4-FFF2-40B4-BE49-F238E27FC236}">
                <a16:creationId xmlns:a16="http://schemas.microsoft.com/office/drawing/2014/main" id="{38A2A075-BB1D-4EAF-A564-96E8CD3B5FBD}"/>
              </a:ext>
            </a:extLst>
          </p:cNvPr>
          <p:cNvGraphicFramePr>
            <a:graphicFrameLocks noGrp="1"/>
          </p:cNvGraphicFramePr>
          <p:nvPr>
            <p:ph idx="1"/>
            <p:extLst>
              <p:ext uri="{D42A27DB-BD31-4B8C-83A1-F6EECF244321}">
                <p14:modId xmlns:p14="http://schemas.microsoft.com/office/powerpoint/2010/main" val="18106880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62C6A5F0-572B-4EF7-9EF7-A30945211B76}"/>
              </a:ext>
            </a:extLst>
          </p:cNvPr>
          <p:cNvSpPr txBox="1"/>
          <p:nvPr/>
        </p:nvSpPr>
        <p:spPr>
          <a:xfrm>
            <a:off x="96185" y="6522935"/>
            <a:ext cx="5459832" cy="235898"/>
          </a:xfrm>
          <a:prstGeom prst="rect">
            <a:avLst/>
          </a:prstGeom>
          <a:noFill/>
        </p:spPr>
        <p:txBody>
          <a:bodyPr wrap="square" rtlCol="0">
            <a:spAutoFit/>
          </a:bodyPr>
          <a:lstStyle/>
          <a:p>
            <a:r>
              <a:rPr lang="en-GB" sz="933" i="1" dirty="0">
                <a:solidFill>
                  <a:schemeClr val="bg1"/>
                </a:solidFill>
              </a:rPr>
              <a:t>Source: https://docs.microsoft.com/en-us/azure/virtual-machines/windows/premium-storage</a:t>
            </a:r>
          </a:p>
        </p:txBody>
      </p:sp>
    </p:spTree>
    <p:custDataLst>
      <p:tags r:id="rId1"/>
    </p:custDataLst>
    <p:extLst>
      <p:ext uri="{BB962C8B-B14F-4D97-AF65-F5344CB8AC3E}">
        <p14:creationId xmlns:p14="http://schemas.microsoft.com/office/powerpoint/2010/main" val="330421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0ACCE3CC-00C5-4D03-8EE4-34B2BEEC7F24}"/>
                                            </p:graphicEl>
                                          </p:spTgt>
                                        </p:tgtEl>
                                        <p:attrNameLst>
                                          <p:attrName>style.visibility</p:attrName>
                                        </p:attrNameLst>
                                      </p:cBhvr>
                                      <p:to>
                                        <p:strVal val="visible"/>
                                      </p:to>
                                    </p:set>
                                    <p:animEffect transition="in" filter="fade">
                                      <p:cBhvr>
                                        <p:cTn id="7" dur="1000"/>
                                        <p:tgtEl>
                                          <p:spTgt spid="5">
                                            <p:graphicEl>
                                              <a:dgm id="{0ACCE3CC-00C5-4D03-8EE4-34B2BEEC7F24}"/>
                                            </p:graphicEl>
                                          </p:spTgt>
                                        </p:tgtEl>
                                      </p:cBhvr>
                                    </p:animEffect>
                                    <p:anim calcmode="lin" valueType="num">
                                      <p:cBhvr>
                                        <p:cTn id="8" dur="1000" fill="hold"/>
                                        <p:tgtEl>
                                          <p:spTgt spid="5">
                                            <p:graphicEl>
                                              <a:dgm id="{0ACCE3CC-00C5-4D03-8EE4-34B2BEEC7F24}"/>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0ACCE3CC-00C5-4D03-8EE4-34B2BEEC7F24}"/>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8C4700A5-89FF-4890-9511-4E6F31DC1A44}"/>
                                            </p:graphicEl>
                                          </p:spTgt>
                                        </p:tgtEl>
                                        <p:attrNameLst>
                                          <p:attrName>style.visibility</p:attrName>
                                        </p:attrNameLst>
                                      </p:cBhvr>
                                      <p:to>
                                        <p:strVal val="visible"/>
                                      </p:to>
                                    </p:set>
                                    <p:animEffect transition="in" filter="fade">
                                      <p:cBhvr>
                                        <p:cTn id="14" dur="1000"/>
                                        <p:tgtEl>
                                          <p:spTgt spid="5">
                                            <p:graphicEl>
                                              <a:dgm id="{8C4700A5-89FF-4890-9511-4E6F31DC1A44}"/>
                                            </p:graphicEl>
                                          </p:spTgt>
                                        </p:tgtEl>
                                      </p:cBhvr>
                                    </p:animEffect>
                                    <p:anim calcmode="lin" valueType="num">
                                      <p:cBhvr>
                                        <p:cTn id="15" dur="1000" fill="hold"/>
                                        <p:tgtEl>
                                          <p:spTgt spid="5">
                                            <p:graphicEl>
                                              <a:dgm id="{8C4700A5-89FF-4890-9511-4E6F31DC1A44}"/>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8C4700A5-89FF-4890-9511-4E6F31DC1A44}"/>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D0042BD8-A6AA-4E00-A47C-7606E04DE79A}"/>
                                            </p:graphicEl>
                                          </p:spTgt>
                                        </p:tgtEl>
                                        <p:attrNameLst>
                                          <p:attrName>style.visibility</p:attrName>
                                        </p:attrNameLst>
                                      </p:cBhvr>
                                      <p:to>
                                        <p:strVal val="visible"/>
                                      </p:to>
                                    </p:set>
                                    <p:animEffect transition="in" filter="fade">
                                      <p:cBhvr>
                                        <p:cTn id="21" dur="1000"/>
                                        <p:tgtEl>
                                          <p:spTgt spid="5">
                                            <p:graphicEl>
                                              <a:dgm id="{D0042BD8-A6AA-4E00-A47C-7606E04DE79A}"/>
                                            </p:graphicEl>
                                          </p:spTgt>
                                        </p:tgtEl>
                                      </p:cBhvr>
                                    </p:animEffect>
                                    <p:anim calcmode="lin" valueType="num">
                                      <p:cBhvr>
                                        <p:cTn id="22" dur="1000" fill="hold"/>
                                        <p:tgtEl>
                                          <p:spTgt spid="5">
                                            <p:graphicEl>
                                              <a:dgm id="{D0042BD8-A6AA-4E00-A47C-7606E04DE79A}"/>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D0042BD8-A6AA-4E00-A47C-7606E04DE79A}"/>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AA9F1F-1A12-4AA5-8818-99032B7DAED6}"/>
              </a:ext>
            </a:extLst>
          </p:cNvPr>
          <p:cNvSpPr>
            <a:spLocks noGrp="1"/>
          </p:cNvSpPr>
          <p:nvPr>
            <p:ph type="title"/>
          </p:nvPr>
        </p:nvSpPr>
        <p:spPr/>
        <p:txBody>
          <a:bodyPr/>
          <a:lstStyle/>
          <a:p>
            <a:r>
              <a:rPr lang="en-GB" dirty="0"/>
              <a:t>Questions</a:t>
            </a:r>
          </a:p>
        </p:txBody>
      </p:sp>
      <p:sp>
        <p:nvSpPr>
          <p:cNvPr id="5" name="Text Placeholder 4">
            <a:extLst>
              <a:ext uri="{FF2B5EF4-FFF2-40B4-BE49-F238E27FC236}">
                <a16:creationId xmlns:a16="http://schemas.microsoft.com/office/drawing/2014/main" id="{66A38DCE-7C8D-4EA5-A4E4-9AB7A4D4643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09052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AE6B-CD7A-4134-83D0-C6E8BEC43652}"/>
              </a:ext>
            </a:extLst>
          </p:cNvPr>
          <p:cNvSpPr>
            <a:spLocks noGrp="1"/>
          </p:cNvSpPr>
          <p:nvPr>
            <p:ph type="title"/>
          </p:nvPr>
        </p:nvSpPr>
        <p:spPr>
          <a:xfrm>
            <a:off x="392854" y="629266"/>
            <a:ext cx="6536266" cy="1676603"/>
          </a:xfrm>
        </p:spPr>
        <p:txBody>
          <a:bodyPr>
            <a:normAutofit/>
          </a:bodyPr>
          <a:lstStyle/>
          <a:p>
            <a:r>
              <a:rPr lang="en-US" dirty="0"/>
              <a:t>Session Feedback Day 2 (not optional!)</a:t>
            </a:r>
          </a:p>
        </p:txBody>
      </p:sp>
      <p:sp>
        <p:nvSpPr>
          <p:cNvPr id="3" name="Content Placeholder 2">
            <a:extLst>
              <a:ext uri="{FF2B5EF4-FFF2-40B4-BE49-F238E27FC236}">
                <a16:creationId xmlns:a16="http://schemas.microsoft.com/office/drawing/2014/main" id="{6FF4CB82-BD4C-416B-A2FD-2E1F83799CC9}"/>
              </a:ext>
            </a:extLst>
          </p:cNvPr>
          <p:cNvSpPr>
            <a:spLocks noGrp="1"/>
          </p:cNvSpPr>
          <p:nvPr>
            <p:ph idx="1"/>
          </p:nvPr>
        </p:nvSpPr>
        <p:spPr>
          <a:xfrm>
            <a:off x="304801" y="3747558"/>
            <a:ext cx="6624319" cy="1028672"/>
          </a:xfrm>
        </p:spPr>
        <p:txBody>
          <a:bodyPr>
            <a:normAutofit/>
          </a:bodyPr>
          <a:lstStyle/>
          <a:p>
            <a:pPr marL="0" indent="0">
              <a:buNone/>
            </a:pPr>
            <a:r>
              <a:rPr lang="en-US" sz="3200" dirty="0">
                <a:hlinkClick r:id="rId2"/>
              </a:rPr>
              <a:t>http://bit.ly/DataGrillen2019Day2</a:t>
            </a:r>
            <a:endParaRPr lang="en-US" sz="3200" dirty="0"/>
          </a:p>
          <a:p>
            <a:endParaRPr lang="en-US" sz="3200" dirty="0"/>
          </a:p>
        </p:txBody>
      </p:sp>
      <p:pic>
        <p:nvPicPr>
          <p:cNvPr id="5" name="Picture 4">
            <a:extLst>
              <a:ext uri="{FF2B5EF4-FFF2-40B4-BE49-F238E27FC236}">
                <a16:creationId xmlns:a16="http://schemas.microsoft.com/office/drawing/2014/main" id="{5D527E74-6FB8-4A5D-A449-7CA94A05DF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0613" y="698138"/>
            <a:ext cx="5461724" cy="5461724"/>
          </a:xfrm>
          <a:prstGeom prst="rect">
            <a:avLst/>
          </a:prstGeom>
          <a:effectLst/>
        </p:spPr>
      </p:pic>
    </p:spTree>
    <p:extLst>
      <p:ext uri="{BB962C8B-B14F-4D97-AF65-F5344CB8AC3E}">
        <p14:creationId xmlns:p14="http://schemas.microsoft.com/office/powerpoint/2010/main" val="2572304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EAE6B-CD7A-4134-83D0-C6E8BEC43652}"/>
              </a:ext>
            </a:extLst>
          </p:cNvPr>
          <p:cNvSpPr>
            <a:spLocks noGrp="1"/>
          </p:cNvSpPr>
          <p:nvPr>
            <p:ph type="title"/>
          </p:nvPr>
        </p:nvSpPr>
        <p:spPr>
          <a:xfrm>
            <a:off x="392854" y="629266"/>
            <a:ext cx="6536266" cy="1676603"/>
          </a:xfrm>
        </p:spPr>
        <p:txBody>
          <a:bodyPr>
            <a:normAutofit/>
          </a:bodyPr>
          <a:lstStyle/>
          <a:p>
            <a:r>
              <a:rPr lang="en-US" dirty="0"/>
              <a:t>Event Feedback </a:t>
            </a:r>
            <a:br>
              <a:rPr lang="en-US" dirty="0"/>
            </a:br>
            <a:r>
              <a:rPr lang="en-US" dirty="0"/>
              <a:t>(not optional!)</a:t>
            </a:r>
          </a:p>
        </p:txBody>
      </p:sp>
      <p:sp>
        <p:nvSpPr>
          <p:cNvPr id="3" name="Content Placeholder 2">
            <a:extLst>
              <a:ext uri="{FF2B5EF4-FFF2-40B4-BE49-F238E27FC236}">
                <a16:creationId xmlns:a16="http://schemas.microsoft.com/office/drawing/2014/main" id="{6FF4CB82-BD4C-416B-A2FD-2E1F83799CC9}"/>
              </a:ext>
            </a:extLst>
          </p:cNvPr>
          <p:cNvSpPr>
            <a:spLocks noGrp="1"/>
          </p:cNvSpPr>
          <p:nvPr>
            <p:ph idx="1"/>
          </p:nvPr>
        </p:nvSpPr>
        <p:spPr>
          <a:xfrm>
            <a:off x="304801" y="3747558"/>
            <a:ext cx="6624319" cy="1028672"/>
          </a:xfrm>
        </p:spPr>
        <p:txBody>
          <a:bodyPr>
            <a:normAutofit/>
          </a:bodyPr>
          <a:lstStyle/>
          <a:p>
            <a:pPr marL="0" indent="0">
              <a:buNone/>
            </a:pPr>
            <a:r>
              <a:rPr lang="en-US" sz="3200" dirty="0">
                <a:hlinkClick r:id="rId2"/>
              </a:rPr>
              <a:t>http://bit.ly/DataGrillen2019Event</a:t>
            </a:r>
            <a:endParaRPr lang="en-US" sz="3200" dirty="0"/>
          </a:p>
          <a:p>
            <a:endParaRPr lang="en-US" sz="3200" dirty="0"/>
          </a:p>
        </p:txBody>
      </p:sp>
      <p:pic>
        <p:nvPicPr>
          <p:cNvPr id="5" name="Picture 4">
            <a:extLst>
              <a:ext uri="{FF2B5EF4-FFF2-40B4-BE49-F238E27FC236}">
                <a16:creationId xmlns:a16="http://schemas.microsoft.com/office/drawing/2014/main" id="{5D527E74-6FB8-4A5D-A449-7CA94A05DF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0613" y="698138"/>
            <a:ext cx="5461724" cy="5461724"/>
          </a:xfrm>
          <a:prstGeom prst="rect">
            <a:avLst/>
          </a:prstGeom>
          <a:effectLst/>
        </p:spPr>
      </p:pic>
    </p:spTree>
    <p:extLst>
      <p:ext uri="{BB962C8B-B14F-4D97-AF65-F5344CB8AC3E}">
        <p14:creationId xmlns:p14="http://schemas.microsoft.com/office/powerpoint/2010/main" val="3241393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BAC502-F43D-40F8-8194-E45B9EB12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6112" y="5399015"/>
            <a:ext cx="3046780" cy="757725"/>
          </a:xfrm>
          <a:prstGeom prst="rect">
            <a:avLst/>
          </a:prstGeom>
        </p:spPr>
      </p:pic>
      <p:pic>
        <p:nvPicPr>
          <p:cNvPr id="13" name="Picture 12">
            <a:extLst>
              <a:ext uri="{FF2B5EF4-FFF2-40B4-BE49-F238E27FC236}">
                <a16:creationId xmlns:a16="http://schemas.microsoft.com/office/drawing/2014/main" id="{40F9A1AE-3022-4E21-9234-079AD3D0D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8137" y="4127566"/>
            <a:ext cx="3463724" cy="830317"/>
          </a:xfrm>
          <a:prstGeom prst="rect">
            <a:avLst/>
          </a:prstGeom>
        </p:spPr>
      </p:pic>
      <p:pic>
        <p:nvPicPr>
          <p:cNvPr id="15" name="Picture 14">
            <a:extLst>
              <a:ext uri="{FF2B5EF4-FFF2-40B4-BE49-F238E27FC236}">
                <a16:creationId xmlns:a16="http://schemas.microsoft.com/office/drawing/2014/main" id="{84A3AA57-A85A-49FD-B87F-63E28453E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4142" y="2310494"/>
            <a:ext cx="2857500" cy="828675"/>
          </a:xfrm>
          <a:prstGeom prst="rect">
            <a:avLst/>
          </a:prstGeom>
        </p:spPr>
      </p:pic>
      <p:pic>
        <p:nvPicPr>
          <p:cNvPr id="17" name="Picture 16">
            <a:extLst>
              <a:ext uri="{FF2B5EF4-FFF2-40B4-BE49-F238E27FC236}">
                <a16:creationId xmlns:a16="http://schemas.microsoft.com/office/drawing/2014/main" id="{524E6161-1F7D-4A49-ACE3-218C3C92BE1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85540" y="4243606"/>
            <a:ext cx="3001149" cy="598235"/>
          </a:xfrm>
          <a:prstGeom prst="rect">
            <a:avLst/>
          </a:prstGeom>
        </p:spPr>
      </p:pic>
      <p:pic>
        <p:nvPicPr>
          <p:cNvPr id="19" name="Picture 18">
            <a:extLst>
              <a:ext uri="{FF2B5EF4-FFF2-40B4-BE49-F238E27FC236}">
                <a16:creationId xmlns:a16="http://schemas.microsoft.com/office/drawing/2014/main" id="{36041732-5FF7-44B2-A2D6-FFB008F578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3299" y="313449"/>
            <a:ext cx="3310472" cy="1698341"/>
          </a:xfrm>
          <a:prstGeom prst="rect">
            <a:avLst/>
          </a:prstGeom>
        </p:spPr>
      </p:pic>
      <p:pic>
        <p:nvPicPr>
          <p:cNvPr id="23" name="Picture 22">
            <a:extLst>
              <a:ext uri="{FF2B5EF4-FFF2-40B4-BE49-F238E27FC236}">
                <a16:creationId xmlns:a16="http://schemas.microsoft.com/office/drawing/2014/main" id="{197C6743-618A-4E22-BF33-BF0B1CE0BD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5799" y="85981"/>
            <a:ext cx="3457093" cy="2153275"/>
          </a:xfrm>
          <a:prstGeom prst="rect">
            <a:avLst/>
          </a:prstGeom>
        </p:spPr>
      </p:pic>
      <p:pic>
        <p:nvPicPr>
          <p:cNvPr id="4" name="Picture 3">
            <a:extLst>
              <a:ext uri="{FF2B5EF4-FFF2-40B4-BE49-F238E27FC236}">
                <a16:creationId xmlns:a16="http://schemas.microsoft.com/office/drawing/2014/main" id="{33DCFDAF-DD57-4A51-A011-4AA55BD98F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85258" y="3283721"/>
            <a:ext cx="1953446" cy="1335024"/>
          </a:xfrm>
          <a:prstGeom prst="rect">
            <a:avLst/>
          </a:prstGeom>
        </p:spPr>
      </p:pic>
      <p:pic>
        <p:nvPicPr>
          <p:cNvPr id="6" name="Picture 5">
            <a:extLst>
              <a:ext uri="{FF2B5EF4-FFF2-40B4-BE49-F238E27FC236}">
                <a16:creationId xmlns:a16="http://schemas.microsoft.com/office/drawing/2014/main" id="{91A4CB87-BAE4-4ED3-A678-333F56EC33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6052" y="2385800"/>
            <a:ext cx="3550056" cy="678061"/>
          </a:xfrm>
          <a:prstGeom prst="rect">
            <a:avLst/>
          </a:prstGeom>
        </p:spPr>
      </p:pic>
      <p:pic>
        <p:nvPicPr>
          <p:cNvPr id="3" name="Picture 2">
            <a:extLst>
              <a:ext uri="{FF2B5EF4-FFF2-40B4-BE49-F238E27FC236}">
                <a16:creationId xmlns:a16="http://schemas.microsoft.com/office/drawing/2014/main" id="{36FBC5C3-A4BD-4615-AF00-C8C55036CE9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92534" y="1347398"/>
            <a:ext cx="1399925" cy="1192529"/>
          </a:xfrm>
          <a:prstGeom prst="rect">
            <a:avLst/>
          </a:prstGeom>
        </p:spPr>
      </p:pic>
      <p:pic>
        <p:nvPicPr>
          <p:cNvPr id="7" name="Picture 6">
            <a:extLst>
              <a:ext uri="{FF2B5EF4-FFF2-40B4-BE49-F238E27FC236}">
                <a16:creationId xmlns:a16="http://schemas.microsoft.com/office/drawing/2014/main" id="{65A858B0-CAC6-4568-958B-1D447BF6694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28604" y="5217241"/>
            <a:ext cx="2317558" cy="1121272"/>
          </a:xfrm>
          <a:prstGeom prst="rect">
            <a:avLst/>
          </a:prstGeom>
        </p:spPr>
      </p:pic>
    </p:spTree>
    <p:extLst>
      <p:ext uri="{BB962C8B-B14F-4D97-AF65-F5344CB8AC3E}">
        <p14:creationId xmlns:p14="http://schemas.microsoft.com/office/powerpoint/2010/main" val="2838055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2F024F8-41B6-4083-A13A-F7C3D2A3C083}"/>
              </a:ext>
            </a:extLst>
          </p:cNvPr>
          <p:cNvSpPr>
            <a:spLocks noGrp="1"/>
          </p:cNvSpPr>
          <p:nvPr>
            <p:ph type="title"/>
          </p:nvPr>
        </p:nvSpPr>
        <p:spPr/>
        <p:txBody>
          <a:bodyPr/>
          <a:lstStyle/>
          <a:p>
            <a:r>
              <a:rPr lang="en-GB" dirty="0"/>
              <a:t>What are Managed Instances?</a:t>
            </a:r>
          </a:p>
        </p:txBody>
      </p:sp>
      <p:sp>
        <p:nvSpPr>
          <p:cNvPr id="10" name="Rectangle: Rounded Corners 9">
            <a:extLst>
              <a:ext uri="{FF2B5EF4-FFF2-40B4-BE49-F238E27FC236}">
                <a16:creationId xmlns:a16="http://schemas.microsoft.com/office/drawing/2014/main" id="{2A501DC5-CFDE-430B-97BD-AEC4ECE4DCDC}"/>
              </a:ext>
            </a:extLst>
          </p:cNvPr>
          <p:cNvSpPr>
            <a:spLocks noChangeAspect="1"/>
          </p:cNvSpPr>
          <p:nvPr/>
        </p:nvSpPr>
        <p:spPr>
          <a:xfrm>
            <a:off x="5110162" y="1337118"/>
            <a:ext cx="1971680" cy="9386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2"/>
                </a:solidFill>
              </a:rPr>
              <a:t>SQL Server</a:t>
            </a:r>
          </a:p>
        </p:txBody>
      </p:sp>
      <p:sp>
        <p:nvSpPr>
          <p:cNvPr id="12" name="Rectangle: Rounded Corners 11">
            <a:extLst>
              <a:ext uri="{FF2B5EF4-FFF2-40B4-BE49-F238E27FC236}">
                <a16:creationId xmlns:a16="http://schemas.microsoft.com/office/drawing/2014/main" id="{8D1986FC-86EB-495C-8B4B-16E289F3B969}"/>
              </a:ext>
            </a:extLst>
          </p:cNvPr>
          <p:cNvSpPr>
            <a:spLocks noChangeAspect="1"/>
          </p:cNvSpPr>
          <p:nvPr/>
        </p:nvSpPr>
        <p:spPr>
          <a:xfrm>
            <a:off x="8435929" y="3175518"/>
            <a:ext cx="1971680" cy="938606"/>
          </a:xfrm>
          <a:prstGeom prst="roundRect">
            <a:avLst/>
          </a:prstGeom>
          <a:solidFill>
            <a:srgbClr val="27BEC7"/>
          </a:solidFill>
          <a:ln>
            <a:solidFill>
              <a:srgbClr val="27B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rPr>
              <a:t>Azure SQL DB</a:t>
            </a:r>
          </a:p>
        </p:txBody>
      </p:sp>
      <p:sp>
        <p:nvSpPr>
          <p:cNvPr id="13" name="Rectangle: Rounded Corners 12">
            <a:extLst>
              <a:ext uri="{FF2B5EF4-FFF2-40B4-BE49-F238E27FC236}">
                <a16:creationId xmlns:a16="http://schemas.microsoft.com/office/drawing/2014/main" id="{7EFD3C1A-235B-4FA3-9D6C-6A5D5C23F403}"/>
              </a:ext>
            </a:extLst>
          </p:cNvPr>
          <p:cNvSpPr>
            <a:spLocks noChangeAspect="1"/>
          </p:cNvSpPr>
          <p:nvPr/>
        </p:nvSpPr>
        <p:spPr>
          <a:xfrm>
            <a:off x="1784393" y="3175519"/>
            <a:ext cx="1971680" cy="938606"/>
          </a:xfrm>
          <a:prstGeom prst="roundRect">
            <a:avLst/>
          </a:prstGeom>
          <a:solidFill>
            <a:srgbClr val="27BEC7"/>
          </a:solidFill>
          <a:ln>
            <a:solidFill>
              <a:srgbClr val="27BE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bg1"/>
                </a:solidFill>
              </a:rPr>
              <a:t>Retail</a:t>
            </a:r>
          </a:p>
        </p:txBody>
      </p:sp>
      <p:cxnSp>
        <p:nvCxnSpPr>
          <p:cNvPr id="15" name="Straight Arrow Connector 14">
            <a:extLst>
              <a:ext uri="{FF2B5EF4-FFF2-40B4-BE49-F238E27FC236}">
                <a16:creationId xmlns:a16="http://schemas.microsoft.com/office/drawing/2014/main" id="{248C189E-0904-434B-9E38-F4905F781947}"/>
              </a:ext>
            </a:extLst>
          </p:cNvPr>
          <p:cNvCxnSpPr>
            <a:stCxn id="10" idx="2"/>
            <a:endCxn id="13" idx="0"/>
          </p:cNvCxnSpPr>
          <p:nvPr/>
        </p:nvCxnSpPr>
        <p:spPr>
          <a:xfrm rot="5400000">
            <a:off x="3983220" y="1062737"/>
            <a:ext cx="899795" cy="3325769"/>
          </a:xfrm>
          <a:prstGeom prst="curvedConnector3">
            <a:avLst>
              <a:gd name="adj1" fmla="val 50000"/>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601F542-BF73-48A8-8CC0-5E99D6B3DC0E}"/>
              </a:ext>
            </a:extLst>
          </p:cNvPr>
          <p:cNvCxnSpPr>
            <a:stCxn id="10" idx="2"/>
            <a:endCxn id="12" idx="0"/>
          </p:cNvCxnSpPr>
          <p:nvPr/>
        </p:nvCxnSpPr>
        <p:spPr>
          <a:xfrm rot="16200000" flipH="1">
            <a:off x="7308990" y="1062737"/>
            <a:ext cx="899794" cy="3325767"/>
          </a:xfrm>
          <a:prstGeom prst="curvedConnector3">
            <a:avLst>
              <a:gd name="adj1" fmla="val 50000"/>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6">
            <a:extLst>
              <a:ext uri="{FF2B5EF4-FFF2-40B4-BE49-F238E27FC236}">
                <a16:creationId xmlns:a16="http://schemas.microsoft.com/office/drawing/2014/main" id="{5AE7238B-A896-4BE3-92B3-03DA26BBB48D}"/>
              </a:ext>
            </a:extLst>
          </p:cNvPr>
          <p:cNvCxnSpPr>
            <a:cxnSpLocks/>
            <a:stCxn id="12" idx="2"/>
            <a:endCxn id="31" idx="0"/>
          </p:cNvCxnSpPr>
          <p:nvPr/>
        </p:nvCxnSpPr>
        <p:spPr>
          <a:xfrm rot="16200000" flipH="1">
            <a:off x="10041381" y="3494512"/>
            <a:ext cx="675538" cy="1914759"/>
          </a:xfrm>
          <a:prstGeom prst="curvedConnector3">
            <a:avLst>
              <a:gd name="adj1" fmla="val 50000"/>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7C88002-7C76-4F9F-87F9-92B6C1A0B831}"/>
              </a:ext>
            </a:extLst>
          </p:cNvPr>
          <p:cNvCxnSpPr>
            <a:cxnSpLocks/>
            <a:stCxn id="12" idx="2"/>
            <a:endCxn id="6" idx="0"/>
          </p:cNvCxnSpPr>
          <p:nvPr/>
        </p:nvCxnSpPr>
        <p:spPr>
          <a:xfrm>
            <a:off x="9421769" y="4114123"/>
            <a:ext cx="10684" cy="66563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16">
            <a:extLst>
              <a:ext uri="{FF2B5EF4-FFF2-40B4-BE49-F238E27FC236}">
                <a16:creationId xmlns:a16="http://schemas.microsoft.com/office/drawing/2014/main" id="{2F729F0A-68FF-4688-8ACB-2642E28CA6ED}"/>
              </a:ext>
            </a:extLst>
          </p:cNvPr>
          <p:cNvCxnSpPr>
            <a:cxnSpLocks/>
            <a:stCxn id="12" idx="2"/>
            <a:endCxn id="28" idx="0"/>
          </p:cNvCxnSpPr>
          <p:nvPr/>
        </p:nvCxnSpPr>
        <p:spPr>
          <a:xfrm rot="5400000">
            <a:off x="8106809" y="3474700"/>
            <a:ext cx="675538" cy="1954384"/>
          </a:xfrm>
          <a:prstGeom prst="curvedConnector3">
            <a:avLst>
              <a:gd name="adj1" fmla="val 50000"/>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BD61AF5B-3E9C-468B-AA44-63832297D441}"/>
              </a:ext>
            </a:extLst>
          </p:cNvPr>
          <p:cNvGrpSpPr/>
          <p:nvPr/>
        </p:nvGrpSpPr>
        <p:grpSpPr>
          <a:xfrm>
            <a:off x="463943" y="1811512"/>
            <a:ext cx="3547968" cy="492427"/>
            <a:chOff x="342000" y="942418"/>
            <a:chExt cx="2060118" cy="369332"/>
          </a:xfrm>
        </p:grpSpPr>
        <p:sp>
          <p:nvSpPr>
            <p:cNvPr id="33" name="TextBox 32">
              <a:extLst>
                <a:ext uri="{FF2B5EF4-FFF2-40B4-BE49-F238E27FC236}">
                  <a16:creationId xmlns:a16="http://schemas.microsoft.com/office/drawing/2014/main" id="{30B1C4A2-01CC-4178-AEE9-12335CC54B5A}"/>
                </a:ext>
              </a:extLst>
            </p:cNvPr>
            <p:cNvSpPr txBox="1"/>
            <p:nvPr/>
          </p:nvSpPr>
          <p:spPr>
            <a:xfrm>
              <a:off x="357146" y="942418"/>
              <a:ext cx="2044972" cy="346260"/>
            </a:xfrm>
            <a:prstGeom prst="rect">
              <a:avLst/>
            </a:prstGeom>
            <a:noFill/>
          </p:spPr>
          <p:txBody>
            <a:bodyPr wrap="square" rtlCol="0">
              <a:spAutoFit/>
            </a:bodyPr>
            <a:lstStyle/>
            <a:p>
              <a:r>
                <a:rPr lang="en-GB" sz="2400" dirty="0"/>
                <a:t> IaaS | Windows | Linux</a:t>
              </a:r>
            </a:p>
          </p:txBody>
        </p:sp>
        <p:sp>
          <p:nvSpPr>
            <p:cNvPr id="35" name="Double Brace 34">
              <a:extLst>
                <a:ext uri="{FF2B5EF4-FFF2-40B4-BE49-F238E27FC236}">
                  <a16:creationId xmlns:a16="http://schemas.microsoft.com/office/drawing/2014/main" id="{96D2F1AE-BEC7-4782-828B-6D838EFC93C7}"/>
                </a:ext>
              </a:extLst>
            </p:cNvPr>
            <p:cNvSpPr/>
            <p:nvPr/>
          </p:nvSpPr>
          <p:spPr>
            <a:xfrm>
              <a:off x="342000" y="942418"/>
              <a:ext cx="1935000" cy="369332"/>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a:p>
          </p:txBody>
        </p:sp>
      </p:grpSp>
      <p:grpSp>
        <p:nvGrpSpPr>
          <p:cNvPr id="41" name="Group 40">
            <a:extLst>
              <a:ext uri="{FF2B5EF4-FFF2-40B4-BE49-F238E27FC236}">
                <a16:creationId xmlns:a16="http://schemas.microsoft.com/office/drawing/2014/main" id="{92EA5E47-1077-4E8C-B820-96BF3489ABF1}"/>
              </a:ext>
            </a:extLst>
          </p:cNvPr>
          <p:cNvGrpSpPr/>
          <p:nvPr/>
        </p:nvGrpSpPr>
        <p:grpSpPr>
          <a:xfrm>
            <a:off x="10720231" y="1811512"/>
            <a:ext cx="1088468" cy="492427"/>
            <a:chOff x="8040280" y="942418"/>
            <a:chExt cx="835908" cy="369332"/>
          </a:xfrm>
        </p:grpSpPr>
        <p:sp>
          <p:nvSpPr>
            <p:cNvPr id="34" name="TextBox 33">
              <a:extLst>
                <a:ext uri="{FF2B5EF4-FFF2-40B4-BE49-F238E27FC236}">
                  <a16:creationId xmlns:a16="http://schemas.microsoft.com/office/drawing/2014/main" id="{C2887089-1C6F-4A36-86CB-3E987AF16332}"/>
                </a:ext>
              </a:extLst>
            </p:cNvPr>
            <p:cNvSpPr txBox="1"/>
            <p:nvPr/>
          </p:nvSpPr>
          <p:spPr>
            <a:xfrm>
              <a:off x="8130905" y="942418"/>
              <a:ext cx="745283" cy="346260"/>
            </a:xfrm>
            <a:prstGeom prst="rect">
              <a:avLst/>
            </a:prstGeom>
            <a:noFill/>
          </p:spPr>
          <p:txBody>
            <a:bodyPr wrap="square" rtlCol="0">
              <a:spAutoFit/>
            </a:bodyPr>
            <a:lstStyle/>
            <a:p>
              <a:r>
                <a:rPr lang="en-GB" sz="2400" dirty="0"/>
                <a:t>PaaS</a:t>
              </a:r>
            </a:p>
          </p:txBody>
        </p:sp>
        <p:sp>
          <p:nvSpPr>
            <p:cNvPr id="36" name="Double Brace 35">
              <a:extLst>
                <a:ext uri="{FF2B5EF4-FFF2-40B4-BE49-F238E27FC236}">
                  <a16:creationId xmlns:a16="http://schemas.microsoft.com/office/drawing/2014/main" id="{3E0B63A8-C020-4EC8-AEC4-EF68083ADB87}"/>
                </a:ext>
              </a:extLst>
            </p:cNvPr>
            <p:cNvSpPr/>
            <p:nvPr/>
          </p:nvSpPr>
          <p:spPr>
            <a:xfrm>
              <a:off x="8040280" y="942418"/>
              <a:ext cx="773978" cy="369332"/>
            </a:xfrm>
            <a:prstGeom prst="brace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a:p>
          </p:txBody>
        </p:sp>
      </p:grpSp>
      <p:grpSp>
        <p:nvGrpSpPr>
          <p:cNvPr id="39" name="Group 38">
            <a:extLst>
              <a:ext uri="{FF2B5EF4-FFF2-40B4-BE49-F238E27FC236}">
                <a16:creationId xmlns:a16="http://schemas.microsoft.com/office/drawing/2014/main" id="{4B96DA7F-2608-4B78-8CC7-B86045DC0F61}"/>
              </a:ext>
            </a:extLst>
          </p:cNvPr>
          <p:cNvGrpSpPr/>
          <p:nvPr/>
        </p:nvGrpSpPr>
        <p:grpSpPr>
          <a:xfrm>
            <a:off x="435748" y="4985843"/>
            <a:ext cx="4939034" cy="1233210"/>
            <a:chOff x="326680" y="3739417"/>
            <a:chExt cx="3704391" cy="924937"/>
          </a:xfrm>
        </p:grpSpPr>
        <p:sp>
          <p:nvSpPr>
            <p:cNvPr id="37" name="TextBox 36">
              <a:extLst>
                <a:ext uri="{FF2B5EF4-FFF2-40B4-BE49-F238E27FC236}">
                  <a16:creationId xmlns:a16="http://schemas.microsoft.com/office/drawing/2014/main" id="{FDC2E62A-4FAE-48D7-AA37-EBD4FCBD9CF7}"/>
                </a:ext>
              </a:extLst>
            </p:cNvPr>
            <p:cNvSpPr txBox="1"/>
            <p:nvPr/>
          </p:nvSpPr>
          <p:spPr>
            <a:xfrm>
              <a:off x="443851" y="3739417"/>
              <a:ext cx="3587220" cy="900276"/>
            </a:xfrm>
            <a:prstGeom prst="rect">
              <a:avLst/>
            </a:prstGeom>
            <a:noFill/>
          </p:spPr>
          <p:txBody>
            <a:bodyPr wrap="square" rtlCol="0">
              <a:spAutoFit/>
            </a:bodyPr>
            <a:lstStyle/>
            <a:p>
              <a:pPr marL="381001" indent="-381001">
                <a:buFont typeface="Arial" panose="020B0604020202020204" pitchFamily="34" charset="0"/>
                <a:buChar char="•"/>
              </a:pPr>
              <a:r>
                <a:rPr lang="en-GB" sz="2400" dirty="0"/>
                <a:t>On-premises – Physical/Virtual</a:t>
              </a:r>
            </a:p>
            <a:p>
              <a:pPr marL="381001" indent="-381001">
                <a:buFont typeface="Arial" panose="020B0604020202020204" pitchFamily="34" charset="0"/>
                <a:buChar char="•"/>
              </a:pPr>
              <a:r>
                <a:rPr lang="en-GB" sz="2400" dirty="0"/>
                <a:t>IaaS VMs (Azure, Google, AWS)</a:t>
              </a:r>
            </a:p>
            <a:p>
              <a:pPr marL="381001" indent="-381001">
                <a:buFont typeface="Arial" panose="020B0604020202020204" pitchFamily="34" charset="0"/>
                <a:buChar char="•"/>
              </a:pPr>
              <a:r>
                <a:rPr lang="en-GB" sz="2400" dirty="0"/>
                <a:t>RDS for SQL Server</a:t>
              </a:r>
            </a:p>
          </p:txBody>
        </p:sp>
        <p:sp>
          <p:nvSpPr>
            <p:cNvPr id="38" name="Double Bracket 37">
              <a:extLst>
                <a:ext uri="{FF2B5EF4-FFF2-40B4-BE49-F238E27FC236}">
                  <a16:creationId xmlns:a16="http://schemas.microsoft.com/office/drawing/2014/main" id="{06B210F3-DC8A-4CFE-A1AE-8E3ACB831D5F}"/>
                </a:ext>
              </a:extLst>
            </p:cNvPr>
            <p:cNvSpPr/>
            <p:nvPr/>
          </p:nvSpPr>
          <p:spPr>
            <a:xfrm>
              <a:off x="326680" y="3741024"/>
              <a:ext cx="3704387" cy="923330"/>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a:p>
          </p:txBody>
        </p:sp>
      </p:grpSp>
      <p:cxnSp>
        <p:nvCxnSpPr>
          <p:cNvPr id="43" name="Straight Connector 42">
            <a:extLst>
              <a:ext uri="{FF2B5EF4-FFF2-40B4-BE49-F238E27FC236}">
                <a16:creationId xmlns:a16="http://schemas.microsoft.com/office/drawing/2014/main" id="{B88B1E7B-1F72-4913-BA28-F98BAA0A37C5}"/>
              </a:ext>
            </a:extLst>
          </p:cNvPr>
          <p:cNvCxnSpPr>
            <a:cxnSpLocks/>
            <a:stCxn id="10" idx="2"/>
          </p:cNvCxnSpPr>
          <p:nvPr/>
        </p:nvCxnSpPr>
        <p:spPr>
          <a:xfrm flipH="1">
            <a:off x="6096000" y="2275724"/>
            <a:ext cx="2" cy="403319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8D7C8B7F-992A-4CEE-95D6-371271520622}"/>
              </a:ext>
            </a:extLst>
          </p:cNvPr>
          <p:cNvPicPr>
            <a:picLocks noChangeAspect="1"/>
          </p:cNvPicPr>
          <p:nvPr/>
        </p:nvPicPr>
        <p:blipFill>
          <a:blip r:embed="rId4"/>
          <a:stretch>
            <a:fillRect/>
          </a:stretch>
        </p:blipFill>
        <p:spPr>
          <a:xfrm>
            <a:off x="6922273" y="4789661"/>
            <a:ext cx="1090225" cy="1432667"/>
          </a:xfrm>
          <a:prstGeom prst="rect">
            <a:avLst/>
          </a:prstGeom>
        </p:spPr>
      </p:pic>
      <p:pic>
        <p:nvPicPr>
          <p:cNvPr id="31" name="Picture 30" descr="A close up of a sign&#10;&#10;Description automatically generated">
            <a:extLst>
              <a:ext uri="{FF2B5EF4-FFF2-40B4-BE49-F238E27FC236}">
                <a16:creationId xmlns:a16="http://schemas.microsoft.com/office/drawing/2014/main" id="{65BA2BDC-B6E6-4330-A54A-5EAEDEE9313A}"/>
              </a:ext>
            </a:extLst>
          </p:cNvPr>
          <p:cNvPicPr>
            <a:picLocks noChangeAspect="1"/>
          </p:cNvPicPr>
          <p:nvPr/>
        </p:nvPicPr>
        <p:blipFill>
          <a:blip r:embed="rId5"/>
          <a:stretch>
            <a:fillRect/>
          </a:stretch>
        </p:blipFill>
        <p:spPr>
          <a:xfrm>
            <a:off x="10635904" y="4789662"/>
            <a:ext cx="1401248" cy="1401248"/>
          </a:xfrm>
          <a:prstGeom prst="rect">
            <a:avLst/>
          </a:prstGeom>
        </p:spPr>
      </p:pic>
      <p:pic>
        <p:nvPicPr>
          <p:cNvPr id="6" name="Picture 5" descr="A close up of a logo&#10;&#10;Description automatically generated">
            <a:extLst>
              <a:ext uri="{FF2B5EF4-FFF2-40B4-BE49-F238E27FC236}">
                <a16:creationId xmlns:a16="http://schemas.microsoft.com/office/drawing/2014/main" id="{B919492D-5332-4DA0-9FD4-6ACF862CAD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1923" y="4779756"/>
            <a:ext cx="1421062" cy="1421062"/>
          </a:xfrm>
          <a:prstGeom prst="rect">
            <a:avLst/>
          </a:prstGeom>
        </p:spPr>
      </p:pic>
    </p:spTree>
    <p:custDataLst>
      <p:tags r:id="rId1"/>
    </p:custDataLst>
    <p:extLst>
      <p:ext uri="{BB962C8B-B14F-4D97-AF65-F5344CB8AC3E}">
        <p14:creationId xmlns:p14="http://schemas.microsoft.com/office/powerpoint/2010/main" val="3641532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up)">
                                      <p:cBhvr>
                                        <p:cTn id="21" dur="500"/>
                                        <p:tgtEl>
                                          <p:spTgt spid="43"/>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up)">
                                      <p:cBhvr>
                                        <p:cTn id="34" dur="500"/>
                                        <p:tgtEl>
                                          <p:spTgt spid="17"/>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up)">
                                      <p:cBhvr>
                                        <p:cTn id="46" dur="500"/>
                                        <p:tgtEl>
                                          <p:spTgt spid="21"/>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up)">
                                      <p:cBhvr>
                                        <p:cTn id="55" dur="500"/>
                                        <p:tgtEl>
                                          <p:spTgt spid="29"/>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wipe(up)">
                                      <p:cBhvr>
                                        <p:cTn id="64" dur="500"/>
                                        <p:tgtEl>
                                          <p:spTgt spid="30"/>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fade">
                                      <p:cBhvr>
                                        <p:cTn id="6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E61C-B887-4343-81BD-593746B9EBEA}"/>
              </a:ext>
            </a:extLst>
          </p:cNvPr>
          <p:cNvSpPr>
            <a:spLocks noGrp="1"/>
          </p:cNvSpPr>
          <p:nvPr>
            <p:ph type="title"/>
          </p:nvPr>
        </p:nvSpPr>
        <p:spPr/>
        <p:txBody>
          <a:bodyPr/>
          <a:lstStyle/>
          <a:p>
            <a:r>
              <a:rPr lang="en-GB" dirty="0"/>
              <a:t>Versions of Managed Instance</a:t>
            </a:r>
          </a:p>
        </p:txBody>
      </p:sp>
      <p:sp>
        <p:nvSpPr>
          <p:cNvPr id="4" name="Text Placeholder 3">
            <a:extLst>
              <a:ext uri="{FF2B5EF4-FFF2-40B4-BE49-F238E27FC236}">
                <a16:creationId xmlns:a16="http://schemas.microsoft.com/office/drawing/2014/main" id="{2C249254-C884-4DCF-8632-BEB27D83759F}"/>
              </a:ext>
            </a:extLst>
          </p:cNvPr>
          <p:cNvSpPr>
            <a:spLocks noGrp="1"/>
          </p:cNvSpPr>
          <p:nvPr>
            <p:ph type="body" idx="1"/>
          </p:nvPr>
        </p:nvSpPr>
        <p:spPr/>
        <p:txBody>
          <a:bodyPr/>
          <a:lstStyle/>
          <a:p>
            <a:r>
              <a:rPr lang="en-GB" dirty="0"/>
              <a:t>General Purpose</a:t>
            </a:r>
          </a:p>
        </p:txBody>
      </p:sp>
      <p:graphicFrame>
        <p:nvGraphicFramePr>
          <p:cNvPr id="16" name="Content Placeholder 15">
            <a:extLst>
              <a:ext uri="{FF2B5EF4-FFF2-40B4-BE49-F238E27FC236}">
                <a16:creationId xmlns:a16="http://schemas.microsoft.com/office/drawing/2014/main" id="{20EA07AC-AD9C-448A-AB53-AACB6766BE63}"/>
              </a:ext>
            </a:extLst>
          </p:cNvPr>
          <p:cNvGraphicFramePr>
            <a:graphicFrameLocks noGrp="1"/>
          </p:cNvGraphicFramePr>
          <p:nvPr>
            <p:ph sz="half" idx="2"/>
            <p:extLst>
              <p:ext uri="{D42A27DB-BD31-4B8C-83A1-F6EECF244321}">
                <p14:modId xmlns:p14="http://schemas.microsoft.com/office/powerpoint/2010/main" val="3552797340"/>
              </p:ext>
            </p:extLst>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5">
            <a:extLst>
              <a:ext uri="{FF2B5EF4-FFF2-40B4-BE49-F238E27FC236}">
                <a16:creationId xmlns:a16="http://schemas.microsoft.com/office/drawing/2014/main" id="{785B2779-7B57-4FD7-A289-4308545F2306}"/>
              </a:ext>
            </a:extLst>
          </p:cNvPr>
          <p:cNvSpPr>
            <a:spLocks noGrp="1"/>
          </p:cNvSpPr>
          <p:nvPr>
            <p:ph type="body" sz="quarter" idx="3"/>
          </p:nvPr>
        </p:nvSpPr>
        <p:spPr/>
        <p:txBody>
          <a:bodyPr/>
          <a:lstStyle/>
          <a:p>
            <a:r>
              <a:rPr lang="en-GB" dirty="0"/>
              <a:t>Business Critical</a:t>
            </a:r>
          </a:p>
        </p:txBody>
      </p:sp>
      <p:graphicFrame>
        <p:nvGraphicFramePr>
          <p:cNvPr id="17" name="Content Placeholder 16">
            <a:extLst>
              <a:ext uri="{FF2B5EF4-FFF2-40B4-BE49-F238E27FC236}">
                <a16:creationId xmlns:a16="http://schemas.microsoft.com/office/drawing/2014/main" id="{5FC855EF-EA68-4E55-819B-11138FD1B6D7}"/>
              </a:ext>
            </a:extLst>
          </p:cNvPr>
          <p:cNvGraphicFramePr>
            <a:graphicFrameLocks noGrp="1"/>
          </p:cNvGraphicFramePr>
          <p:nvPr>
            <p:ph sz="quarter" idx="4"/>
            <p:extLst>
              <p:ext uri="{D42A27DB-BD31-4B8C-83A1-F6EECF244321}">
                <p14:modId xmlns:p14="http://schemas.microsoft.com/office/powerpoint/2010/main" val="4159170022"/>
              </p:ext>
            </p:extLst>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1876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graphicEl>
                                              <a:dgm id="{B32FF18D-1275-4F18-BC30-4A1631378BD7}"/>
                                            </p:graphicEl>
                                          </p:spTgt>
                                        </p:tgtEl>
                                        <p:attrNameLst>
                                          <p:attrName>style.visibility</p:attrName>
                                        </p:attrNameLst>
                                      </p:cBhvr>
                                      <p:to>
                                        <p:strVal val="visible"/>
                                      </p:to>
                                    </p:set>
                                    <p:animEffect transition="in" filter="fade">
                                      <p:cBhvr>
                                        <p:cTn id="7" dur="1000"/>
                                        <p:tgtEl>
                                          <p:spTgt spid="16">
                                            <p:graphicEl>
                                              <a:dgm id="{B32FF18D-1275-4F18-BC30-4A1631378BD7}"/>
                                            </p:graphicEl>
                                          </p:spTgt>
                                        </p:tgtEl>
                                      </p:cBhvr>
                                    </p:animEffect>
                                    <p:anim calcmode="lin" valueType="num">
                                      <p:cBhvr>
                                        <p:cTn id="8" dur="1000" fill="hold"/>
                                        <p:tgtEl>
                                          <p:spTgt spid="16">
                                            <p:graphicEl>
                                              <a:dgm id="{B32FF18D-1275-4F18-BC30-4A1631378BD7}"/>
                                            </p:graphicEl>
                                          </p:spTgt>
                                        </p:tgtEl>
                                        <p:attrNameLst>
                                          <p:attrName>ppt_x</p:attrName>
                                        </p:attrNameLst>
                                      </p:cBhvr>
                                      <p:tavLst>
                                        <p:tav tm="0">
                                          <p:val>
                                            <p:strVal val="#ppt_x"/>
                                          </p:val>
                                        </p:tav>
                                        <p:tav tm="100000">
                                          <p:val>
                                            <p:strVal val="#ppt_x"/>
                                          </p:val>
                                        </p:tav>
                                      </p:tavLst>
                                    </p:anim>
                                    <p:anim calcmode="lin" valueType="num">
                                      <p:cBhvr>
                                        <p:cTn id="9" dur="1000" fill="hold"/>
                                        <p:tgtEl>
                                          <p:spTgt spid="16">
                                            <p:graphicEl>
                                              <a:dgm id="{B32FF18D-1275-4F18-BC30-4A1631378BD7}"/>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graphicEl>
                                              <a:dgm id="{A029860E-E871-4B27-ADF9-6E12A6633D43}"/>
                                            </p:graphicEl>
                                          </p:spTgt>
                                        </p:tgtEl>
                                        <p:attrNameLst>
                                          <p:attrName>style.visibility</p:attrName>
                                        </p:attrNameLst>
                                      </p:cBhvr>
                                      <p:to>
                                        <p:strVal val="visible"/>
                                      </p:to>
                                    </p:set>
                                    <p:animEffect transition="in" filter="fade">
                                      <p:cBhvr>
                                        <p:cTn id="14" dur="1000"/>
                                        <p:tgtEl>
                                          <p:spTgt spid="17">
                                            <p:graphicEl>
                                              <a:dgm id="{A029860E-E871-4B27-ADF9-6E12A6633D43}"/>
                                            </p:graphicEl>
                                          </p:spTgt>
                                        </p:tgtEl>
                                      </p:cBhvr>
                                    </p:animEffect>
                                    <p:anim calcmode="lin" valueType="num">
                                      <p:cBhvr>
                                        <p:cTn id="15" dur="1000" fill="hold"/>
                                        <p:tgtEl>
                                          <p:spTgt spid="17">
                                            <p:graphicEl>
                                              <a:dgm id="{A029860E-E871-4B27-ADF9-6E12A6633D43}"/>
                                            </p:graphicEl>
                                          </p:spTgt>
                                        </p:tgtEl>
                                        <p:attrNameLst>
                                          <p:attrName>ppt_x</p:attrName>
                                        </p:attrNameLst>
                                      </p:cBhvr>
                                      <p:tavLst>
                                        <p:tav tm="0">
                                          <p:val>
                                            <p:strVal val="#ppt_x"/>
                                          </p:val>
                                        </p:tav>
                                        <p:tav tm="100000">
                                          <p:val>
                                            <p:strVal val="#ppt_x"/>
                                          </p:val>
                                        </p:tav>
                                      </p:tavLst>
                                    </p:anim>
                                    <p:anim calcmode="lin" valueType="num">
                                      <p:cBhvr>
                                        <p:cTn id="16" dur="1000" fill="hold"/>
                                        <p:tgtEl>
                                          <p:spTgt spid="17">
                                            <p:graphicEl>
                                              <a:dgm id="{A029860E-E871-4B27-ADF9-6E12A6633D43}"/>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graphicEl>
                                              <a:dgm id="{B0394250-1A1D-4387-B51E-7591259187D9}"/>
                                            </p:graphicEl>
                                          </p:spTgt>
                                        </p:tgtEl>
                                        <p:attrNameLst>
                                          <p:attrName>style.visibility</p:attrName>
                                        </p:attrNameLst>
                                      </p:cBhvr>
                                      <p:to>
                                        <p:strVal val="visible"/>
                                      </p:to>
                                    </p:set>
                                    <p:animEffect transition="in" filter="fade">
                                      <p:cBhvr>
                                        <p:cTn id="21" dur="1000"/>
                                        <p:tgtEl>
                                          <p:spTgt spid="16">
                                            <p:graphicEl>
                                              <a:dgm id="{B0394250-1A1D-4387-B51E-7591259187D9}"/>
                                            </p:graphicEl>
                                          </p:spTgt>
                                        </p:tgtEl>
                                      </p:cBhvr>
                                    </p:animEffect>
                                    <p:anim calcmode="lin" valueType="num">
                                      <p:cBhvr>
                                        <p:cTn id="22" dur="1000" fill="hold"/>
                                        <p:tgtEl>
                                          <p:spTgt spid="16">
                                            <p:graphicEl>
                                              <a:dgm id="{B0394250-1A1D-4387-B51E-7591259187D9}"/>
                                            </p:graphicEl>
                                          </p:spTgt>
                                        </p:tgtEl>
                                        <p:attrNameLst>
                                          <p:attrName>ppt_x</p:attrName>
                                        </p:attrNameLst>
                                      </p:cBhvr>
                                      <p:tavLst>
                                        <p:tav tm="0">
                                          <p:val>
                                            <p:strVal val="#ppt_x"/>
                                          </p:val>
                                        </p:tav>
                                        <p:tav tm="100000">
                                          <p:val>
                                            <p:strVal val="#ppt_x"/>
                                          </p:val>
                                        </p:tav>
                                      </p:tavLst>
                                    </p:anim>
                                    <p:anim calcmode="lin" valueType="num">
                                      <p:cBhvr>
                                        <p:cTn id="23" dur="1000" fill="hold"/>
                                        <p:tgtEl>
                                          <p:spTgt spid="16">
                                            <p:graphicEl>
                                              <a:dgm id="{B0394250-1A1D-4387-B51E-7591259187D9}"/>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graphicEl>
                                              <a:dgm id="{283471EA-4AD1-4DC3-8EC4-D8B202F32F2B}"/>
                                            </p:graphicEl>
                                          </p:spTgt>
                                        </p:tgtEl>
                                        <p:attrNameLst>
                                          <p:attrName>style.visibility</p:attrName>
                                        </p:attrNameLst>
                                      </p:cBhvr>
                                      <p:to>
                                        <p:strVal val="visible"/>
                                      </p:to>
                                    </p:set>
                                    <p:animEffect transition="in" filter="fade">
                                      <p:cBhvr>
                                        <p:cTn id="28" dur="1000"/>
                                        <p:tgtEl>
                                          <p:spTgt spid="17">
                                            <p:graphicEl>
                                              <a:dgm id="{283471EA-4AD1-4DC3-8EC4-D8B202F32F2B}"/>
                                            </p:graphicEl>
                                          </p:spTgt>
                                        </p:tgtEl>
                                      </p:cBhvr>
                                    </p:animEffect>
                                    <p:anim calcmode="lin" valueType="num">
                                      <p:cBhvr>
                                        <p:cTn id="29" dur="1000" fill="hold"/>
                                        <p:tgtEl>
                                          <p:spTgt spid="17">
                                            <p:graphicEl>
                                              <a:dgm id="{283471EA-4AD1-4DC3-8EC4-D8B202F32F2B}"/>
                                            </p:graphicEl>
                                          </p:spTgt>
                                        </p:tgtEl>
                                        <p:attrNameLst>
                                          <p:attrName>ppt_x</p:attrName>
                                        </p:attrNameLst>
                                      </p:cBhvr>
                                      <p:tavLst>
                                        <p:tav tm="0">
                                          <p:val>
                                            <p:strVal val="#ppt_x"/>
                                          </p:val>
                                        </p:tav>
                                        <p:tav tm="100000">
                                          <p:val>
                                            <p:strVal val="#ppt_x"/>
                                          </p:val>
                                        </p:tav>
                                      </p:tavLst>
                                    </p:anim>
                                    <p:anim calcmode="lin" valueType="num">
                                      <p:cBhvr>
                                        <p:cTn id="30" dur="1000" fill="hold"/>
                                        <p:tgtEl>
                                          <p:spTgt spid="17">
                                            <p:graphicEl>
                                              <a:dgm id="{283471EA-4AD1-4DC3-8EC4-D8B202F32F2B}"/>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6">
                                            <p:graphicEl>
                                              <a:dgm id="{9722C184-B5AF-44CE-9017-3B1ADD789EB1}"/>
                                            </p:graphicEl>
                                          </p:spTgt>
                                        </p:tgtEl>
                                        <p:attrNameLst>
                                          <p:attrName>style.visibility</p:attrName>
                                        </p:attrNameLst>
                                      </p:cBhvr>
                                      <p:to>
                                        <p:strVal val="visible"/>
                                      </p:to>
                                    </p:set>
                                    <p:animEffect transition="in" filter="fade">
                                      <p:cBhvr>
                                        <p:cTn id="35" dur="1000"/>
                                        <p:tgtEl>
                                          <p:spTgt spid="16">
                                            <p:graphicEl>
                                              <a:dgm id="{9722C184-B5AF-44CE-9017-3B1ADD789EB1}"/>
                                            </p:graphicEl>
                                          </p:spTgt>
                                        </p:tgtEl>
                                      </p:cBhvr>
                                    </p:animEffect>
                                    <p:anim calcmode="lin" valueType="num">
                                      <p:cBhvr>
                                        <p:cTn id="36" dur="1000" fill="hold"/>
                                        <p:tgtEl>
                                          <p:spTgt spid="16">
                                            <p:graphicEl>
                                              <a:dgm id="{9722C184-B5AF-44CE-9017-3B1ADD789EB1}"/>
                                            </p:graphicEl>
                                          </p:spTgt>
                                        </p:tgtEl>
                                        <p:attrNameLst>
                                          <p:attrName>ppt_x</p:attrName>
                                        </p:attrNameLst>
                                      </p:cBhvr>
                                      <p:tavLst>
                                        <p:tav tm="0">
                                          <p:val>
                                            <p:strVal val="#ppt_x"/>
                                          </p:val>
                                        </p:tav>
                                        <p:tav tm="100000">
                                          <p:val>
                                            <p:strVal val="#ppt_x"/>
                                          </p:val>
                                        </p:tav>
                                      </p:tavLst>
                                    </p:anim>
                                    <p:anim calcmode="lin" valueType="num">
                                      <p:cBhvr>
                                        <p:cTn id="37" dur="1000" fill="hold"/>
                                        <p:tgtEl>
                                          <p:spTgt spid="16">
                                            <p:graphicEl>
                                              <a:dgm id="{9722C184-B5AF-44CE-9017-3B1ADD789EB1}"/>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graphicEl>
                                              <a:dgm id="{9EEE192E-9850-45C5-8463-EB0807881B33}"/>
                                            </p:graphicEl>
                                          </p:spTgt>
                                        </p:tgtEl>
                                        <p:attrNameLst>
                                          <p:attrName>style.visibility</p:attrName>
                                        </p:attrNameLst>
                                      </p:cBhvr>
                                      <p:to>
                                        <p:strVal val="visible"/>
                                      </p:to>
                                    </p:set>
                                    <p:animEffect transition="in" filter="fade">
                                      <p:cBhvr>
                                        <p:cTn id="42" dur="1000"/>
                                        <p:tgtEl>
                                          <p:spTgt spid="17">
                                            <p:graphicEl>
                                              <a:dgm id="{9EEE192E-9850-45C5-8463-EB0807881B33}"/>
                                            </p:graphicEl>
                                          </p:spTgt>
                                        </p:tgtEl>
                                      </p:cBhvr>
                                    </p:animEffect>
                                    <p:anim calcmode="lin" valueType="num">
                                      <p:cBhvr>
                                        <p:cTn id="43" dur="1000" fill="hold"/>
                                        <p:tgtEl>
                                          <p:spTgt spid="17">
                                            <p:graphicEl>
                                              <a:dgm id="{9EEE192E-9850-45C5-8463-EB0807881B33}"/>
                                            </p:graphicEl>
                                          </p:spTgt>
                                        </p:tgtEl>
                                        <p:attrNameLst>
                                          <p:attrName>ppt_x</p:attrName>
                                        </p:attrNameLst>
                                      </p:cBhvr>
                                      <p:tavLst>
                                        <p:tav tm="0">
                                          <p:val>
                                            <p:strVal val="#ppt_x"/>
                                          </p:val>
                                        </p:tav>
                                        <p:tav tm="100000">
                                          <p:val>
                                            <p:strVal val="#ppt_x"/>
                                          </p:val>
                                        </p:tav>
                                      </p:tavLst>
                                    </p:anim>
                                    <p:anim calcmode="lin" valueType="num">
                                      <p:cBhvr>
                                        <p:cTn id="44" dur="1000" fill="hold"/>
                                        <p:tgtEl>
                                          <p:spTgt spid="17">
                                            <p:graphicEl>
                                              <a:dgm id="{9EEE192E-9850-45C5-8463-EB0807881B3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uiExpand="1">
        <p:bldSub>
          <a:bldDgm bld="one"/>
        </p:bldSub>
      </p:bldGraphic>
      <p:bldGraphic spid="17"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9CE721-F8F6-480A-BD69-652DB89F0053}"/>
              </a:ext>
            </a:extLst>
          </p:cNvPr>
          <p:cNvSpPr>
            <a:spLocks noGrp="1"/>
          </p:cNvSpPr>
          <p:nvPr>
            <p:ph type="title"/>
          </p:nvPr>
        </p:nvSpPr>
        <p:spPr/>
        <p:txBody>
          <a:bodyPr/>
          <a:lstStyle/>
          <a:p>
            <a:r>
              <a:rPr lang="en-GB" dirty="0"/>
              <a:t>Managed Instance – Architecture</a:t>
            </a:r>
          </a:p>
        </p:txBody>
      </p:sp>
      <p:pic>
        <p:nvPicPr>
          <p:cNvPr id="10" name="Picture 9">
            <a:extLst>
              <a:ext uri="{FF2B5EF4-FFF2-40B4-BE49-F238E27FC236}">
                <a16:creationId xmlns:a16="http://schemas.microsoft.com/office/drawing/2014/main" id="{05D45249-7C11-4873-9EB4-06D2162CF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2555" y="3096609"/>
            <a:ext cx="5300388" cy="2891120"/>
          </a:xfrm>
          <a:prstGeom prst="rect">
            <a:avLst/>
          </a:prstGeom>
        </p:spPr>
      </p:pic>
      <p:sp>
        <p:nvSpPr>
          <p:cNvPr id="12" name="TextBox 11">
            <a:extLst>
              <a:ext uri="{FF2B5EF4-FFF2-40B4-BE49-F238E27FC236}">
                <a16:creationId xmlns:a16="http://schemas.microsoft.com/office/drawing/2014/main" id="{5ED05F6B-5FB6-4CCB-A9A9-C2E0A6400C68}"/>
              </a:ext>
            </a:extLst>
          </p:cNvPr>
          <p:cNvSpPr txBox="1"/>
          <p:nvPr/>
        </p:nvSpPr>
        <p:spPr>
          <a:xfrm>
            <a:off x="477671" y="2806444"/>
            <a:ext cx="1509569" cy="830997"/>
          </a:xfrm>
          <a:prstGeom prst="rect">
            <a:avLst/>
          </a:prstGeom>
          <a:noFill/>
        </p:spPr>
        <p:txBody>
          <a:bodyPr wrap="square" rtlCol="0">
            <a:spAutoFit/>
          </a:bodyPr>
          <a:lstStyle/>
          <a:p>
            <a:r>
              <a:rPr lang="en-GB" sz="2400" dirty="0"/>
              <a:t>Stateless Compute</a:t>
            </a:r>
          </a:p>
        </p:txBody>
      </p:sp>
      <p:cxnSp>
        <p:nvCxnSpPr>
          <p:cNvPr id="16" name="Connector: Elbow 15">
            <a:extLst>
              <a:ext uri="{FF2B5EF4-FFF2-40B4-BE49-F238E27FC236}">
                <a16:creationId xmlns:a16="http://schemas.microsoft.com/office/drawing/2014/main" id="{48A30FEA-8A20-4C8F-9A69-F316F850CE26}"/>
              </a:ext>
            </a:extLst>
          </p:cNvPr>
          <p:cNvCxnSpPr>
            <a:cxnSpLocks/>
            <a:stCxn id="17" idx="3"/>
            <a:endCxn id="23" idx="0"/>
          </p:cNvCxnSpPr>
          <p:nvPr/>
        </p:nvCxnSpPr>
        <p:spPr>
          <a:xfrm>
            <a:off x="1896130" y="3237320"/>
            <a:ext cx="2227515" cy="609612"/>
          </a:xfrm>
          <a:prstGeom prst="bentConnector2">
            <a:avLst/>
          </a:prstGeom>
          <a:ln w="19050">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Double Bracket 16">
            <a:extLst>
              <a:ext uri="{FF2B5EF4-FFF2-40B4-BE49-F238E27FC236}">
                <a16:creationId xmlns:a16="http://schemas.microsoft.com/office/drawing/2014/main" id="{92434A33-1C12-4D7D-8E48-0F91BFA7F8B1}"/>
              </a:ext>
            </a:extLst>
          </p:cNvPr>
          <p:cNvSpPr/>
          <p:nvPr/>
        </p:nvSpPr>
        <p:spPr>
          <a:xfrm>
            <a:off x="429545" y="2806446"/>
            <a:ext cx="1466585" cy="861747"/>
          </a:xfrm>
          <a:prstGeom prst="bracketPair">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a:p>
        </p:txBody>
      </p:sp>
      <p:sp>
        <p:nvSpPr>
          <p:cNvPr id="18" name="TextBox 17">
            <a:extLst>
              <a:ext uri="{FF2B5EF4-FFF2-40B4-BE49-F238E27FC236}">
                <a16:creationId xmlns:a16="http://schemas.microsoft.com/office/drawing/2014/main" id="{A93757CC-27B8-489E-B476-08843E54B4E8}"/>
              </a:ext>
            </a:extLst>
          </p:cNvPr>
          <p:cNvSpPr txBox="1"/>
          <p:nvPr/>
        </p:nvSpPr>
        <p:spPr>
          <a:xfrm>
            <a:off x="9035911" y="1649051"/>
            <a:ext cx="2315062" cy="830997"/>
          </a:xfrm>
          <a:prstGeom prst="rect">
            <a:avLst/>
          </a:prstGeom>
          <a:noFill/>
        </p:spPr>
        <p:txBody>
          <a:bodyPr wrap="square" rtlCol="0">
            <a:spAutoFit/>
          </a:bodyPr>
          <a:lstStyle/>
          <a:p>
            <a:r>
              <a:rPr lang="en-GB" sz="2400" dirty="0"/>
              <a:t>Azure Premium Storage Disks</a:t>
            </a:r>
          </a:p>
        </p:txBody>
      </p:sp>
      <p:sp>
        <p:nvSpPr>
          <p:cNvPr id="19" name="Double Bracket 18">
            <a:extLst>
              <a:ext uri="{FF2B5EF4-FFF2-40B4-BE49-F238E27FC236}">
                <a16:creationId xmlns:a16="http://schemas.microsoft.com/office/drawing/2014/main" id="{0D52EEFA-D25A-4A15-8581-D3CFB40CC28D}"/>
              </a:ext>
            </a:extLst>
          </p:cNvPr>
          <p:cNvSpPr/>
          <p:nvPr/>
        </p:nvSpPr>
        <p:spPr>
          <a:xfrm>
            <a:off x="9035911" y="1649052"/>
            <a:ext cx="2315062" cy="861747"/>
          </a:xfrm>
          <a:prstGeom prst="bracketPair">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a:p>
        </p:txBody>
      </p:sp>
      <p:cxnSp>
        <p:nvCxnSpPr>
          <p:cNvPr id="21" name="Connector: Elbow 20">
            <a:extLst>
              <a:ext uri="{FF2B5EF4-FFF2-40B4-BE49-F238E27FC236}">
                <a16:creationId xmlns:a16="http://schemas.microsoft.com/office/drawing/2014/main" id="{85E5C99B-9214-48D0-864C-832CD003BC20}"/>
              </a:ext>
            </a:extLst>
          </p:cNvPr>
          <p:cNvCxnSpPr>
            <a:stCxn id="19" idx="1"/>
          </p:cNvCxnSpPr>
          <p:nvPr/>
        </p:nvCxnSpPr>
        <p:spPr>
          <a:xfrm rot="10800000" flipV="1">
            <a:off x="6815978" y="2079924"/>
            <a:ext cx="2219932" cy="1386498"/>
          </a:xfrm>
          <a:prstGeom prst="bentConnector3">
            <a:avLst>
              <a:gd name="adj1" fmla="val 100037"/>
            </a:avLst>
          </a:prstGeom>
          <a:ln w="19050">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CD624A1-3184-4DF9-A15D-FCF6F5EFEBC3}"/>
              </a:ext>
            </a:extLst>
          </p:cNvPr>
          <p:cNvSpPr txBox="1"/>
          <p:nvPr/>
        </p:nvSpPr>
        <p:spPr>
          <a:xfrm>
            <a:off x="9575896" y="4966378"/>
            <a:ext cx="2315062" cy="830997"/>
          </a:xfrm>
          <a:prstGeom prst="rect">
            <a:avLst/>
          </a:prstGeom>
          <a:noFill/>
        </p:spPr>
        <p:txBody>
          <a:bodyPr wrap="square" rtlCol="0">
            <a:spAutoFit/>
          </a:bodyPr>
          <a:lstStyle/>
          <a:p>
            <a:r>
              <a:rPr lang="en-GB" sz="2400" dirty="0"/>
              <a:t>One Database File per-disk</a:t>
            </a:r>
          </a:p>
        </p:txBody>
      </p:sp>
      <p:sp>
        <p:nvSpPr>
          <p:cNvPr id="25" name="Double Bracket 24">
            <a:extLst>
              <a:ext uri="{FF2B5EF4-FFF2-40B4-BE49-F238E27FC236}">
                <a16:creationId xmlns:a16="http://schemas.microsoft.com/office/drawing/2014/main" id="{DA5FC645-5F88-4B1E-BE18-9368807A9C0C}"/>
              </a:ext>
            </a:extLst>
          </p:cNvPr>
          <p:cNvSpPr/>
          <p:nvPr/>
        </p:nvSpPr>
        <p:spPr>
          <a:xfrm>
            <a:off x="9575896" y="4966379"/>
            <a:ext cx="2315062" cy="861747"/>
          </a:xfrm>
          <a:prstGeom prst="bracketPair">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400"/>
          </a:p>
        </p:txBody>
      </p:sp>
      <p:cxnSp>
        <p:nvCxnSpPr>
          <p:cNvPr id="27" name="Connector: Elbow 26">
            <a:extLst>
              <a:ext uri="{FF2B5EF4-FFF2-40B4-BE49-F238E27FC236}">
                <a16:creationId xmlns:a16="http://schemas.microsoft.com/office/drawing/2014/main" id="{F06AA56E-B802-4F71-B48A-9A4B742F231E}"/>
              </a:ext>
            </a:extLst>
          </p:cNvPr>
          <p:cNvCxnSpPr>
            <a:stCxn id="25" idx="1"/>
          </p:cNvCxnSpPr>
          <p:nvPr/>
        </p:nvCxnSpPr>
        <p:spPr>
          <a:xfrm rot="10800000">
            <a:off x="8375931" y="4846382"/>
            <a:ext cx="1199964" cy="550871"/>
          </a:xfrm>
          <a:prstGeom prst="bentConnector3">
            <a:avLst/>
          </a:prstGeom>
          <a:ln w="19050">
            <a:solidFill>
              <a:srgbClr val="7030A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C319CD2-51A5-44E1-832F-293657FA029B}"/>
              </a:ext>
            </a:extLst>
          </p:cNvPr>
          <p:cNvSpPr/>
          <p:nvPr/>
        </p:nvSpPr>
        <p:spPr>
          <a:xfrm>
            <a:off x="3626282" y="4080448"/>
            <a:ext cx="905334" cy="92343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a:extLst>
              <a:ext uri="{FF2B5EF4-FFF2-40B4-BE49-F238E27FC236}">
                <a16:creationId xmlns:a16="http://schemas.microsoft.com/office/drawing/2014/main" id="{F0683774-53CA-4908-99B7-A6F427E815E0}"/>
              </a:ext>
            </a:extLst>
          </p:cNvPr>
          <p:cNvPicPr>
            <a:picLocks noChangeAspect="1"/>
          </p:cNvPicPr>
          <p:nvPr/>
        </p:nvPicPr>
        <p:blipFill>
          <a:blip r:embed="rId5"/>
          <a:stretch>
            <a:fillRect/>
          </a:stretch>
        </p:blipFill>
        <p:spPr>
          <a:xfrm>
            <a:off x="3523663" y="3846933"/>
            <a:ext cx="1199964" cy="1576875"/>
          </a:xfrm>
          <a:prstGeom prst="rect">
            <a:avLst/>
          </a:prstGeom>
        </p:spPr>
      </p:pic>
    </p:spTree>
    <p:custDataLst>
      <p:tags r:id="rId1"/>
    </p:custDataLst>
    <p:extLst>
      <p:ext uri="{BB962C8B-B14F-4D97-AF65-F5344CB8AC3E}">
        <p14:creationId xmlns:p14="http://schemas.microsoft.com/office/powerpoint/2010/main" val="420434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right)">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par>
                          <p:cTn id="46" fill="hold">
                            <p:stCondLst>
                              <p:cond delay="500"/>
                            </p:stCondLst>
                            <p:childTnLst>
                              <p:par>
                                <p:cTn id="47" presetID="22" presetClass="entr" presetSubtype="2" fill="hold"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wipe(right)">
                                      <p:cBhvr>
                                        <p:cTn id="4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animBg="1"/>
      <p:bldP spid="18" grpId="0"/>
      <p:bldP spid="19" grpId="0" animBg="1"/>
      <p:bldP spid="24" grpId="0"/>
      <p:bldP spid="2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5B0E27-F640-432F-B244-DD0D31D1B1F4}"/>
              </a:ext>
            </a:extLst>
          </p:cNvPr>
          <p:cNvSpPr>
            <a:spLocks noGrp="1"/>
          </p:cNvSpPr>
          <p:nvPr>
            <p:ph type="title"/>
          </p:nvPr>
        </p:nvSpPr>
        <p:spPr/>
        <p:txBody>
          <a:bodyPr/>
          <a:lstStyle/>
          <a:p>
            <a:r>
              <a:rPr lang="en-GB" dirty="0"/>
              <a:t>Azure Premium Storage Information</a:t>
            </a:r>
          </a:p>
        </p:txBody>
      </p:sp>
      <p:sp>
        <p:nvSpPr>
          <p:cNvPr id="4" name="Content Placeholder 3">
            <a:extLst>
              <a:ext uri="{FF2B5EF4-FFF2-40B4-BE49-F238E27FC236}">
                <a16:creationId xmlns:a16="http://schemas.microsoft.com/office/drawing/2014/main" id="{7E8A3C1D-5D42-4995-A616-1BF91BCD9DEB}"/>
              </a:ext>
            </a:extLst>
          </p:cNvPr>
          <p:cNvSpPr>
            <a:spLocks noGrp="1"/>
          </p:cNvSpPr>
          <p:nvPr>
            <p:ph idx="1"/>
          </p:nvPr>
        </p:nvSpPr>
        <p:spPr/>
        <p:txBody>
          <a:bodyPr/>
          <a:lstStyle/>
          <a:p>
            <a:endParaRPr lang="en-GB"/>
          </a:p>
        </p:txBody>
      </p:sp>
      <p:sp>
        <p:nvSpPr>
          <p:cNvPr id="13" name="TextBox 12">
            <a:extLst>
              <a:ext uri="{FF2B5EF4-FFF2-40B4-BE49-F238E27FC236}">
                <a16:creationId xmlns:a16="http://schemas.microsoft.com/office/drawing/2014/main" id="{62C6A5F0-572B-4EF7-9EF7-A30945211B76}"/>
              </a:ext>
            </a:extLst>
          </p:cNvPr>
          <p:cNvSpPr txBox="1"/>
          <p:nvPr/>
        </p:nvSpPr>
        <p:spPr>
          <a:xfrm>
            <a:off x="96185" y="6522935"/>
            <a:ext cx="5459832" cy="235898"/>
          </a:xfrm>
          <a:prstGeom prst="rect">
            <a:avLst/>
          </a:prstGeom>
          <a:noFill/>
        </p:spPr>
        <p:txBody>
          <a:bodyPr wrap="square" rtlCol="0">
            <a:spAutoFit/>
          </a:bodyPr>
          <a:lstStyle/>
          <a:p>
            <a:r>
              <a:rPr lang="en-GB" sz="933" i="1" dirty="0">
                <a:solidFill>
                  <a:schemeClr val="bg1"/>
                </a:solidFill>
              </a:rPr>
              <a:t>Source: https://docs.microsoft.com/en-us/azure/virtual-machines/windows/premium-storage</a:t>
            </a:r>
          </a:p>
        </p:txBody>
      </p:sp>
      <p:sp>
        <p:nvSpPr>
          <p:cNvPr id="14" name="TextBox 13">
            <a:extLst>
              <a:ext uri="{FF2B5EF4-FFF2-40B4-BE49-F238E27FC236}">
                <a16:creationId xmlns:a16="http://schemas.microsoft.com/office/drawing/2014/main" id="{4C9F95B3-DAAF-47D6-BFFF-C0401CBD5B30}"/>
              </a:ext>
            </a:extLst>
          </p:cNvPr>
          <p:cNvSpPr txBox="1"/>
          <p:nvPr/>
        </p:nvSpPr>
        <p:spPr>
          <a:xfrm>
            <a:off x="336177" y="4509482"/>
            <a:ext cx="3404778" cy="461665"/>
          </a:xfrm>
          <a:prstGeom prst="rect">
            <a:avLst/>
          </a:prstGeom>
          <a:noFill/>
        </p:spPr>
        <p:txBody>
          <a:bodyPr wrap="square" rtlCol="0">
            <a:spAutoFit/>
          </a:bodyPr>
          <a:lstStyle/>
          <a:p>
            <a:r>
              <a:rPr lang="en-GB" sz="2400" dirty="0"/>
              <a:t>100 GB File = P10 Disk</a:t>
            </a:r>
          </a:p>
        </p:txBody>
      </p:sp>
      <p:sp>
        <p:nvSpPr>
          <p:cNvPr id="15" name="TextBox 14">
            <a:extLst>
              <a:ext uri="{FF2B5EF4-FFF2-40B4-BE49-F238E27FC236}">
                <a16:creationId xmlns:a16="http://schemas.microsoft.com/office/drawing/2014/main" id="{3D1C4DEA-9871-4C81-83DF-B08AC57FB98C}"/>
              </a:ext>
            </a:extLst>
          </p:cNvPr>
          <p:cNvSpPr txBox="1"/>
          <p:nvPr/>
        </p:nvSpPr>
        <p:spPr>
          <a:xfrm>
            <a:off x="1956128" y="5000312"/>
            <a:ext cx="3404778" cy="461665"/>
          </a:xfrm>
          <a:prstGeom prst="rect">
            <a:avLst/>
          </a:prstGeom>
          <a:noFill/>
        </p:spPr>
        <p:txBody>
          <a:bodyPr wrap="square" rtlCol="0">
            <a:spAutoFit/>
          </a:bodyPr>
          <a:lstStyle/>
          <a:p>
            <a:r>
              <a:rPr lang="en-GB" sz="2400" dirty="0"/>
              <a:t>500 GB File = P20 Disk</a:t>
            </a:r>
          </a:p>
        </p:txBody>
      </p:sp>
      <p:sp>
        <p:nvSpPr>
          <p:cNvPr id="16" name="TextBox 15">
            <a:extLst>
              <a:ext uri="{FF2B5EF4-FFF2-40B4-BE49-F238E27FC236}">
                <a16:creationId xmlns:a16="http://schemas.microsoft.com/office/drawing/2014/main" id="{EC633AE5-B0FF-4B7F-98A2-08608C99C99E}"/>
              </a:ext>
            </a:extLst>
          </p:cNvPr>
          <p:cNvSpPr txBox="1"/>
          <p:nvPr/>
        </p:nvSpPr>
        <p:spPr>
          <a:xfrm>
            <a:off x="3156092" y="5498592"/>
            <a:ext cx="3404778" cy="461665"/>
          </a:xfrm>
          <a:prstGeom prst="rect">
            <a:avLst/>
          </a:prstGeom>
          <a:noFill/>
        </p:spPr>
        <p:txBody>
          <a:bodyPr wrap="square" rtlCol="0">
            <a:spAutoFit/>
          </a:bodyPr>
          <a:lstStyle/>
          <a:p>
            <a:r>
              <a:rPr lang="en-GB" sz="2400" dirty="0"/>
              <a:t>1.5 TB File = P40 Disk</a:t>
            </a:r>
          </a:p>
        </p:txBody>
      </p:sp>
      <p:sp>
        <p:nvSpPr>
          <p:cNvPr id="19" name="Rectangle: Folded Corner 18">
            <a:extLst>
              <a:ext uri="{FF2B5EF4-FFF2-40B4-BE49-F238E27FC236}">
                <a16:creationId xmlns:a16="http://schemas.microsoft.com/office/drawing/2014/main" id="{434F7770-C6B8-4FB6-8E2C-6E079B624CA3}"/>
              </a:ext>
            </a:extLst>
          </p:cNvPr>
          <p:cNvSpPr/>
          <p:nvPr/>
        </p:nvSpPr>
        <p:spPr>
          <a:xfrm>
            <a:off x="8195938" y="4404290"/>
            <a:ext cx="3659887" cy="1684468"/>
          </a:xfrm>
          <a:prstGeom prst="foldedCorner">
            <a:avLst/>
          </a:prstGeom>
          <a:solidFill>
            <a:srgbClr val="27BEC7"/>
          </a:soli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solidFill>
                  <a:schemeClr val="tx1"/>
                </a:solidFill>
              </a:rPr>
              <a:t>Bigger files will give better throughput, even if they are empty.</a:t>
            </a:r>
          </a:p>
        </p:txBody>
      </p:sp>
      <p:graphicFrame>
        <p:nvGraphicFramePr>
          <p:cNvPr id="2" name="Table 1">
            <a:extLst>
              <a:ext uri="{FF2B5EF4-FFF2-40B4-BE49-F238E27FC236}">
                <a16:creationId xmlns:a16="http://schemas.microsoft.com/office/drawing/2014/main" id="{43D4635D-9A7F-4D9B-82C2-3E3A7007E695}"/>
              </a:ext>
            </a:extLst>
          </p:cNvPr>
          <p:cNvGraphicFramePr>
            <a:graphicFrameLocks noGrp="1"/>
          </p:cNvGraphicFramePr>
          <p:nvPr/>
        </p:nvGraphicFramePr>
        <p:xfrm>
          <a:off x="429545" y="1259894"/>
          <a:ext cx="11426282" cy="2511982"/>
        </p:xfrm>
        <a:graphic>
          <a:graphicData uri="http://schemas.openxmlformats.org/drawingml/2006/table">
            <a:tbl>
              <a:tblPr firstRow="1" firstCol="1" bandRow="1">
                <a:tableStyleId>{93296810-A885-4BE3-A3E7-6D5BEEA58F35}</a:tableStyleId>
              </a:tblPr>
              <a:tblGrid>
                <a:gridCol w="1466585">
                  <a:extLst>
                    <a:ext uri="{9D8B030D-6E8A-4147-A177-3AD203B41FA5}">
                      <a16:colId xmlns:a16="http://schemas.microsoft.com/office/drawing/2014/main" val="3632678693"/>
                    </a:ext>
                  </a:extLst>
                </a:gridCol>
                <a:gridCol w="1106633">
                  <a:extLst>
                    <a:ext uri="{9D8B030D-6E8A-4147-A177-3AD203B41FA5}">
                      <a16:colId xmlns:a16="http://schemas.microsoft.com/office/drawing/2014/main" val="471218843"/>
                    </a:ext>
                  </a:extLst>
                </a:gridCol>
                <a:gridCol w="1106633">
                  <a:extLst>
                    <a:ext uri="{9D8B030D-6E8A-4147-A177-3AD203B41FA5}">
                      <a16:colId xmlns:a16="http://schemas.microsoft.com/office/drawing/2014/main" val="163690105"/>
                    </a:ext>
                  </a:extLst>
                </a:gridCol>
                <a:gridCol w="1106633">
                  <a:extLst>
                    <a:ext uri="{9D8B030D-6E8A-4147-A177-3AD203B41FA5}">
                      <a16:colId xmlns:a16="http://schemas.microsoft.com/office/drawing/2014/main" val="1299961257"/>
                    </a:ext>
                  </a:extLst>
                </a:gridCol>
                <a:gridCol w="1106633">
                  <a:extLst>
                    <a:ext uri="{9D8B030D-6E8A-4147-A177-3AD203B41FA5}">
                      <a16:colId xmlns:a16="http://schemas.microsoft.com/office/drawing/2014/main" val="2950751658"/>
                    </a:ext>
                  </a:extLst>
                </a:gridCol>
                <a:gridCol w="1106633">
                  <a:extLst>
                    <a:ext uri="{9D8B030D-6E8A-4147-A177-3AD203B41FA5}">
                      <a16:colId xmlns:a16="http://schemas.microsoft.com/office/drawing/2014/main" val="618325971"/>
                    </a:ext>
                  </a:extLst>
                </a:gridCol>
                <a:gridCol w="1106633">
                  <a:extLst>
                    <a:ext uri="{9D8B030D-6E8A-4147-A177-3AD203B41FA5}">
                      <a16:colId xmlns:a16="http://schemas.microsoft.com/office/drawing/2014/main" val="272986859"/>
                    </a:ext>
                  </a:extLst>
                </a:gridCol>
                <a:gridCol w="1106633">
                  <a:extLst>
                    <a:ext uri="{9D8B030D-6E8A-4147-A177-3AD203B41FA5}">
                      <a16:colId xmlns:a16="http://schemas.microsoft.com/office/drawing/2014/main" val="3800979094"/>
                    </a:ext>
                  </a:extLst>
                </a:gridCol>
                <a:gridCol w="1106633">
                  <a:extLst>
                    <a:ext uri="{9D8B030D-6E8A-4147-A177-3AD203B41FA5}">
                      <a16:colId xmlns:a16="http://schemas.microsoft.com/office/drawing/2014/main" val="1191798729"/>
                    </a:ext>
                  </a:extLst>
                </a:gridCol>
                <a:gridCol w="1106633">
                  <a:extLst>
                    <a:ext uri="{9D8B030D-6E8A-4147-A177-3AD203B41FA5}">
                      <a16:colId xmlns:a16="http://schemas.microsoft.com/office/drawing/2014/main" val="272927455"/>
                    </a:ext>
                  </a:extLst>
                </a:gridCol>
              </a:tblGrid>
              <a:tr h="594351">
                <a:tc>
                  <a:txBody>
                    <a:bodyPr/>
                    <a:lstStyle/>
                    <a:p>
                      <a:pPr algn="l"/>
                      <a:r>
                        <a:rPr lang="en-GB" sz="1400" dirty="0"/>
                        <a:t>Premium Disks Type</a:t>
                      </a:r>
                    </a:p>
                  </a:txBody>
                  <a:tcPr marL="121916" marR="121916" marT="60960" marB="60960"/>
                </a:tc>
                <a:tc>
                  <a:txBody>
                    <a:bodyPr/>
                    <a:lstStyle/>
                    <a:p>
                      <a:pPr algn="ctr"/>
                      <a:r>
                        <a:rPr lang="en-GB" sz="3100" dirty="0"/>
                        <a:t>P10</a:t>
                      </a:r>
                    </a:p>
                  </a:txBody>
                  <a:tcPr marL="121916" marR="121916" marT="60960" marB="60960"/>
                </a:tc>
                <a:tc>
                  <a:txBody>
                    <a:bodyPr/>
                    <a:lstStyle/>
                    <a:p>
                      <a:pPr algn="ctr"/>
                      <a:r>
                        <a:rPr lang="en-GB" sz="3100" dirty="0"/>
                        <a:t>P15</a:t>
                      </a:r>
                    </a:p>
                  </a:txBody>
                  <a:tcPr marL="121916" marR="121916" marT="60960" marB="60960"/>
                </a:tc>
                <a:tc>
                  <a:txBody>
                    <a:bodyPr/>
                    <a:lstStyle/>
                    <a:p>
                      <a:pPr algn="ctr"/>
                      <a:r>
                        <a:rPr lang="en-GB" sz="3100" dirty="0"/>
                        <a:t>P20</a:t>
                      </a:r>
                    </a:p>
                  </a:txBody>
                  <a:tcPr marL="121916" marR="121916" marT="60960" marB="60960"/>
                </a:tc>
                <a:tc>
                  <a:txBody>
                    <a:bodyPr/>
                    <a:lstStyle/>
                    <a:p>
                      <a:pPr algn="ctr"/>
                      <a:r>
                        <a:rPr lang="en-GB" sz="3100" dirty="0"/>
                        <a:t>P30</a:t>
                      </a:r>
                    </a:p>
                  </a:txBody>
                  <a:tcPr marL="121916" marR="121916" marT="60960" marB="60960"/>
                </a:tc>
                <a:tc>
                  <a:txBody>
                    <a:bodyPr/>
                    <a:lstStyle/>
                    <a:p>
                      <a:pPr algn="ctr"/>
                      <a:r>
                        <a:rPr lang="en-GB" sz="3100" dirty="0"/>
                        <a:t>P40</a:t>
                      </a:r>
                    </a:p>
                  </a:txBody>
                  <a:tcPr marL="121916" marR="121916" marT="60960" marB="60960"/>
                </a:tc>
                <a:tc>
                  <a:txBody>
                    <a:bodyPr/>
                    <a:lstStyle/>
                    <a:p>
                      <a:pPr algn="ctr"/>
                      <a:r>
                        <a:rPr lang="en-GB" sz="3100" dirty="0"/>
                        <a:t>P50</a:t>
                      </a:r>
                    </a:p>
                  </a:txBody>
                  <a:tcPr marL="121916" marR="121916" marT="60960" marB="60960"/>
                </a:tc>
                <a:tc>
                  <a:txBody>
                    <a:bodyPr/>
                    <a:lstStyle/>
                    <a:p>
                      <a:pPr algn="ctr"/>
                      <a:r>
                        <a:rPr lang="en-GB" sz="3100" dirty="0"/>
                        <a:t>P60</a:t>
                      </a:r>
                    </a:p>
                  </a:txBody>
                  <a:tcPr marL="121916" marR="121916" marT="60960" marB="60960"/>
                </a:tc>
                <a:tc>
                  <a:txBody>
                    <a:bodyPr/>
                    <a:lstStyle/>
                    <a:p>
                      <a:pPr algn="ctr"/>
                      <a:r>
                        <a:rPr lang="en-GB" sz="3100" dirty="0"/>
                        <a:t>P70</a:t>
                      </a:r>
                    </a:p>
                  </a:txBody>
                  <a:tcPr marL="121916" marR="121916" marT="60960" marB="60960"/>
                </a:tc>
                <a:tc>
                  <a:txBody>
                    <a:bodyPr/>
                    <a:lstStyle/>
                    <a:p>
                      <a:pPr algn="ctr"/>
                      <a:r>
                        <a:rPr lang="en-GB" sz="3100" dirty="0"/>
                        <a:t>P80</a:t>
                      </a:r>
                    </a:p>
                  </a:txBody>
                  <a:tcPr marL="121916" marR="121916" marT="60960" marB="60960"/>
                </a:tc>
                <a:extLst>
                  <a:ext uri="{0D108BD9-81ED-4DB2-BD59-A6C34878D82A}">
                    <a16:rowId xmlns:a16="http://schemas.microsoft.com/office/drawing/2014/main" val="1663248552"/>
                  </a:ext>
                </a:extLst>
              </a:tr>
              <a:tr h="577817">
                <a:tc>
                  <a:txBody>
                    <a:bodyPr/>
                    <a:lstStyle/>
                    <a:p>
                      <a:pPr algn="l"/>
                      <a:r>
                        <a:rPr lang="en-GB" sz="1400" dirty="0"/>
                        <a:t>Disk Size (GB)</a:t>
                      </a:r>
                    </a:p>
                  </a:txBody>
                  <a:tcPr marL="121916" marR="121916" marT="60960" marB="60960"/>
                </a:tc>
                <a:tc>
                  <a:txBody>
                    <a:bodyPr/>
                    <a:lstStyle/>
                    <a:p>
                      <a:pPr algn="ctr"/>
                      <a:r>
                        <a:rPr lang="en-GB" sz="2100" dirty="0"/>
                        <a:t>128</a:t>
                      </a:r>
                    </a:p>
                  </a:txBody>
                  <a:tcPr marL="121916" marR="121916" marT="60960" marB="60960"/>
                </a:tc>
                <a:tc>
                  <a:txBody>
                    <a:bodyPr/>
                    <a:lstStyle/>
                    <a:p>
                      <a:pPr algn="ctr"/>
                      <a:r>
                        <a:rPr lang="en-GB" sz="2100" dirty="0"/>
                        <a:t>256</a:t>
                      </a:r>
                    </a:p>
                  </a:txBody>
                  <a:tcPr marL="121916" marR="121916" marT="60960" marB="60960"/>
                </a:tc>
                <a:tc>
                  <a:txBody>
                    <a:bodyPr/>
                    <a:lstStyle/>
                    <a:p>
                      <a:pPr algn="ctr"/>
                      <a:r>
                        <a:rPr lang="en-GB" sz="2100" dirty="0"/>
                        <a:t>512</a:t>
                      </a:r>
                    </a:p>
                  </a:txBody>
                  <a:tcPr marL="121916" marR="121916" marT="60960" marB="60960"/>
                </a:tc>
                <a:tc>
                  <a:txBody>
                    <a:bodyPr/>
                    <a:lstStyle/>
                    <a:p>
                      <a:pPr algn="ctr"/>
                      <a:r>
                        <a:rPr lang="en-GB" sz="2100" dirty="0"/>
                        <a:t>1024</a:t>
                      </a:r>
                    </a:p>
                  </a:txBody>
                  <a:tcPr marL="121916" marR="121916" marT="60960" marB="60960"/>
                </a:tc>
                <a:tc>
                  <a:txBody>
                    <a:bodyPr/>
                    <a:lstStyle/>
                    <a:p>
                      <a:pPr algn="ctr"/>
                      <a:r>
                        <a:rPr lang="en-GB" sz="2100" dirty="0"/>
                        <a:t>2048</a:t>
                      </a:r>
                    </a:p>
                  </a:txBody>
                  <a:tcPr marL="121916" marR="121916" marT="60960" marB="60960"/>
                </a:tc>
                <a:tc>
                  <a:txBody>
                    <a:bodyPr/>
                    <a:lstStyle/>
                    <a:p>
                      <a:pPr algn="ctr"/>
                      <a:r>
                        <a:rPr lang="en-GB" sz="2100" dirty="0"/>
                        <a:t>4096</a:t>
                      </a:r>
                    </a:p>
                  </a:txBody>
                  <a:tcPr marL="121916" marR="121916" marT="60960" marB="60960"/>
                </a:tc>
                <a:tc>
                  <a:txBody>
                    <a:bodyPr/>
                    <a:lstStyle/>
                    <a:p>
                      <a:pPr algn="ctr"/>
                      <a:r>
                        <a:rPr lang="en-GB" sz="2100" dirty="0"/>
                        <a:t>8192</a:t>
                      </a:r>
                    </a:p>
                  </a:txBody>
                  <a:tcPr marL="121916" marR="121916" marT="60960" marB="60960"/>
                </a:tc>
                <a:tc>
                  <a:txBody>
                    <a:bodyPr/>
                    <a:lstStyle/>
                    <a:p>
                      <a:pPr algn="ctr"/>
                      <a:r>
                        <a:rPr lang="en-GB" sz="2100" dirty="0"/>
                        <a:t>16,384</a:t>
                      </a:r>
                    </a:p>
                  </a:txBody>
                  <a:tcPr marL="121916" marR="121916" marT="60960" marB="60960"/>
                </a:tc>
                <a:tc>
                  <a:txBody>
                    <a:bodyPr/>
                    <a:lstStyle/>
                    <a:p>
                      <a:pPr algn="ctr"/>
                      <a:r>
                        <a:rPr lang="en-GB" sz="2100" dirty="0"/>
                        <a:t>32,767</a:t>
                      </a:r>
                    </a:p>
                  </a:txBody>
                  <a:tcPr marL="121916" marR="121916" marT="60960" marB="60960"/>
                </a:tc>
                <a:extLst>
                  <a:ext uri="{0D108BD9-81ED-4DB2-BD59-A6C34878D82A}">
                    <a16:rowId xmlns:a16="http://schemas.microsoft.com/office/drawing/2014/main" val="769037911"/>
                  </a:ext>
                </a:extLst>
              </a:tr>
              <a:tr h="577817">
                <a:tc>
                  <a:txBody>
                    <a:bodyPr/>
                    <a:lstStyle/>
                    <a:p>
                      <a:pPr algn="l"/>
                      <a:r>
                        <a:rPr lang="en-GB" sz="1400" dirty="0"/>
                        <a:t>IOPS per Disk</a:t>
                      </a:r>
                    </a:p>
                  </a:txBody>
                  <a:tcPr marL="121916" marR="121916" marT="60960" marB="60960"/>
                </a:tc>
                <a:tc>
                  <a:txBody>
                    <a:bodyPr/>
                    <a:lstStyle/>
                    <a:p>
                      <a:pPr algn="ctr"/>
                      <a:r>
                        <a:rPr lang="en-GB" sz="2100" dirty="0"/>
                        <a:t>500</a:t>
                      </a:r>
                    </a:p>
                  </a:txBody>
                  <a:tcPr marL="121916" marR="121916" marT="60960" marB="60960"/>
                </a:tc>
                <a:tc>
                  <a:txBody>
                    <a:bodyPr/>
                    <a:lstStyle/>
                    <a:p>
                      <a:pPr algn="ctr"/>
                      <a:r>
                        <a:rPr lang="en-GB" sz="2100" dirty="0"/>
                        <a:t>1,100</a:t>
                      </a:r>
                    </a:p>
                  </a:txBody>
                  <a:tcPr marL="121916" marR="121916" marT="60960" marB="60960"/>
                </a:tc>
                <a:tc>
                  <a:txBody>
                    <a:bodyPr/>
                    <a:lstStyle/>
                    <a:p>
                      <a:pPr algn="ctr"/>
                      <a:r>
                        <a:rPr lang="en-GB" sz="2100" dirty="0"/>
                        <a:t>2,300</a:t>
                      </a:r>
                    </a:p>
                  </a:txBody>
                  <a:tcPr marL="121916" marR="121916" marT="60960" marB="60960"/>
                </a:tc>
                <a:tc>
                  <a:txBody>
                    <a:bodyPr/>
                    <a:lstStyle/>
                    <a:p>
                      <a:pPr algn="ctr"/>
                      <a:r>
                        <a:rPr lang="en-GB" sz="2100" dirty="0"/>
                        <a:t>5,000</a:t>
                      </a:r>
                    </a:p>
                  </a:txBody>
                  <a:tcPr marL="121916" marR="121916" marT="60960" marB="60960"/>
                </a:tc>
                <a:tc>
                  <a:txBody>
                    <a:bodyPr/>
                    <a:lstStyle/>
                    <a:p>
                      <a:pPr algn="ctr"/>
                      <a:r>
                        <a:rPr lang="en-GB" sz="2100" dirty="0"/>
                        <a:t>7,500</a:t>
                      </a:r>
                    </a:p>
                  </a:txBody>
                  <a:tcPr marL="121916" marR="121916" marT="60960" marB="60960"/>
                </a:tc>
                <a:tc>
                  <a:txBody>
                    <a:bodyPr/>
                    <a:lstStyle/>
                    <a:p>
                      <a:pPr algn="ctr"/>
                      <a:r>
                        <a:rPr lang="en-GB" sz="2100" dirty="0"/>
                        <a:t>7,500</a:t>
                      </a:r>
                    </a:p>
                  </a:txBody>
                  <a:tcPr marL="121916" marR="121916" marT="60960" marB="60960"/>
                </a:tc>
                <a:tc>
                  <a:txBody>
                    <a:bodyPr/>
                    <a:lstStyle/>
                    <a:p>
                      <a:pPr algn="ctr"/>
                      <a:r>
                        <a:rPr lang="en-GB" sz="2100" dirty="0"/>
                        <a:t>12,500</a:t>
                      </a:r>
                    </a:p>
                  </a:txBody>
                  <a:tcPr marL="121916" marR="121916" marT="60960" marB="60960"/>
                </a:tc>
                <a:tc>
                  <a:txBody>
                    <a:bodyPr/>
                    <a:lstStyle/>
                    <a:p>
                      <a:pPr algn="ctr"/>
                      <a:r>
                        <a:rPr lang="en-GB" sz="2100" dirty="0"/>
                        <a:t>15,000</a:t>
                      </a:r>
                    </a:p>
                  </a:txBody>
                  <a:tcPr marL="121916" marR="121916" marT="60960" marB="60960"/>
                </a:tc>
                <a:tc>
                  <a:txBody>
                    <a:bodyPr/>
                    <a:lstStyle/>
                    <a:p>
                      <a:pPr algn="ctr"/>
                      <a:r>
                        <a:rPr lang="en-GB" sz="2100" dirty="0"/>
                        <a:t>20,000</a:t>
                      </a:r>
                    </a:p>
                  </a:txBody>
                  <a:tcPr marL="121916" marR="121916" marT="60960" marB="60960"/>
                </a:tc>
                <a:extLst>
                  <a:ext uri="{0D108BD9-81ED-4DB2-BD59-A6C34878D82A}">
                    <a16:rowId xmlns:a16="http://schemas.microsoft.com/office/drawing/2014/main" val="3794806406"/>
                  </a:ext>
                </a:extLst>
              </a:tr>
              <a:tr h="761988">
                <a:tc>
                  <a:txBody>
                    <a:bodyPr/>
                    <a:lstStyle/>
                    <a:p>
                      <a:pPr algn="l"/>
                      <a:r>
                        <a:rPr lang="en-GB" sz="1400" dirty="0"/>
                        <a:t>Throughput per disk (MB/s)</a:t>
                      </a:r>
                    </a:p>
                  </a:txBody>
                  <a:tcPr marL="121916" marR="121916" marT="60960" marB="60960"/>
                </a:tc>
                <a:tc>
                  <a:txBody>
                    <a:bodyPr/>
                    <a:lstStyle/>
                    <a:p>
                      <a:pPr algn="ctr"/>
                      <a:r>
                        <a:rPr lang="en-GB" sz="2100" dirty="0"/>
                        <a:t>100</a:t>
                      </a:r>
                    </a:p>
                  </a:txBody>
                  <a:tcPr marL="121916" marR="121916" marT="60960" marB="60960"/>
                </a:tc>
                <a:tc>
                  <a:txBody>
                    <a:bodyPr/>
                    <a:lstStyle/>
                    <a:p>
                      <a:pPr algn="ctr"/>
                      <a:r>
                        <a:rPr lang="en-GB" sz="2100" dirty="0"/>
                        <a:t>125</a:t>
                      </a:r>
                    </a:p>
                  </a:txBody>
                  <a:tcPr marL="121916" marR="121916" marT="60960" marB="60960"/>
                </a:tc>
                <a:tc>
                  <a:txBody>
                    <a:bodyPr/>
                    <a:lstStyle/>
                    <a:p>
                      <a:pPr algn="ctr"/>
                      <a:r>
                        <a:rPr lang="en-GB" sz="2100" dirty="0"/>
                        <a:t>150</a:t>
                      </a:r>
                    </a:p>
                  </a:txBody>
                  <a:tcPr marL="121916" marR="121916" marT="60960" marB="60960"/>
                </a:tc>
                <a:tc>
                  <a:txBody>
                    <a:bodyPr/>
                    <a:lstStyle/>
                    <a:p>
                      <a:pPr algn="ctr"/>
                      <a:r>
                        <a:rPr lang="en-GB" sz="2100" dirty="0"/>
                        <a:t>200</a:t>
                      </a:r>
                    </a:p>
                  </a:txBody>
                  <a:tcPr marL="121916" marR="121916" marT="60960" marB="60960"/>
                </a:tc>
                <a:tc>
                  <a:txBody>
                    <a:bodyPr/>
                    <a:lstStyle/>
                    <a:p>
                      <a:pPr algn="ctr"/>
                      <a:r>
                        <a:rPr lang="en-GB" sz="2100" dirty="0"/>
                        <a:t>250</a:t>
                      </a:r>
                    </a:p>
                  </a:txBody>
                  <a:tcPr marL="121916" marR="121916" marT="60960" marB="60960"/>
                </a:tc>
                <a:tc>
                  <a:txBody>
                    <a:bodyPr/>
                    <a:lstStyle/>
                    <a:p>
                      <a:pPr algn="ctr"/>
                      <a:r>
                        <a:rPr lang="en-GB" sz="2100" dirty="0"/>
                        <a:t>250</a:t>
                      </a:r>
                    </a:p>
                  </a:txBody>
                  <a:tcPr marL="121916" marR="121916" marT="60960" marB="60960"/>
                </a:tc>
                <a:tc>
                  <a:txBody>
                    <a:bodyPr/>
                    <a:lstStyle/>
                    <a:p>
                      <a:pPr algn="ctr"/>
                      <a:r>
                        <a:rPr lang="en-GB" sz="2100" dirty="0"/>
                        <a:t>480</a:t>
                      </a:r>
                    </a:p>
                  </a:txBody>
                  <a:tcPr marL="121916" marR="121916" marT="60960" marB="60960"/>
                </a:tc>
                <a:tc>
                  <a:txBody>
                    <a:bodyPr/>
                    <a:lstStyle/>
                    <a:p>
                      <a:pPr algn="ctr"/>
                      <a:r>
                        <a:rPr lang="en-GB" sz="2100" dirty="0"/>
                        <a:t>750</a:t>
                      </a:r>
                    </a:p>
                  </a:txBody>
                  <a:tcPr marL="121916" marR="121916" marT="60960" marB="60960"/>
                </a:tc>
                <a:tc>
                  <a:txBody>
                    <a:bodyPr/>
                    <a:lstStyle/>
                    <a:p>
                      <a:pPr algn="ctr"/>
                      <a:r>
                        <a:rPr lang="en-GB" sz="2100" dirty="0"/>
                        <a:t>750</a:t>
                      </a:r>
                    </a:p>
                  </a:txBody>
                  <a:tcPr marL="121916" marR="121916" marT="60960" marB="60960"/>
                </a:tc>
                <a:extLst>
                  <a:ext uri="{0D108BD9-81ED-4DB2-BD59-A6C34878D82A}">
                    <a16:rowId xmlns:a16="http://schemas.microsoft.com/office/drawing/2014/main" val="2286659852"/>
                  </a:ext>
                </a:extLst>
              </a:tr>
            </a:tbl>
          </a:graphicData>
        </a:graphic>
      </p:graphicFrame>
      <p:sp>
        <p:nvSpPr>
          <p:cNvPr id="3" name="Rectangle 2">
            <a:extLst>
              <a:ext uri="{FF2B5EF4-FFF2-40B4-BE49-F238E27FC236}">
                <a16:creationId xmlns:a16="http://schemas.microsoft.com/office/drawing/2014/main" id="{2E7CD484-1230-4059-8B18-6814AB290EA9}"/>
              </a:ext>
            </a:extLst>
          </p:cNvPr>
          <p:cNvSpPr/>
          <p:nvPr/>
        </p:nvSpPr>
        <p:spPr>
          <a:xfrm>
            <a:off x="8549995" y="1259893"/>
            <a:ext cx="3305830" cy="2464949"/>
          </a:xfrm>
          <a:prstGeom prst="rect">
            <a:avLst/>
          </a:prstGeom>
          <a:solidFill>
            <a:schemeClr val="bg2">
              <a:alpha val="63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custDataLst>
      <p:tags r:id="rId1"/>
    </p:custDataLst>
    <p:extLst>
      <p:ext uri="{BB962C8B-B14F-4D97-AF65-F5344CB8AC3E}">
        <p14:creationId xmlns:p14="http://schemas.microsoft.com/office/powerpoint/2010/main" val="812483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9CE721-F8F6-480A-BD69-652DB89F0053}"/>
              </a:ext>
            </a:extLst>
          </p:cNvPr>
          <p:cNvSpPr>
            <a:spLocks noGrp="1"/>
          </p:cNvSpPr>
          <p:nvPr>
            <p:ph type="title"/>
          </p:nvPr>
        </p:nvSpPr>
        <p:spPr>
          <a:xfrm>
            <a:off x="838200" y="365125"/>
            <a:ext cx="10515600" cy="1325563"/>
          </a:xfrm>
        </p:spPr>
        <p:txBody>
          <a:bodyPr/>
          <a:lstStyle/>
          <a:p>
            <a:r>
              <a:rPr lang="en-GB" dirty="0"/>
              <a:t>Managed Instance – Architecture</a:t>
            </a:r>
          </a:p>
        </p:txBody>
      </p:sp>
      <p:sp>
        <p:nvSpPr>
          <p:cNvPr id="20" name="Rectangle: Rounded Corners 19">
            <a:extLst>
              <a:ext uri="{FF2B5EF4-FFF2-40B4-BE49-F238E27FC236}">
                <a16:creationId xmlns:a16="http://schemas.microsoft.com/office/drawing/2014/main" id="{13B6B55B-4F13-43BE-8431-7FAA4331EB12}"/>
              </a:ext>
            </a:extLst>
          </p:cNvPr>
          <p:cNvSpPr/>
          <p:nvPr/>
        </p:nvSpPr>
        <p:spPr>
          <a:xfrm>
            <a:off x="4828468" y="1652356"/>
            <a:ext cx="1673932" cy="1992544"/>
          </a:xfrm>
          <a:prstGeom prst="roundRect">
            <a:avLst>
              <a:gd name="adj" fmla="val 5063"/>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DD83E242-AB6B-4E3A-BF56-4B972225F9E5}"/>
              </a:ext>
            </a:extLst>
          </p:cNvPr>
          <p:cNvSpPr/>
          <p:nvPr/>
        </p:nvSpPr>
        <p:spPr>
          <a:xfrm>
            <a:off x="4800600" y="1643050"/>
            <a:ext cx="1657400" cy="1955800"/>
          </a:xfrm>
          <a:prstGeom prst="roundRect">
            <a:avLst>
              <a:gd name="adj" fmla="val 5063"/>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7E8AE11B-7E43-4A68-BF22-D20B3D853560}"/>
              </a:ext>
            </a:extLst>
          </p:cNvPr>
          <p:cNvSpPr/>
          <p:nvPr/>
        </p:nvSpPr>
        <p:spPr>
          <a:xfrm>
            <a:off x="7787568" y="3005022"/>
            <a:ext cx="1673932" cy="1992544"/>
          </a:xfrm>
          <a:prstGeom prst="roundRect">
            <a:avLst>
              <a:gd name="adj" fmla="val 5063"/>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Rounded Corners 48">
            <a:extLst>
              <a:ext uri="{FF2B5EF4-FFF2-40B4-BE49-F238E27FC236}">
                <a16:creationId xmlns:a16="http://schemas.microsoft.com/office/drawing/2014/main" id="{9618F86F-C293-4F6E-AF81-7F4B678A0009}"/>
              </a:ext>
            </a:extLst>
          </p:cNvPr>
          <p:cNvSpPr/>
          <p:nvPr/>
        </p:nvSpPr>
        <p:spPr>
          <a:xfrm>
            <a:off x="7759700" y="2995716"/>
            <a:ext cx="1657400" cy="1955800"/>
          </a:xfrm>
          <a:prstGeom prst="roundRect">
            <a:avLst>
              <a:gd name="adj" fmla="val 5063"/>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Rounded Corners 49">
            <a:extLst>
              <a:ext uri="{FF2B5EF4-FFF2-40B4-BE49-F238E27FC236}">
                <a16:creationId xmlns:a16="http://schemas.microsoft.com/office/drawing/2014/main" id="{525A81FA-8F19-4382-8829-396F21EFB8B3}"/>
              </a:ext>
            </a:extLst>
          </p:cNvPr>
          <p:cNvSpPr/>
          <p:nvPr/>
        </p:nvSpPr>
        <p:spPr>
          <a:xfrm>
            <a:off x="1869368" y="3005022"/>
            <a:ext cx="1673932" cy="1992544"/>
          </a:xfrm>
          <a:prstGeom prst="roundRect">
            <a:avLst>
              <a:gd name="adj" fmla="val 5063"/>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Rectangle: Rounded Corners 50">
            <a:extLst>
              <a:ext uri="{FF2B5EF4-FFF2-40B4-BE49-F238E27FC236}">
                <a16:creationId xmlns:a16="http://schemas.microsoft.com/office/drawing/2014/main" id="{73D9E9FD-4BF0-40E7-8B5B-F3EB91B00EB4}"/>
              </a:ext>
            </a:extLst>
          </p:cNvPr>
          <p:cNvSpPr/>
          <p:nvPr/>
        </p:nvSpPr>
        <p:spPr>
          <a:xfrm>
            <a:off x="1841500" y="2995716"/>
            <a:ext cx="1657400" cy="1955800"/>
          </a:xfrm>
          <a:prstGeom prst="roundRect">
            <a:avLst>
              <a:gd name="adj" fmla="val 5063"/>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Rectangle: Rounded Corners 51">
            <a:extLst>
              <a:ext uri="{FF2B5EF4-FFF2-40B4-BE49-F238E27FC236}">
                <a16:creationId xmlns:a16="http://schemas.microsoft.com/office/drawing/2014/main" id="{06AEE750-E4D4-4D80-A8F3-6AA4979A13D6}"/>
              </a:ext>
            </a:extLst>
          </p:cNvPr>
          <p:cNvSpPr/>
          <p:nvPr/>
        </p:nvSpPr>
        <p:spPr>
          <a:xfrm>
            <a:off x="4828468" y="4478222"/>
            <a:ext cx="1673932" cy="1992544"/>
          </a:xfrm>
          <a:prstGeom prst="roundRect">
            <a:avLst>
              <a:gd name="adj" fmla="val 5063"/>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Rounded Corners 52">
            <a:extLst>
              <a:ext uri="{FF2B5EF4-FFF2-40B4-BE49-F238E27FC236}">
                <a16:creationId xmlns:a16="http://schemas.microsoft.com/office/drawing/2014/main" id="{7788FB08-B899-40F7-AB9E-6921B0A5D0EB}"/>
              </a:ext>
            </a:extLst>
          </p:cNvPr>
          <p:cNvSpPr/>
          <p:nvPr/>
        </p:nvSpPr>
        <p:spPr>
          <a:xfrm>
            <a:off x="4800600" y="4468916"/>
            <a:ext cx="1657400" cy="1955800"/>
          </a:xfrm>
          <a:prstGeom prst="roundRect">
            <a:avLst>
              <a:gd name="adj" fmla="val 5063"/>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 name="Picture 22">
            <a:extLst>
              <a:ext uri="{FF2B5EF4-FFF2-40B4-BE49-F238E27FC236}">
                <a16:creationId xmlns:a16="http://schemas.microsoft.com/office/drawing/2014/main" id="{F0683774-53CA-4908-99B7-A6F427E815E0}"/>
              </a:ext>
            </a:extLst>
          </p:cNvPr>
          <p:cNvPicPr>
            <a:picLocks noChangeAspect="1"/>
          </p:cNvPicPr>
          <p:nvPr/>
        </p:nvPicPr>
        <p:blipFill>
          <a:blip r:embed="rId4"/>
          <a:stretch>
            <a:fillRect/>
          </a:stretch>
        </p:blipFill>
        <p:spPr>
          <a:xfrm>
            <a:off x="2010854" y="3083624"/>
            <a:ext cx="1126047" cy="1479740"/>
          </a:xfrm>
          <a:prstGeom prst="rect">
            <a:avLst/>
          </a:prstGeom>
        </p:spPr>
      </p:pic>
      <p:pic>
        <p:nvPicPr>
          <p:cNvPr id="54" name="Picture 53">
            <a:extLst>
              <a:ext uri="{FF2B5EF4-FFF2-40B4-BE49-F238E27FC236}">
                <a16:creationId xmlns:a16="http://schemas.microsoft.com/office/drawing/2014/main" id="{7F2144BC-BBB4-451A-AA26-A7EDDD564DF0}"/>
              </a:ext>
            </a:extLst>
          </p:cNvPr>
          <p:cNvPicPr>
            <a:picLocks noChangeAspect="1"/>
          </p:cNvPicPr>
          <p:nvPr/>
        </p:nvPicPr>
        <p:blipFill>
          <a:blip r:embed="rId4"/>
          <a:stretch>
            <a:fillRect/>
          </a:stretch>
        </p:blipFill>
        <p:spPr>
          <a:xfrm>
            <a:off x="4969953" y="1725394"/>
            <a:ext cx="1126047" cy="1479740"/>
          </a:xfrm>
          <a:prstGeom prst="rect">
            <a:avLst/>
          </a:prstGeom>
        </p:spPr>
      </p:pic>
      <p:pic>
        <p:nvPicPr>
          <p:cNvPr id="55" name="Picture 54">
            <a:extLst>
              <a:ext uri="{FF2B5EF4-FFF2-40B4-BE49-F238E27FC236}">
                <a16:creationId xmlns:a16="http://schemas.microsoft.com/office/drawing/2014/main" id="{7CE7AA6F-3B9F-483B-9BB1-C984FF0E1B60}"/>
              </a:ext>
            </a:extLst>
          </p:cNvPr>
          <p:cNvPicPr>
            <a:picLocks noChangeAspect="1"/>
          </p:cNvPicPr>
          <p:nvPr/>
        </p:nvPicPr>
        <p:blipFill>
          <a:blip r:embed="rId4"/>
          <a:stretch>
            <a:fillRect/>
          </a:stretch>
        </p:blipFill>
        <p:spPr>
          <a:xfrm>
            <a:off x="4969953" y="4552401"/>
            <a:ext cx="1126047" cy="1479740"/>
          </a:xfrm>
          <a:prstGeom prst="rect">
            <a:avLst/>
          </a:prstGeom>
        </p:spPr>
      </p:pic>
      <p:pic>
        <p:nvPicPr>
          <p:cNvPr id="56" name="Picture 55">
            <a:extLst>
              <a:ext uri="{FF2B5EF4-FFF2-40B4-BE49-F238E27FC236}">
                <a16:creationId xmlns:a16="http://schemas.microsoft.com/office/drawing/2014/main" id="{168B3EB7-4435-4374-BCCB-45FFC0176D1B}"/>
              </a:ext>
            </a:extLst>
          </p:cNvPr>
          <p:cNvPicPr>
            <a:picLocks noChangeAspect="1"/>
          </p:cNvPicPr>
          <p:nvPr/>
        </p:nvPicPr>
        <p:blipFill>
          <a:blip r:embed="rId4"/>
          <a:stretch>
            <a:fillRect/>
          </a:stretch>
        </p:blipFill>
        <p:spPr>
          <a:xfrm>
            <a:off x="8025376" y="3083624"/>
            <a:ext cx="1126047" cy="1479740"/>
          </a:xfrm>
          <a:prstGeom prst="rect">
            <a:avLst/>
          </a:prstGeom>
        </p:spPr>
      </p:pic>
      <p:cxnSp>
        <p:nvCxnSpPr>
          <p:cNvPr id="9" name="Straight Arrow Connector 8">
            <a:extLst>
              <a:ext uri="{FF2B5EF4-FFF2-40B4-BE49-F238E27FC236}">
                <a16:creationId xmlns:a16="http://schemas.microsoft.com/office/drawing/2014/main" id="{92E97C4A-8233-40C4-835C-B4574D99E58C}"/>
              </a:ext>
            </a:extLst>
          </p:cNvPr>
          <p:cNvCxnSpPr>
            <a:cxnSpLocks/>
            <a:stCxn id="54" idx="1"/>
            <a:endCxn id="23" idx="3"/>
          </p:cNvCxnSpPr>
          <p:nvPr/>
        </p:nvCxnSpPr>
        <p:spPr>
          <a:xfrm flipH="1">
            <a:off x="3136901" y="2465264"/>
            <a:ext cx="1833052" cy="1358230"/>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1915256-6DFD-4C51-9EB2-6FF064657095}"/>
              </a:ext>
            </a:extLst>
          </p:cNvPr>
          <p:cNvCxnSpPr>
            <a:cxnSpLocks/>
            <a:endCxn id="56" idx="1"/>
          </p:cNvCxnSpPr>
          <p:nvPr/>
        </p:nvCxnSpPr>
        <p:spPr>
          <a:xfrm>
            <a:off x="6096000" y="2511638"/>
            <a:ext cx="1929376" cy="1311856"/>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7F6290C-7CF9-4904-8DBC-F51C49EDC7DA}"/>
              </a:ext>
            </a:extLst>
          </p:cNvPr>
          <p:cNvCxnSpPr>
            <a:stCxn id="54" idx="2"/>
            <a:endCxn id="55" idx="0"/>
          </p:cNvCxnSpPr>
          <p:nvPr/>
        </p:nvCxnSpPr>
        <p:spPr>
          <a:xfrm>
            <a:off x="5532977" y="3205134"/>
            <a:ext cx="0" cy="1347267"/>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A6521844-35C0-44B5-A158-EC49ECE88C83}"/>
              </a:ext>
            </a:extLst>
          </p:cNvPr>
          <p:cNvSpPr/>
          <p:nvPr/>
        </p:nvSpPr>
        <p:spPr>
          <a:xfrm>
            <a:off x="1601644" y="1565729"/>
            <a:ext cx="8151956" cy="5143045"/>
          </a:xfrm>
          <a:prstGeom prst="roundRect">
            <a:avLst>
              <a:gd name="adj" fmla="val 5063"/>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3" name="Picture 62" descr="A close up of a logo&#10;&#10;Description generated with very high confidence">
            <a:extLst>
              <a:ext uri="{FF2B5EF4-FFF2-40B4-BE49-F238E27FC236}">
                <a16:creationId xmlns:a16="http://schemas.microsoft.com/office/drawing/2014/main" id="{0FD72872-F6AC-470A-B260-A5DE77A9E2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0596" y="4563913"/>
            <a:ext cx="378609" cy="378609"/>
          </a:xfrm>
          <a:prstGeom prst="rect">
            <a:avLst/>
          </a:prstGeom>
        </p:spPr>
      </p:pic>
      <p:pic>
        <p:nvPicPr>
          <p:cNvPr id="64" name="Picture 63" descr="A close up of a logo&#10;&#10;Description generated with very high confidence">
            <a:extLst>
              <a:ext uri="{FF2B5EF4-FFF2-40B4-BE49-F238E27FC236}">
                <a16:creationId xmlns:a16="http://schemas.microsoft.com/office/drawing/2014/main" id="{179AC84B-3FA4-4702-BE54-CF8D9A8C44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4677" y="4563913"/>
            <a:ext cx="378609" cy="378609"/>
          </a:xfrm>
          <a:prstGeom prst="rect">
            <a:avLst/>
          </a:prstGeom>
        </p:spPr>
      </p:pic>
      <p:pic>
        <p:nvPicPr>
          <p:cNvPr id="65" name="Picture 64" descr="A close up of a logo&#10;&#10;Description generated with very high confidence">
            <a:extLst>
              <a:ext uri="{FF2B5EF4-FFF2-40B4-BE49-F238E27FC236}">
                <a16:creationId xmlns:a16="http://schemas.microsoft.com/office/drawing/2014/main" id="{3CDAE54C-39F5-4CCE-9AE2-8C68B577D3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12232" y="4575425"/>
            <a:ext cx="378609" cy="378609"/>
          </a:xfrm>
          <a:prstGeom prst="rect">
            <a:avLst/>
          </a:prstGeom>
        </p:spPr>
      </p:pic>
      <p:pic>
        <p:nvPicPr>
          <p:cNvPr id="68" name="Picture 67" descr="A close up of a logo&#10;&#10;Description generated with very high confidence">
            <a:extLst>
              <a:ext uri="{FF2B5EF4-FFF2-40B4-BE49-F238E27FC236}">
                <a16:creationId xmlns:a16="http://schemas.microsoft.com/office/drawing/2014/main" id="{691AF1AA-3B13-4DB4-B604-804AF966AF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3765" y="3217512"/>
            <a:ext cx="378609" cy="378609"/>
          </a:xfrm>
          <a:prstGeom prst="rect">
            <a:avLst/>
          </a:prstGeom>
        </p:spPr>
      </p:pic>
      <p:pic>
        <p:nvPicPr>
          <p:cNvPr id="69" name="Picture 68" descr="A close up of a logo&#10;&#10;Description generated with very high confidence">
            <a:extLst>
              <a:ext uri="{FF2B5EF4-FFF2-40B4-BE49-F238E27FC236}">
                <a16:creationId xmlns:a16="http://schemas.microsoft.com/office/drawing/2014/main" id="{889BD175-23A6-463C-87F0-6248B580E1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7846" y="3217512"/>
            <a:ext cx="378609" cy="378609"/>
          </a:xfrm>
          <a:prstGeom prst="rect">
            <a:avLst/>
          </a:prstGeom>
        </p:spPr>
      </p:pic>
      <p:pic>
        <p:nvPicPr>
          <p:cNvPr id="70" name="Picture 69" descr="A close up of a logo&#10;&#10;Description generated with very high confidence">
            <a:extLst>
              <a:ext uri="{FF2B5EF4-FFF2-40B4-BE49-F238E27FC236}">
                <a16:creationId xmlns:a16="http://schemas.microsoft.com/office/drawing/2014/main" id="{4E370F6D-D91C-4D00-BF88-0FAF78C0F6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5401" y="3229024"/>
            <a:ext cx="378609" cy="378609"/>
          </a:xfrm>
          <a:prstGeom prst="rect">
            <a:avLst/>
          </a:prstGeom>
        </p:spPr>
      </p:pic>
      <p:pic>
        <p:nvPicPr>
          <p:cNvPr id="71" name="Picture 70" descr="A close up of a logo&#10;&#10;Description generated with very high confidence">
            <a:extLst>
              <a:ext uri="{FF2B5EF4-FFF2-40B4-BE49-F238E27FC236}">
                <a16:creationId xmlns:a16="http://schemas.microsoft.com/office/drawing/2014/main" id="{8DE04BCA-F30C-4FA0-BBBA-8EC484D600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3765" y="6038886"/>
            <a:ext cx="378609" cy="378609"/>
          </a:xfrm>
          <a:prstGeom prst="rect">
            <a:avLst/>
          </a:prstGeom>
        </p:spPr>
      </p:pic>
      <p:pic>
        <p:nvPicPr>
          <p:cNvPr id="72" name="Picture 71" descr="A close up of a logo&#10;&#10;Description generated with very high confidence">
            <a:extLst>
              <a:ext uri="{FF2B5EF4-FFF2-40B4-BE49-F238E27FC236}">
                <a16:creationId xmlns:a16="http://schemas.microsoft.com/office/drawing/2014/main" id="{0CD149F2-9346-444F-A662-DFE807DC0F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7846" y="6038886"/>
            <a:ext cx="378609" cy="378609"/>
          </a:xfrm>
          <a:prstGeom prst="rect">
            <a:avLst/>
          </a:prstGeom>
        </p:spPr>
      </p:pic>
      <p:pic>
        <p:nvPicPr>
          <p:cNvPr id="73" name="Picture 72" descr="A close up of a logo&#10;&#10;Description generated with very high confidence">
            <a:extLst>
              <a:ext uri="{FF2B5EF4-FFF2-40B4-BE49-F238E27FC236}">
                <a16:creationId xmlns:a16="http://schemas.microsoft.com/office/drawing/2014/main" id="{72BB9315-BFC4-4F4E-9F66-9D448B885B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5401" y="6050398"/>
            <a:ext cx="378609" cy="378609"/>
          </a:xfrm>
          <a:prstGeom prst="rect">
            <a:avLst/>
          </a:prstGeom>
        </p:spPr>
      </p:pic>
      <p:pic>
        <p:nvPicPr>
          <p:cNvPr id="74" name="Picture 73" descr="A close up of a logo&#10;&#10;Description generated with very high confidence">
            <a:extLst>
              <a:ext uri="{FF2B5EF4-FFF2-40B4-BE49-F238E27FC236}">
                <a16:creationId xmlns:a16="http://schemas.microsoft.com/office/drawing/2014/main" id="{4C4F8368-B1C5-4D13-A05C-2D22224B10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0218" y="4561158"/>
            <a:ext cx="378609" cy="378609"/>
          </a:xfrm>
          <a:prstGeom prst="rect">
            <a:avLst/>
          </a:prstGeom>
        </p:spPr>
      </p:pic>
      <p:pic>
        <p:nvPicPr>
          <p:cNvPr id="75" name="Picture 74" descr="A close up of a logo&#10;&#10;Description generated with very high confidence">
            <a:extLst>
              <a:ext uri="{FF2B5EF4-FFF2-40B4-BE49-F238E27FC236}">
                <a16:creationId xmlns:a16="http://schemas.microsoft.com/office/drawing/2014/main" id="{52D73B56-FD34-4BC7-BE0B-0B2748D577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4299" y="4561158"/>
            <a:ext cx="378609" cy="378609"/>
          </a:xfrm>
          <a:prstGeom prst="rect">
            <a:avLst/>
          </a:prstGeom>
        </p:spPr>
      </p:pic>
      <p:pic>
        <p:nvPicPr>
          <p:cNvPr id="76" name="Picture 75" descr="A close up of a logo&#10;&#10;Description generated with very high confidence">
            <a:extLst>
              <a:ext uri="{FF2B5EF4-FFF2-40B4-BE49-F238E27FC236}">
                <a16:creationId xmlns:a16="http://schemas.microsoft.com/office/drawing/2014/main" id="{43BF4828-F6D8-4EFE-B3D3-B25208CB5B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1854" y="4572670"/>
            <a:ext cx="378609" cy="378609"/>
          </a:xfrm>
          <a:prstGeom prst="rect">
            <a:avLst/>
          </a:prstGeom>
        </p:spPr>
      </p:pic>
    </p:spTree>
    <p:custDataLst>
      <p:tags r:id="rId1"/>
    </p:custDataLst>
    <p:extLst>
      <p:ext uri="{BB962C8B-B14F-4D97-AF65-F5344CB8AC3E}">
        <p14:creationId xmlns:p14="http://schemas.microsoft.com/office/powerpoint/2010/main" val="71974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5B0E27-F640-432F-B244-DD0D31D1B1F4}"/>
              </a:ext>
            </a:extLst>
          </p:cNvPr>
          <p:cNvSpPr>
            <a:spLocks noGrp="1"/>
          </p:cNvSpPr>
          <p:nvPr>
            <p:ph type="title"/>
          </p:nvPr>
        </p:nvSpPr>
        <p:spPr/>
        <p:txBody>
          <a:bodyPr/>
          <a:lstStyle/>
          <a:p>
            <a:r>
              <a:rPr lang="en-GB" dirty="0"/>
              <a:t>Creating A Managed Instance</a:t>
            </a:r>
          </a:p>
        </p:txBody>
      </p:sp>
      <p:graphicFrame>
        <p:nvGraphicFramePr>
          <p:cNvPr id="5" name="Content Placeholder 4">
            <a:extLst>
              <a:ext uri="{FF2B5EF4-FFF2-40B4-BE49-F238E27FC236}">
                <a16:creationId xmlns:a16="http://schemas.microsoft.com/office/drawing/2014/main" id="{38A2A075-BB1D-4EAF-A564-96E8CD3B5FBD}"/>
              </a:ext>
            </a:extLst>
          </p:cNvPr>
          <p:cNvGraphicFramePr>
            <a:graphicFrameLocks noGrp="1"/>
          </p:cNvGraphicFramePr>
          <p:nvPr>
            <p:ph idx="1"/>
            <p:extLst>
              <p:ext uri="{D42A27DB-BD31-4B8C-83A1-F6EECF244321}">
                <p14:modId xmlns:p14="http://schemas.microsoft.com/office/powerpoint/2010/main" val="25464707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TextBox 12">
            <a:extLst>
              <a:ext uri="{FF2B5EF4-FFF2-40B4-BE49-F238E27FC236}">
                <a16:creationId xmlns:a16="http://schemas.microsoft.com/office/drawing/2014/main" id="{62C6A5F0-572B-4EF7-9EF7-A30945211B76}"/>
              </a:ext>
            </a:extLst>
          </p:cNvPr>
          <p:cNvSpPr txBox="1"/>
          <p:nvPr/>
        </p:nvSpPr>
        <p:spPr>
          <a:xfrm>
            <a:off x="96185" y="6522935"/>
            <a:ext cx="5459832" cy="235898"/>
          </a:xfrm>
          <a:prstGeom prst="rect">
            <a:avLst/>
          </a:prstGeom>
          <a:noFill/>
        </p:spPr>
        <p:txBody>
          <a:bodyPr wrap="square" rtlCol="0">
            <a:spAutoFit/>
          </a:bodyPr>
          <a:lstStyle/>
          <a:p>
            <a:r>
              <a:rPr lang="en-GB" sz="933" i="1" dirty="0">
                <a:solidFill>
                  <a:schemeClr val="bg1"/>
                </a:solidFill>
              </a:rPr>
              <a:t>Source: https://docs.microsoft.com/en-us/azure/virtual-machines/windows/premium-storage</a:t>
            </a:r>
          </a:p>
        </p:txBody>
      </p:sp>
    </p:spTree>
    <p:custDataLst>
      <p:tags r:id="rId1"/>
    </p:custDataLst>
    <p:extLst>
      <p:ext uri="{BB962C8B-B14F-4D97-AF65-F5344CB8AC3E}">
        <p14:creationId xmlns:p14="http://schemas.microsoft.com/office/powerpoint/2010/main" val="362210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0ACCE3CC-00C5-4D03-8EE4-34B2BEEC7F24}"/>
                                            </p:graphicEl>
                                          </p:spTgt>
                                        </p:tgtEl>
                                        <p:attrNameLst>
                                          <p:attrName>style.visibility</p:attrName>
                                        </p:attrNameLst>
                                      </p:cBhvr>
                                      <p:to>
                                        <p:strVal val="visible"/>
                                      </p:to>
                                    </p:set>
                                    <p:animEffect transition="in" filter="fade">
                                      <p:cBhvr>
                                        <p:cTn id="7" dur="1000"/>
                                        <p:tgtEl>
                                          <p:spTgt spid="5">
                                            <p:graphicEl>
                                              <a:dgm id="{0ACCE3CC-00C5-4D03-8EE4-34B2BEEC7F24}"/>
                                            </p:graphicEl>
                                          </p:spTgt>
                                        </p:tgtEl>
                                      </p:cBhvr>
                                    </p:animEffect>
                                    <p:anim calcmode="lin" valueType="num">
                                      <p:cBhvr>
                                        <p:cTn id="8" dur="1000" fill="hold"/>
                                        <p:tgtEl>
                                          <p:spTgt spid="5">
                                            <p:graphicEl>
                                              <a:dgm id="{0ACCE3CC-00C5-4D03-8EE4-34B2BEEC7F24}"/>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0ACCE3CC-00C5-4D03-8EE4-34B2BEEC7F24}"/>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3F6D97C7-CE17-43F8-8A38-07755EB6EAA3}"/>
                                            </p:graphicEl>
                                          </p:spTgt>
                                        </p:tgtEl>
                                        <p:attrNameLst>
                                          <p:attrName>style.visibility</p:attrName>
                                        </p:attrNameLst>
                                      </p:cBhvr>
                                      <p:to>
                                        <p:strVal val="visible"/>
                                      </p:to>
                                    </p:set>
                                    <p:animEffect transition="in" filter="fade">
                                      <p:cBhvr>
                                        <p:cTn id="14" dur="1000"/>
                                        <p:tgtEl>
                                          <p:spTgt spid="5">
                                            <p:graphicEl>
                                              <a:dgm id="{3F6D97C7-CE17-43F8-8A38-07755EB6EAA3}"/>
                                            </p:graphicEl>
                                          </p:spTgt>
                                        </p:tgtEl>
                                      </p:cBhvr>
                                    </p:animEffect>
                                    <p:anim calcmode="lin" valueType="num">
                                      <p:cBhvr>
                                        <p:cTn id="15" dur="1000" fill="hold"/>
                                        <p:tgtEl>
                                          <p:spTgt spid="5">
                                            <p:graphicEl>
                                              <a:dgm id="{3F6D97C7-CE17-43F8-8A38-07755EB6EAA3}"/>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3F6D97C7-CE17-43F8-8A38-07755EB6EAA3}"/>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8E47D33F-165A-49B5-B32C-E99ADC6A2C20}"/>
                                            </p:graphicEl>
                                          </p:spTgt>
                                        </p:tgtEl>
                                        <p:attrNameLst>
                                          <p:attrName>style.visibility</p:attrName>
                                        </p:attrNameLst>
                                      </p:cBhvr>
                                      <p:to>
                                        <p:strVal val="visible"/>
                                      </p:to>
                                    </p:set>
                                    <p:animEffect transition="in" filter="fade">
                                      <p:cBhvr>
                                        <p:cTn id="21" dur="1000"/>
                                        <p:tgtEl>
                                          <p:spTgt spid="5">
                                            <p:graphicEl>
                                              <a:dgm id="{8E47D33F-165A-49B5-B32C-E99ADC6A2C20}"/>
                                            </p:graphicEl>
                                          </p:spTgt>
                                        </p:tgtEl>
                                      </p:cBhvr>
                                    </p:animEffect>
                                    <p:anim calcmode="lin" valueType="num">
                                      <p:cBhvr>
                                        <p:cTn id="22" dur="1000" fill="hold"/>
                                        <p:tgtEl>
                                          <p:spTgt spid="5">
                                            <p:graphicEl>
                                              <a:dgm id="{8E47D33F-165A-49B5-B32C-E99ADC6A2C20}"/>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8E47D33F-165A-49B5-B32C-E99ADC6A2C20}"/>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graphicEl>
                                              <a:dgm id="{D0042BD8-A6AA-4E00-A47C-7606E04DE79A}"/>
                                            </p:graphicEl>
                                          </p:spTgt>
                                        </p:tgtEl>
                                        <p:attrNameLst>
                                          <p:attrName>style.visibility</p:attrName>
                                        </p:attrNameLst>
                                      </p:cBhvr>
                                      <p:to>
                                        <p:strVal val="visible"/>
                                      </p:to>
                                    </p:set>
                                    <p:animEffect transition="in" filter="fade">
                                      <p:cBhvr>
                                        <p:cTn id="28" dur="1000"/>
                                        <p:tgtEl>
                                          <p:spTgt spid="5">
                                            <p:graphicEl>
                                              <a:dgm id="{D0042BD8-A6AA-4E00-A47C-7606E04DE79A}"/>
                                            </p:graphicEl>
                                          </p:spTgt>
                                        </p:tgtEl>
                                      </p:cBhvr>
                                    </p:animEffect>
                                    <p:anim calcmode="lin" valueType="num">
                                      <p:cBhvr>
                                        <p:cTn id="29" dur="1000" fill="hold"/>
                                        <p:tgtEl>
                                          <p:spTgt spid="5">
                                            <p:graphicEl>
                                              <a:dgm id="{D0042BD8-A6AA-4E00-A47C-7606E04DE79A}"/>
                                            </p:graphicEl>
                                          </p:spTgt>
                                        </p:tgtEl>
                                        <p:attrNameLst>
                                          <p:attrName>ppt_x</p:attrName>
                                        </p:attrNameLst>
                                      </p:cBhvr>
                                      <p:tavLst>
                                        <p:tav tm="0">
                                          <p:val>
                                            <p:strVal val="#ppt_x"/>
                                          </p:val>
                                        </p:tav>
                                        <p:tav tm="100000">
                                          <p:val>
                                            <p:strVal val="#ppt_x"/>
                                          </p:val>
                                        </p:tav>
                                      </p:tavLst>
                                    </p:anim>
                                    <p:anim calcmode="lin" valueType="num">
                                      <p:cBhvr>
                                        <p:cTn id="30" dur="1000" fill="hold"/>
                                        <p:tgtEl>
                                          <p:spTgt spid="5">
                                            <p:graphicEl>
                                              <a:dgm id="{D0042BD8-A6AA-4E00-A47C-7606E04DE79A}"/>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48514aa8-1c14-4b7f-bdcb-a1f909574435&quot;,&quot;TimeStamp&quot;:&quot;2018-08-23T14:35:48.253208+01:00&quot;}"/>
</p:tagLst>
</file>

<file path=ppt/tags/tag10.xml><?xml version="1.0" encoding="utf-8"?>
<p:tagLst xmlns:a="http://schemas.openxmlformats.org/drawingml/2006/main" xmlns:r="http://schemas.openxmlformats.org/officeDocument/2006/relationships" xmlns:p="http://schemas.openxmlformats.org/presentationml/2006/main">
  <p:tag name="__MICROSOFT_TRANSLATOR_CLM_SLIDEINFO" val="{&quot;Guid&quot;:&quot;475a36ab-322e-4c4f-92fd-629cbc36dd70&quot;,&quot;TimeStamp&quot;:&quot;2018-08-23T14:35:48.2472355+01:00&quot;}"/>
</p:tagLst>
</file>

<file path=ppt/tags/tag11.xml><?xml version="1.0" encoding="utf-8"?>
<p:tagLst xmlns:a="http://schemas.openxmlformats.org/drawingml/2006/main" xmlns:r="http://schemas.openxmlformats.org/officeDocument/2006/relationships" xmlns:p="http://schemas.openxmlformats.org/presentationml/2006/main">
  <p:tag name="__MICROSOFT_TRANSLATOR_CLM_SLIDEINFO" val="{&quot;Guid&quot;:&quot;475a36ab-322e-4c4f-92fd-629cbc36dd70&quot;,&quot;TimeStamp&quot;:&quot;2018-08-23T14:35:48.2472355+01:00&quot;}"/>
</p:tagLst>
</file>

<file path=ppt/tags/tag12.xml><?xml version="1.0" encoding="utf-8"?>
<p:tagLst xmlns:a="http://schemas.openxmlformats.org/drawingml/2006/main" xmlns:r="http://schemas.openxmlformats.org/officeDocument/2006/relationships" xmlns:p="http://schemas.openxmlformats.org/presentationml/2006/main">
  <p:tag name="__MICROSOFT_TRANSLATOR_CLM_SLIDEINFO" val="{&quot;Guid&quot;:&quot;f3de4e95-3ee5-4c07-94ec-02cc00c6ef3a&quot;,&quot;TimeStamp&quot;:&quot;2018-08-23T14:35:48.2542079+01:00&quot;}"/>
</p:tagLst>
</file>

<file path=ppt/tags/tag13.xml><?xml version="1.0" encoding="utf-8"?>
<p:tagLst xmlns:a="http://schemas.openxmlformats.org/drawingml/2006/main" xmlns:r="http://schemas.openxmlformats.org/officeDocument/2006/relationships" xmlns:p="http://schemas.openxmlformats.org/presentationml/2006/main">
  <p:tag name="__MICROSOFT_TRANSLATOR_CLM_SLIDEINFO" val="{&quot;Guid&quot;:&quot;526fc2de-e517-4784-830b-d69a53c515cc&quot;,&quot;TimeStamp&quot;:&quot;2018-08-23T14:35:48.2542079+01:00&quot;}"/>
</p:tagLst>
</file>

<file path=ppt/tags/tag14.xml><?xml version="1.0" encoding="utf-8"?>
<p:tagLst xmlns:a="http://schemas.openxmlformats.org/drawingml/2006/main" xmlns:r="http://schemas.openxmlformats.org/officeDocument/2006/relationships" xmlns:p="http://schemas.openxmlformats.org/presentationml/2006/main">
  <p:tag name="__MICROSOFT_TRANSLATOR_CLM_SLIDEINFO" val="{&quot;Guid&quot;:&quot;526fc2de-e517-4784-830b-d69a53c515cc&quot;,&quot;TimeStamp&quot;:&quot;2018-08-23T14:35:48.2542079+01:00&quot;}"/>
</p:tagLst>
</file>

<file path=ppt/tags/tag15.xml><?xml version="1.0" encoding="utf-8"?>
<p:tagLst xmlns:a="http://schemas.openxmlformats.org/drawingml/2006/main" xmlns:r="http://schemas.openxmlformats.org/officeDocument/2006/relationships" xmlns:p="http://schemas.openxmlformats.org/presentationml/2006/main">
  <p:tag name="__MICROSOFT_TRANSLATOR_CLM_SLIDEINFO" val="{&quot;Guid&quot;:&quot;526fc2de-e517-4784-830b-d69a53c515cc&quot;,&quot;TimeStamp&quot;:&quot;2018-08-23T14:35:48.2542079+01: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e5a1d685-ebd5-4e7c-b1e4-46a625a2c09a&quot;,&quot;TimeStamp&quot;:&quot;2018-08-23T14:35:48.2542079+01: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526fc2de-e517-4784-830b-d69a53c515cc&quot;,&quot;TimeStamp&quot;:&quot;2018-08-23T14:35:48.2542079+01:00&quot;}"/>
</p:tagLst>
</file>

<file path=ppt/tags/tag4.xml><?xml version="1.0" encoding="utf-8"?>
<p:tagLst xmlns:a="http://schemas.openxmlformats.org/drawingml/2006/main" xmlns:r="http://schemas.openxmlformats.org/officeDocument/2006/relationships" xmlns:p="http://schemas.openxmlformats.org/presentationml/2006/main">
  <p:tag name="__MICROSOFT_TRANSLATOR_CLM_SLIDEINFO" val="{&quot;Guid&quot;:&quot;e5a1d685-ebd5-4e7c-b1e4-46a625a2c09a&quot;,&quot;TimeStamp&quot;:&quot;2018-08-23T14:35:48.2542079+01:00&quot;}"/>
</p:tagLst>
</file>

<file path=ppt/tags/tag5.xml><?xml version="1.0" encoding="utf-8"?>
<p:tagLst xmlns:a="http://schemas.openxmlformats.org/drawingml/2006/main" xmlns:r="http://schemas.openxmlformats.org/officeDocument/2006/relationships" xmlns:p="http://schemas.openxmlformats.org/presentationml/2006/main">
  <p:tag name="__MICROSOFT_TRANSLATOR_CLM_SLIDEINFO" val="{&quot;Guid&quot;:&quot;526fc2de-e517-4784-830b-d69a53c515cc&quot;,&quot;TimeStamp&quot;:&quot;2018-08-23T14:35:48.2542079+01:00&quot;}"/>
</p:tagLst>
</file>

<file path=ppt/tags/tag6.xml><?xml version="1.0" encoding="utf-8"?>
<p:tagLst xmlns:a="http://schemas.openxmlformats.org/drawingml/2006/main" xmlns:r="http://schemas.openxmlformats.org/officeDocument/2006/relationships" xmlns:p="http://schemas.openxmlformats.org/presentationml/2006/main">
  <p:tag name="__MICROSOFT_TRANSLATOR_CLM_SLIDEINFO" val="{&quot;Guid&quot;:&quot;526fc2de-e517-4784-830b-d69a53c515cc&quot;,&quot;TimeStamp&quot;:&quot;2018-08-23T14:35:48.2542079+01:00&quot;}"/>
</p:tagLst>
</file>

<file path=ppt/tags/tag7.xml><?xml version="1.0" encoding="utf-8"?>
<p:tagLst xmlns:a="http://schemas.openxmlformats.org/drawingml/2006/main" xmlns:r="http://schemas.openxmlformats.org/officeDocument/2006/relationships" xmlns:p="http://schemas.openxmlformats.org/presentationml/2006/main">
  <p:tag name="__MICROSOFT_TRANSLATOR_CLM_SLIDEINFO" val="{&quot;Guid&quot;:&quot;526fc2de-e517-4784-830b-d69a53c515cc&quot;,&quot;TimeStamp&quot;:&quot;2018-08-23T14:35:48.2542079+01:00&quot;}"/>
</p:tagLst>
</file>

<file path=ppt/tags/tag8.xml><?xml version="1.0" encoding="utf-8"?>
<p:tagLst xmlns:a="http://schemas.openxmlformats.org/drawingml/2006/main" xmlns:r="http://schemas.openxmlformats.org/officeDocument/2006/relationships" xmlns:p="http://schemas.openxmlformats.org/presentationml/2006/main">
  <p:tag name="__MICROSOFT_TRANSLATOR_CLM_SLIDEINFO" val="{&quot;Guid&quot;:&quot;475a36ab-322e-4c4f-92fd-629cbc36dd70&quot;,&quot;TimeStamp&quot;:&quot;2018-08-23T14:35:48.2472355+01:00&quot;}"/>
</p:tagLst>
</file>

<file path=ppt/tags/tag9.xml><?xml version="1.0" encoding="utf-8"?>
<p:tagLst xmlns:a="http://schemas.openxmlformats.org/drawingml/2006/main" xmlns:r="http://schemas.openxmlformats.org/officeDocument/2006/relationships" xmlns:p="http://schemas.openxmlformats.org/presentationml/2006/main">
  <p:tag name="__MICROSOFT_TRANSLATOR_CLM_SLIDEINFO" val="{&quot;Guid&quot;:&quot;475a36ab-322e-4c4f-92fd-629cbc36dd70&quot;,&quot;TimeStamp&quot;:&quot;2018-08-23T14:35:48.2472355+01:00&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1492</Words>
  <Application>Microsoft Office PowerPoint</Application>
  <PresentationFormat>Widescreen</PresentationFormat>
  <Paragraphs>253</Paragraphs>
  <Slides>24</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Segoe UI</vt:lpstr>
      <vt:lpstr>Segoe UI Light</vt:lpstr>
      <vt:lpstr>Office Theme</vt:lpstr>
      <vt:lpstr>Dive Into Managed Instances</vt:lpstr>
      <vt:lpstr>About Me</vt:lpstr>
      <vt:lpstr>PowerPoint Presentation</vt:lpstr>
      <vt:lpstr>What are Managed Instances?</vt:lpstr>
      <vt:lpstr>Versions of Managed Instance</vt:lpstr>
      <vt:lpstr>Managed Instance – Architecture</vt:lpstr>
      <vt:lpstr>Azure Premium Storage Information</vt:lpstr>
      <vt:lpstr>Managed Instance – Architecture</vt:lpstr>
      <vt:lpstr>Creating A Managed Instance</vt:lpstr>
      <vt:lpstr>Managed Instance – Architecture</vt:lpstr>
      <vt:lpstr>Migration Options</vt:lpstr>
      <vt:lpstr>Migration Preparation</vt:lpstr>
      <vt:lpstr>Migration Preparation</vt:lpstr>
      <vt:lpstr>Useful Free Tools</vt:lpstr>
      <vt:lpstr>Migration Preparation</vt:lpstr>
      <vt:lpstr>Adopt a Cloud Mindset</vt:lpstr>
      <vt:lpstr>Migrating to Managed Instance</vt:lpstr>
      <vt:lpstr>Migrating to Managed Instance</vt:lpstr>
      <vt:lpstr>Disaster Recovery Options</vt:lpstr>
      <vt:lpstr>Auto-Failover Groups</vt:lpstr>
      <vt:lpstr>Maintenance Operations</vt:lpstr>
      <vt:lpstr>Questions</vt:lpstr>
      <vt:lpstr>Session Feedback Day 2 (not optional!)</vt:lpstr>
      <vt:lpstr>Event Feedback  (not optional!)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 Into Managed Instances</dc:title>
  <dc:creator>John Martin</dc:creator>
  <cp:lastModifiedBy>John Martin</cp:lastModifiedBy>
  <cp:revision>40</cp:revision>
  <dcterms:created xsi:type="dcterms:W3CDTF">2019-06-20T01:32:23Z</dcterms:created>
  <dcterms:modified xsi:type="dcterms:W3CDTF">2019-06-25T19:52:03Z</dcterms:modified>
</cp:coreProperties>
</file>