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73" r:id="rId5"/>
    <p:sldId id="277" r:id="rId6"/>
    <p:sldId id="279" r:id="rId7"/>
    <p:sldId id="278" r:id="rId8"/>
    <p:sldId id="263" r:id="rId9"/>
    <p:sldId id="280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2D99CE-A121-D74E-92BD-B4B3981E1234}">
          <p14:sldIdLst>
            <p14:sldId id="256"/>
            <p14:sldId id="257"/>
            <p14:sldId id="259"/>
            <p14:sldId id="273"/>
            <p14:sldId id="277"/>
            <p14:sldId id="279"/>
            <p14:sldId id="278"/>
            <p14:sldId id="263"/>
            <p14:sldId id="280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0BC"/>
    <a:srgbClr val="6D3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179"/>
  </p:normalViewPr>
  <p:slideViewPr>
    <p:cSldViewPr snapToGrid="0" snapToObject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 smtClean="0"/>
              <a:t>Recommendation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Output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Example: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American,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$$,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20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162056944223099"/>
          <c:y val="0.19072629893245499"/>
          <c:w val="0.84941618975484801"/>
          <c:h val="0.62519500840078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Income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11210</c:v>
                </c:pt>
                <c:pt idx="1">
                  <c:v>10005</c:v>
                </c:pt>
                <c:pt idx="2">
                  <c:v>10024</c:v>
                </c:pt>
                <c:pt idx="3">
                  <c:v>11230</c:v>
                </c:pt>
                <c:pt idx="4">
                  <c:v>10128</c:v>
                </c:pt>
                <c:pt idx="5">
                  <c:v>10021</c:v>
                </c:pt>
                <c:pt idx="6">
                  <c:v>10312</c:v>
                </c:pt>
                <c:pt idx="7">
                  <c:v>10469</c:v>
                </c:pt>
                <c:pt idx="8">
                  <c:v>11233</c:v>
                </c:pt>
                <c:pt idx="9">
                  <c:v>10023</c:v>
                </c:pt>
                <c:pt idx="10">
                  <c:v>10028</c:v>
                </c:pt>
                <c:pt idx="11">
                  <c:v>11234</c:v>
                </c:pt>
                <c:pt idx="12">
                  <c:v>11236</c:v>
                </c:pt>
                <c:pt idx="13">
                  <c:v>11413</c:v>
                </c:pt>
                <c:pt idx="14">
                  <c:v>10029</c:v>
                </c:pt>
                <c:pt idx="15">
                  <c:v>11218</c:v>
                </c:pt>
                <c:pt idx="16">
                  <c:v>11204</c:v>
                </c:pt>
                <c:pt idx="17">
                  <c:v>10471</c:v>
                </c:pt>
                <c:pt idx="18">
                  <c:v>10025</c:v>
                </c:pt>
                <c:pt idx="19">
                  <c:v>11691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67211</c:v>
                </c:pt>
                <c:pt idx="1">
                  <c:v>983554</c:v>
                </c:pt>
                <c:pt idx="2">
                  <c:v>303191</c:v>
                </c:pt>
                <c:pt idx="3">
                  <c:v>64486</c:v>
                </c:pt>
                <c:pt idx="4">
                  <c:v>323582</c:v>
                </c:pt>
                <c:pt idx="5">
                  <c:v>517400</c:v>
                </c:pt>
                <c:pt idx="6">
                  <c:v>75396</c:v>
                </c:pt>
                <c:pt idx="7">
                  <c:v>42269</c:v>
                </c:pt>
                <c:pt idx="8">
                  <c:v>33075</c:v>
                </c:pt>
                <c:pt idx="9">
                  <c:v>320455</c:v>
                </c:pt>
                <c:pt idx="10">
                  <c:v>339877</c:v>
                </c:pt>
                <c:pt idx="11">
                  <c:v>60692</c:v>
                </c:pt>
                <c:pt idx="12">
                  <c:v>39771</c:v>
                </c:pt>
                <c:pt idx="13">
                  <c:v>44569</c:v>
                </c:pt>
                <c:pt idx="14">
                  <c:v>47088</c:v>
                </c:pt>
                <c:pt idx="15">
                  <c:v>47540</c:v>
                </c:pt>
                <c:pt idx="16">
                  <c:v>48256</c:v>
                </c:pt>
                <c:pt idx="17">
                  <c:v>135945</c:v>
                </c:pt>
                <c:pt idx="18">
                  <c:v>131910</c:v>
                </c:pt>
                <c:pt idx="19">
                  <c:v>36362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Visit Frequency Score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11210</c:v>
                </c:pt>
                <c:pt idx="1">
                  <c:v>10005</c:v>
                </c:pt>
                <c:pt idx="2">
                  <c:v>10024</c:v>
                </c:pt>
                <c:pt idx="3">
                  <c:v>11230</c:v>
                </c:pt>
                <c:pt idx="4">
                  <c:v>10128</c:v>
                </c:pt>
                <c:pt idx="5">
                  <c:v>10021</c:v>
                </c:pt>
                <c:pt idx="6">
                  <c:v>10312</c:v>
                </c:pt>
                <c:pt idx="7">
                  <c:v>10469</c:v>
                </c:pt>
                <c:pt idx="8">
                  <c:v>11233</c:v>
                </c:pt>
                <c:pt idx="9">
                  <c:v>10023</c:v>
                </c:pt>
                <c:pt idx="10">
                  <c:v>10028</c:v>
                </c:pt>
                <c:pt idx="11">
                  <c:v>11234</c:v>
                </c:pt>
                <c:pt idx="12">
                  <c:v>11236</c:v>
                </c:pt>
                <c:pt idx="13">
                  <c:v>11413</c:v>
                </c:pt>
                <c:pt idx="14">
                  <c:v>10029</c:v>
                </c:pt>
                <c:pt idx="15">
                  <c:v>11218</c:v>
                </c:pt>
                <c:pt idx="16">
                  <c:v>11204</c:v>
                </c:pt>
                <c:pt idx="17">
                  <c:v>10471</c:v>
                </c:pt>
                <c:pt idx="18">
                  <c:v>10025</c:v>
                </c:pt>
                <c:pt idx="19">
                  <c:v>11691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1475050.3097317</c:v>
                </c:pt>
                <c:pt idx="1">
                  <c:v>1372561.6015609701</c:v>
                </c:pt>
                <c:pt idx="2">
                  <c:v>1328654.4460569101</c:v>
                </c:pt>
                <c:pt idx="3">
                  <c:v>1220990.5066341399</c:v>
                </c:pt>
                <c:pt idx="4">
                  <c:v>1054660.28329268</c:v>
                </c:pt>
                <c:pt idx="5">
                  <c:v>1002097.79609756</c:v>
                </c:pt>
                <c:pt idx="6">
                  <c:v>985622.48517073097</c:v>
                </c:pt>
                <c:pt idx="7">
                  <c:v>908019.56514634099</c:v>
                </c:pt>
                <c:pt idx="8">
                  <c:v>905250.64939024299</c:v>
                </c:pt>
                <c:pt idx="9">
                  <c:v>856449.59619512199</c:v>
                </c:pt>
                <c:pt idx="10">
                  <c:v>848034.56341463397</c:v>
                </c:pt>
                <c:pt idx="11">
                  <c:v>838131.35502439004</c:v>
                </c:pt>
                <c:pt idx="12">
                  <c:v>787267.43001219502</c:v>
                </c:pt>
                <c:pt idx="13">
                  <c:v>766483.53036585299</c:v>
                </c:pt>
                <c:pt idx="14">
                  <c:v>715436.69619512197</c:v>
                </c:pt>
                <c:pt idx="15">
                  <c:v>684734.85317073099</c:v>
                </c:pt>
                <c:pt idx="16">
                  <c:v>678898.36331707297</c:v>
                </c:pt>
                <c:pt idx="17">
                  <c:v>671681.034878048</c:v>
                </c:pt>
                <c:pt idx="18">
                  <c:v>667266.73499999999</c:v>
                </c:pt>
                <c:pt idx="19">
                  <c:v>664271.65853658505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36676608"/>
        <c:axId val="33860416"/>
      </c:barChart>
      <c:catAx>
        <c:axId val="3667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charset="0"/>
                <a:ea typeface="Century" charset="0"/>
                <a:cs typeface="Century" charset="0"/>
              </a:defRPr>
            </a:pPr>
            <a:endParaRPr lang="en-US"/>
          </a:p>
        </c:txPr>
        <c:crossAx val="33860416"/>
        <c:crosses val="autoZero"/>
        <c:auto val="1"/>
        <c:lblAlgn val="ctr"/>
        <c:lblOffset val="100"/>
        <c:noMultiLvlLbl val="0"/>
      </c:catAx>
      <c:valAx>
        <c:axId val="3386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charset="0"/>
                <a:ea typeface="Century" charset="0"/>
                <a:cs typeface="Century" charset="0"/>
              </a:defRPr>
            </a:pPr>
            <a:endParaRPr lang="en-US"/>
          </a:p>
        </c:txPr>
        <c:crossAx val="3667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20746407592002"/>
          <c:y val="0.119341952083304"/>
          <c:w val="0.529416119603764"/>
          <c:h val="7.7173590075489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416859" y="3114599"/>
            <a:ext cx="8727141" cy="100584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16859" y="1094817"/>
            <a:ext cx="8283387" cy="1984562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7533132" y="2796956"/>
            <a:ext cx="914400" cy="914400"/>
            <a:chOff x="9685338" y="4460675"/>
            <a:chExt cx="1080904" cy="1080902"/>
          </a:xfrm>
        </p:grpSpPr>
        <p:sp>
          <p:nvSpPr>
            <p:cNvPr id="24" name="Oval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2632" y="2917128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6EB7B7-016D-1746-9E26-90850E1272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543913" y="295232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952277"/>
            <a:ext cx="8700246" cy="91440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0" y="6077606"/>
            <a:ext cx="9144000" cy="780394"/>
            <a:chOff x="0" y="6077606"/>
            <a:chExt cx="9120354" cy="78039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1" t="10805" r="1724" b="26666"/>
            <a:stretch/>
          </p:blipFill>
          <p:spPr>
            <a:xfrm>
              <a:off x="0" y="6077606"/>
              <a:ext cx="4611413" cy="78039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1" t="10805" r="1724" b="26666"/>
            <a:stretch/>
          </p:blipFill>
          <p:spPr>
            <a:xfrm>
              <a:off x="4611415" y="6077608"/>
              <a:ext cx="4508939" cy="78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4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1262502"/>
            <a:ext cx="7772400" cy="91440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1700" b="4615"/>
          <a:stretch/>
        </p:blipFill>
        <p:spPr>
          <a:xfrm>
            <a:off x="2" y="6165273"/>
            <a:ext cx="4339118" cy="699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r="1700" b="4615"/>
          <a:stretch/>
        </p:blipFill>
        <p:spPr>
          <a:xfrm>
            <a:off x="4041914" y="6165273"/>
            <a:ext cx="4329177" cy="69935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35106" y="422096"/>
            <a:ext cx="7718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 Site Recommendation Using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MapReduce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2400" b="1" baseline="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b="1" baseline="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Hive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2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416859" y="4804853"/>
            <a:ext cx="8727141" cy="100584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16859" y="1639970"/>
            <a:ext cx="8283387" cy="3129663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Thank  you !</a:t>
            </a:r>
            <a:endParaRPr lang="en-US" sz="6000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43913" y="464258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1506965"/>
            <a:ext cx="8700246" cy="91440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tile tx="0" ty="-704850" sx="92000" sy="92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0" y="5514109"/>
            <a:ext cx="9144000" cy="1343891"/>
            <a:chOff x="0" y="6077606"/>
            <a:chExt cx="9120354" cy="78039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1" t="10805" r="1724" b="26666"/>
            <a:stretch/>
          </p:blipFill>
          <p:spPr>
            <a:xfrm>
              <a:off x="0" y="6077606"/>
              <a:ext cx="4611413" cy="78039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1" t="10805" r="1724" b="26666"/>
            <a:stretch/>
          </p:blipFill>
          <p:spPr>
            <a:xfrm>
              <a:off x="4611415" y="6077608"/>
              <a:ext cx="4508939" cy="78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17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20A4C7-F34A-9746-A9A0-932A6A6467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A70E450-4082-724E-9523-BB711CA61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517" y="534217"/>
            <a:ext cx="7621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Analytics Project Presentation - Fall 2015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7094" y="1157870"/>
            <a:ext cx="821281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Site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Recommendation Using 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MapReduce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 Hive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</a:p>
          <a:p>
            <a:pPr algn="ctr">
              <a:spcBef>
                <a:spcPts val="60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Di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Hou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(dh2280@nyu.edu)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Caijie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Zhao (cz1107@nyu.edu)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093" y="3569591"/>
            <a:ext cx="8212813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b="1" dirty="0" smtClean="0">
                <a:latin typeface="Century" panose="02040604050505020304" pitchFamily="18" charset="0"/>
              </a:rPr>
              <a:t>Abstract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Restaurants and culinary experiences can be extremely valuable additions to a city. Site selection is a critical factor in planning a restaurant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For this project, we suppose someone would like to open a restaurant in NYC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Using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MapReduce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techniques, we collect, clean and analyze large-scale data, build up models to reflect restaurant location patterns and provide practical advice to the person who plans to open a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18178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533" y="1550446"/>
            <a:ext cx="7775106" cy="4280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000" b="1" dirty="0" smtClean="0">
                <a:latin typeface="Century" panose="02040604050505020304" pitchFamily="18" charset="0"/>
              </a:rPr>
              <a:t>Summary</a:t>
            </a:r>
            <a:r>
              <a:rPr lang="en-US" sz="2000" b="1" dirty="0" smtClean="0">
                <a:latin typeface="Century" panose="02040604050505020304" pitchFamily="18" charset="0"/>
              </a:rPr>
              <a:t>:</a:t>
            </a:r>
            <a:endParaRPr lang="zh-CN" altLang="en-US" sz="2000" b="1" dirty="0" smtClean="0">
              <a:latin typeface="Century" panose="02040604050505020304" pitchFamily="18" charset="0"/>
            </a:endParaRPr>
          </a:p>
          <a:p>
            <a:pPr algn="just">
              <a:spcBef>
                <a:spcPts val="1200"/>
              </a:spcBef>
            </a:pPr>
            <a:endParaRPr lang="zh-CN" altLang="en-US" sz="2000" b="1" dirty="0"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Crawled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cuisine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by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Filter,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clean,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combine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aggregate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form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our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database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Build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site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recommendation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model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that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uses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content-based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formula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suggest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top-scored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areas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based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user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input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Future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improvement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would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include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adding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transportation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adjust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income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extremity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4414" y="62808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663" y="1903751"/>
            <a:ext cx="7959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entury" charset="0"/>
                <a:ea typeface="Century" charset="0"/>
                <a:cs typeface="Century" charset="0"/>
              </a:rPr>
              <a:t>Acknowledgement</a:t>
            </a:r>
            <a:endParaRPr lang="zh-CN" altLang="en-US" sz="2800" b="1" dirty="0" smtClean="0">
              <a:latin typeface="Century" charset="0"/>
              <a:ea typeface="Century" charset="0"/>
              <a:cs typeface="Century" charset="0"/>
            </a:endParaRPr>
          </a:p>
          <a:p>
            <a:pPr algn="just"/>
            <a:endParaRPr lang="zh-CN" altLang="en-US" sz="2400" dirty="0">
              <a:latin typeface="Century" charset="0"/>
              <a:ea typeface="Century" charset="0"/>
              <a:cs typeface="Century" charset="0"/>
            </a:endParaRPr>
          </a:p>
          <a:p>
            <a:pPr algn="just"/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We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would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like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express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appreciation to Professor  Suzanne McIntosh. The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completion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of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this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project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could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not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have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been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possible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without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help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advice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from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Prof. 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McIntosh.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We would also like to thank </a:t>
            </a:r>
            <a:r>
              <a:rPr lang="en-US" altLang="zh-CN" sz="2400" dirty="0" err="1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Scrapy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for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their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crawler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framework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400" dirty="0" err="1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Cloudera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for providing their platforms for us to run our datasets.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9404" y="62808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599" y="1379096"/>
            <a:ext cx="78398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latin typeface="Century" charset="0"/>
                <a:ea typeface="Century" charset="0"/>
                <a:cs typeface="Century" charset="0"/>
              </a:rPr>
              <a:t>References: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latin typeface="Century" charset="0"/>
                <a:ea typeface="Century" charset="0"/>
                <a:cs typeface="Century" charset="0"/>
              </a:rPr>
              <a:t>[1] </a:t>
            </a:r>
            <a:r>
              <a:rPr lang="en-US" sz="1200" i="1" dirty="0" err="1" smtClean="0">
                <a:latin typeface="Century" charset="0"/>
                <a:ea typeface="Century" charset="0"/>
                <a:cs typeface="Century" charset="0"/>
              </a:rPr>
              <a:t>Simin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You,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Jianting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Zhang and Le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Gruenwald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. </a:t>
            </a:r>
            <a:endParaRPr lang="en-US" sz="1200" i="1" dirty="0" smtClean="0">
              <a:latin typeface="Century" charset="0"/>
              <a:ea typeface="Century" charset="0"/>
              <a:cs typeface="Century" charset="0"/>
            </a:endParaRPr>
          </a:p>
          <a:p>
            <a:pPr marL="295275" lvl="0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Large-Scale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Spatial Join Query Processing in Cloud.</a:t>
            </a:r>
          </a:p>
          <a:p>
            <a:pPr marL="295275" lvl="0" indent="-295275"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latin typeface="Century" charset="0"/>
                <a:ea typeface="Century" charset="0"/>
                <a:cs typeface="Century" charset="0"/>
              </a:rPr>
              <a:t>[2] </a:t>
            </a:r>
            <a:r>
              <a:rPr lang="en-US" sz="1200" i="1" dirty="0" err="1" smtClean="0">
                <a:latin typeface="Century" charset="0"/>
                <a:ea typeface="Century" charset="0"/>
                <a:cs typeface="Century" charset="0"/>
              </a:rPr>
              <a:t>Shubin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Zhang,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Jizhong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Han,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Zhiyong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Liu, Kai Wang and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Shengzhong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Feng. </a:t>
            </a:r>
            <a:endParaRPr lang="en-US" sz="1200" i="1" dirty="0" smtClean="0">
              <a:latin typeface="Century" charset="0"/>
              <a:ea typeface="Century" charset="0"/>
              <a:cs typeface="Century" charset="0"/>
            </a:endParaRPr>
          </a:p>
          <a:p>
            <a:pPr marL="295275" lvl="0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Spatial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Queries Evaluation with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MapReduce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. Grid and Cooperative Computing, August 2009.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latin typeface="Century" charset="0"/>
                <a:ea typeface="Century" charset="0"/>
                <a:cs typeface="Century" charset="0"/>
              </a:rPr>
              <a:t>[3] 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Bing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Li and Chan, K.C.C.. </a:t>
            </a:r>
            <a:endParaRPr lang="en-US" sz="1200" i="1" dirty="0" smtClean="0">
              <a:latin typeface="Century" charset="0"/>
              <a:ea typeface="Century" charset="0"/>
              <a:cs typeface="Century" charset="0"/>
            </a:endParaRPr>
          </a:p>
          <a:p>
            <a:pPr marL="295275" lvl="0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A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Fast Big Data Collection System Using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MapReduce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Framework, Proceedings of CCIS November 2014.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latin typeface="Century" charset="0"/>
                <a:ea typeface="Century" charset="0"/>
                <a:cs typeface="Century" charset="0"/>
              </a:rPr>
              <a:t>[4] 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Jun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Liu, Feng Liu and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Nirwan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Ansari. </a:t>
            </a:r>
            <a:endParaRPr lang="en-US" sz="1200" i="1" dirty="0" smtClean="0">
              <a:latin typeface="Century" charset="0"/>
              <a:ea typeface="Century" charset="0"/>
              <a:cs typeface="Century" charset="0"/>
            </a:endParaRPr>
          </a:p>
          <a:p>
            <a:pPr marL="295275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Monitoring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and Analyzing Big Traffic Data of a Large-Scale Cellular Network with Hadoop. IEEE Network July/August 2014.</a:t>
            </a:r>
            <a:r>
              <a:rPr lang="en-US" sz="1200" i="1" dirty="0" smtClean="0">
                <a:effectLst/>
                <a:latin typeface="Century" charset="0"/>
                <a:ea typeface="Century" charset="0"/>
                <a:cs typeface="Century" charset="0"/>
              </a:rPr>
              <a:t> </a:t>
            </a:r>
            <a:endParaRPr lang="en-US" sz="1200" b="1" i="1" dirty="0" smtClean="0">
              <a:latin typeface="Century" charset="0"/>
              <a:ea typeface="Century" charset="0"/>
              <a:cs typeface="Century" charset="0"/>
            </a:endParaRPr>
          </a:p>
          <a:p>
            <a:pPr marL="14288"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effectLst/>
                <a:latin typeface="Century" charset="0"/>
                <a:ea typeface="Century" charset="0"/>
                <a:cs typeface="Century" charset="0"/>
              </a:rPr>
              <a:t>[5] 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Michael D.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Ekstrand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, John T. </a:t>
            </a:r>
            <a:r>
              <a:rPr lang="en-US" sz="1200" i="1" dirty="0" err="1">
                <a:latin typeface="Century" charset="0"/>
                <a:ea typeface="Century" charset="0"/>
                <a:cs typeface="Century" charset="0"/>
              </a:rPr>
              <a:t>Riedl</a:t>
            </a: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 and Joseph A. </a:t>
            </a:r>
            <a:r>
              <a:rPr lang="en-US" sz="1200" i="1" dirty="0" err="1" smtClean="0">
                <a:latin typeface="Century" charset="0"/>
                <a:ea typeface="Century" charset="0"/>
                <a:cs typeface="Century" charset="0"/>
              </a:rPr>
              <a:t>Konstan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.</a:t>
            </a:r>
          </a:p>
          <a:p>
            <a:pPr marL="234950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Collaborative Filtering Recommender 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Systems.</a:t>
            </a:r>
          </a:p>
          <a:p>
            <a:pPr marL="14288" algn="just"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latin typeface="Century" charset="0"/>
                <a:ea typeface="Century" charset="0"/>
                <a:cs typeface="Century" charset="0"/>
              </a:rPr>
              <a:t>[6] </a:t>
            </a:r>
            <a:r>
              <a:rPr lang="en-US" sz="1200" i="1" dirty="0" err="1" smtClean="0">
                <a:latin typeface="Century" charset="0"/>
                <a:ea typeface="Century" charset="0"/>
                <a:cs typeface="Century" charset="0"/>
              </a:rPr>
              <a:t>Daniar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1200" i="1" dirty="0" err="1" smtClean="0">
                <a:latin typeface="Century" charset="0"/>
                <a:ea typeface="Century" charset="0"/>
                <a:cs typeface="Century" charset="0"/>
              </a:rPr>
              <a:t>Asanov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, Berlin Institute of Technology Berlin, Germany.</a:t>
            </a:r>
          </a:p>
          <a:p>
            <a:pPr marL="295275" indent="-60325" algn="just">
              <a:spcBef>
                <a:spcPts val="600"/>
              </a:spcBef>
              <a:spcAft>
                <a:spcPts val="600"/>
              </a:spcAft>
            </a:pPr>
            <a:r>
              <a:rPr lang="en-US" sz="1200" i="1" dirty="0">
                <a:latin typeface="Century" charset="0"/>
                <a:ea typeface="Century" charset="0"/>
                <a:cs typeface="Century" charset="0"/>
              </a:rPr>
              <a:t>Algorithms and Methods in Recommender </a:t>
            </a:r>
            <a:r>
              <a:rPr lang="en-US" sz="1200" i="1" dirty="0" smtClean="0">
                <a:latin typeface="Century" charset="0"/>
                <a:ea typeface="Century" charset="0"/>
                <a:cs typeface="Century" charset="0"/>
              </a:rPr>
              <a:t>Systems.</a:t>
            </a:r>
            <a:endParaRPr lang="en-US" sz="1200" i="1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4414" y="62808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499" y="1476224"/>
            <a:ext cx="7785101" cy="4699722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200" b="1" dirty="0" smtClean="0">
                <a:latin typeface="Century" panose="02040604050505020304" pitchFamily="18" charset="0"/>
              </a:rPr>
              <a:t>Motivation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 smtClean="0">
                <a:latin typeface="Century" panose="02040604050505020304" pitchFamily="18" charset="0"/>
              </a:rPr>
              <a:t>Who are the users of this analytic?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 person who is planning to open a new restaurant in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NYC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Real estate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firm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 who recommend restaurant sites for clients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b="1" dirty="0" smtClean="0">
                <a:latin typeface="Century" panose="02040604050505020304" pitchFamily="18" charset="0"/>
              </a:rPr>
              <a:t>Who will benefit from this analytic?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rospective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new restaurant owners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Real estate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agents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rospective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restaurant investors seeking to maximize profit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b="1" dirty="0" smtClean="0">
                <a:latin typeface="Century" panose="02040604050505020304" pitchFamily="18" charset="0"/>
              </a:rPr>
              <a:t>Why is this analytic important?         </a:t>
            </a:r>
            <a:endParaRPr lang="zh-CN" altLang="en-US" sz="1400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 difficulty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of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site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selection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lies in that there are complex factors to consider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,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such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as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local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demographics,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supply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demand,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err="1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etc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Our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project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turn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it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into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less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daunting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task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discover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ideal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sites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b="1" dirty="0" smtClean="0">
                <a:latin typeface="Century" panose="02040604050505020304" pitchFamily="18" charset="0"/>
              </a:rPr>
              <a:t>What steps were taken to assess the ‘goodness’ of the analytic?         </a:t>
            </a: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In-depth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on-line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research</a:t>
            </a:r>
            <a:endParaRPr lang="zh-CN" altLang="en-US" sz="1400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412750" indent="-236538" algn="just">
              <a:spcBef>
                <a:spcPts val="600"/>
              </a:spcBef>
              <a:buFont typeface="Wingdings" charset="2"/>
              <a:buChar char="§"/>
            </a:pP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Discussion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with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owners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2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499" y="1476224"/>
            <a:ext cx="7785101" cy="4699722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CN" sz="2200" b="1" dirty="0" smtClean="0">
                <a:latin typeface="Century" panose="02040604050505020304" pitchFamily="18" charset="0"/>
              </a:rPr>
              <a:t>Data</a:t>
            </a:r>
            <a:r>
              <a:rPr lang="zh-CN" altLang="en-US" sz="2200" b="1" dirty="0" smtClean="0">
                <a:latin typeface="Century" panose="02040604050505020304" pitchFamily="18" charset="0"/>
              </a:rPr>
              <a:t> </a:t>
            </a:r>
            <a:r>
              <a:rPr lang="en-US" altLang="zh-CN" sz="2200" b="1" dirty="0" smtClean="0">
                <a:latin typeface="Century" panose="02040604050505020304" pitchFamily="18" charset="0"/>
              </a:rPr>
              <a:t>Sources</a:t>
            </a:r>
            <a:endParaRPr lang="zh-CN" altLang="en-US" sz="16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entury" panose="02040604050505020304" pitchFamily="18" charset="0"/>
              </a:rPr>
              <a:t>Name:</a:t>
            </a:r>
            <a:r>
              <a:rPr lang="zh-CN" altLang="en-US" sz="1600" b="1" dirty="0">
                <a:latin typeface="Century" panose="02040604050505020304" pitchFamily="18" charset="0"/>
              </a:rPr>
              <a:t>	    </a:t>
            </a:r>
            <a:r>
              <a:rPr lang="en-US" altLang="zh-CN" sz="1600" b="1" dirty="0" smtClean="0">
                <a:latin typeface="Century" panose="02040604050505020304" pitchFamily="18" charset="0"/>
              </a:rPr>
              <a:t>  </a:t>
            </a:r>
            <a:r>
              <a:rPr lang="en-US" altLang="zh-CN" sz="1600" b="1" u="sng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www.city-data.com</a:t>
            </a:r>
            <a:endParaRPr lang="en-US" sz="1600" b="1" u="sng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1209675" indent="-1209675" algn="just">
              <a:buNone/>
            </a:pPr>
            <a:r>
              <a:rPr lang="en-US" sz="1600" b="1" dirty="0">
                <a:latin typeface="Century" panose="02040604050505020304" pitchFamily="18" charset="0"/>
              </a:rPr>
              <a:t>Description: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website providing detailed local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information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by zip code. Using </a:t>
            </a:r>
            <a:r>
              <a:rPr lang="en-US" altLang="zh-CN" sz="1600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Scrapy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, the information from each zip code area, including population by race, cost of living index, gross rent, etc., was crawled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entury" panose="02040604050505020304" pitchFamily="18" charset="0"/>
              </a:rPr>
              <a:t>Size of data</a:t>
            </a:r>
            <a:r>
              <a:rPr lang="en-US" altLang="zh-CN" sz="1600" b="1" dirty="0">
                <a:latin typeface="Century" panose="02040604050505020304" pitchFamily="18" charset="0"/>
              </a:rPr>
              <a:t>:</a:t>
            </a:r>
            <a:r>
              <a:rPr lang="zh-CN" altLang="en-US" sz="1600" b="1" dirty="0"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All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 data needed from the 198 zip codes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zh-CN" altLang="en-US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entury" panose="02040604050505020304" pitchFamily="18" charset="0"/>
              </a:rPr>
              <a:t>Name:</a:t>
            </a:r>
            <a:r>
              <a:rPr lang="zh-CN" altLang="en-US" sz="1400" b="1" dirty="0">
                <a:latin typeface="Century" panose="02040604050505020304" pitchFamily="18" charset="0"/>
              </a:rPr>
              <a:t>	    </a:t>
            </a:r>
            <a:r>
              <a:rPr lang="en-US" altLang="zh-CN" sz="1400" b="1" dirty="0">
                <a:latin typeface="Century" panose="02040604050505020304" pitchFamily="18" charset="0"/>
              </a:rPr>
              <a:t> </a:t>
            </a:r>
            <a:r>
              <a:rPr lang="zh-CN" altLang="en-US" sz="1400" b="1" dirty="0" smtClean="0">
                <a:latin typeface="Century" panose="02040604050505020304" pitchFamily="18" charset="0"/>
              </a:rPr>
              <a:t> </a:t>
            </a:r>
            <a:r>
              <a:rPr lang="en-US" altLang="zh-CN" sz="1600" b="1" u="sng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www.yelp.com</a:t>
            </a:r>
            <a:endParaRPr lang="en-US" sz="1600" b="1" u="sng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1209675" indent="-1209675" algn="just">
              <a:buNone/>
            </a:pPr>
            <a:r>
              <a:rPr lang="en-US" sz="1600" b="1" dirty="0">
                <a:latin typeface="Century" panose="02040604050505020304" pitchFamily="18" charset="0"/>
              </a:rPr>
              <a:t>Description: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Using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all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codes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as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searching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key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words,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estaurant names, ratings, type of cuisines, price range and address were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collected</a:t>
            </a:r>
            <a:endParaRPr lang="zh-CN" altLang="en-US" sz="1600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1209675" indent="-1209675" algn="just">
              <a:buNone/>
            </a:pPr>
            <a:r>
              <a:rPr lang="en-US" sz="1600" b="1" dirty="0">
                <a:latin typeface="Century" panose="02040604050505020304" pitchFamily="18" charset="0"/>
              </a:rPr>
              <a:t>Size of data</a:t>
            </a:r>
            <a:r>
              <a:rPr lang="en-US" altLang="zh-CN" sz="1600" b="1" dirty="0">
                <a:latin typeface="Century" panose="02040604050505020304" pitchFamily="18" charset="0"/>
              </a:rPr>
              <a:t>:</a:t>
            </a:r>
            <a:r>
              <a:rPr lang="zh-CN" altLang="en-US" sz="1600" b="1" dirty="0"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150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thousand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of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 (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more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than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20MB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)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was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crawled.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There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are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many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duplicated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records,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selected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all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distinct</a:t>
            </a:r>
            <a:r>
              <a: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values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finally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it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came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down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30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thousand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of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data(about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4MB)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for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analytics</a:t>
            </a:r>
            <a:endParaRPr lang="zh-CN" altLang="en-US" sz="16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en-US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78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9312" y="3297836"/>
            <a:ext cx="2908091" cy="2638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Yelp</a:t>
            </a:r>
            <a:endParaRPr lang="zh-CN" altLang="en-US" sz="2000" u="sng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restaurant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name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type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of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cuisine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price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range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atings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n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eighborhood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address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zip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code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99550" y="3297836"/>
            <a:ext cx="3280344" cy="2638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City-data</a:t>
            </a:r>
            <a:r>
              <a:rPr lang="zh-CN" altLang="en-US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By</a:t>
            </a:r>
            <a:r>
              <a:rPr lang="zh-CN" altLang="en-US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000" u="sng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Z</a:t>
            </a:r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ip</a:t>
            </a:r>
            <a:r>
              <a:rPr lang="zh-CN" altLang="en-US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2000" u="sng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</a:t>
            </a:r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ode</a:t>
            </a:r>
            <a:endParaRPr lang="zh-CN" altLang="en-US" sz="2000" u="sng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ü"/>
            </a:pPr>
            <a:endParaRPr lang="zh-CN" alt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ocal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population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ensity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opulation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by race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edian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income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z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ip code</a:t>
            </a:r>
            <a:endParaRPr lang="zh-CN" alt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Cost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of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living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index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algn="ctr"/>
            <a:endParaRPr lang="en-US" sz="2000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33338" y="5321508"/>
            <a:ext cx="2113613" cy="25483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9369" y="1632173"/>
            <a:ext cx="6880485" cy="1305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spcAft>
                <a:spcPts val="600"/>
              </a:spcAft>
              <a:buFont typeface="Wingdings" charset="2"/>
              <a:buChar char="§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Below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data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categories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crawled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from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two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sources</a:t>
            </a:r>
            <a:endParaRPr lang="zh-CN" alt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  <a:p>
            <a:pPr marL="285750" indent="-285750" algn="just">
              <a:spcAft>
                <a:spcPts val="600"/>
              </a:spcAft>
              <a:buFont typeface="Wingdings" charset="2"/>
              <a:buChar char="§"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greyed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out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ones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filtered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highlighted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ones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applied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analytics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</a:p>
          <a:p>
            <a:pPr marL="285750" indent="-285750" algn="just">
              <a:spcAft>
                <a:spcPts val="600"/>
              </a:spcAft>
              <a:buFont typeface="Wingdings" charset="2"/>
              <a:buChar char="§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he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two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sets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of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data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matched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combined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by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zip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code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582" y="1334124"/>
            <a:ext cx="7896989" cy="4814845"/>
            <a:chOff x="377582" y="1334124"/>
            <a:chExt cx="7896989" cy="4814845"/>
          </a:xfrm>
        </p:grpSpPr>
        <p:sp>
          <p:nvSpPr>
            <p:cNvPr id="2" name="TextBox 1"/>
            <p:cNvSpPr txBox="1"/>
            <p:nvPr/>
          </p:nvSpPr>
          <p:spPr>
            <a:xfrm>
              <a:off x="3579705" y="1334124"/>
              <a:ext cx="2119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entury" charset="0"/>
                  <a:ea typeface="Century" charset="0"/>
                  <a:cs typeface="Century" charset="0"/>
                </a:rPr>
                <a:t>Design</a:t>
              </a:r>
              <a:r>
                <a:rPr lang="zh-CN" altLang="en-US" sz="2000" dirty="0" smtClean="0"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2000" dirty="0" smtClean="0">
                  <a:latin typeface="Century" charset="0"/>
                  <a:ea typeface="Century" charset="0"/>
                  <a:cs typeface="Century" charset="0"/>
                </a:rPr>
                <a:t>Diagram</a:t>
              </a:r>
              <a:endParaRPr lang="en-US" sz="20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793721" y="1782768"/>
              <a:ext cx="479686" cy="4366201"/>
            </a:xfrm>
            <a:prstGeom prst="downArrow">
              <a:avLst/>
            </a:prstGeom>
            <a:gradFill flip="none" rotWithShape="1">
              <a:gsLst>
                <a:gs pos="42000">
                  <a:schemeClr val="bg2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582" y="197678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User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Input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526" y="3088706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Level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1</a:t>
              </a:r>
              <a:endPara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Analytics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526" y="4449305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Level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2</a:t>
              </a:r>
              <a:endPara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Analytics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43985" y="2630965"/>
              <a:ext cx="6730586" cy="1424163"/>
            </a:xfrm>
            <a:prstGeom prst="round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43985" y="1782768"/>
              <a:ext cx="6730586" cy="720712"/>
            </a:xfrm>
            <a:prstGeom prst="round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04542" y="1908934"/>
              <a:ext cx="164592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Price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range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48767" y="1908934"/>
              <a:ext cx="164592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Zip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output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number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27411" y="2735895"/>
              <a:ext cx="4167277" cy="5486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600" b="1" dirty="0" err="1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MapReduce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  <a:p>
              <a:pPr algn="just"/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Cuisine-based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average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cost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per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meal</a:t>
              </a:r>
              <a:r>
                <a:rPr lang="zh-CN" alt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14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27412" y="3407767"/>
              <a:ext cx="4167277" cy="5486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just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Hive</a:t>
              </a:r>
              <a:endParaRPr lang="zh-CN" alt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  <a:p>
              <a:pPr algn="just"/>
              <a:r>
                <a:rPr lang="en-US" altLang="zh-CN" sz="1400" dirty="0" err="1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Zipcode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&amp;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cuisine-based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restaurant</a:t>
              </a: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400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aggregation</a:t>
              </a:r>
              <a:endParaRPr lang="en-US" sz="1400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43984" y="4214054"/>
              <a:ext cx="6730586" cy="1047500"/>
            </a:xfrm>
            <a:prstGeom prst="round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27412" y="4312833"/>
              <a:ext cx="4167276" cy="8269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17475" indent="-103188" algn="just">
                <a:buFont typeface="Arial" charset="0"/>
                <a:buChar char="•"/>
              </a:pP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Build a model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taking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in </a:t>
              </a: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level 1 results 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  <a:p>
              <a:pPr marL="117475" indent="-103188" algn="just">
                <a:buFont typeface="Arial" charset="0"/>
                <a:buChar char="•"/>
              </a:pP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Calculate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visit </a:t>
              </a:r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frequency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score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based </a:t>
              </a:r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on user selected cuisine and price range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5" name="Pentagon 24"/>
            <p:cNvSpPr/>
            <p:nvPr/>
          </p:nvSpPr>
          <p:spPr>
            <a:xfrm>
              <a:off x="1741270" y="3053631"/>
              <a:ext cx="2033739" cy="605377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Data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pre-processing</a:t>
              </a:r>
              <a:endParaRPr lang="en-US" sz="1600" b="1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1756346" y="4363479"/>
              <a:ext cx="2018663" cy="725649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Recommendation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Century" charset="0"/>
                  <a:ea typeface="Century" charset="0"/>
                  <a:cs typeface="Century" charset="0"/>
                </a:rPr>
                <a:t>model</a:t>
              </a:r>
              <a:endParaRPr lang="en-US" sz="1600" b="1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60317" y="1908934"/>
              <a:ext cx="164592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Cuisine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530462" y="5428257"/>
              <a:ext cx="6730586" cy="720712"/>
            </a:xfrm>
            <a:prstGeom prst="round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756346" y="5584403"/>
              <a:ext cx="6338341" cy="415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Output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top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zip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codes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based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on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visit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frequency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score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30096"/>
              </p:ext>
            </p:extLst>
          </p:nvPr>
        </p:nvGraphicFramePr>
        <p:xfrm>
          <a:off x="629588" y="2401677"/>
          <a:ext cx="7304801" cy="3481216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293746"/>
                <a:gridCol w="463555"/>
                <a:gridCol w="792500"/>
                <a:gridCol w="677676"/>
                <a:gridCol w="907324"/>
                <a:gridCol w="792500"/>
                <a:gridCol w="893475"/>
                <a:gridCol w="779488"/>
                <a:gridCol w="704537"/>
              </a:tblGrid>
              <a:tr h="318168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b</a:t>
                      </a:r>
                      <a:r>
                        <a:rPr lang="en-US" altLang="zh-CN" sz="1400" u="none" strike="noStrike" dirty="0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w</a:t>
                      </a:r>
                      <a:r>
                        <a:rPr lang="en-US" altLang="zh-CN" sz="1400" u="none" strike="noStrike" dirty="0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a</a:t>
                      </a:r>
                      <a:r>
                        <a:rPr lang="en-US" altLang="zh-CN" sz="1400" u="none" strike="noStrike" dirty="0" err="1" smtClean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sian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hispanic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avgcost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totalNum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total/zip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American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1626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9.34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AsianRes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0.075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26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5039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28.96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Bar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1784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10.25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Cafe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2127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12.22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FastFood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23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9962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57.25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Halal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0.075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313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1.80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Latin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0.075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0.4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2298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13.21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299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Mediterranean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3.22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Vegan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0.01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29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5792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33.29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  <a:tr h="31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0.075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0.06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0.93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7253" y="146903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Century" charset="0"/>
                <a:ea typeface="Century" charset="0"/>
                <a:cs typeface="Century" charset="0"/>
              </a:rPr>
              <a:t>Results</a:t>
            </a:r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457" y="2032345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Cuisine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preference,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average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cost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restaurant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count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rescale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table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02791729"/>
              </p:ext>
            </p:extLst>
          </p:nvPr>
        </p:nvGraphicFramePr>
        <p:xfrm>
          <a:off x="507792" y="1469035"/>
          <a:ext cx="7766779" cy="399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7253" y="1469036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Century" charset="0"/>
                <a:ea typeface="Century" charset="0"/>
                <a:cs typeface="Century" charset="0"/>
              </a:rPr>
              <a:t>Results</a:t>
            </a:r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554" y="5306517"/>
            <a:ext cx="2483369" cy="7495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548640" rtlCol="0" anchor="t"/>
          <a:lstStyle/>
          <a:p>
            <a:pPr algn="just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Restaurant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visit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frequency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score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344" y="5306517"/>
            <a:ext cx="2483369" cy="7495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pPr algn="just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Top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20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zip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code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area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recommendation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6134" y="5306517"/>
            <a:ext cx="2483369" cy="7495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Result distribution</a:t>
            </a:r>
          </a:p>
          <a:p>
            <a:pPr algn="just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model validation</a:t>
            </a:r>
          </a:p>
        </p:txBody>
      </p:sp>
      <p:sp>
        <p:nvSpPr>
          <p:cNvPr id="8" name="Oval 7"/>
          <p:cNvSpPr/>
          <p:nvPr/>
        </p:nvSpPr>
        <p:spPr>
          <a:xfrm>
            <a:off x="584614" y="5209081"/>
            <a:ext cx="254833" cy="25483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1</a:t>
            </a:r>
            <a:endParaRPr lang="en-US" sz="1400" dirty="0" smtClean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13629" y="5209081"/>
            <a:ext cx="254833" cy="25483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2</a:t>
            </a:r>
            <a:endParaRPr lang="en-US" sz="1400" dirty="0" smtClean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2644" y="5209081"/>
            <a:ext cx="254833" cy="25483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3</a:t>
            </a:r>
            <a:endParaRPr lang="en-US" sz="1400" dirty="0" smtClean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7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503" y="1685356"/>
            <a:ext cx="7370372" cy="4280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000" b="1" dirty="0" smtClean="0">
                <a:latin typeface="Century" panose="02040604050505020304" pitchFamily="18" charset="0"/>
              </a:rPr>
              <a:t>Platform</a:t>
            </a:r>
            <a:r>
              <a:rPr lang="en-US" altLang="zh-CN" sz="2000" b="1" dirty="0" smtClean="0">
                <a:latin typeface="Century" panose="02040604050505020304" pitchFamily="18" charset="0"/>
              </a:rPr>
              <a:t>s</a:t>
            </a:r>
            <a:r>
              <a:rPr lang="en-US" sz="2000" b="1" dirty="0" smtClean="0">
                <a:latin typeface="Century" panose="02040604050505020304" pitchFamily="18" charset="0"/>
              </a:rPr>
              <a:t> on which the analytic ran:</a:t>
            </a:r>
            <a:endParaRPr lang="zh-CN" altLang="en-US" sz="2000" b="1" dirty="0" smtClean="0"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Scrapy</a:t>
            </a:r>
            <a:endParaRPr lang="zh-CN" altLang="en-US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Crawl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endParaRPr lang="zh-CN" altLang="en-US" i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MapReduce</a:t>
            </a:r>
            <a:endParaRPr lang="zh-CN" altLang="en-US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Clean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filter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demographics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endParaRPr lang="zh-CN" altLang="en-US" i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Calculate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cuisine-based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average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cost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per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meal</a:t>
            </a:r>
            <a:endParaRPr lang="zh-CN" altLang="en-US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Hive</a:t>
            </a:r>
            <a:endParaRPr lang="zh-CN" altLang="en-US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r>
              <a:rPr lang="en-US" altLang="zh-CN" i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Match</a:t>
            </a:r>
            <a:r>
              <a:rPr lang="zh-CN" altLang="en-US" i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join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demographics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cleaned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endParaRPr lang="zh-CN" altLang="en-US" i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Carry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out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err="1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zipcode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cuisine-based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count</a:t>
            </a:r>
            <a:r>
              <a:rPr lang="zh-CN" altLang="en-US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aggregation</a:t>
            </a:r>
            <a:endParaRPr lang="zh-CN" altLang="en-US" i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696913" indent="-342900" algn="just">
              <a:spcBef>
                <a:spcPts val="1200"/>
              </a:spcBef>
              <a:buFontTx/>
              <a:buChar char="-"/>
            </a:pPr>
            <a:endParaRPr lang="zh-CN" altLang="en-US" sz="2000" i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just">
              <a:spcBef>
                <a:spcPts val="1200"/>
              </a:spcBef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8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33" y="1550446"/>
            <a:ext cx="7775106" cy="4280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000" b="1" dirty="0" smtClean="0">
                <a:latin typeface="Century" panose="02040604050505020304" pitchFamily="18" charset="0"/>
              </a:rPr>
              <a:t>Obstacle</a:t>
            </a:r>
            <a:r>
              <a:rPr lang="en-US" sz="2000" b="1" dirty="0" smtClean="0">
                <a:latin typeface="Century" panose="02040604050505020304" pitchFamily="18" charset="0"/>
              </a:rPr>
              <a:t>:</a:t>
            </a:r>
            <a:endParaRPr lang="zh-CN" altLang="en-US" sz="2000" b="1" dirty="0" smtClean="0">
              <a:latin typeface="Century" panose="02040604050505020304" pitchFamily="18" charset="0"/>
            </a:endParaRPr>
          </a:p>
          <a:p>
            <a:pPr algn="just">
              <a:spcBef>
                <a:spcPts val="1200"/>
              </a:spcBef>
            </a:pPr>
            <a:endParaRPr lang="zh-CN" altLang="en-US" sz="2000" b="1" dirty="0"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Limited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have,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assume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people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mostly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go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restaurants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within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their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local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area.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Future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improvement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would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be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apply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transportation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and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adjust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model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accordingly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charset="2"/>
              <a:buChar char="§"/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There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exists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income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extremity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some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area.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this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case,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users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need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to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consider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much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wider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range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of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zip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code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recommendation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output</a:t>
            </a:r>
            <a:endParaRPr lang="zh-CN" altLang="en-US" sz="2000" i="1" dirty="0">
              <a:solidFill>
                <a:schemeClr val="accent3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4374" y="62808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5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accent3">
                <a:lumMod val="50000"/>
              </a:schemeClr>
            </a:solidFill>
            <a:latin typeface="Century" charset="0"/>
            <a:ea typeface="Century" charset="0"/>
            <a:cs typeface="Centur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accent3">
                <a:lumMod val="50000"/>
              </a:schemeClr>
            </a:solidFill>
            <a:latin typeface="Century" charset="0"/>
            <a:ea typeface="Century" charset="0"/>
            <a:cs typeface="Centur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2329</TotalTime>
  <Words>866</Words>
  <Application>Microsoft Office PowerPoint</Application>
  <PresentationFormat>On-screen Show (4:3)</PresentationFormat>
  <Paragraphs>224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caijie</cp:lastModifiedBy>
  <cp:revision>142</cp:revision>
  <dcterms:created xsi:type="dcterms:W3CDTF">2015-12-01T18:01:43Z</dcterms:created>
  <dcterms:modified xsi:type="dcterms:W3CDTF">2015-12-10T05:38:13Z</dcterms:modified>
</cp:coreProperties>
</file>