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COTIZACIÓN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E4-493B-9DA5-9E3637839D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DC-40AC-B41A-02F8CF9F31A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E4-493B-9DA5-9E3637839D1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E4-493B-9DA5-9E3637839D1E}"/>
              </c:ext>
            </c:extLst>
          </c:dPt>
          <c:cat>
            <c:strRef>
              <c:f>Hoja1!$A$2:$A$5</c:f>
              <c:strCache>
                <c:ptCount val="1"/>
                <c:pt idx="0">
                  <c:v>1er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DC-40AC-B41A-02F8CF9F31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39F6F-DB99-4EFD-8173-B91CE28FA2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3FBB5B2-B870-418E-912A-0D3724114C96}">
      <dgm:prSet phldrT="[Texto]"/>
      <dgm:spPr/>
      <dgm:t>
        <a:bodyPr/>
        <a:lstStyle/>
        <a:p>
          <a:r>
            <a:rPr lang="es-ES" dirty="0"/>
            <a:t>1.- OBLIGACIÓN DEL EMPRESARIO</a:t>
          </a:r>
        </a:p>
      </dgm:t>
    </dgm:pt>
    <dgm:pt modelId="{7A878FFB-56A8-4118-9E2A-297614F25BCD}" type="parTrans" cxnId="{A2E776D9-771C-42E9-A5CB-8BFC0CCB0FAE}">
      <dgm:prSet/>
      <dgm:spPr/>
      <dgm:t>
        <a:bodyPr/>
        <a:lstStyle/>
        <a:p>
          <a:endParaRPr lang="es-ES"/>
        </a:p>
      </dgm:t>
    </dgm:pt>
    <dgm:pt modelId="{3B50C2AB-069A-40A3-9C99-72E8E84559EE}" type="sibTrans" cxnId="{A2E776D9-771C-42E9-A5CB-8BFC0CCB0FAE}">
      <dgm:prSet/>
      <dgm:spPr/>
      <dgm:t>
        <a:bodyPr/>
        <a:lstStyle/>
        <a:p>
          <a:endParaRPr lang="es-ES"/>
        </a:p>
      </dgm:t>
    </dgm:pt>
    <dgm:pt modelId="{2D21EEB5-B57D-473E-8304-2F0422147158}">
      <dgm:prSet phldrT="[Texto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s-ES" dirty="0" smtClean="0"/>
            <a:t>Afiliación: </a:t>
          </a:r>
          <a:r>
            <a:rPr lang="es-ES" dirty="0" smtClean="0">
              <a:solidFill>
                <a:schemeClr val="accent6"/>
              </a:solidFill>
            </a:rPr>
            <a:t>Empezar a pertenecer a la seguridad social – tener el número</a:t>
          </a:r>
          <a:endParaRPr lang="es-ES" dirty="0">
            <a:solidFill>
              <a:schemeClr val="accent6"/>
            </a:solidFill>
          </a:endParaRPr>
        </a:p>
      </dgm:t>
    </dgm:pt>
    <dgm:pt modelId="{701386E7-78C7-4D53-9066-3D622AED7D25}" type="parTrans" cxnId="{1A0DAF5E-CE32-4C8C-A9C2-FD66CCD6769B}">
      <dgm:prSet/>
      <dgm:spPr/>
      <dgm:t>
        <a:bodyPr/>
        <a:lstStyle/>
        <a:p>
          <a:endParaRPr lang="es-ES"/>
        </a:p>
      </dgm:t>
    </dgm:pt>
    <dgm:pt modelId="{81B65A17-3913-46B3-93EA-121BA9CFBBDE}" type="sibTrans" cxnId="{1A0DAF5E-CE32-4C8C-A9C2-FD66CCD6769B}">
      <dgm:prSet/>
      <dgm:spPr/>
      <dgm:t>
        <a:bodyPr/>
        <a:lstStyle/>
        <a:p>
          <a:endParaRPr lang="es-ES"/>
        </a:p>
      </dgm:t>
    </dgm:pt>
    <dgm:pt modelId="{677AE04A-0115-4F34-9F85-9CF39FD981C1}">
      <dgm:prSet phldrT="[Texto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s-ES" dirty="0"/>
            <a:t>Baja y modificaciones</a:t>
          </a:r>
        </a:p>
      </dgm:t>
    </dgm:pt>
    <dgm:pt modelId="{151BB5F4-6A07-4BA0-AC8F-9F7EE0927394}" type="parTrans" cxnId="{F410538F-AA92-4598-8A53-F1E9287D6A09}">
      <dgm:prSet/>
      <dgm:spPr/>
      <dgm:t>
        <a:bodyPr/>
        <a:lstStyle/>
        <a:p>
          <a:endParaRPr lang="es-ES"/>
        </a:p>
      </dgm:t>
    </dgm:pt>
    <dgm:pt modelId="{F4CE5EB4-121B-4111-96BB-AA6475B30255}" type="sibTrans" cxnId="{F410538F-AA92-4598-8A53-F1E9287D6A09}">
      <dgm:prSet/>
      <dgm:spPr/>
      <dgm:t>
        <a:bodyPr/>
        <a:lstStyle/>
        <a:p>
          <a:endParaRPr lang="es-ES"/>
        </a:p>
      </dgm:t>
    </dgm:pt>
    <dgm:pt modelId="{D7E966C1-C1DF-4158-BFD4-630DB36BDCAF}">
      <dgm:prSet phldrT="[Texto]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s-ES" dirty="0"/>
            <a:t>Alta</a:t>
          </a:r>
        </a:p>
      </dgm:t>
    </dgm:pt>
    <dgm:pt modelId="{059BC61F-E173-497A-9BAF-0D00647AB914}" type="parTrans" cxnId="{650381AE-0DDF-46E5-B642-60CCFE901F34}">
      <dgm:prSet/>
      <dgm:spPr/>
      <dgm:t>
        <a:bodyPr/>
        <a:lstStyle/>
        <a:p>
          <a:endParaRPr lang="es-ES"/>
        </a:p>
      </dgm:t>
    </dgm:pt>
    <dgm:pt modelId="{E8CECA50-DE60-4D27-8A7E-94A661BAD23B}" type="sibTrans" cxnId="{650381AE-0DDF-46E5-B642-60CCFE901F34}">
      <dgm:prSet/>
      <dgm:spPr/>
      <dgm:t>
        <a:bodyPr/>
        <a:lstStyle/>
        <a:p>
          <a:endParaRPr lang="es-ES"/>
        </a:p>
      </dgm:t>
    </dgm:pt>
    <dgm:pt modelId="{8745E64B-4D41-47D9-8F68-5329C8E4E867}" type="pres">
      <dgm:prSet presAssocID="{51F39F6F-DB99-4EFD-8173-B91CE28FA2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4DDEC82-519A-4A54-8B70-7C1A38F21A06}" type="pres">
      <dgm:prSet presAssocID="{03FBB5B2-B870-418E-912A-0D3724114C96}" presName="root" presStyleCnt="0"/>
      <dgm:spPr/>
    </dgm:pt>
    <dgm:pt modelId="{4935847F-1EB8-481B-84E8-ABEF859D498A}" type="pres">
      <dgm:prSet presAssocID="{03FBB5B2-B870-418E-912A-0D3724114C96}" presName="rootComposite" presStyleCnt="0"/>
      <dgm:spPr/>
    </dgm:pt>
    <dgm:pt modelId="{05098854-BFA5-4D93-BAB8-792033D2556C}" type="pres">
      <dgm:prSet presAssocID="{03FBB5B2-B870-418E-912A-0D3724114C96}" presName="rootText" presStyleLbl="node1" presStyleIdx="0" presStyleCnt="1" custScaleX="293858"/>
      <dgm:spPr/>
      <dgm:t>
        <a:bodyPr/>
        <a:lstStyle/>
        <a:p>
          <a:endParaRPr lang="es-ES"/>
        </a:p>
      </dgm:t>
    </dgm:pt>
    <dgm:pt modelId="{17D069A2-5C36-4494-A88A-BB1E099AC6C9}" type="pres">
      <dgm:prSet presAssocID="{03FBB5B2-B870-418E-912A-0D3724114C96}" presName="rootConnector" presStyleLbl="node1" presStyleIdx="0" presStyleCnt="1"/>
      <dgm:spPr/>
      <dgm:t>
        <a:bodyPr/>
        <a:lstStyle/>
        <a:p>
          <a:endParaRPr lang="es-ES"/>
        </a:p>
      </dgm:t>
    </dgm:pt>
    <dgm:pt modelId="{B455AB22-FC7C-4275-AF28-24E2ACD17403}" type="pres">
      <dgm:prSet presAssocID="{03FBB5B2-B870-418E-912A-0D3724114C96}" presName="childShape" presStyleCnt="0"/>
      <dgm:spPr/>
    </dgm:pt>
    <dgm:pt modelId="{FB4B53E1-42B9-41B9-BEBF-5C3A5F75C55B}" type="pres">
      <dgm:prSet presAssocID="{701386E7-78C7-4D53-9066-3D622AED7D25}" presName="Name13" presStyleLbl="parChTrans1D2" presStyleIdx="0" presStyleCnt="3"/>
      <dgm:spPr/>
      <dgm:t>
        <a:bodyPr/>
        <a:lstStyle/>
        <a:p>
          <a:endParaRPr lang="es-ES"/>
        </a:p>
      </dgm:t>
    </dgm:pt>
    <dgm:pt modelId="{185D98EB-70E4-4849-9FBA-71631B4681FC}" type="pres">
      <dgm:prSet presAssocID="{2D21EEB5-B57D-473E-8304-2F0422147158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ACE872-A04D-4082-B9F7-5DCB7EE670DB}" type="pres">
      <dgm:prSet presAssocID="{059BC61F-E173-497A-9BAF-0D00647AB914}" presName="Name13" presStyleLbl="parChTrans1D2" presStyleIdx="1" presStyleCnt="3"/>
      <dgm:spPr/>
      <dgm:t>
        <a:bodyPr/>
        <a:lstStyle/>
        <a:p>
          <a:endParaRPr lang="es-ES"/>
        </a:p>
      </dgm:t>
    </dgm:pt>
    <dgm:pt modelId="{09E25543-9C73-4A6D-BE6B-6B27DA0B1D03}" type="pres">
      <dgm:prSet presAssocID="{D7E966C1-C1DF-4158-BFD4-630DB36BDCA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39AC68-B383-47CF-ACCA-45561350FE47}" type="pres">
      <dgm:prSet presAssocID="{151BB5F4-6A07-4BA0-AC8F-9F7EE0927394}" presName="Name13" presStyleLbl="parChTrans1D2" presStyleIdx="2" presStyleCnt="3"/>
      <dgm:spPr/>
      <dgm:t>
        <a:bodyPr/>
        <a:lstStyle/>
        <a:p>
          <a:endParaRPr lang="es-ES"/>
        </a:p>
      </dgm:t>
    </dgm:pt>
    <dgm:pt modelId="{851EFCAB-F9EB-4CA1-A6A3-FF0D9CBA9FE8}" type="pres">
      <dgm:prSet presAssocID="{677AE04A-0115-4F34-9F85-9CF39FD981C1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F0D72F5-A890-45D5-A862-26A22AB94A64}" type="presOf" srcId="{059BC61F-E173-497A-9BAF-0D00647AB914}" destId="{40ACE872-A04D-4082-B9F7-5DCB7EE670DB}" srcOrd="0" destOrd="0" presId="urn:microsoft.com/office/officeart/2005/8/layout/hierarchy3"/>
    <dgm:cxn modelId="{AB7904AD-066C-4425-8F89-FFCA995D2C26}" type="presOf" srcId="{D7E966C1-C1DF-4158-BFD4-630DB36BDCAF}" destId="{09E25543-9C73-4A6D-BE6B-6B27DA0B1D03}" srcOrd="0" destOrd="0" presId="urn:microsoft.com/office/officeart/2005/8/layout/hierarchy3"/>
    <dgm:cxn modelId="{550B08EB-BA39-4174-94F1-2F790912AFD8}" type="presOf" srcId="{2D21EEB5-B57D-473E-8304-2F0422147158}" destId="{185D98EB-70E4-4849-9FBA-71631B4681FC}" srcOrd="0" destOrd="0" presId="urn:microsoft.com/office/officeart/2005/8/layout/hierarchy3"/>
    <dgm:cxn modelId="{530BE53D-158C-4248-8AC5-158173DC4586}" type="presOf" srcId="{151BB5F4-6A07-4BA0-AC8F-9F7EE0927394}" destId="{6739AC68-B383-47CF-ACCA-45561350FE47}" srcOrd="0" destOrd="0" presId="urn:microsoft.com/office/officeart/2005/8/layout/hierarchy3"/>
    <dgm:cxn modelId="{1A0DAF5E-CE32-4C8C-A9C2-FD66CCD6769B}" srcId="{03FBB5B2-B870-418E-912A-0D3724114C96}" destId="{2D21EEB5-B57D-473E-8304-2F0422147158}" srcOrd="0" destOrd="0" parTransId="{701386E7-78C7-4D53-9066-3D622AED7D25}" sibTransId="{81B65A17-3913-46B3-93EA-121BA9CFBBDE}"/>
    <dgm:cxn modelId="{31101A37-7339-4201-B036-17A0EFEC540B}" type="presOf" srcId="{03FBB5B2-B870-418E-912A-0D3724114C96}" destId="{17D069A2-5C36-4494-A88A-BB1E099AC6C9}" srcOrd="1" destOrd="0" presId="urn:microsoft.com/office/officeart/2005/8/layout/hierarchy3"/>
    <dgm:cxn modelId="{602E13A9-E420-4366-9476-7877A5D8C412}" type="presOf" srcId="{51F39F6F-DB99-4EFD-8173-B91CE28FA201}" destId="{8745E64B-4D41-47D9-8F68-5329C8E4E867}" srcOrd="0" destOrd="0" presId="urn:microsoft.com/office/officeart/2005/8/layout/hierarchy3"/>
    <dgm:cxn modelId="{650381AE-0DDF-46E5-B642-60CCFE901F34}" srcId="{03FBB5B2-B870-418E-912A-0D3724114C96}" destId="{D7E966C1-C1DF-4158-BFD4-630DB36BDCAF}" srcOrd="1" destOrd="0" parTransId="{059BC61F-E173-497A-9BAF-0D00647AB914}" sibTransId="{E8CECA50-DE60-4D27-8A7E-94A661BAD23B}"/>
    <dgm:cxn modelId="{F410538F-AA92-4598-8A53-F1E9287D6A09}" srcId="{03FBB5B2-B870-418E-912A-0D3724114C96}" destId="{677AE04A-0115-4F34-9F85-9CF39FD981C1}" srcOrd="2" destOrd="0" parTransId="{151BB5F4-6A07-4BA0-AC8F-9F7EE0927394}" sibTransId="{F4CE5EB4-121B-4111-96BB-AA6475B30255}"/>
    <dgm:cxn modelId="{DDC3EEF2-721D-4928-B28A-FC0925BBF5B3}" type="presOf" srcId="{701386E7-78C7-4D53-9066-3D622AED7D25}" destId="{FB4B53E1-42B9-41B9-BEBF-5C3A5F75C55B}" srcOrd="0" destOrd="0" presId="urn:microsoft.com/office/officeart/2005/8/layout/hierarchy3"/>
    <dgm:cxn modelId="{1F067714-FBC1-4921-9676-26EFB8138970}" type="presOf" srcId="{03FBB5B2-B870-418E-912A-0D3724114C96}" destId="{05098854-BFA5-4D93-BAB8-792033D2556C}" srcOrd="0" destOrd="0" presId="urn:microsoft.com/office/officeart/2005/8/layout/hierarchy3"/>
    <dgm:cxn modelId="{34119AAF-3553-44F8-859F-DB6CF788FDA4}" type="presOf" srcId="{677AE04A-0115-4F34-9F85-9CF39FD981C1}" destId="{851EFCAB-F9EB-4CA1-A6A3-FF0D9CBA9FE8}" srcOrd="0" destOrd="0" presId="urn:microsoft.com/office/officeart/2005/8/layout/hierarchy3"/>
    <dgm:cxn modelId="{A2E776D9-771C-42E9-A5CB-8BFC0CCB0FAE}" srcId="{51F39F6F-DB99-4EFD-8173-B91CE28FA201}" destId="{03FBB5B2-B870-418E-912A-0D3724114C96}" srcOrd="0" destOrd="0" parTransId="{7A878FFB-56A8-4118-9E2A-297614F25BCD}" sibTransId="{3B50C2AB-069A-40A3-9C99-72E8E84559EE}"/>
    <dgm:cxn modelId="{B91B4716-AB47-4411-988E-70D38822B010}" type="presParOf" srcId="{8745E64B-4D41-47D9-8F68-5329C8E4E867}" destId="{14DDEC82-519A-4A54-8B70-7C1A38F21A06}" srcOrd="0" destOrd="0" presId="urn:microsoft.com/office/officeart/2005/8/layout/hierarchy3"/>
    <dgm:cxn modelId="{6DFD82C5-2698-40EC-A718-5DB53E260A75}" type="presParOf" srcId="{14DDEC82-519A-4A54-8B70-7C1A38F21A06}" destId="{4935847F-1EB8-481B-84E8-ABEF859D498A}" srcOrd="0" destOrd="0" presId="urn:microsoft.com/office/officeart/2005/8/layout/hierarchy3"/>
    <dgm:cxn modelId="{54004C90-8041-4CE3-8022-1DE79E5AD6BC}" type="presParOf" srcId="{4935847F-1EB8-481B-84E8-ABEF859D498A}" destId="{05098854-BFA5-4D93-BAB8-792033D2556C}" srcOrd="0" destOrd="0" presId="urn:microsoft.com/office/officeart/2005/8/layout/hierarchy3"/>
    <dgm:cxn modelId="{DCB32E18-8C44-4908-995B-FE015D0FBCF4}" type="presParOf" srcId="{4935847F-1EB8-481B-84E8-ABEF859D498A}" destId="{17D069A2-5C36-4494-A88A-BB1E099AC6C9}" srcOrd="1" destOrd="0" presId="urn:microsoft.com/office/officeart/2005/8/layout/hierarchy3"/>
    <dgm:cxn modelId="{5A7F8F6D-CFF8-4AEF-A839-791C8B600B7B}" type="presParOf" srcId="{14DDEC82-519A-4A54-8B70-7C1A38F21A06}" destId="{B455AB22-FC7C-4275-AF28-24E2ACD17403}" srcOrd="1" destOrd="0" presId="urn:microsoft.com/office/officeart/2005/8/layout/hierarchy3"/>
    <dgm:cxn modelId="{6551659A-32DF-43A3-8460-8A7E601B7819}" type="presParOf" srcId="{B455AB22-FC7C-4275-AF28-24E2ACD17403}" destId="{FB4B53E1-42B9-41B9-BEBF-5C3A5F75C55B}" srcOrd="0" destOrd="0" presId="urn:microsoft.com/office/officeart/2005/8/layout/hierarchy3"/>
    <dgm:cxn modelId="{34A6AD19-3050-45C6-B3DD-BF4592D43BCE}" type="presParOf" srcId="{B455AB22-FC7C-4275-AF28-24E2ACD17403}" destId="{185D98EB-70E4-4849-9FBA-71631B4681FC}" srcOrd="1" destOrd="0" presId="urn:microsoft.com/office/officeart/2005/8/layout/hierarchy3"/>
    <dgm:cxn modelId="{02848DEF-3173-4AAB-B4ED-497C9B8E2731}" type="presParOf" srcId="{B455AB22-FC7C-4275-AF28-24E2ACD17403}" destId="{40ACE872-A04D-4082-B9F7-5DCB7EE670DB}" srcOrd="2" destOrd="0" presId="urn:microsoft.com/office/officeart/2005/8/layout/hierarchy3"/>
    <dgm:cxn modelId="{427E8D92-B28D-4FF0-81EE-427D2F7EEAE4}" type="presParOf" srcId="{B455AB22-FC7C-4275-AF28-24E2ACD17403}" destId="{09E25543-9C73-4A6D-BE6B-6B27DA0B1D03}" srcOrd="3" destOrd="0" presId="urn:microsoft.com/office/officeart/2005/8/layout/hierarchy3"/>
    <dgm:cxn modelId="{82F95975-FF40-4CE8-ADED-354CC1281540}" type="presParOf" srcId="{B455AB22-FC7C-4275-AF28-24E2ACD17403}" destId="{6739AC68-B383-47CF-ACCA-45561350FE47}" srcOrd="4" destOrd="0" presId="urn:microsoft.com/office/officeart/2005/8/layout/hierarchy3"/>
    <dgm:cxn modelId="{9F809B92-B315-42EE-9E6B-7B75A71F1C1A}" type="presParOf" srcId="{B455AB22-FC7C-4275-AF28-24E2ACD17403}" destId="{851EFCAB-F9EB-4CA1-A6A3-FF0D9CBA9FE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98854-BFA5-4D93-BAB8-792033D2556C}">
      <dsp:nvSpPr>
        <dsp:cNvPr id="0" name=""/>
        <dsp:cNvSpPr/>
      </dsp:nvSpPr>
      <dsp:spPr>
        <a:xfrm>
          <a:off x="662607" y="1559"/>
          <a:ext cx="6573080" cy="11184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/>
            <a:t>1.- OBLIGACIÓN DEL EMPRESARIO</a:t>
          </a:r>
        </a:p>
      </dsp:txBody>
      <dsp:txXfrm>
        <a:off x="695364" y="34316"/>
        <a:ext cx="6507566" cy="1052897"/>
      </dsp:txXfrm>
    </dsp:sp>
    <dsp:sp modelId="{FB4B53E1-42B9-41B9-BEBF-5C3A5F75C55B}">
      <dsp:nvSpPr>
        <dsp:cNvPr id="0" name=""/>
        <dsp:cNvSpPr/>
      </dsp:nvSpPr>
      <dsp:spPr>
        <a:xfrm>
          <a:off x="1319915" y="1119970"/>
          <a:ext cx="657308" cy="838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8808"/>
              </a:lnTo>
              <a:lnTo>
                <a:pt x="657308" y="8388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D98EB-70E4-4849-9FBA-71631B4681FC}">
      <dsp:nvSpPr>
        <dsp:cNvPr id="0" name=""/>
        <dsp:cNvSpPr/>
      </dsp:nvSpPr>
      <dsp:spPr>
        <a:xfrm>
          <a:off x="1977223" y="1399573"/>
          <a:ext cx="1789457" cy="1118411"/>
        </a:xfrm>
        <a:prstGeom prst="roundRect">
          <a:avLst>
            <a:gd name="adj" fmla="val 10000"/>
          </a:avLst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/>
            <a:t>Afiliación: </a:t>
          </a:r>
          <a:r>
            <a:rPr lang="es-ES" sz="1600" kern="1200" dirty="0" smtClean="0">
              <a:solidFill>
                <a:schemeClr val="accent6"/>
              </a:solidFill>
            </a:rPr>
            <a:t>Empezar a pertenecer a la seguridad social – tener el número</a:t>
          </a:r>
          <a:endParaRPr lang="es-ES" sz="1600" kern="1200" dirty="0">
            <a:solidFill>
              <a:schemeClr val="accent6"/>
            </a:solidFill>
          </a:endParaRPr>
        </a:p>
      </dsp:txBody>
      <dsp:txXfrm>
        <a:off x="2009980" y="1432330"/>
        <a:ext cx="1723943" cy="1052897"/>
      </dsp:txXfrm>
    </dsp:sp>
    <dsp:sp modelId="{40ACE872-A04D-4082-B9F7-5DCB7EE670DB}">
      <dsp:nvSpPr>
        <dsp:cNvPr id="0" name=""/>
        <dsp:cNvSpPr/>
      </dsp:nvSpPr>
      <dsp:spPr>
        <a:xfrm>
          <a:off x="1319915" y="1119970"/>
          <a:ext cx="657308" cy="2236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36822"/>
              </a:lnTo>
              <a:lnTo>
                <a:pt x="657308" y="2236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25543-9C73-4A6D-BE6B-6B27DA0B1D03}">
      <dsp:nvSpPr>
        <dsp:cNvPr id="0" name=""/>
        <dsp:cNvSpPr/>
      </dsp:nvSpPr>
      <dsp:spPr>
        <a:xfrm>
          <a:off x="1977223" y="2797587"/>
          <a:ext cx="1789457" cy="1118411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Alta</a:t>
          </a:r>
        </a:p>
      </dsp:txBody>
      <dsp:txXfrm>
        <a:off x="2009980" y="2830344"/>
        <a:ext cx="1723943" cy="1052897"/>
      </dsp:txXfrm>
    </dsp:sp>
    <dsp:sp modelId="{6739AC68-B383-47CF-ACCA-45561350FE47}">
      <dsp:nvSpPr>
        <dsp:cNvPr id="0" name=""/>
        <dsp:cNvSpPr/>
      </dsp:nvSpPr>
      <dsp:spPr>
        <a:xfrm>
          <a:off x="1319915" y="1119970"/>
          <a:ext cx="657308" cy="363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4835"/>
              </a:lnTo>
              <a:lnTo>
                <a:pt x="657308" y="3634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EFCAB-F9EB-4CA1-A6A3-FF0D9CBA9FE8}">
      <dsp:nvSpPr>
        <dsp:cNvPr id="0" name=""/>
        <dsp:cNvSpPr/>
      </dsp:nvSpPr>
      <dsp:spPr>
        <a:xfrm>
          <a:off x="1977223" y="4195601"/>
          <a:ext cx="1789457" cy="1118411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Baja y modificaciones</a:t>
          </a:r>
        </a:p>
      </dsp:txBody>
      <dsp:txXfrm>
        <a:off x="2009980" y="4228358"/>
        <a:ext cx="1723943" cy="105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3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0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38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2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67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49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5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8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77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2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43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1375-5E48-45CD-B1FF-BA3248025E3D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AF759-A8F3-47CF-96CF-4D4D297E63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4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s-ES" sz="3600" b="1" dirty="0"/>
              <a:t>TEMA 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98774" y="5928655"/>
            <a:ext cx="7831559" cy="410689"/>
          </a:xfrm>
        </p:spPr>
        <p:txBody>
          <a:bodyPr>
            <a:normAutofit/>
          </a:bodyPr>
          <a:lstStyle/>
          <a:p>
            <a:r>
              <a:rPr lang="es-ES" sz="1600" b="1"/>
              <a:t>EL SISTEMA DE LA SEGURIDAD SOCIAL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462FCB-81EB-A565-AEC2-3E69417F58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2"/>
          <a:stretch/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8" y="526224"/>
            <a:ext cx="9603275" cy="6664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2 obligación.- </a:t>
            </a:r>
            <a:r>
              <a:rPr lang="es-ES" dirty="0"/>
              <a:t>Cotización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9113" y="1417984"/>
            <a:ext cx="10365741" cy="500932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dirty="0"/>
              <a:t>¿De quién es la obligación?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/>
                </a:solidFill>
              </a:rPr>
              <a:t>La obligación es del empresario y el trabajador.</a:t>
            </a:r>
            <a:endParaRPr lang="es-ES" dirty="0">
              <a:solidFill>
                <a:schemeClr val="accent6"/>
              </a:solidFill>
            </a:endParaRPr>
          </a:p>
          <a:p>
            <a:endParaRPr lang="es-ES" dirty="0"/>
          </a:p>
          <a:p>
            <a:r>
              <a:rPr lang="es-ES" dirty="0"/>
              <a:t>¿Quién es el responsable de su cumplimiento</a:t>
            </a:r>
            <a:r>
              <a:rPr lang="es-ES" dirty="0" smtClean="0"/>
              <a:t>?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6"/>
                </a:solidFill>
              </a:rPr>
              <a:t>Solo el empresario.</a:t>
            </a:r>
            <a:endParaRPr lang="es-ES" dirty="0">
              <a:solidFill>
                <a:schemeClr val="accent6"/>
              </a:solidFill>
            </a:endParaRPr>
          </a:p>
          <a:p>
            <a:pPr lvl="1"/>
            <a:endParaRPr lang="es-ES" dirty="0"/>
          </a:p>
          <a:p>
            <a:r>
              <a:rPr lang="es-ES" dirty="0"/>
              <a:t>Ejemplo: un empresario, sobre una nómina de </a:t>
            </a:r>
          </a:p>
          <a:p>
            <a:pPr marL="0" indent="0">
              <a:buNone/>
            </a:pPr>
            <a:r>
              <a:rPr lang="es-ES" dirty="0"/>
              <a:t>1700 euros brutos puede llegar a pagar un 30% </a:t>
            </a:r>
          </a:p>
          <a:p>
            <a:pPr marL="0" indent="0">
              <a:buNone/>
            </a:pPr>
            <a:r>
              <a:rPr lang="es-ES" dirty="0"/>
              <a:t>(casi 500 </a:t>
            </a:r>
            <a:r>
              <a:rPr lang="es-ES" dirty="0" smtClean="0"/>
              <a:t>euros)</a:t>
            </a:r>
          </a:p>
          <a:p>
            <a:pPr marL="0" indent="0">
              <a:buNone/>
            </a:pPr>
            <a:r>
              <a:rPr lang="es-ES" dirty="0" smtClean="0">
                <a:solidFill>
                  <a:schemeClr val="accent5"/>
                </a:solidFill>
              </a:rPr>
              <a:t>Salario bruto</a:t>
            </a:r>
            <a:r>
              <a:rPr lang="es-ES" dirty="0" smtClean="0">
                <a:solidFill>
                  <a:schemeClr val="accent6"/>
                </a:solidFill>
              </a:rPr>
              <a:t>= lo que paga el empresario al trabajador (ejemplo 1134 el SMI), el </a:t>
            </a:r>
            <a:r>
              <a:rPr lang="es-ES" dirty="0" smtClean="0">
                <a:solidFill>
                  <a:schemeClr val="accent5"/>
                </a:solidFill>
              </a:rPr>
              <a:t>salario líquido </a:t>
            </a:r>
            <a:r>
              <a:rPr lang="es-ES" dirty="0" smtClean="0">
                <a:solidFill>
                  <a:schemeClr val="accent6"/>
                </a:solidFill>
              </a:rPr>
              <a:t>es lo que realmente cobra el trabajador (850€) y el </a:t>
            </a:r>
            <a:r>
              <a:rPr lang="es-ES" dirty="0" smtClean="0">
                <a:solidFill>
                  <a:schemeClr val="accent5"/>
                </a:solidFill>
              </a:rPr>
              <a:t>coste salarial </a:t>
            </a:r>
            <a:r>
              <a:rPr lang="es-ES" dirty="0" smtClean="0">
                <a:solidFill>
                  <a:schemeClr val="accent6"/>
                </a:solidFill>
              </a:rPr>
              <a:t>es lo que para el empresario + lo que el empresario paga a la seguridad social por cada trabajador (un 20% más)=1360€.</a:t>
            </a:r>
            <a:endParaRPr lang="es-ES" dirty="0">
              <a:solidFill>
                <a:schemeClr val="accent6"/>
              </a:solidFill>
            </a:endParaRPr>
          </a:p>
        </p:txBody>
      </p:sp>
      <p:graphicFrame>
        <p:nvGraphicFramePr>
          <p:cNvPr id="6" name="Gráfico 5"/>
          <p:cNvGraphicFramePr/>
          <p:nvPr>
            <p:extLst>
              <p:ext uri="{D42A27DB-BD31-4B8C-83A1-F6EECF244321}">
                <p14:modId xmlns:p14="http://schemas.microsoft.com/office/powerpoint/2010/main" val="2850384449"/>
              </p:ext>
            </p:extLst>
          </p:nvPr>
        </p:nvGraphicFramePr>
        <p:xfrm>
          <a:off x="7684453" y="596588"/>
          <a:ext cx="3869635" cy="3419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63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8042D5B-74DD-470B-9F48-8AB7C8D94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r="587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8480" y="172721"/>
            <a:ext cx="4883077" cy="604570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1.- SISTEMAS DE SEGURIDAD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Sistema liberal vs. Sistema social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Viabilidad y financiación de los sistemas sociales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2.- LA SEGURIDAD SOCIAL EN ESPAÑA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Concepto y características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Campo de aplicación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Regímenes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Órganos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" sz="1800" dirty="0"/>
              <a:t>3.- Obligaciones de las empresas con la SS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Afiliación y Alta de trabajadores</a:t>
            </a:r>
          </a:p>
          <a:p>
            <a:pPr lvl="1">
              <a:lnSpc>
                <a:spcPct val="120000"/>
              </a:lnSpc>
            </a:pPr>
            <a:r>
              <a:rPr lang="es-ES" sz="1800" dirty="0"/>
              <a:t>Cotización de empresas y trabajadores</a:t>
            </a:r>
          </a:p>
        </p:txBody>
      </p:sp>
    </p:spTree>
    <p:extLst>
      <p:ext uri="{BB962C8B-B14F-4D97-AF65-F5344CB8AC3E}">
        <p14:creationId xmlns:p14="http://schemas.microsoft.com/office/powerpoint/2010/main" val="27911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D7FFA1-5E40-040E-B4AB-5339728A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1.- SISTEMAS DE SEGURIDAD SOCIAL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FA303E-0678-D902-A9F9-9DC4AD43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95" y="2535382"/>
            <a:ext cx="5527963" cy="40566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LIBERALES </a:t>
            </a:r>
            <a:r>
              <a:rPr lang="es-ES" sz="1600" dirty="0" smtClean="0">
                <a:solidFill>
                  <a:schemeClr val="accent6"/>
                </a:solidFill>
              </a:rPr>
              <a:t>- capitalistas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Se encomienda los servicios sociales –incluida la sanidad- a agentes </a:t>
            </a:r>
            <a:r>
              <a:rPr lang="es-ES" sz="1600" b="0" dirty="0" smtClean="0"/>
              <a:t>privados. </a:t>
            </a:r>
            <a:endParaRPr lang="es-ES" sz="1600" b="0" dirty="0"/>
          </a:p>
          <a:p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SOCIALISTA </a:t>
            </a:r>
            <a:r>
              <a:rPr lang="es-ES" sz="1600" dirty="0" smtClean="0">
                <a:solidFill>
                  <a:schemeClr val="accent6"/>
                </a:solidFill>
              </a:rPr>
              <a:t>– comunistas </a:t>
            </a:r>
            <a:endParaRPr lang="es-ES" sz="1600" dirty="0">
              <a:solidFill>
                <a:schemeClr val="accent6"/>
              </a:solidFill>
            </a:endParaRPr>
          </a:p>
          <a:p>
            <a:r>
              <a:rPr lang="es-ES" sz="1600" b="0" dirty="0"/>
              <a:t>Los servicios sociales son prestados en exclusiva por el Estado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endParaRPr lang="es-ES" sz="16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ES" sz="1600" dirty="0"/>
              <a:t>SISTEMAS </a:t>
            </a:r>
            <a:r>
              <a:rPr lang="es-ES" sz="1600" dirty="0" smtClean="0"/>
              <a:t>SOCIALES </a:t>
            </a:r>
            <a:endParaRPr lang="es-ES" sz="1600" dirty="0"/>
          </a:p>
          <a:p>
            <a:r>
              <a:rPr lang="es-ES" sz="1600" b="0" dirty="0"/>
              <a:t>Convive un Sistema público con un sistema </a:t>
            </a:r>
            <a:r>
              <a:rPr lang="es-ES" sz="1600" b="0" dirty="0" smtClean="0"/>
              <a:t>privado</a:t>
            </a:r>
            <a:r>
              <a:rPr lang="es-ES" sz="1600" b="0" dirty="0" smtClean="0">
                <a:solidFill>
                  <a:schemeClr val="accent6"/>
                </a:solidFill>
              </a:rPr>
              <a:t> (ej.: contar con seguro médico privado)</a:t>
            </a:r>
            <a:endParaRPr lang="es-ES" sz="1600" b="0" dirty="0">
              <a:solidFill>
                <a:schemeClr val="accent6"/>
              </a:solidFill>
            </a:endParaRPr>
          </a:p>
        </p:txBody>
      </p:sp>
      <p:pic>
        <p:nvPicPr>
          <p:cNvPr id="5" name="Picture 4" descr="Esqueletos de cajas en 3D">
            <a:extLst>
              <a:ext uri="{FF2B5EF4-FFF2-40B4-BE49-F238E27FC236}">
                <a16:creationId xmlns:a16="http://schemas.microsoft.com/office/drawing/2014/main" id="{0B09C726-0A07-8937-72BD-14C9EB2D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16" r="1858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860C7D-95F3-A1FD-E7EE-37702760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56" y="4768939"/>
            <a:ext cx="2619375" cy="17430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7AC3F4-3B94-0968-E5B4-00E0D2E5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669" y="263871"/>
            <a:ext cx="5760720" cy="88328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Viabilidad y financiación de la Seguridad Social en España</a:t>
            </a:r>
          </a:p>
        </p:txBody>
      </p:sp>
      <p:pic>
        <p:nvPicPr>
          <p:cNvPr id="5" name="Picture 4" descr="Holograma en 3D desde iPad">
            <a:extLst>
              <a:ext uri="{FF2B5EF4-FFF2-40B4-BE49-F238E27FC236}">
                <a16:creationId xmlns:a16="http://schemas.microsoft.com/office/drawing/2014/main" id="{437D458A-DBC6-2839-87DC-A1CEB64F0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1" r="2898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6ADF0-67DB-EBA9-8B0A-D8E48030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858" y="1147157"/>
            <a:ext cx="5702531" cy="471646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dirty="0"/>
              <a:t>¿Es viable nuestro sistema</a:t>
            </a:r>
            <a:r>
              <a:rPr lang="es-ES" sz="1700" dirty="0" smtClean="0"/>
              <a:t>?</a:t>
            </a:r>
            <a:endParaRPr lang="es-ES" sz="1700" dirty="0"/>
          </a:p>
          <a:p>
            <a:pPr algn="just"/>
            <a:r>
              <a:rPr lang="es-ES" sz="1700" dirty="0" smtClean="0"/>
              <a:t>Causas: </a:t>
            </a:r>
            <a:r>
              <a:rPr lang="es-ES" sz="1700" dirty="0" smtClean="0">
                <a:solidFill>
                  <a:schemeClr val="accent6"/>
                </a:solidFill>
              </a:rPr>
              <a:t>Mayor esperanza de vida, baja natalidad, economía sumergida, desempleo, huida de talento.</a:t>
            </a:r>
            <a:endParaRPr lang="es-ES" sz="1700" dirty="0"/>
          </a:p>
          <a:p>
            <a:pPr algn="just"/>
            <a:r>
              <a:rPr lang="es-ES" sz="1700" dirty="0" smtClean="0"/>
              <a:t>Medidas:  </a:t>
            </a:r>
            <a:r>
              <a:rPr lang="es-ES" sz="1700" dirty="0" smtClean="0">
                <a:solidFill>
                  <a:schemeClr val="accent6"/>
                </a:solidFill>
              </a:rPr>
              <a:t>Mecanismo de equidad intergeneracional (MEI), atraer empresas, bajando impuestos, fomento de emprendimiento, mayor control ayudas sociales, facilitar ahorro privado, mejorar distribución de los presupuestos. </a:t>
            </a:r>
            <a:endParaRPr lang="es-ES" sz="1700" dirty="0"/>
          </a:p>
          <a:p>
            <a:pPr algn="just"/>
            <a:r>
              <a:rPr lang="es-ES" sz="1700" dirty="0" smtClean="0"/>
              <a:t>Financiación: 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Contributivo: Se financia a través de las cotizaciones. </a:t>
            </a:r>
          </a:p>
          <a:p>
            <a:pPr marL="0" indent="0" algn="just">
              <a:buNone/>
            </a:pPr>
            <a:r>
              <a:rPr lang="es-ES" sz="1700" dirty="0" smtClean="0">
                <a:solidFill>
                  <a:schemeClr val="accent6"/>
                </a:solidFill>
              </a:rPr>
              <a:t>- No contributivo: Con los presupuestos generales del estado = son los ingresos y gastos públicos (se establece como vamos a gastar el dinero y como lo vamos a gastar). Por cuestiones de interés público. Se obtiene de los impuestos en su mayor medida.</a:t>
            </a:r>
            <a:endParaRPr lang="es-E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3BFC79A-2E91-F801-1F25-B792C6142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3" r="26117"/>
          <a:stretch/>
        </p:blipFill>
        <p:spPr>
          <a:xfrm>
            <a:off x="8884987" y="1251225"/>
            <a:ext cx="3090507" cy="3046852"/>
          </a:xfrm>
          <a:custGeom>
            <a:avLst/>
            <a:gdLst/>
            <a:ahLst/>
            <a:cxnLst/>
            <a:rect l="l" t="t" r="r" b="b"/>
            <a:pathLst>
              <a:path w="4907989" h="5000863">
                <a:moveTo>
                  <a:pt x="2470191" y="1"/>
                </a:moveTo>
                <a:cubicBezTo>
                  <a:pt x="2830241" y="-195"/>
                  <a:pt x="3415742" y="46328"/>
                  <a:pt x="3765819" y="252773"/>
                </a:cubicBezTo>
                <a:cubicBezTo>
                  <a:pt x="4165907" y="488709"/>
                  <a:pt x="4458341" y="954942"/>
                  <a:pt x="4731557" y="1418236"/>
                </a:cubicBezTo>
                <a:cubicBezTo>
                  <a:pt x="4789564" y="1659858"/>
                  <a:pt x="4891070" y="1860738"/>
                  <a:pt x="4905579" y="2143103"/>
                </a:cubicBezTo>
                <a:cubicBezTo>
                  <a:pt x="4920089" y="2425468"/>
                  <a:pt x="4866326" y="2818061"/>
                  <a:pt x="4818615" y="3112430"/>
                </a:cubicBezTo>
                <a:cubicBezTo>
                  <a:pt x="4770904" y="3406800"/>
                  <a:pt x="4806203" y="3646923"/>
                  <a:pt x="4619311" y="3909319"/>
                </a:cubicBezTo>
                <a:cubicBezTo>
                  <a:pt x="4432419" y="4171716"/>
                  <a:pt x="4049620" y="4492340"/>
                  <a:pt x="3697259" y="4686813"/>
                </a:cubicBezTo>
                <a:cubicBezTo>
                  <a:pt x="3344898" y="4881286"/>
                  <a:pt x="2734541" y="4985891"/>
                  <a:pt x="2333694" y="4997577"/>
                </a:cubicBezTo>
                <a:cubicBezTo>
                  <a:pt x="1932846" y="5009263"/>
                  <a:pt x="1918305" y="5002441"/>
                  <a:pt x="1292179" y="4756925"/>
                </a:cubicBezTo>
                <a:cubicBezTo>
                  <a:pt x="666053" y="4511409"/>
                  <a:pt x="241665" y="3438040"/>
                  <a:pt x="84531" y="2817164"/>
                </a:cubicBezTo>
                <a:cubicBezTo>
                  <a:pt x="-72603" y="2196288"/>
                  <a:pt x="-25040" y="1500760"/>
                  <a:pt x="349377" y="1031668"/>
                </a:cubicBezTo>
                <a:cubicBezTo>
                  <a:pt x="723793" y="562576"/>
                  <a:pt x="1315167" y="14311"/>
                  <a:pt x="2331031" y="2616"/>
                </a:cubicBezTo>
                <a:cubicBezTo>
                  <a:pt x="2371921" y="1011"/>
                  <a:pt x="2418756" y="29"/>
                  <a:pt x="2470191" y="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1EBF18-C9B0-6AB4-DD80-D650F6F2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51" y="240912"/>
            <a:ext cx="4998888" cy="673488"/>
          </a:xfrm>
        </p:spPr>
        <p:txBody>
          <a:bodyPr anchor="ctr">
            <a:normAutofit/>
          </a:bodyPr>
          <a:lstStyle/>
          <a:p>
            <a:r>
              <a:rPr lang="es-ES" sz="2800" b="1" dirty="0">
                <a:solidFill>
                  <a:schemeClr val="tx2"/>
                </a:solidFill>
              </a:rPr>
              <a:t>2.- Seguridad Social en España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813DE6-CC05-D4A6-57C6-34BDCB1C1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971521">
            <a:off x="10657075" y="182303"/>
            <a:ext cx="1414214" cy="511935"/>
          </a:xfrm>
          <a:custGeom>
            <a:avLst/>
            <a:gdLst>
              <a:gd name="connsiteX0" fmla="*/ 1414214 w 1414214"/>
              <a:gd name="connsiteY0" fmla="*/ 281652 h 511935"/>
              <a:gd name="connsiteX1" fmla="*/ 1099481 w 1414214"/>
              <a:gd name="connsiteY1" fmla="*/ 511935 h 511935"/>
              <a:gd name="connsiteX2" fmla="*/ 996953 w 1414214"/>
              <a:gd name="connsiteY2" fmla="*/ 499092 h 511935"/>
              <a:gd name="connsiteX3" fmla="*/ 752474 w 1414214"/>
              <a:gd name="connsiteY3" fmla="*/ 465695 h 511935"/>
              <a:gd name="connsiteX4" fmla="*/ 22399 w 1414214"/>
              <a:gd name="connsiteY4" fmla="*/ 308988 h 511935"/>
              <a:gd name="connsiteX5" fmla="*/ 38819 w 1414214"/>
              <a:gd name="connsiteY5" fmla="*/ 240901 h 511935"/>
              <a:gd name="connsiteX6" fmla="*/ 183869 w 1414214"/>
              <a:gd name="connsiteY6" fmla="*/ 0 h 511935"/>
              <a:gd name="connsiteX7" fmla="*/ 371788 w 1414214"/>
              <a:gd name="connsiteY7" fmla="*/ 44535 h 511935"/>
              <a:gd name="connsiteX8" fmla="*/ 1301107 w 1414214"/>
              <a:gd name="connsiteY8" fmla="*/ 255886 h 5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4214" h="511935">
                <a:moveTo>
                  <a:pt x="1414214" y="281652"/>
                </a:moveTo>
                <a:lnTo>
                  <a:pt x="1099481" y="511935"/>
                </a:lnTo>
                <a:lnTo>
                  <a:pt x="996953" y="499092"/>
                </a:lnTo>
                <a:cubicBezTo>
                  <a:pt x="901102" y="486845"/>
                  <a:pt x="814760" y="475243"/>
                  <a:pt x="752474" y="465695"/>
                </a:cubicBezTo>
                <a:cubicBezTo>
                  <a:pt x="425047" y="415944"/>
                  <a:pt x="206254" y="352678"/>
                  <a:pt x="22399" y="308988"/>
                </a:cubicBezTo>
                <a:cubicBezTo>
                  <a:pt x="1595" y="292696"/>
                  <a:pt x="-21851" y="307630"/>
                  <a:pt x="38819" y="240901"/>
                </a:cubicBezTo>
                <a:lnTo>
                  <a:pt x="183869" y="0"/>
                </a:lnTo>
                <a:lnTo>
                  <a:pt x="371788" y="44535"/>
                </a:lnTo>
                <a:cubicBezTo>
                  <a:pt x="681468" y="117668"/>
                  <a:pt x="1029104" y="194340"/>
                  <a:pt x="1301107" y="25588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531AC-B951-C983-A9F9-A57678E3B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76942" y="253728"/>
            <a:ext cx="447266" cy="466480"/>
            <a:chOff x="9571360" y="4439737"/>
            <a:chExt cx="351312" cy="35466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304F32-33F0-5A5F-4837-1B2BFA5DBA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660A84-957D-5B03-5B37-036016C704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478977">
              <a:off x="9571360" y="4439737"/>
              <a:ext cx="351312" cy="35466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  <a:gd name="connsiteX0" fmla="*/ 2289077 w 4369801"/>
                <a:gd name="connsiteY0" fmla="*/ -2 h 5893101"/>
                <a:gd name="connsiteX1" fmla="*/ 4246243 w 4369801"/>
                <a:gd name="connsiteY1" fmla="*/ 2234093 h 5893101"/>
                <a:gd name="connsiteX2" fmla="*/ 3961365 w 4369801"/>
                <a:gd name="connsiteY2" fmla="*/ 4137274 h 5893101"/>
                <a:gd name="connsiteX3" fmla="*/ 2577801 w 4369801"/>
                <a:gd name="connsiteY3" fmla="*/ 5819190 h 5893101"/>
                <a:gd name="connsiteX4" fmla="*/ 584870 w 4369801"/>
                <a:gd name="connsiteY4" fmla="*/ 4985423 h 5893101"/>
                <a:gd name="connsiteX5" fmla="*/ 102472 w 4369801"/>
                <a:gd name="connsiteY5" fmla="*/ 1134043 h 5893101"/>
                <a:gd name="connsiteX6" fmla="*/ 2289077 w 4369801"/>
                <a:gd name="connsiteY6" fmla="*/ -2 h 5893101"/>
                <a:gd name="connsiteX0" fmla="*/ 2352777 w 4433501"/>
                <a:gd name="connsiteY0" fmla="*/ -2 h 5854124"/>
                <a:gd name="connsiteX1" fmla="*/ 4309943 w 4433501"/>
                <a:gd name="connsiteY1" fmla="*/ 2234093 h 5854124"/>
                <a:gd name="connsiteX2" fmla="*/ 4025065 w 4433501"/>
                <a:gd name="connsiteY2" fmla="*/ 4137274 h 5854124"/>
                <a:gd name="connsiteX3" fmla="*/ 2641501 w 4433501"/>
                <a:gd name="connsiteY3" fmla="*/ 5819190 h 5854124"/>
                <a:gd name="connsiteX4" fmla="*/ 430809 w 4433501"/>
                <a:gd name="connsiteY4" fmla="*/ 4389642 h 5854124"/>
                <a:gd name="connsiteX5" fmla="*/ 166172 w 4433501"/>
                <a:gd name="connsiteY5" fmla="*/ 1134043 h 5854124"/>
                <a:gd name="connsiteX6" fmla="*/ 2352777 w 4433501"/>
                <a:gd name="connsiteY6" fmla="*/ -2 h 5854124"/>
                <a:gd name="connsiteX0" fmla="*/ 2193618 w 4274342"/>
                <a:gd name="connsiteY0" fmla="*/ -2 h 5850779"/>
                <a:gd name="connsiteX1" fmla="*/ 4150784 w 4274342"/>
                <a:gd name="connsiteY1" fmla="*/ 2234093 h 5850779"/>
                <a:gd name="connsiteX2" fmla="*/ 3865906 w 4274342"/>
                <a:gd name="connsiteY2" fmla="*/ 4137274 h 5850779"/>
                <a:gd name="connsiteX3" fmla="*/ 2482342 w 4274342"/>
                <a:gd name="connsiteY3" fmla="*/ 5819190 h 5850779"/>
                <a:gd name="connsiteX4" fmla="*/ 271650 w 4274342"/>
                <a:gd name="connsiteY4" fmla="*/ 4389642 h 5850779"/>
                <a:gd name="connsiteX5" fmla="*/ 247914 w 4274342"/>
                <a:gd name="connsiteY5" fmla="*/ 1846756 h 5850779"/>
                <a:gd name="connsiteX6" fmla="*/ 2193618 w 4274342"/>
                <a:gd name="connsiteY6" fmla="*/ -2 h 5850779"/>
                <a:gd name="connsiteX0" fmla="*/ 1967294 w 4267345"/>
                <a:gd name="connsiteY0" fmla="*/ -3 h 5416782"/>
                <a:gd name="connsiteX1" fmla="*/ 4137681 w 4267345"/>
                <a:gd name="connsiteY1" fmla="*/ 1800096 h 5416782"/>
                <a:gd name="connsiteX2" fmla="*/ 3852803 w 4267345"/>
                <a:gd name="connsiteY2" fmla="*/ 3703277 h 5416782"/>
                <a:gd name="connsiteX3" fmla="*/ 2469239 w 4267345"/>
                <a:gd name="connsiteY3" fmla="*/ 5385193 h 5416782"/>
                <a:gd name="connsiteX4" fmla="*/ 258547 w 4267345"/>
                <a:gd name="connsiteY4" fmla="*/ 3955645 h 5416782"/>
                <a:gd name="connsiteX5" fmla="*/ 234811 w 4267345"/>
                <a:gd name="connsiteY5" fmla="*/ 1412759 h 5416782"/>
                <a:gd name="connsiteX6" fmla="*/ 1967294 w 4267345"/>
                <a:gd name="connsiteY6" fmla="*/ -3 h 5416782"/>
                <a:gd name="connsiteX0" fmla="*/ 1967294 w 3964997"/>
                <a:gd name="connsiteY0" fmla="*/ -3 h 5416782"/>
                <a:gd name="connsiteX1" fmla="*/ 3668011 w 3964997"/>
                <a:gd name="connsiteY1" fmla="*/ 1478862 h 5416782"/>
                <a:gd name="connsiteX2" fmla="*/ 3852803 w 3964997"/>
                <a:gd name="connsiteY2" fmla="*/ 3703277 h 5416782"/>
                <a:gd name="connsiteX3" fmla="*/ 2469239 w 3964997"/>
                <a:gd name="connsiteY3" fmla="*/ 5385193 h 5416782"/>
                <a:gd name="connsiteX4" fmla="*/ 258547 w 3964997"/>
                <a:gd name="connsiteY4" fmla="*/ 3955645 h 5416782"/>
                <a:gd name="connsiteX5" fmla="*/ 234811 w 3964997"/>
                <a:gd name="connsiteY5" fmla="*/ 1412759 h 5416782"/>
                <a:gd name="connsiteX6" fmla="*/ 1967294 w 3964997"/>
                <a:gd name="connsiteY6" fmla="*/ -3 h 541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4997" h="5416782">
                  <a:moveTo>
                    <a:pt x="1967294" y="-3"/>
                  </a:moveTo>
                  <a:cubicBezTo>
                    <a:pt x="2657922" y="183339"/>
                    <a:pt x="3353760" y="861649"/>
                    <a:pt x="3668011" y="1478862"/>
                  </a:cubicBezTo>
                  <a:cubicBezTo>
                    <a:pt x="3982262" y="2096075"/>
                    <a:pt x="4052598" y="3052222"/>
                    <a:pt x="3852803" y="3703277"/>
                  </a:cubicBezTo>
                  <a:cubicBezTo>
                    <a:pt x="3653008" y="4354332"/>
                    <a:pt x="2782065" y="5270224"/>
                    <a:pt x="2469239" y="5385193"/>
                  </a:cubicBezTo>
                  <a:cubicBezTo>
                    <a:pt x="1758393" y="5606258"/>
                    <a:pt x="630952" y="4617717"/>
                    <a:pt x="258547" y="3955645"/>
                  </a:cubicBezTo>
                  <a:cubicBezTo>
                    <a:pt x="-113858" y="3293573"/>
                    <a:pt x="-49980" y="2072034"/>
                    <a:pt x="234811" y="1412759"/>
                  </a:cubicBezTo>
                  <a:cubicBezTo>
                    <a:pt x="519602" y="753484"/>
                    <a:pt x="1314621" y="30745"/>
                    <a:pt x="1967294" y="-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3BD428-BE12-D76F-5331-338B22BA4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359112" flipV="1">
            <a:off x="6370609" y="4879835"/>
            <a:ext cx="1284318" cy="1937410"/>
            <a:chOff x="11879717" y="3115440"/>
            <a:chExt cx="1284318" cy="193741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D2505C-BD8D-90F6-2853-6BBFE44A99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5142EF-06FE-5359-648A-F585DF6D4C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879717" y="3115440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80A197-3A0F-3968-2A9C-C4FD2177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3" y="914400"/>
            <a:ext cx="8427788" cy="4771505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smtClean="0">
                <a:latin typeface="+mj-lt"/>
              </a:rPr>
              <a:t>Concepto: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 Sistema público por el que el estado protege a sus ciudadanos a través de prestaciones. Funciona como un seguro público.</a:t>
            </a:r>
          </a:p>
          <a:p>
            <a:pPr>
              <a:lnSpc>
                <a:spcPct val="150000"/>
              </a:lnSpc>
            </a:pPr>
            <a:r>
              <a:rPr lang="es-ES" sz="1600" b="1" dirty="0" smtClean="0">
                <a:latin typeface="+mj-lt"/>
              </a:rPr>
              <a:t>Principios </a:t>
            </a:r>
            <a:r>
              <a:rPr lang="es-ES" sz="1600" b="1" dirty="0">
                <a:latin typeface="+mj-lt"/>
              </a:rPr>
              <a:t>generales </a:t>
            </a:r>
            <a:r>
              <a:rPr lang="es-ES" sz="1600" dirty="0">
                <a:latin typeface="+mj-lt"/>
              </a:rPr>
              <a:t>(artículo 2 de la LGSS):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Universalidad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(es una aspiración de nuestro sistema el proteger a todo el mundo. Es una aspiración porque por desgracia hay gente que se queda fuera), </a:t>
            </a:r>
            <a:endParaRPr lang="es-ES" sz="1600" b="0" i="0" dirty="0">
              <a:solidFill>
                <a:schemeClr val="accent6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Solidaridad 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intergeneracional (la generación actual subvenciona a las generaciones anteriores “La mochila austriaca podría ayudar a mejorar las dificultades de nuestra generación actual para el futuro”) </a:t>
            </a:r>
          </a:p>
          <a:p>
            <a:pPr lvl="1">
              <a:lnSpc>
                <a:spcPct val="150000"/>
              </a:lnSpc>
            </a:pPr>
            <a:r>
              <a:rPr lang="es-ES" sz="1600" b="0" i="0" dirty="0" smtClean="0">
                <a:effectLst/>
                <a:latin typeface="+mj-lt"/>
              </a:rPr>
              <a:t>e igualdad: </a:t>
            </a:r>
            <a:r>
              <a:rPr lang="es-ES" sz="1600" b="0" i="0" dirty="0" smtClean="0">
                <a:solidFill>
                  <a:schemeClr val="accent6"/>
                </a:solidFill>
                <a:effectLst/>
                <a:latin typeface="+mj-lt"/>
              </a:rPr>
              <a:t>Todos los ciudadanos tenemos los mismos derechos con independencia de donde nos encontremos (dentro de España)</a:t>
            </a:r>
            <a:endParaRPr lang="es-ES" sz="1600" dirty="0">
              <a:solidFill>
                <a:schemeClr val="accent6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s-ES" sz="1600" b="1" i="0" dirty="0">
                <a:effectLst/>
                <a:latin typeface="+mj-lt"/>
              </a:rPr>
              <a:t>Principios de ges</a:t>
            </a:r>
            <a:r>
              <a:rPr lang="es-ES" sz="1600" b="1" dirty="0">
                <a:latin typeface="+mj-lt"/>
              </a:rPr>
              <a:t>tión</a:t>
            </a:r>
            <a:r>
              <a:rPr lang="es-ES" sz="1600" dirty="0">
                <a:latin typeface="+mj-lt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s-ES" sz="1600" dirty="0">
                <a:latin typeface="+mj-lt"/>
              </a:rPr>
              <a:t>Unidad de </a:t>
            </a:r>
            <a:r>
              <a:rPr lang="es-ES" sz="1600" dirty="0" smtClean="0">
                <a:latin typeface="+mj-lt"/>
              </a:rPr>
              <a:t>caja: </a:t>
            </a:r>
            <a:r>
              <a:rPr lang="es-ES" sz="1600" dirty="0" smtClean="0">
                <a:solidFill>
                  <a:schemeClr val="accent6"/>
                </a:solidFill>
                <a:latin typeface="+mj-lt"/>
              </a:rPr>
              <a:t>Todas las recaudaciones de las cotizaciones van a la misma caja.</a:t>
            </a:r>
            <a:r>
              <a:rPr lang="es-ES" sz="1600" dirty="0" smtClean="0">
                <a:latin typeface="+mj-lt"/>
              </a:rPr>
              <a:t> </a:t>
            </a:r>
            <a:endParaRPr lang="es-ES" sz="16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s-ES" sz="1600" dirty="0" smtClean="0">
                <a:latin typeface="+mj-lt"/>
              </a:rPr>
              <a:t>Sostenibilidad: </a:t>
            </a:r>
            <a:r>
              <a:rPr lang="es-ES" sz="1600" dirty="0" smtClean="0">
                <a:solidFill>
                  <a:schemeClr val="accent6"/>
                </a:solidFill>
                <a:latin typeface="+mj-lt"/>
              </a:rPr>
              <a:t>El sistema debe ser sostenible.</a:t>
            </a:r>
            <a:endParaRPr lang="es-ES" sz="1600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413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57C51-8904-4DA0-3E71-B10DFEF3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593" y="109175"/>
            <a:ext cx="6251110" cy="829056"/>
          </a:xfrm>
        </p:spPr>
        <p:txBody>
          <a:bodyPr anchor="ctr">
            <a:normAutofit/>
          </a:bodyPr>
          <a:lstStyle/>
          <a:p>
            <a:r>
              <a:rPr lang="es-ES" sz="2400" b="1" dirty="0"/>
              <a:t>Campos de aplicación y regímenes de la </a:t>
            </a:r>
            <a:r>
              <a:rPr lang="es-ES" sz="2400" b="1" dirty="0" smtClean="0"/>
              <a:t>SS</a:t>
            </a:r>
            <a:br>
              <a:rPr lang="es-ES" sz="2400" b="1" dirty="0" smtClean="0"/>
            </a:br>
            <a:r>
              <a:rPr lang="es-ES" sz="2400" b="1" dirty="0" smtClean="0">
                <a:solidFill>
                  <a:schemeClr val="accent6"/>
                </a:solidFill>
              </a:rPr>
              <a:t>No mezclar lo de arriba con lo de abajo</a:t>
            </a:r>
            <a:endParaRPr lang="es-ES" sz="2400" b="1" dirty="0"/>
          </a:p>
        </p:txBody>
      </p:sp>
      <p:pic>
        <p:nvPicPr>
          <p:cNvPr id="14" name="Picture 4" descr="Almacenes exteriores">
            <a:extLst>
              <a:ext uri="{FF2B5EF4-FFF2-40B4-BE49-F238E27FC236}">
                <a16:creationId xmlns:a16="http://schemas.microsoft.com/office/drawing/2014/main" id="{6692A596-F91A-456C-9A97-E3E260C72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7" r="329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7F130-E5CB-5C41-4D0F-984E54FE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560" y="1047405"/>
            <a:ext cx="7101840" cy="548141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Campo de aplicación </a:t>
            </a: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contributivo </a:t>
            </a:r>
            <a:r>
              <a:rPr lang="es-ES" sz="1600" dirty="0" smtClean="0">
                <a:latin typeface="+mj-lt"/>
              </a:rPr>
              <a:t>: 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Si cotizo o contribuyo, y percibo prestaciones. </a:t>
            </a:r>
            <a:endParaRPr lang="es-ES" sz="1600" b="1" dirty="0">
              <a:solidFill>
                <a:schemeClr val="accent6"/>
              </a:solidFill>
              <a:latin typeface="+mj-lt"/>
            </a:endParaRPr>
          </a:p>
          <a:p>
            <a:pPr lvl="1" algn="just">
              <a:lnSpc>
                <a:spcPct val="120000"/>
              </a:lnSpc>
            </a:pPr>
            <a:r>
              <a:rPr lang="es-ES" sz="1600" dirty="0">
                <a:latin typeface="+mj-lt"/>
              </a:rPr>
              <a:t>no </a:t>
            </a:r>
            <a:r>
              <a:rPr lang="es-ES" sz="1600" dirty="0" smtClean="0">
                <a:latin typeface="+mj-lt"/>
              </a:rPr>
              <a:t>contributivo: </a:t>
            </a:r>
            <a:r>
              <a:rPr lang="es-ES" sz="1600" dirty="0">
                <a:solidFill>
                  <a:schemeClr val="accent6"/>
                </a:solidFill>
              </a:rPr>
              <a:t>Si cotizo </a:t>
            </a:r>
            <a:r>
              <a:rPr lang="es-ES" sz="1600" dirty="0" smtClean="0">
                <a:solidFill>
                  <a:schemeClr val="accent6"/>
                </a:solidFill>
              </a:rPr>
              <a:t>, puedo percibir por otras circunstancias.</a:t>
            </a:r>
            <a:endParaRPr lang="es-ES" sz="1600" dirty="0">
              <a:solidFill>
                <a:schemeClr val="accent6"/>
              </a:solidFill>
              <a:latin typeface="+mj-lt"/>
            </a:endParaRPr>
          </a:p>
          <a:p>
            <a:pPr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  <a:p>
            <a:pPr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Regímenes de la Seguridad </a:t>
            </a:r>
            <a:r>
              <a:rPr lang="es-ES" sz="1600" b="1" dirty="0" smtClean="0">
                <a:latin typeface="+mj-lt"/>
              </a:rPr>
              <a:t>social </a:t>
            </a:r>
            <a:r>
              <a:rPr lang="es-ES" sz="1600" b="1" dirty="0" smtClean="0">
                <a:solidFill>
                  <a:schemeClr val="accent6"/>
                </a:solidFill>
                <a:latin typeface="+mj-lt"/>
              </a:rPr>
              <a:t>(esto es otra cosa son diferentes maneras de cotizar y percibir prestaciones según lo que “hagamos”)</a:t>
            </a:r>
            <a:endParaRPr lang="es-ES" sz="1600" b="1" dirty="0">
              <a:solidFill>
                <a:schemeClr val="accent6"/>
              </a:solidFill>
              <a:latin typeface="+mj-lt"/>
            </a:endParaRP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General</a:t>
            </a:r>
          </a:p>
          <a:p>
            <a:pPr lvl="1" algn="just">
              <a:lnSpc>
                <a:spcPct val="120000"/>
              </a:lnSpc>
            </a:pPr>
            <a:r>
              <a:rPr lang="es-ES" sz="1600" b="1" dirty="0">
                <a:latin typeface="+mj-lt"/>
              </a:rPr>
              <a:t>Especiales: </a:t>
            </a:r>
            <a:r>
              <a:rPr lang="es-ES" sz="1600" dirty="0">
                <a:latin typeface="+mj-lt"/>
              </a:rPr>
              <a:t>“</a:t>
            </a:r>
            <a:r>
              <a:rPr lang="es-ES" sz="1600" b="0" i="0" dirty="0">
                <a:effectLst/>
                <a:latin typeface="+mj-lt"/>
              </a:rPr>
              <a:t>actividades profesionales en las que, por su naturaleza, sus peculiares condiciones de tiempo y lugar o por la índole de sus procesos productivos, se hiciera preciso tal establecimiento para la adecuada aplicación de los beneficios de la Seguridad Social” (artículo 10 LGSS)</a:t>
            </a:r>
            <a:endParaRPr lang="es-ES" sz="1600" dirty="0">
              <a:latin typeface="+mj-lt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ES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Trabajadores del mar</a:t>
            </a:r>
            <a:endParaRPr lang="es-ES" sz="18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Trabajadores</a:t>
            </a:r>
            <a:r>
              <a:rPr lang="es-ES" sz="16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 la minería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Autónomos</a:t>
            </a:r>
            <a:r>
              <a:rPr lang="es-ES" sz="1600" b="0" i="0" u="none" strike="noStrike" kern="1200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(menos derechos y trabajadores que trabajador por cuenta ajena, aunque cotizan)</a:t>
            </a:r>
            <a:endParaRPr lang="es-ES" sz="1600" b="0" i="0" u="none" strike="noStrike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Funcionarios civiles y </a:t>
            </a:r>
            <a:r>
              <a:rPr lang="es-ES" sz="1600" b="0" i="0" u="none" strike="noStrike" kern="12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militares </a:t>
            </a:r>
            <a:r>
              <a:rPr lang="es-ES" sz="1600" b="0" i="0" u="none" strike="noStrike" kern="1200" dirty="0" smtClean="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(seguro médico privado en su mayoría)</a:t>
            </a:r>
            <a:endParaRPr lang="es-ES" sz="1600" b="0" i="0" u="none" strike="noStrike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1428750" lvl="3" indent="-285750" fontAlgn="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ES" sz="16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Estudiantes </a:t>
            </a:r>
            <a:endParaRPr lang="es-ES" sz="1600" b="0" i="0" u="none" strike="noStrike" dirty="0"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20000"/>
              </a:lnSpc>
            </a:pPr>
            <a:endParaRPr lang="es-E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16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42EC69F-6301-4F59-8F18-769752C9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834250"/>
            <a:ext cx="5426764" cy="1880138"/>
          </a:xfrm>
          <a:prstGeom prst="rect">
            <a:avLst/>
          </a:prstGeom>
        </p:spPr>
      </p:pic>
      <p:sp>
        <p:nvSpPr>
          <p:cNvPr id="40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789937D-2161-486A-BEA8-835D85E6A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647" y="321734"/>
            <a:ext cx="3137818" cy="2482969"/>
          </a:xfrm>
          <a:prstGeom prst="rect">
            <a:avLst/>
          </a:prstGeom>
        </p:spPr>
      </p:pic>
      <p:sp>
        <p:nvSpPr>
          <p:cNvPr id="41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2F2F834E-745E-4EDB-83DF-3326CD1F9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4285547"/>
            <a:ext cx="5426764" cy="1451658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523585E-E4D3-4820-A493-1C93F0565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361" y="3538264"/>
            <a:ext cx="3515742" cy="263341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598514" y="2643447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afiliaciones, altas, bajas y recaudación de las cotizaciones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23453" y="5901701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reconocer el derecho a percibir determinadas prestaciones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485313" y="5483396"/>
            <a:ext cx="5286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INSTITUTO DE MAYORES Y SERVICIOS SOCIALES: Se encarga de determinados servicios a la tercera edad y de reconocer algunas prestaciones no contributivas (como la de incapacidad permanente) 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85313" y="2598604"/>
            <a:ext cx="528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Se encarga de políticas pasivas de empleo diferente al SAE que se encarga de las políticas activas de empleo</a:t>
            </a:r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2418" r="-2" b="200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s-ES" sz="3700" dirty="0"/>
              <a:t>3.- OBLIGACIONES DE LAS EMPRESAS CON LA S.S.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542" y="2438400"/>
            <a:ext cx="4187855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lvl="1"/>
            <a:r>
              <a:rPr lang="es-ES" dirty="0" smtClean="0"/>
              <a:t>Afiliaciones</a:t>
            </a:r>
            <a:r>
              <a:rPr lang="es-ES" dirty="0" smtClean="0">
                <a:solidFill>
                  <a:schemeClr val="accent6"/>
                </a:solidFill>
              </a:rPr>
              <a:t>(lo puede hacer el propio trabajador), </a:t>
            </a:r>
            <a:r>
              <a:rPr lang="es-ES" dirty="0"/>
              <a:t>Altas y </a:t>
            </a:r>
            <a:r>
              <a:rPr lang="es-ES" dirty="0" smtClean="0"/>
              <a:t>Bajas</a:t>
            </a:r>
          </a:p>
          <a:p>
            <a:pPr marL="457200" lvl="1" indent="0">
              <a:buNone/>
            </a:pPr>
            <a:endParaRPr lang="es-ES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 smtClean="0"/>
              <a:t>Cotización: </a:t>
            </a:r>
            <a:r>
              <a:rPr lang="es-ES" dirty="0" smtClean="0">
                <a:solidFill>
                  <a:schemeClr val="accent6"/>
                </a:solidFill>
              </a:rPr>
              <a:t>Pago de las mismas.</a:t>
            </a:r>
            <a:endParaRPr lang="es-ES" dirty="0">
              <a:solidFill>
                <a:schemeClr val="accent6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813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9">
            <a:extLst>
              <a:ext uri="{FF2B5EF4-FFF2-40B4-BE49-F238E27FC236}">
                <a16:creationId xmlns:a16="http://schemas.microsoft.com/office/drawing/2014/main" id="{78EE7F9C-1ECC-450B-AA10-6ADC94A29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5675534"/>
              </p:ext>
            </p:extLst>
          </p:nvPr>
        </p:nvGraphicFramePr>
        <p:xfrm>
          <a:off x="781878" y="861391"/>
          <a:ext cx="7898296" cy="531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C1EDC716-874C-4D22-A848-0B7163BEF7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658" y="1022963"/>
            <a:ext cx="3438525" cy="13335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663440" y="2518035"/>
            <a:ext cx="487125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A través del modelo TA1 antes de trabajar y antes de que el trabajador trabaje por primera vez.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31026" y="3620681"/>
            <a:ext cx="480367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6"/>
                </a:solidFill>
              </a:rPr>
              <a:t>Trámite que realiza el empresario para contratar al trabajador MODELO TA2 (antes del inicio de la relación laboral. Se puede hacer con una antelación de 60 días.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63440" y="5141539"/>
            <a:ext cx="487125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También modelo TA2 y plazo de 3 días naturales antes de que termine de trabajar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56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838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TEMA 5</vt:lpstr>
      <vt:lpstr>Presentación de PowerPoint</vt:lpstr>
      <vt:lpstr>1.- SISTEMAS DE SEGURIDAD SOCIAL</vt:lpstr>
      <vt:lpstr>Viabilidad y financiación de la Seguridad Social en España</vt:lpstr>
      <vt:lpstr>2.- Seguridad Social en España</vt:lpstr>
      <vt:lpstr>Campos de aplicación y regímenes de la SS No mezclar lo de arriba con lo de abajo</vt:lpstr>
      <vt:lpstr>Presentación de PowerPoint</vt:lpstr>
      <vt:lpstr>3.- OBLIGACIONES DE LAS EMPRESAS CON LA S.S.</vt:lpstr>
      <vt:lpstr>Presentación de PowerPoint</vt:lpstr>
      <vt:lpstr>2 obligación.- Cotización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3</dc:title>
  <dc:creator>PMP</dc:creator>
  <cp:lastModifiedBy>Diana Pascual</cp:lastModifiedBy>
  <cp:revision>24</cp:revision>
  <dcterms:created xsi:type="dcterms:W3CDTF">2018-11-12T11:38:14Z</dcterms:created>
  <dcterms:modified xsi:type="dcterms:W3CDTF">2024-02-06T16:37:16Z</dcterms:modified>
</cp:coreProperties>
</file>