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COTIZACIÓN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4-493B-9DA5-9E3637839D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DC-40AC-B41A-02F8CF9F31A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4-493B-9DA5-9E3637839D1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4-493B-9DA5-9E3637839D1E}"/>
              </c:ext>
            </c:extLst>
          </c:dPt>
          <c:cat>
            <c:strRef>
              <c:f>Hoja1!$A$2:$A$5</c:f>
              <c:strCache>
                <c:ptCount val="1"/>
                <c:pt idx="0">
                  <c:v>1er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C-40AC-B41A-02F8CF9F3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39F6F-DB99-4EFD-8173-B91CE28FA2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FBB5B2-B870-418E-912A-0D3724114C96}">
      <dgm:prSet phldrT="[Texto]"/>
      <dgm:spPr/>
      <dgm:t>
        <a:bodyPr/>
        <a:lstStyle/>
        <a:p>
          <a:r>
            <a:rPr lang="es-ES" dirty="0"/>
            <a:t>1.- OBLIGACIÓN DEL EMPRESARIO</a:t>
          </a:r>
        </a:p>
      </dgm:t>
    </dgm:pt>
    <dgm:pt modelId="{7A878FFB-56A8-4118-9E2A-297614F25BCD}" type="parTrans" cxnId="{A2E776D9-771C-42E9-A5CB-8BFC0CCB0FAE}">
      <dgm:prSet/>
      <dgm:spPr/>
      <dgm:t>
        <a:bodyPr/>
        <a:lstStyle/>
        <a:p>
          <a:endParaRPr lang="es-ES"/>
        </a:p>
      </dgm:t>
    </dgm:pt>
    <dgm:pt modelId="{3B50C2AB-069A-40A3-9C99-72E8E84559EE}" type="sibTrans" cxnId="{A2E776D9-771C-42E9-A5CB-8BFC0CCB0FAE}">
      <dgm:prSet/>
      <dgm:spPr/>
      <dgm:t>
        <a:bodyPr/>
        <a:lstStyle/>
        <a:p>
          <a:endParaRPr lang="es-ES"/>
        </a:p>
      </dgm:t>
    </dgm:pt>
    <dgm:pt modelId="{2D21EEB5-B57D-473E-8304-2F0422147158}">
      <dgm:prSet phldrT="[Texto]"/>
      <dgm:spPr/>
      <dgm:t>
        <a:bodyPr/>
        <a:lstStyle/>
        <a:p>
          <a:r>
            <a:rPr lang="es-ES" dirty="0"/>
            <a:t>Afiliación</a:t>
          </a:r>
        </a:p>
      </dgm:t>
    </dgm:pt>
    <dgm:pt modelId="{701386E7-78C7-4D53-9066-3D622AED7D25}" type="parTrans" cxnId="{1A0DAF5E-CE32-4C8C-A9C2-FD66CCD6769B}">
      <dgm:prSet/>
      <dgm:spPr/>
      <dgm:t>
        <a:bodyPr/>
        <a:lstStyle/>
        <a:p>
          <a:endParaRPr lang="es-ES"/>
        </a:p>
      </dgm:t>
    </dgm:pt>
    <dgm:pt modelId="{81B65A17-3913-46B3-93EA-121BA9CFBBDE}" type="sibTrans" cxnId="{1A0DAF5E-CE32-4C8C-A9C2-FD66CCD6769B}">
      <dgm:prSet/>
      <dgm:spPr/>
      <dgm:t>
        <a:bodyPr/>
        <a:lstStyle/>
        <a:p>
          <a:endParaRPr lang="es-ES"/>
        </a:p>
      </dgm:t>
    </dgm:pt>
    <dgm:pt modelId="{677AE04A-0115-4F34-9F85-9CF39FD981C1}">
      <dgm:prSet phldrT="[Texto]"/>
      <dgm:spPr/>
      <dgm:t>
        <a:bodyPr/>
        <a:lstStyle/>
        <a:p>
          <a:r>
            <a:rPr lang="es-ES" dirty="0"/>
            <a:t>Baja y modificaciones</a:t>
          </a:r>
        </a:p>
      </dgm:t>
    </dgm:pt>
    <dgm:pt modelId="{151BB5F4-6A07-4BA0-AC8F-9F7EE0927394}" type="parTrans" cxnId="{F410538F-AA92-4598-8A53-F1E9287D6A09}">
      <dgm:prSet/>
      <dgm:spPr/>
      <dgm:t>
        <a:bodyPr/>
        <a:lstStyle/>
        <a:p>
          <a:endParaRPr lang="es-ES"/>
        </a:p>
      </dgm:t>
    </dgm:pt>
    <dgm:pt modelId="{F4CE5EB4-121B-4111-96BB-AA6475B30255}" type="sibTrans" cxnId="{F410538F-AA92-4598-8A53-F1E9287D6A09}">
      <dgm:prSet/>
      <dgm:spPr/>
      <dgm:t>
        <a:bodyPr/>
        <a:lstStyle/>
        <a:p>
          <a:endParaRPr lang="es-ES"/>
        </a:p>
      </dgm:t>
    </dgm:pt>
    <dgm:pt modelId="{D7E966C1-C1DF-4158-BFD4-630DB36BDCAF}">
      <dgm:prSet phldrT="[Texto]"/>
      <dgm:spPr/>
      <dgm:t>
        <a:bodyPr/>
        <a:lstStyle/>
        <a:p>
          <a:r>
            <a:rPr lang="es-ES" dirty="0"/>
            <a:t>Alta</a:t>
          </a:r>
        </a:p>
      </dgm:t>
    </dgm:pt>
    <dgm:pt modelId="{059BC61F-E173-497A-9BAF-0D00647AB914}" type="parTrans" cxnId="{650381AE-0DDF-46E5-B642-60CCFE901F34}">
      <dgm:prSet/>
      <dgm:spPr/>
      <dgm:t>
        <a:bodyPr/>
        <a:lstStyle/>
        <a:p>
          <a:endParaRPr lang="es-ES"/>
        </a:p>
      </dgm:t>
    </dgm:pt>
    <dgm:pt modelId="{E8CECA50-DE60-4D27-8A7E-94A661BAD23B}" type="sibTrans" cxnId="{650381AE-0DDF-46E5-B642-60CCFE901F34}">
      <dgm:prSet/>
      <dgm:spPr/>
      <dgm:t>
        <a:bodyPr/>
        <a:lstStyle/>
        <a:p>
          <a:endParaRPr lang="es-ES"/>
        </a:p>
      </dgm:t>
    </dgm:pt>
    <dgm:pt modelId="{8745E64B-4D41-47D9-8F68-5329C8E4E867}" type="pres">
      <dgm:prSet presAssocID="{51F39F6F-DB99-4EFD-8173-B91CE28FA2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4DDEC82-519A-4A54-8B70-7C1A38F21A06}" type="pres">
      <dgm:prSet presAssocID="{03FBB5B2-B870-418E-912A-0D3724114C96}" presName="root" presStyleCnt="0"/>
      <dgm:spPr/>
    </dgm:pt>
    <dgm:pt modelId="{4935847F-1EB8-481B-84E8-ABEF859D498A}" type="pres">
      <dgm:prSet presAssocID="{03FBB5B2-B870-418E-912A-0D3724114C96}" presName="rootComposite" presStyleCnt="0"/>
      <dgm:spPr/>
    </dgm:pt>
    <dgm:pt modelId="{05098854-BFA5-4D93-BAB8-792033D2556C}" type="pres">
      <dgm:prSet presAssocID="{03FBB5B2-B870-418E-912A-0D3724114C96}" presName="rootText" presStyleLbl="node1" presStyleIdx="0" presStyleCnt="1" custScaleX="293858"/>
      <dgm:spPr/>
      <dgm:t>
        <a:bodyPr/>
        <a:lstStyle/>
        <a:p>
          <a:endParaRPr lang="es-ES"/>
        </a:p>
      </dgm:t>
    </dgm:pt>
    <dgm:pt modelId="{17D069A2-5C36-4494-A88A-BB1E099AC6C9}" type="pres">
      <dgm:prSet presAssocID="{03FBB5B2-B870-418E-912A-0D3724114C96}" presName="rootConnector" presStyleLbl="node1" presStyleIdx="0" presStyleCnt="1"/>
      <dgm:spPr/>
      <dgm:t>
        <a:bodyPr/>
        <a:lstStyle/>
        <a:p>
          <a:endParaRPr lang="es-ES"/>
        </a:p>
      </dgm:t>
    </dgm:pt>
    <dgm:pt modelId="{B455AB22-FC7C-4275-AF28-24E2ACD17403}" type="pres">
      <dgm:prSet presAssocID="{03FBB5B2-B870-418E-912A-0D3724114C96}" presName="childShape" presStyleCnt="0"/>
      <dgm:spPr/>
    </dgm:pt>
    <dgm:pt modelId="{FB4B53E1-42B9-41B9-BEBF-5C3A5F75C55B}" type="pres">
      <dgm:prSet presAssocID="{701386E7-78C7-4D53-9066-3D622AED7D25}" presName="Name13" presStyleLbl="parChTrans1D2" presStyleIdx="0" presStyleCnt="3"/>
      <dgm:spPr/>
      <dgm:t>
        <a:bodyPr/>
        <a:lstStyle/>
        <a:p>
          <a:endParaRPr lang="es-ES"/>
        </a:p>
      </dgm:t>
    </dgm:pt>
    <dgm:pt modelId="{185D98EB-70E4-4849-9FBA-71631B4681FC}" type="pres">
      <dgm:prSet presAssocID="{2D21EEB5-B57D-473E-8304-2F0422147158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CE872-A04D-4082-B9F7-5DCB7EE670DB}" type="pres">
      <dgm:prSet presAssocID="{059BC61F-E173-497A-9BAF-0D00647AB914}" presName="Name13" presStyleLbl="parChTrans1D2" presStyleIdx="1" presStyleCnt="3"/>
      <dgm:spPr/>
      <dgm:t>
        <a:bodyPr/>
        <a:lstStyle/>
        <a:p>
          <a:endParaRPr lang="es-ES"/>
        </a:p>
      </dgm:t>
    </dgm:pt>
    <dgm:pt modelId="{09E25543-9C73-4A6D-BE6B-6B27DA0B1D03}" type="pres">
      <dgm:prSet presAssocID="{D7E966C1-C1DF-4158-BFD4-630DB36BDCA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39AC68-B383-47CF-ACCA-45561350FE47}" type="pres">
      <dgm:prSet presAssocID="{151BB5F4-6A07-4BA0-AC8F-9F7EE0927394}" presName="Name13" presStyleLbl="parChTrans1D2" presStyleIdx="2" presStyleCnt="3"/>
      <dgm:spPr/>
      <dgm:t>
        <a:bodyPr/>
        <a:lstStyle/>
        <a:p>
          <a:endParaRPr lang="es-ES"/>
        </a:p>
      </dgm:t>
    </dgm:pt>
    <dgm:pt modelId="{851EFCAB-F9EB-4CA1-A6A3-FF0D9CBA9FE8}" type="pres">
      <dgm:prSet presAssocID="{677AE04A-0115-4F34-9F85-9CF39FD981C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F0D72F5-A890-45D5-A862-26A22AB94A64}" type="presOf" srcId="{059BC61F-E173-497A-9BAF-0D00647AB914}" destId="{40ACE872-A04D-4082-B9F7-5DCB7EE670DB}" srcOrd="0" destOrd="0" presId="urn:microsoft.com/office/officeart/2005/8/layout/hierarchy3"/>
    <dgm:cxn modelId="{AB7904AD-066C-4425-8F89-FFCA995D2C26}" type="presOf" srcId="{D7E966C1-C1DF-4158-BFD4-630DB36BDCAF}" destId="{09E25543-9C73-4A6D-BE6B-6B27DA0B1D03}" srcOrd="0" destOrd="0" presId="urn:microsoft.com/office/officeart/2005/8/layout/hierarchy3"/>
    <dgm:cxn modelId="{550B08EB-BA39-4174-94F1-2F790912AFD8}" type="presOf" srcId="{2D21EEB5-B57D-473E-8304-2F0422147158}" destId="{185D98EB-70E4-4849-9FBA-71631B4681FC}" srcOrd="0" destOrd="0" presId="urn:microsoft.com/office/officeart/2005/8/layout/hierarchy3"/>
    <dgm:cxn modelId="{530BE53D-158C-4248-8AC5-158173DC4586}" type="presOf" srcId="{151BB5F4-6A07-4BA0-AC8F-9F7EE0927394}" destId="{6739AC68-B383-47CF-ACCA-45561350FE47}" srcOrd="0" destOrd="0" presId="urn:microsoft.com/office/officeart/2005/8/layout/hierarchy3"/>
    <dgm:cxn modelId="{1A0DAF5E-CE32-4C8C-A9C2-FD66CCD6769B}" srcId="{03FBB5B2-B870-418E-912A-0D3724114C96}" destId="{2D21EEB5-B57D-473E-8304-2F0422147158}" srcOrd="0" destOrd="0" parTransId="{701386E7-78C7-4D53-9066-3D622AED7D25}" sibTransId="{81B65A17-3913-46B3-93EA-121BA9CFBBDE}"/>
    <dgm:cxn modelId="{31101A37-7339-4201-B036-17A0EFEC540B}" type="presOf" srcId="{03FBB5B2-B870-418E-912A-0D3724114C96}" destId="{17D069A2-5C36-4494-A88A-BB1E099AC6C9}" srcOrd="1" destOrd="0" presId="urn:microsoft.com/office/officeart/2005/8/layout/hierarchy3"/>
    <dgm:cxn modelId="{602E13A9-E420-4366-9476-7877A5D8C412}" type="presOf" srcId="{51F39F6F-DB99-4EFD-8173-B91CE28FA201}" destId="{8745E64B-4D41-47D9-8F68-5329C8E4E867}" srcOrd="0" destOrd="0" presId="urn:microsoft.com/office/officeart/2005/8/layout/hierarchy3"/>
    <dgm:cxn modelId="{650381AE-0DDF-46E5-B642-60CCFE901F34}" srcId="{03FBB5B2-B870-418E-912A-0D3724114C96}" destId="{D7E966C1-C1DF-4158-BFD4-630DB36BDCAF}" srcOrd="1" destOrd="0" parTransId="{059BC61F-E173-497A-9BAF-0D00647AB914}" sibTransId="{E8CECA50-DE60-4D27-8A7E-94A661BAD23B}"/>
    <dgm:cxn modelId="{F410538F-AA92-4598-8A53-F1E9287D6A09}" srcId="{03FBB5B2-B870-418E-912A-0D3724114C96}" destId="{677AE04A-0115-4F34-9F85-9CF39FD981C1}" srcOrd="2" destOrd="0" parTransId="{151BB5F4-6A07-4BA0-AC8F-9F7EE0927394}" sibTransId="{F4CE5EB4-121B-4111-96BB-AA6475B30255}"/>
    <dgm:cxn modelId="{DDC3EEF2-721D-4928-B28A-FC0925BBF5B3}" type="presOf" srcId="{701386E7-78C7-4D53-9066-3D622AED7D25}" destId="{FB4B53E1-42B9-41B9-BEBF-5C3A5F75C55B}" srcOrd="0" destOrd="0" presId="urn:microsoft.com/office/officeart/2005/8/layout/hierarchy3"/>
    <dgm:cxn modelId="{1F067714-FBC1-4921-9676-26EFB8138970}" type="presOf" srcId="{03FBB5B2-B870-418E-912A-0D3724114C96}" destId="{05098854-BFA5-4D93-BAB8-792033D2556C}" srcOrd="0" destOrd="0" presId="urn:microsoft.com/office/officeart/2005/8/layout/hierarchy3"/>
    <dgm:cxn modelId="{34119AAF-3553-44F8-859F-DB6CF788FDA4}" type="presOf" srcId="{677AE04A-0115-4F34-9F85-9CF39FD981C1}" destId="{851EFCAB-F9EB-4CA1-A6A3-FF0D9CBA9FE8}" srcOrd="0" destOrd="0" presId="urn:microsoft.com/office/officeart/2005/8/layout/hierarchy3"/>
    <dgm:cxn modelId="{A2E776D9-771C-42E9-A5CB-8BFC0CCB0FAE}" srcId="{51F39F6F-DB99-4EFD-8173-B91CE28FA201}" destId="{03FBB5B2-B870-418E-912A-0D3724114C96}" srcOrd="0" destOrd="0" parTransId="{7A878FFB-56A8-4118-9E2A-297614F25BCD}" sibTransId="{3B50C2AB-069A-40A3-9C99-72E8E84559EE}"/>
    <dgm:cxn modelId="{B91B4716-AB47-4411-988E-70D38822B010}" type="presParOf" srcId="{8745E64B-4D41-47D9-8F68-5329C8E4E867}" destId="{14DDEC82-519A-4A54-8B70-7C1A38F21A06}" srcOrd="0" destOrd="0" presId="urn:microsoft.com/office/officeart/2005/8/layout/hierarchy3"/>
    <dgm:cxn modelId="{6DFD82C5-2698-40EC-A718-5DB53E260A75}" type="presParOf" srcId="{14DDEC82-519A-4A54-8B70-7C1A38F21A06}" destId="{4935847F-1EB8-481B-84E8-ABEF859D498A}" srcOrd="0" destOrd="0" presId="urn:microsoft.com/office/officeart/2005/8/layout/hierarchy3"/>
    <dgm:cxn modelId="{54004C90-8041-4CE3-8022-1DE79E5AD6BC}" type="presParOf" srcId="{4935847F-1EB8-481B-84E8-ABEF859D498A}" destId="{05098854-BFA5-4D93-BAB8-792033D2556C}" srcOrd="0" destOrd="0" presId="urn:microsoft.com/office/officeart/2005/8/layout/hierarchy3"/>
    <dgm:cxn modelId="{DCB32E18-8C44-4908-995B-FE015D0FBCF4}" type="presParOf" srcId="{4935847F-1EB8-481B-84E8-ABEF859D498A}" destId="{17D069A2-5C36-4494-A88A-BB1E099AC6C9}" srcOrd="1" destOrd="0" presId="urn:microsoft.com/office/officeart/2005/8/layout/hierarchy3"/>
    <dgm:cxn modelId="{5A7F8F6D-CFF8-4AEF-A839-791C8B600B7B}" type="presParOf" srcId="{14DDEC82-519A-4A54-8B70-7C1A38F21A06}" destId="{B455AB22-FC7C-4275-AF28-24E2ACD17403}" srcOrd="1" destOrd="0" presId="urn:microsoft.com/office/officeart/2005/8/layout/hierarchy3"/>
    <dgm:cxn modelId="{6551659A-32DF-43A3-8460-8A7E601B7819}" type="presParOf" srcId="{B455AB22-FC7C-4275-AF28-24E2ACD17403}" destId="{FB4B53E1-42B9-41B9-BEBF-5C3A5F75C55B}" srcOrd="0" destOrd="0" presId="urn:microsoft.com/office/officeart/2005/8/layout/hierarchy3"/>
    <dgm:cxn modelId="{34A6AD19-3050-45C6-B3DD-BF4592D43BCE}" type="presParOf" srcId="{B455AB22-FC7C-4275-AF28-24E2ACD17403}" destId="{185D98EB-70E4-4849-9FBA-71631B4681FC}" srcOrd="1" destOrd="0" presId="urn:microsoft.com/office/officeart/2005/8/layout/hierarchy3"/>
    <dgm:cxn modelId="{02848DEF-3173-4AAB-B4ED-497C9B8E2731}" type="presParOf" srcId="{B455AB22-FC7C-4275-AF28-24E2ACD17403}" destId="{40ACE872-A04D-4082-B9F7-5DCB7EE670DB}" srcOrd="2" destOrd="0" presId="urn:microsoft.com/office/officeart/2005/8/layout/hierarchy3"/>
    <dgm:cxn modelId="{427E8D92-B28D-4FF0-81EE-427D2F7EEAE4}" type="presParOf" srcId="{B455AB22-FC7C-4275-AF28-24E2ACD17403}" destId="{09E25543-9C73-4A6D-BE6B-6B27DA0B1D03}" srcOrd="3" destOrd="0" presId="urn:microsoft.com/office/officeart/2005/8/layout/hierarchy3"/>
    <dgm:cxn modelId="{82F95975-FF40-4CE8-ADED-354CC1281540}" type="presParOf" srcId="{B455AB22-FC7C-4275-AF28-24E2ACD17403}" destId="{6739AC68-B383-47CF-ACCA-45561350FE47}" srcOrd="4" destOrd="0" presId="urn:microsoft.com/office/officeart/2005/8/layout/hierarchy3"/>
    <dgm:cxn modelId="{9F809B92-B315-42EE-9E6B-7B75A71F1C1A}" type="presParOf" srcId="{B455AB22-FC7C-4275-AF28-24E2ACD17403}" destId="{851EFCAB-F9EB-4CA1-A6A3-FF0D9CBA9FE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8854-BFA5-4D93-BAB8-792033D2556C}">
      <dsp:nvSpPr>
        <dsp:cNvPr id="0" name=""/>
        <dsp:cNvSpPr/>
      </dsp:nvSpPr>
      <dsp:spPr>
        <a:xfrm>
          <a:off x="662607" y="1559"/>
          <a:ext cx="6573080" cy="1118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/>
            <a:t>1.- OBLIGACIÓN DEL EMPRESARIO</a:t>
          </a:r>
        </a:p>
      </dsp:txBody>
      <dsp:txXfrm>
        <a:off x="695364" y="34316"/>
        <a:ext cx="6507566" cy="1052897"/>
      </dsp:txXfrm>
    </dsp:sp>
    <dsp:sp modelId="{FB4B53E1-42B9-41B9-BEBF-5C3A5F75C55B}">
      <dsp:nvSpPr>
        <dsp:cNvPr id="0" name=""/>
        <dsp:cNvSpPr/>
      </dsp:nvSpPr>
      <dsp:spPr>
        <a:xfrm>
          <a:off x="1319915" y="1119970"/>
          <a:ext cx="657308" cy="83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808"/>
              </a:lnTo>
              <a:lnTo>
                <a:pt x="657308" y="838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D98EB-70E4-4849-9FBA-71631B4681FC}">
      <dsp:nvSpPr>
        <dsp:cNvPr id="0" name=""/>
        <dsp:cNvSpPr/>
      </dsp:nvSpPr>
      <dsp:spPr>
        <a:xfrm>
          <a:off x="1977223" y="1399573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Afiliación</a:t>
          </a:r>
        </a:p>
      </dsp:txBody>
      <dsp:txXfrm>
        <a:off x="2009980" y="1432330"/>
        <a:ext cx="1723943" cy="1052897"/>
      </dsp:txXfrm>
    </dsp:sp>
    <dsp:sp modelId="{40ACE872-A04D-4082-B9F7-5DCB7EE670DB}">
      <dsp:nvSpPr>
        <dsp:cNvPr id="0" name=""/>
        <dsp:cNvSpPr/>
      </dsp:nvSpPr>
      <dsp:spPr>
        <a:xfrm>
          <a:off x="1319915" y="1119970"/>
          <a:ext cx="657308" cy="223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22"/>
              </a:lnTo>
              <a:lnTo>
                <a:pt x="657308" y="2236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5543-9C73-4A6D-BE6B-6B27DA0B1D03}">
      <dsp:nvSpPr>
        <dsp:cNvPr id="0" name=""/>
        <dsp:cNvSpPr/>
      </dsp:nvSpPr>
      <dsp:spPr>
        <a:xfrm>
          <a:off x="1977223" y="2797587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Alta</a:t>
          </a:r>
        </a:p>
      </dsp:txBody>
      <dsp:txXfrm>
        <a:off x="2009980" y="2830344"/>
        <a:ext cx="1723943" cy="1052897"/>
      </dsp:txXfrm>
    </dsp:sp>
    <dsp:sp modelId="{6739AC68-B383-47CF-ACCA-45561350FE47}">
      <dsp:nvSpPr>
        <dsp:cNvPr id="0" name=""/>
        <dsp:cNvSpPr/>
      </dsp:nvSpPr>
      <dsp:spPr>
        <a:xfrm>
          <a:off x="1319915" y="1119970"/>
          <a:ext cx="657308" cy="363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4835"/>
              </a:lnTo>
              <a:lnTo>
                <a:pt x="657308" y="3634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EFCAB-F9EB-4CA1-A6A3-FF0D9CBA9FE8}">
      <dsp:nvSpPr>
        <dsp:cNvPr id="0" name=""/>
        <dsp:cNvSpPr/>
      </dsp:nvSpPr>
      <dsp:spPr>
        <a:xfrm>
          <a:off x="1977223" y="4195601"/>
          <a:ext cx="1789457" cy="1118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/>
            <a:t>Baja y modificaciones</a:t>
          </a:r>
        </a:p>
      </dsp:txBody>
      <dsp:txXfrm>
        <a:off x="2009980" y="4228358"/>
        <a:ext cx="1723943" cy="105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3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0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3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2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67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49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8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2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4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1375-5E48-45CD-B1FF-BA3248025E3D}" type="datetimeFigureOut">
              <a:rPr lang="es-ES" smtClean="0"/>
              <a:t>30/01/2024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4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s-ES" sz="3600" b="1" dirty="0"/>
              <a:t>TEMA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r>
              <a:rPr lang="es-ES" sz="1600" b="1"/>
              <a:t>EL SISTEMA DE LA SEGURIDAD SOCIAL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462FCB-81EB-A565-AEC2-3E69417F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2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526224"/>
            <a:ext cx="9603275" cy="666472"/>
          </a:xfrm>
        </p:spPr>
        <p:txBody>
          <a:bodyPr>
            <a:normAutofit fontScale="90000"/>
          </a:bodyPr>
          <a:lstStyle/>
          <a:p>
            <a:r>
              <a:rPr lang="es-ES" dirty="0"/>
              <a:t>2.- Cotización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113" y="1417984"/>
            <a:ext cx="10365741" cy="500932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ES" dirty="0"/>
              <a:t>¿De quién es la obligación?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¿Quién es el responsable de su cumplimiento?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Ejemplo: un empresario, sobre una nómina de </a:t>
            </a:r>
          </a:p>
          <a:p>
            <a:pPr marL="0" indent="0">
              <a:buNone/>
            </a:pPr>
            <a:r>
              <a:rPr lang="es-ES" dirty="0"/>
              <a:t>1700 euros brutos puede llegar a pagar un 30% </a:t>
            </a:r>
          </a:p>
          <a:p>
            <a:pPr marL="0" indent="0">
              <a:buNone/>
            </a:pPr>
            <a:r>
              <a:rPr lang="es-ES" dirty="0"/>
              <a:t>(casi 500 euros)</a:t>
            </a: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758125977"/>
              </p:ext>
            </p:extLst>
          </p:nvPr>
        </p:nvGraphicFramePr>
        <p:xfrm>
          <a:off x="7726017" y="2358886"/>
          <a:ext cx="3869635" cy="341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6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042D5B-74DD-470B-9F48-8AB7C8D94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r="587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8480" y="172721"/>
            <a:ext cx="4883077" cy="604570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1.- SISTEMAS DE SEGURIDAD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Sistema liberal vs. Sistema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Viabilidad y financiación de los sistemas sociales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2.- LA SEGURIDAD SOCIAL EN ESPAÑA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Concepto y características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Campo de aplicación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Regímenes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Órganos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3.- Obligaciones de las empresas con la SS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Afiliación y Alta de trabajadores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Cotización de empresas y trabajadores</a:t>
            </a:r>
          </a:p>
        </p:txBody>
      </p:sp>
    </p:spTree>
    <p:extLst>
      <p:ext uri="{BB962C8B-B14F-4D97-AF65-F5344CB8AC3E}">
        <p14:creationId xmlns:p14="http://schemas.microsoft.com/office/powerpoint/2010/main" val="2791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7FFA1-5E40-040E-B4AB-5339728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1.- SISTEMAS DE SEGURIDAD SOCIAL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A303E-0678-D902-A9F9-9DC4AD43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2535382"/>
            <a:ext cx="5527963" cy="4056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LIBERALES </a:t>
            </a:r>
            <a:r>
              <a:rPr lang="es-ES" sz="1600" dirty="0" smtClean="0">
                <a:solidFill>
                  <a:schemeClr val="accent6"/>
                </a:solidFill>
              </a:rPr>
              <a:t>- capitalistas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Se encomienda los servicios sociales –incluida la sanidad- a agentes </a:t>
            </a:r>
            <a:r>
              <a:rPr lang="es-ES" sz="1600" b="0" dirty="0" smtClean="0"/>
              <a:t>privados. </a:t>
            </a:r>
            <a:endParaRPr lang="es-ES" sz="1600" b="0" dirty="0"/>
          </a:p>
          <a:p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SOCIALISTA </a:t>
            </a:r>
            <a:r>
              <a:rPr lang="es-ES" sz="1600" dirty="0" smtClean="0">
                <a:solidFill>
                  <a:schemeClr val="accent6"/>
                </a:solidFill>
              </a:rPr>
              <a:t>– comunistas 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Los servicios sociales son prestados en exclusiva por el Estado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SOCIALES </a:t>
            </a:r>
            <a:endParaRPr lang="es-ES" sz="1600" dirty="0"/>
          </a:p>
          <a:p>
            <a:r>
              <a:rPr lang="es-ES" sz="1600" b="0" dirty="0"/>
              <a:t>Convive un Sistema público con un sistema </a:t>
            </a:r>
            <a:r>
              <a:rPr lang="es-ES" sz="1600" b="0" dirty="0" smtClean="0"/>
              <a:t>privado</a:t>
            </a:r>
            <a:r>
              <a:rPr lang="es-ES" sz="1600" b="0" dirty="0" smtClean="0">
                <a:solidFill>
                  <a:schemeClr val="accent6"/>
                </a:solidFill>
              </a:rPr>
              <a:t> (ej.: contar con seguro médico privado)</a:t>
            </a:r>
            <a:endParaRPr lang="es-ES" sz="1600" b="0" dirty="0">
              <a:solidFill>
                <a:schemeClr val="accent6"/>
              </a:solidFill>
            </a:endParaRPr>
          </a:p>
        </p:txBody>
      </p:sp>
      <p:pic>
        <p:nvPicPr>
          <p:cNvPr id="5" name="Picture 4" descr="Esqueletos de cajas en 3D">
            <a:extLst>
              <a:ext uri="{FF2B5EF4-FFF2-40B4-BE49-F238E27FC236}">
                <a16:creationId xmlns:a16="http://schemas.microsoft.com/office/drawing/2014/main" id="{0B09C726-0A07-8937-72BD-14C9EB2D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6" r="1858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860C7D-95F3-A1FD-E7EE-37702760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56" y="4768939"/>
            <a:ext cx="2619375" cy="1743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7AC3F4-3B94-0968-E5B4-00E0D2E5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669" y="263871"/>
            <a:ext cx="5760720" cy="8832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Viabilidad y financiación de la Seguridad Social en España</a:t>
            </a:r>
          </a:p>
        </p:txBody>
      </p:sp>
      <p:pic>
        <p:nvPicPr>
          <p:cNvPr id="5" name="Picture 4" descr="Holograma en 3D desde iPad">
            <a:extLst>
              <a:ext uri="{FF2B5EF4-FFF2-40B4-BE49-F238E27FC236}">
                <a16:creationId xmlns:a16="http://schemas.microsoft.com/office/drawing/2014/main" id="{437D458A-DBC6-2839-87DC-A1CEB64F0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1" r="2898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6ADF0-67DB-EBA9-8B0A-D8E48030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858" y="1147157"/>
            <a:ext cx="5702531" cy="47164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dirty="0"/>
              <a:t>¿Es viable nuestro sistema</a:t>
            </a:r>
            <a:r>
              <a:rPr lang="es-ES" sz="1700" dirty="0" smtClean="0"/>
              <a:t>?</a:t>
            </a:r>
            <a:endParaRPr lang="es-ES" sz="1700" dirty="0"/>
          </a:p>
          <a:p>
            <a:pPr algn="just"/>
            <a:r>
              <a:rPr lang="es-ES" sz="1700" dirty="0" smtClean="0"/>
              <a:t>Causas: </a:t>
            </a:r>
            <a:r>
              <a:rPr lang="es-ES" sz="1700" dirty="0" smtClean="0">
                <a:solidFill>
                  <a:schemeClr val="accent6"/>
                </a:solidFill>
              </a:rPr>
              <a:t>Mayor esperanza de vida, baja natalidad, economía sumergida, desempleo, huida de talento.</a:t>
            </a:r>
            <a:endParaRPr lang="es-ES" sz="1700" dirty="0"/>
          </a:p>
          <a:p>
            <a:pPr algn="just"/>
            <a:r>
              <a:rPr lang="es-ES" sz="1700" dirty="0" smtClean="0"/>
              <a:t>Medidas:  </a:t>
            </a:r>
            <a:r>
              <a:rPr lang="es-ES" sz="1700" dirty="0" smtClean="0">
                <a:solidFill>
                  <a:schemeClr val="accent6"/>
                </a:solidFill>
              </a:rPr>
              <a:t>Mecanismo de equidad intergeneracional (MEI), atraer empresas, bajando impuestos, fomento de emprendimiento, mayor control ayudas sociales, facilitar ahorro privado, mejorar distribución de los presupuestos. </a:t>
            </a:r>
            <a:endParaRPr lang="es-ES" sz="1700" dirty="0"/>
          </a:p>
          <a:p>
            <a:pPr algn="just"/>
            <a:r>
              <a:rPr lang="es-ES" sz="1700" dirty="0" smtClean="0"/>
              <a:t>Financiación: 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Contributivo: Se financia a través de las cotizaciones.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No contributivo: Con los presupuestos generales del estado = son los ingresos y gastos públicos (se establece como vamos a gastar el dinero y como lo vamos a gastar). Por cuestiones de interés público. Se obtiene de los impuestos en su mayor medida.</a:t>
            </a:r>
            <a:endParaRPr lang="es-E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BFC79A-2E91-F801-1F25-B792C6142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26117"/>
          <a:stretch/>
        </p:blipFill>
        <p:spPr>
          <a:xfrm>
            <a:off x="8884987" y="1251225"/>
            <a:ext cx="3090507" cy="3046852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1EBF18-C9B0-6AB4-DD80-D650F6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51" y="240912"/>
            <a:ext cx="4998888" cy="673488"/>
          </a:xfrm>
        </p:spPr>
        <p:txBody>
          <a:bodyPr anchor="ctr"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2.- Seguridad Social en España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10657075" y="182303"/>
            <a:ext cx="1414214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76942" y="253728"/>
            <a:ext cx="447266" cy="466480"/>
            <a:chOff x="9571360" y="4439737"/>
            <a:chExt cx="351312" cy="35466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6370609" y="4879835"/>
            <a:ext cx="1284318" cy="1937410"/>
            <a:chOff x="11879717" y="3115440"/>
            <a:chExt cx="1284318" cy="193741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0A197-3A0F-3968-2A9C-C4FD2177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914400"/>
            <a:ext cx="8427788" cy="477150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smtClean="0">
                <a:latin typeface="+mj-lt"/>
              </a:rPr>
              <a:t>Concepto: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 Sistema público por el que el estado protege a sus ciudadanos a través de prestaciones. 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Funciona como un seguro público.</a:t>
            </a:r>
            <a:endParaRPr lang="es-ES" sz="1600" b="1" dirty="0" smtClean="0">
              <a:solidFill>
                <a:schemeClr val="accent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latin typeface="+mj-lt"/>
              </a:rPr>
              <a:t>Principios </a:t>
            </a:r>
            <a:r>
              <a:rPr lang="es-ES" sz="1600" b="1" dirty="0">
                <a:latin typeface="+mj-lt"/>
              </a:rPr>
              <a:t>generales </a:t>
            </a:r>
            <a:r>
              <a:rPr lang="es-ES" sz="1600" dirty="0">
                <a:latin typeface="+mj-lt"/>
              </a:rPr>
              <a:t>(artículo 2 de la LGSS):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Universalidad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(es una aspiración de nuestro sistema el proteger a todo el mundo. Es una aspiración porque por desgracia hay gente que se queda fuera), </a:t>
            </a:r>
            <a:endParaRPr lang="es-ES" sz="1600" b="0" i="0" dirty="0">
              <a:solidFill>
                <a:schemeClr val="accent6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Solidaridad 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intergeneracional (la generación actual subvenciona a las generaciones anteriores “La mochila austriaca podría ayudar a mejorar las dificultades de nuestra generación actual para el futuro”)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e igualdad: 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Todos los ciudadanos tenemos los mismos derechos con independencia de donde nos encontremos (dentro de España)</a:t>
            </a:r>
            <a:endParaRPr lang="es-ES" sz="1600" dirty="0">
              <a:solidFill>
                <a:schemeClr val="accent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1600" b="1" i="0" dirty="0">
                <a:effectLst/>
                <a:latin typeface="+mj-lt"/>
              </a:rPr>
              <a:t>Principios de ges</a:t>
            </a:r>
            <a:r>
              <a:rPr lang="es-ES" sz="1600" b="1" dirty="0">
                <a:latin typeface="+mj-lt"/>
              </a:rPr>
              <a:t>tión</a:t>
            </a:r>
            <a:r>
              <a:rPr lang="es-ES" sz="1600" dirty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latin typeface="+mj-lt"/>
              </a:rPr>
              <a:t>Unidad de </a:t>
            </a:r>
            <a:r>
              <a:rPr lang="es-ES" sz="1600" dirty="0" smtClean="0">
                <a:latin typeface="+mj-lt"/>
              </a:rPr>
              <a:t>caja: </a:t>
            </a:r>
            <a:r>
              <a:rPr lang="es-ES" sz="1600" dirty="0" smtClean="0">
                <a:solidFill>
                  <a:schemeClr val="accent6"/>
                </a:solidFill>
                <a:latin typeface="+mj-lt"/>
              </a:rPr>
              <a:t>Todas las recaudaciones de las cotizaciones van a la misma caja.</a:t>
            </a:r>
            <a:r>
              <a:rPr lang="es-ES" sz="1600" dirty="0" smtClean="0">
                <a:latin typeface="+mj-lt"/>
              </a:rPr>
              <a:t> </a:t>
            </a:r>
            <a:endParaRPr lang="es-ES" sz="16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s-ES" sz="1600" dirty="0" smtClean="0">
                <a:latin typeface="+mj-lt"/>
              </a:rPr>
              <a:t>Sostenibilidad: </a:t>
            </a:r>
            <a:r>
              <a:rPr lang="es-ES" sz="1600" dirty="0" smtClean="0">
                <a:solidFill>
                  <a:schemeClr val="accent6"/>
                </a:solidFill>
                <a:latin typeface="+mj-lt"/>
              </a:rPr>
              <a:t>El sistema debe ser sostenible.</a:t>
            </a:r>
            <a:endParaRPr lang="es-ES" sz="16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1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57C51-8904-4DA0-3E71-B10DFEF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593" y="109175"/>
            <a:ext cx="6251110" cy="829056"/>
          </a:xfrm>
        </p:spPr>
        <p:txBody>
          <a:bodyPr anchor="ctr">
            <a:normAutofit/>
          </a:bodyPr>
          <a:lstStyle/>
          <a:p>
            <a:r>
              <a:rPr lang="es-ES" sz="2400" b="1" dirty="0"/>
              <a:t>Campos de aplicación y regímenes de la </a:t>
            </a:r>
            <a:r>
              <a:rPr lang="es-ES" sz="2400" b="1" dirty="0" smtClean="0"/>
              <a:t>SS</a:t>
            </a:r>
            <a:br>
              <a:rPr lang="es-ES" sz="2400" b="1" dirty="0" smtClean="0"/>
            </a:br>
            <a:r>
              <a:rPr lang="es-ES" sz="2400" b="1" dirty="0" smtClean="0">
                <a:solidFill>
                  <a:schemeClr val="accent6"/>
                </a:solidFill>
              </a:rPr>
              <a:t>No mezclar lo de arriba con lo de abajo</a:t>
            </a:r>
            <a:endParaRPr lang="es-ES" sz="2400" b="1" dirty="0"/>
          </a:p>
        </p:txBody>
      </p:sp>
      <p:pic>
        <p:nvPicPr>
          <p:cNvPr id="14" name="Picture 4" descr="Almacenes exteriores">
            <a:extLst>
              <a:ext uri="{FF2B5EF4-FFF2-40B4-BE49-F238E27FC236}">
                <a16:creationId xmlns:a16="http://schemas.microsoft.com/office/drawing/2014/main" id="{6692A596-F91A-456C-9A97-E3E260C7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r="329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7F130-E5CB-5C41-4D0F-984E54FE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60" y="1047405"/>
            <a:ext cx="7101840" cy="548141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Campo de aplicación 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contributivo 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Si cotizo o contribuyo, y percibo prestaciones. </a:t>
            </a:r>
            <a:endParaRPr lang="es-ES" sz="1600" b="1" dirty="0">
              <a:solidFill>
                <a:schemeClr val="accent6"/>
              </a:solidFill>
              <a:latin typeface="+mj-lt"/>
            </a:endParaRP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no </a:t>
            </a:r>
            <a:r>
              <a:rPr lang="es-ES" sz="1600" dirty="0" smtClean="0">
                <a:latin typeface="+mj-lt"/>
              </a:rPr>
              <a:t>contributivo: </a:t>
            </a:r>
            <a:r>
              <a:rPr lang="es-ES" sz="1600" dirty="0">
                <a:solidFill>
                  <a:schemeClr val="accent6"/>
                </a:solidFill>
              </a:rPr>
              <a:t>Si cotizo </a:t>
            </a:r>
            <a:r>
              <a:rPr lang="es-ES" sz="1600" dirty="0" smtClean="0">
                <a:solidFill>
                  <a:schemeClr val="accent6"/>
                </a:solidFill>
              </a:rPr>
              <a:t>, puedo percibir por otras circunstancias.</a:t>
            </a:r>
            <a:endParaRPr lang="es-ES" sz="1600" dirty="0">
              <a:solidFill>
                <a:schemeClr val="accent6"/>
              </a:solidFill>
              <a:latin typeface="+mj-lt"/>
            </a:endParaRPr>
          </a:p>
          <a:p>
            <a:pPr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Regímenes de la Seguridad </a:t>
            </a:r>
            <a:r>
              <a:rPr lang="es-ES" sz="1600" b="1" dirty="0" smtClean="0">
                <a:latin typeface="+mj-lt"/>
              </a:rPr>
              <a:t>social 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(esto es otra cosa son diferentes maneras de cotizar y percibir prestaciones según lo que “hagamos”)</a:t>
            </a:r>
            <a:endParaRPr lang="es-ES" sz="1600" b="1" dirty="0">
              <a:solidFill>
                <a:schemeClr val="accent6"/>
              </a:solidFill>
              <a:latin typeface="+mj-lt"/>
            </a:endParaRP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General</a:t>
            </a: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Especiales: </a:t>
            </a:r>
            <a:r>
              <a:rPr lang="es-ES" sz="1600" dirty="0">
                <a:latin typeface="+mj-lt"/>
              </a:rPr>
              <a:t>“</a:t>
            </a:r>
            <a:r>
              <a:rPr lang="es-ES" sz="1600" b="0" i="0" dirty="0">
                <a:effectLst/>
                <a:latin typeface="+mj-lt"/>
              </a:rPr>
              <a:t>actividades profesionales en las que, por su naturaleza, sus peculiares condiciones de tiempo y lugar o por la índole de sus procesos productivos, se hiciera preciso tal establecimiento para la adecuada aplicación de los beneficios de la Seguridad Social” (artículo 10 LGSS)</a:t>
            </a:r>
            <a:endParaRPr lang="es-ES" sz="1600" dirty="0">
              <a:latin typeface="+mj-lt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Trabajadores del mar</a:t>
            </a: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Trabajadores</a:t>
            </a:r>
            <a:r>
              <a:rPr lang="es-ES" sz="16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la minería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Autónomos</a:t>
            </a:r>
            <a:r>
              <a:rPr lang="es-ES" sz="1600" b="0" i="0" u="none" strike="noStrike" kern="1200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(menos derechos y trabajadores que trabajador por cuenta ajena, aunque cotizan)</a:t>
            </a:r>
            <a:endParaRPr lang="es-ES" sz="1600" b="0" i="0" u="none" strike="noStrike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Funcionarios civiles y </a:t>
            </a:r>
            <a:r>
              <a:rPr lang="es-ES" sz="16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militares </a:t>
            </a:r>
            <a:r>
              <a:rPr lang="es-ES" sz="1600" b="0" i="0" u="none" strike="noStrike" kern="1200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(seguro médico privado en su mayoría)</a:t>
            </a:r>
            <a:endParaRPr lang="es-ES" sz="1600" b="0" i="0" u="none" strike="noStrike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Estudiantes 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42EC69F-6301-4F59-8F18-769752C9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34250"/>
            <a:ext cx="5426764" cy="1880138"/>
          </a:xfrm>
          <a:prstGeom prst="rect">
            <a:avLst/>
          </a:prstGeom>
        </p:spPr>
      </p:pic>
      <p:sp>
        <p:nvSpPr>
          <p:cNvPr id="40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89937D-2161-486A-BEA8-835D85E6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47" y="321734"/>
            <a:ext cx="3137818" cy="2482969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F2F834E-745E-4EDB-83DF-3326CD1F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85547"/>
            <a:ext cx="5426764" cy="1451658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23585E-E4D3-4820-A493-1C93F056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361" y="3538264"/>
            <a:ext cx="3515742" cy="26334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98514" y="2643447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afiliaciones, altas, bajas y recaudación de las cotizaciones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3453" y="5901701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reconocer el derecho a percibir determinadas prestaciones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485313" y="5483396"/>
            <a:ext cx="528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INSTITUTO DE MAYORES Y SERVICIOS SOCIALES: Se encarga de determinados servicios a la tercera edad y de reconocer algunas prestaciones no contributivas (como la de incapacidad permanente) 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85313" y="2598604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políticas pasivas de empleo diferente al SAE que se encarga de las políticas activas de empleo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18" r="-2" b="200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s-ES" sz="3700" dirty="0"/>
              <a:t>3.- OBLIGACIONES DE LAS EMPRESAS CON LA S.S.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42" y="2438400"/>
            <a:ext cx="4187855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Afiliaciones, Altas y Bajas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Cotización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13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78EE7F9C-1ECC-450B-AA10-6ADC94A29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1579397"/>
              </p:ext>
            </p:extLst>
          </p:nvPr>
        </p:nvGraphicFramePr>
        <p:xfrm>
          <a:off x="781878" y="861391"/>
          <a:ext cx="7898296" cy="531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1EDC716-874C-4D22-A848-0B7163BEF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763" y="3292337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675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TEMA 5</vt:lpstr>
      <vt:lpstr>Presentación de PowerPoint</vt:lpstr>
      <vt:lpstr>1.- SISTEMAS DE SEGURIDAD SOCIAL</vt:lpstr>
      <vt:lpstr>Viabilidad y financiación de la Seguridad Social en España</vt:lpstr>
      <vt:lpstr>2.- Seguridad Social en España</vt:lpstr>
      <vt:lpstr>Campos de aplicación y regímenes de la SS No mezclar lo de arriba con lo de abajo</vt:lpstr>
      <vt:lpstr>Presentación de PowerPoint</vt:lpstr>
      <vt:lpstr>3.- OBLIGACIONES DE LAS EMPRESAS CON LA S.S.</vt:lpstr>
      <vt:lpstr>Presentación de PowerPoint</vt:lpstr>
      <vt:lpstr>2.- Cotización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</dc:title>
  <dc:creator>PMP</dc:creator>
  <cp:lastModifiedBy>Diana Pascual</cp:lastModifiedBy>
  <cp:revision>21</cp:revision>
  <dcterms:created xsi:type="dcterms:W3CDTF">2018-11-12T11:38:14Z</dcterms:created>
  <dcterms:modified xsi:type="dcterms:W3CDTF">2024-01-30T16:43:20Z</dcterms:modified>
</cp:coreProperties>
</file>