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 </a:t>
            </a:r>
            <a:r>
              <a:rPr lang="es-ES" sz="1600" dirty="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BENEFICIOSA (se puede quedar con sus 30 minutos de descanso) aunque si se siguiera el principio de </a:t>
            </a:r>
            <a:r>
              <a:rPr lang="es-ES" sz="1600" b="1" dirty="0" err="1">
                <a:solidFill>
                  <a:schemeClr val="tx1"/>
                </a:solidFill>
              </a:rPr>
              <a:t>irrenunciabilidad</a:t>
            </a:r>
            <a:r>
              <a:rPr lang="es-ES" sz="1600" b="1" dirty="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a:solidFill>
                  <a:schemeClr val="accent2"/>
                </a:solidFill>
              </a:rPr>
              <a:t> 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euros y el salario mínimo interprofesional a 1080 euros. ¿Crees que puede reclamar algo? </a:t>
            </a:r>
            <a:r>
              <a:rPr lang="es-ES" sz="1600" dirty="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4609276"/>
          </a:xfrm>
          <a:prstGeom prst="rect">
            <a:avLst/>
          </a:prstGeom>
          <a:solidFill>
            <a:schemeClr val="lt1"/>
          </a:solidFill>
          <a:ln>
            <a:noFill/>
          </a:ln>
        </p:spPr>
        <p:txBody>
          <a:bodyPr spcFirstLastPara="1" wrap="square" lIns="0" tIns="45700" rIns="0" bIns="45700" anchor="t" anchorCtr="0">
            <a:normAutofit fontScale="62500" lnSpcReduction="20000"/>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obrar.</a:t>
            </a:r>
          </a:p>
          <a:p>
            <a:pPr marL="0" lvl="0" indent="0" algn="l" rtl="0">
              <a:lnSpc>
                <a:spcPct val="150000"/>
              </a:lnSpc>
              <a:spcBef>
                <a:spcPts val="0"/>
              </a:spcBef>
              <a:spcAft>
                <a:spcPts val="0"/>
              </a:spcAft>
              <a:buClr>
                <a:schemeClr val="dk1"/>
              </a:buClr>
              <a:buSzPts val="2800"/>
              <a:buNone/>
            </a:pPr>
            <a:r>
              <a:rPr lang="es-ES" sz="1800" dirty="0">
                <a:solidFill>
                  <a:schemeClr val="accent2"/>
                </a:solidFill>
              </a:rPr>
              <a:t>Mayor de edad , 18 años.</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Las personas &gt; 16 años, si cuentan con la autorización de los padres.</a:t>
            </a:r>
          </a:p>
          <a:p>
            <a:pPr marL="0" lvl="0" indent="0" algn="l" rtl="0">
              <a:lnSpc>
                <a:spcPct val="150000"/>
              </a:lnSpc>
              <a:spcBef>
                <a:spcPts val="1000"/>
              </a:spcBef>
              <a:spcAft>
                <a:spcPts val="0"/>
              </a:spcAft>
              <a:buClr>
                <a:schemeClr val="dk1"/>
              </a:buClr>
              <a:buSzPts val="2800"/>
              <a:buNone/>
            </a:pPr>
            <a:r>
              <a:rPr lang="es-ES" sz="1800" dirty="0">
                <a:solidFill>
                  <a:schemeClr val="accent2"/>
                </a:solidFill>
              </a:rPr>
              <a:t>Es decir, su representante legal.</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p>
          <a:p>
            <a:pPr marL="914400" lvl="2" indent="0" algn="just" rtl="0">
              <a:lnSpc>
                <a:spcPct val="150000"/>
              </a:lnSpc>
              <a:spcBef>
                <a:spcPts val="500"/>
              </a:spcBef>
              <a:spcAft>
                <a:spcPts val="0"/>
              </a:spcAft>
              <a:buClr>
                <a:schemeClr val="dk1"/>
              </a:buClr>
              <a:buSzPts val="2000"/>
              <a:buNone/>
            </a:pPr>
            <a:r>
              <a:rPr lang="es-ES" sz="1800" dirty="0">
                <a:solidFill>
                  <a:schemeClr val="accent2"/>
                </a:solidFill>
              </a:rPr>
              <a:t>En el ámbito del espectáculo se puede desde más pequeño, pero deben autorizarlo también la administración pública, además de los padres.</a:t>
            </a:r>
          </a:p>
          <a:p>
            <a:pPr marL="914400" lvl="2" indent="0" algn="l" rtl="0">
              <a:lnSpc>
                <a:spcPct val="150000"/>
              </a:lnSpc>
              <a:spcBef>
                <a:spcPts val="500"/>
              </a:spcBef>
              <a:spcAft>
                <a:spcPts val="0"/>
              </a:spcAft>
              <a:buClr>
                <a:schemeClr val="dk1"/>
              </a:buClr>
              <a:buSzPts val="2000"/>
              <a:buNone/>
            </a:pPr>
            <a:r>
              <a:rPr lang="es-ES" sz="1800" dirty="0">
                <a:solidFill>
                  <a:schemeClr val="accent2"/>
                </a:solidFill>
              </a:rPr>
              <a:t>Aspectos que un menor de edad no puede hacer en su trabajo: trabajos peligrosos (que pongan en peligro su integridad física), tampoco jornadas nocturnas (la que transcurren entre las 22 y las 7 una franja al menos de tres horas). Tampoco puede hacer horas extras “legalmente”.</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UE: </a:t>
            </a:r>
            <a:r>
              <a:rPr lang="es-ES" sz="1800" dirty="0">
                <a:solidFill>
                  <a:schemeClr val="accent2"/>
                </a:solidFill>
              </a:rPr>
              <a:t>Son españoles a todos los efectos, no tienen que cumplir ningún requisito.</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UE: </a:t>
            </a:r>
            <a:r>
              <a:rPr lang="es-ES" sz="1800" dirty="0">
                <a:solidFill>
                  <a:schemeClr val="accent2"/>
                </a:solidFill>
              </a:rPr>
              <a:t>Requieren el permiso de trabajo.</a:t>
            </a:r>
          </a:p>
          <a:p>
            <a:pPr marL="1143000" lvl="2" indent="-228600" algn="l" rtl="0">
              <a:lnSpc>
                <a:spcPct val="150000"/>
              </a:lnSpc>
              <a:spcBef>
                <a:spcPts val="500"/>
              </a:spcBef>
              <a:spcAft>
                <a:spcPts val="0"/>
              </a:spcAft>
              <a:buClr>
                <a:schemeClr val="dk1"/>
              </a:buClr>
              <a:buSzPts val="2000"/>
              <a:buFont typeface="Noto Sans Symbols"/>
              <a:buChar char="▪"/>
            </a:pPr>
            <a:endParaRPr lang="es-ES" sz="18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827877" y="2523396"/>
            <a:ext cx="4517845" cy="3189718"/>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5644662" y="1397977"/>
            <a:ext cx="5894194" cy="4471117"/>
          </a:xfrm>
          <a:prstGeom prst="rect">
            <a:avLst/>
          </a:prstGeom>
          <a:noFill/>
          <a:ln>
            <a:noFill/>
          </a:ln>
        </p:spPr>
        <p:txBody>
          <a:bodyPr spcFirstLastPara="1" wrap="square" lIns="91425" tIns="45700" rIns="91425" bIns="45700" anchor="t" anchorCtr="0">
            <a:normAutofit fontScale="92500" lnSpcReduction="10000"/>
          </a:bodyPr>
          <a:lstStyle/>
          <a:p>
            <a:pPr marL="228600" indent="-50800" algn="just">
              <a:spcBef>
                <a:spcPts val="0"/>
              </a:spcBef>
              <a:buSzPts val="2800"/>
              <a:buNone/>
            </a:pPr>
            <a:r>
              <a:rPr lang="es-ES" sz="1500" dirty="0">
                <a:solidFill>
                  <a:schemeClr val="accent2"/>
                </a:solidFill>
              </a:rPr>
              <a:t>Ojo: El contrato de apoderamiento entre torero y apoderado puede hacerse con un apretón de manos.</a:t>
            </a:r>
          </a:p>
          <a:p>
            <a:pPr marL="228600" indent="-50800" algn="just">
              <a:spcBef>
                <a:spcPts val="0"/>
              </a:spcBef>
              <a:buSzPts val="2800"/>
              <a:buNone/>
            </a:pPr>
            <a:r>
              <a:rPr lang="es-ES" sz="1500" dirty="0">
                <a:solidFill>
                  <a:schemeClr val="accent2"/>
                </a:solidFill>
              </a:rPr>
              <a:t>El alta en la seguridad social “demuestra” que ya estoy “contratada” aunque aun no tenga el contrato físico.</a:t>
            </a:r>
          </a:p>
          <a:p>
            <a:pPr marL="228600" lvl="0" indent="-50800" algn="ctr" rtl="0">
              <a:lnSpc>
                <a:spcPct val="90000"/>
              </a:lnSpc>
              <a:spcBef>
                <a:spcPts val="0"/>
              </a:spcBef>
              <a:spcAft>
                <a:spcPts val="0"/>
              </a:spcAft>
              <a:buClr>
                <a:schemeClr val="dk1"/>
              </a:buClr>
              <a:buSzPts val="2800"/>
              <a:buNone/>
            </a:pPr>
            <a:endParaRPr sz="2800" dirty="0"/>
          </a:p>
          <a:p>
            <a:pPr marL="0" lvl="0" indent="0" algn="ctr" rtl="0">
              <a:lnSpc>
                <a:spcPct val="90000"/>
              </a:lnSpc>
              <a:spcBef>
                <a:spcPts val="1000"/>
              </a:spcBef>
              <a:spcAft>
                <a:spcPts val="0"/>
              </a:spcAft>
              <a:buClr>
                <a:schemeClr val="dk1"/>
              </a:buClr>
              <a:buSzPts val="2800"/>
              <a:buNone/>
            </a:pPr>
            <a:r>
              <a:rPr lang="es-ES" sz="2800" b="1" dirty="0"/>
              <a:t>¿Permiten nuestras leyes los contratos verbales?</a:t>
            </a:r>
          </a:p>
          <a:p>
            <a:pPr marL="0" lvl="0" indent="0" algn="ctr" rtl="0">
              <a:lnSpc>
                <a:spcPct val="90000"/>
              </a:lnSpc>
              <a:spcBef>
                <a:spcPts val="1000"/>
              </a:spcBef>
              <a:spcAft>
                <a:spcPts val="0"/>
              </a:spcAft>
              <a:buClr>
                <a:schemeClr val="dk1"/>
              </a:buClr>
              <a:buSzPts val="2800"/>
              <a:buNone/>
            </a:pPr>
            <a:r>
              <a:rPr lang="es-ES" dirty="0">
                <a:solidFill>
                  <a:schemeClr val="accent2"/>
                </a:solidFill>
              </a:rPr>
              <a:t>Sí, es posible en dos casos: los contratos indefinidos y los temporales inferiores a 4 semanas. Pero hay que dar de alta esos contratos en la seguridad social. Si una de las partes solicita contrato escrito, tiene que realizarse contrato escrito. </a:t>
            </a:r>
          </a:p>
          <a:p>
            <a:pPr marL="0" lvl="0" indent="0" algn="r" rtl="0">
              <a:lnSpc>
                <a:spcPct val="90000"/>
              </a:lnSpc>
              <a:spcBef>
                <a:spcPts val="1000"/>
              </a:spcBef>
              <a:spcAft>
                <a:spcPts val="0"/>
              </a:spcAft>
              <a:buClr>
                <a:schemeClr val="dk1"/>
              </a:buClr>
              <a:buSzPts val="2800"/>
              <a:buNone/>
            </a:pPr>
            <a:r>
              <a:rPr lang="es-ES" sz="900" dirty="0">
                <a:solidFill>
                  <a:schemeClr val="accent2"/>
                </a:solidFill>
              </a:rPr>
              <a:t>Documental sobre Agapito</a:t>
            </a:r>
            <a:endParaRPr sz="900" dirty="0">
              <a:solidFill>
                <a:schemeClr val="accent2"/>
              </a:solidFill>
            </a:endParaRPr>
          </a:p>
          <a:p>
            <a:pPr marL="228600" lvl="0" indent="-50800" algn="ctr"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8141677" y="2193199"/>
            <a:ext cx="3236162" cy="2581024"/>
          </a:xfrm>
          <a:prstGeom prst="rect">
            <a:avLst/>
          </a:prstGeom>
          <a:noFill/>
          <a:ln>
            <a:noFill/>
          </a:ln>
        </p:spPr>
      </p:pic>
      <p:sp>
        <p:nvSpPr>
          <p:cNvPr id="294" name="Google Shape;294;p14"/>
          <p:cNvSpPr txBox="1"/>
          <p:nvPr/>
        </p:nvSpPr>
        <p:spPr>
          <a:xfrm>
            <a:off x="633046" y="1737360"/>
            <a:ext cx="7227277" cy="424727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1800"/>
            </a:pPr>
            <a:r>
              <a:rPr lang="es-ES" sz="1800" b="0" i="0" u="none" strike="noStrike" cap="none" dirty="0">
                <a:solidFill>
                  <a:schemeClr val="accent2"/>
                </a:solidFill>
                <a:latin typeface="Calibri"/>
                <a:ea typeface="Calibri"/>
                <a:cs typeface="Calibri"/>
                <a:sym typeface="Calibri"/>
              </a:rPr>
              <a:t>Contenido de un contrato: Identificación, horario, sueldo, categoría profesional, tipo de contrato y otros… </a:t>
            </a:r>
          </a:p>
          <a:p>
            <a:pPr marR="0" lvl="0" algn="just" rtl="0">
              <a:lnSpc>
                <a:spcPct val="100000"/>
              </a:lnSpc>
              <a:spcBef>
                <a:spcPts val="0"/>
              </a:spcBef>
              <a:spcAft>
                <a:spcPts val="0"/>
              </a:spcAft>
              <a:buClr>
                <a:srgbClr val="000000"/>
              </a:buClr>
              <a:buSzPts val="1800"/>
            </a:pPr>
            <a:r>
              <a:rPr lang="es-ES" sz="1800" b="0" i="0" u="none" strike="noStrike" cap="none" dirty="0">
                <a:solidFill>
                  <a:schemeClr val="accent2"/>
                </a:solidFill>
                <a:latin typeface="Calibri"/>
                <a:ea typeface="Calibri"/>
                <a:cs typeface="Calibri"/>
                <a:sym typeface="Calibri"/>
              </a:rPr>
              <a:t>No lo determina la ley, sino que es la práctica habitual la que ha establecido el contenido de un contrato.</a:t>
            </a:r>
          </a:p>
          <a:p>
            <a:pPr marR="0" lvl="0" algn="just" rtl="0">
              <a:lnSpc>
                <a:spcPct val="100000"/>
              </a:lnSpc>
              <a:spcBef>
                <a:spcPts val="0"/>
              </a:spcBef>
              <a:spcAft>
                <a:spcPts val="0"/>
              </a:spcAft>
              <a:buClr>
                <a:srgbClr val="000000"/>
              </a:buClr>
              <a:buSzPts val="1800"/>
            </a:pPr>
            <a:endParaRPr lang="es-ES"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plena dedicación: </a:t>
            </a:r>
            <a:r>
              <a:rPr lang="es-ES" sz="1800" b="0" i="0" u="none" strike="noStrike" cap="none" dirty="0">
                <a:solidFill>
                  <a:schemeClr val="accent2"/>
                </a:solidFill>
                <a:latin typeface="Calibri"/>
                <a:ea typeface="Calibri"/>
                <a:cs typeface="Calibri"/>
                <a:sym typeface="Calibri"/>
              </a:rPr>
              <a:t>Exclusividad que se firma para trabajar solo en una empresa a cambio de una compensación económica.</a:t>
            </a:r>
            <a:endParaRPr dirty="0">
              <a:solidFill>
                <a:schemeClr val="accent2"/>
              </a:solidFill>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no competencia</a:t>
            </a:r>
            <a:r>
              <a:rPr lang="es-ES" sz="1800" dirty="0">
                <a:latin typeface="Calibri"/>
                <a:ea typeface="Calibri"/>
                <a:cs typeface="Calibri"/>
                <a:sym typeface="Calibri"/>
              </a:rPr>
              <a:t>: </a:t>
            </a:r>
            <a:r>
              <a:rPr lang="es-ES" sz="1800" dirty="0">
                <a:solidFill>
                  <a:schemeClr val="accent2"/>
                </a:solidFill>
                <a:latin typeface="Calibri"/>
                <a:ea typeface="Calibri"/>
                <a:cs typeface="Calibri"/>
                <a:sym typeface="Calibri"/>
              </a:rPr>
              <a:t>Un trabajador se compromete con su empresa a una vez terminado su contrato, no trabajar para la competencia.</a:t>
            </a:r>
            <a:endParaRPr dirty="0"/>
          </a:p>
          <a:p>
            <a:pPr marL="742950" marR="0" lvl="1" indent="-285750" algn="just"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 </a:t>
            </a:r>
            <a:r>
              <a:rPr lang="es-ES" sz="1800" b="0" i="0" u="none" strike="noStrike" cap="none" dirty="0">
                <a:solidFill>
                  <a:schemeClr val="accent2"/>
                </a:solidFill>
                <a:latin typeface="Calibri"/>
                <a:ea typeface="Calibri"/>
                <a:cs typeface="Calibri"/>
                <a:sym typeface="Calibri"/>
              </a:rPr>
              <a:t>La duración máxima es de 2 años para técnicos titulados y 6 meses para el resto</a:t>
            </a:r>
            <a:endParaRPr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permanencia. Duración. </a:t>
            </a:r>
            <a:r>
              <a:rPr lang="es-ES" sz="1800" b="0" i="0" u="none" strike="noStrike" cap="none" dirty="0">
                <a:solidFill>
                  <a:schemeClr val="accent2"/>
                </a:solidFill>
                <a:latin typeface="Calibri"/>
                <a:ea typeface="Calibri"/>
                <a:cs typeface="Calibri"/>
                <a:sym typeface="Calibri"/>
              </a:rPr>
              <a:t>El trabajador se compromete a permanecer en la empresa, durante como máximo dos años cuando el empresario invierte en su formación.</a:t>
            </a:r>
            <a:endParaRPr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accent2"/>
              </a:buClr>
              <a:buSzPts val="2800"/>
              <a:buFont typeface="Noto Sans Symbols"/>
              <a:buChar char="⮚"/>
            </a:pPr>
            <a:r>
              <a:rPr lang="es-ES" b="1" dirty="0">
                <a:solidFill>
                  <a:schemeClr val="accent2"/>
                </a:solidFill>
              </a:rPr>
              <a:t>Concepto y requisito.</a:t>
            </a:r>
            <a:endParaRPr dirty="0"/>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p:txBody>
      </p:sp>
      <p:graphicFrame>
        <p:nvGraphicFramePr>
          <p:cNvPr id="301" name="Google Shape;301;p15"/>
          <p:cNvGraphicFramePr/>
          <p:nvPr>
            <p:extLst>
              <p:ext uri="{D42A27DB-BD31-4B8C-83A1-F6EECF244321}">
                <p14:modId xmlns:p14="http://schemas.microsoft.com/office/powerpoint/2010/main" val="3215575390"/>
              </p:ext>
            </p:extLst>
          </p:nvPr>
        </p:nvGraphicFramePr>
        <p:xfrm>
          <a:off x="1298713" y="3052234"/>
          <a:ext cx="9718049" cy="2387650"/>
        </p:xfrm>
        <a:graphic>
          <a:graphicData uri="http://schemas.openxmlformats.org/drawingml/2006/table">
            <a:tbl>
              <a:tblPr firstRow="1" bandRow="1">
                <a:noFill/>
                <a:tableStyleId>{BCC7EC87-1176-4023-ADAF-338AC83C0ECF}</a:tableStyleId>
              </a:tblPr>
              <a:tblGrid>
                <a:gridCol w="5729793">
                  <a:extLst>
                    <a:ext uri="{9D8B030D-6E8A-4147-A177-3AD203B41FA5}">
                      <a16:colId xmlns:a16="http://schemas.microsoft.com/office/drawing/2014/main" val="20000"/>
                    </a:ext>
                  </a:extLst>
                </a:gridCol>
                <a:gridCol w="3988256">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a:t>6 meses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r>
                        <a:rPr lang="es-ES" sz="1800" u="none" strike="noStrike" cap="none" dirty="0"/>
                        <a:t>2 meses o</a:t>
                      </a:r>
                      <a:r>
                        <a:rPr lang="es-ES" sz="1800" u="none" strike="noStrike" cap="none" baseline="0" dirty="0"/>
                        <a:t> 3 para empresas de más de 25 trabajadores</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r>
                        <a:rPr lang="es-ES" sz="1800" u="none" strike="noStrike" cap="none" dirty="0"/>
                        <a:t>1 mes máximo</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a:t>1 mes (sino establece otra cosa el convenio colectivo)</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1442949420"/>
              </p:ext>
            </p:extLst>
          </p:nvPr>
        </p:nvGraphicFramePr>
        <p:xfrm>
          <a:off x="413238" y="1019911"/>
          <a:ext cx="11403624" cy="5421061"/>
        </p:xfrm>
        <a:graphic>
          <a:graphicData uri="http://schemas.openxmlformats.org/drawingml/2006/table">
            <a:tbl>
              <a:tblPr firstRow="1" bandRow="1">
                <a:noFill/>
                <a:tableStyleId>{18298452-14B4-4BBF-95C9-77AAFB38D6AA}</a:tableStyleId>
              </a:tblPr>
              <a:tblGrid>
                <a:gridCol w="2646145">
                  <a:extLst>
                    <a:ext uri="{9D8B030D-6E8A-4147-A177-3AD203B41FA5}">
                      <a16:colId xmlns:a16="http://schemas.microsoft.com/office/drawing/2014/main" val="20000"/>
                    </a:ext>
                  </a:extLst>
                </a:gridCol>
                <a:gridCol w="4095224">
                  <a:extLst>
                    <a:ext uri="{9D8B030D-6E8A-4147-A177-3AD203B41FA5}">
                      <a16:colId xmlns:a16="http://schemas.microsoft.com/office/drawing/2014/main" val="20001"/>
                    </a:ext>
                  </a:extLst>
                </a:gridCol>
                <a:gridCol w="4662255">
                  <a:extLst>
                    <a:ext uri="{9D8B030D-6E8A-4147-A177-3AD203B41FA5}">
                      <a16:colId xmlns:a16="http://schemas.microsoft.com/office/drawing/2014/main" val="20002"/>
                    </a:ext>
                  </a:extLst>
                </a:gridCol>
              </a:tblGrid>
              <a:tr h="574731">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634">
                <a:tc>
                  <a:txBody>
                    <a:bodyPr/>
                    <a:lstStyle/>
                    <a:p>
                      <a:pPr marL="0" marR="0" lvl="0" indent="0" algn="l" rtl="0">
                        <a:spcBef>
                          <a:spcPts val="0"/>
                        </a:spcBef>
                        <a:spcAft>
                          <a:spcPts val="0"/>
                        </a:spcAft>
                        <a:buNone/>
                      </a:pPr>
                      <a:endParaRPr sz="1800" dirty="0"/>
                    </a:p>
                    <a:p>
                      <a:pPr marL="0" marR="0" lvl="0" indent="0" algn="l" rtl="0">
                        <a:spcBef>
                          <a:spcPts val="0"/>
                        </a:spcBef>
                        <a:spcAft>
                          <a:spcPts val="0"/>
                        </a:spcAft>
                        <a:buNone/>
                      </a:pPr>
                      <a:r>
                        <a:rPr lang="es-ES" sz="1400" dirty="0"/>
                        <a:t>Para imponer sanciones</a:t>
                      </a:r>
                    </a:p>
                    <a:p>
                      <a:pPr marL="0" marR="0" lvl="0" indent="0" algn="l" rtl="0">
                        <a:spcBef>
                          <a:spcPts val="0"/>
                        </a:spcBef>
                        <a:spcAft>
                          <a:spcPts val="0"/>
                        </a:spcAft>
                        <a:buNone/>
                      </a:pPr>
                      <a:r>
                        <a:rPr lang="es-ES" sz="1400" dirty="0">
                          <a:solidFill>
                            <a:schemeClr val="accent2"/>
                          </a:solidFill>
                        </a:rPr>
                        <a:t>Cuando se cometa infracción. Tienen</a:t>
                      </a:r>
                      <a:r>
                        <a:rPr lang="es-ES" sz="1400" baseline="0" dirty="0">
                          <a:solidFill>
                            <a:schemeClr val="accent2"/>
                          </a:solidFill>
                        </a:rPr>
                        <a:t> que estar justificadas.</a:t>
                      </a:r>
                    </a:p>
                    <a:p>
                      <a:pPr marL="0" marR="0" lvl="0" indent="0" algn="l" rtl="0">
                        <a:spcBef>
                          <a:spcPts val="0"/>
                        </a:spcBef>
                        <a:spcAft>
                          <a:spcPts val="0"/>
                        </a:spcAft>
                        <a:buNone/>
                      </a:pPr>
                      <a:r>
                        <a:rPr lang="es-ES" sz="1400" baseline="0" dirty="0">
                          <a:solidFill>
                            <a:schemeClr val="accent2"/>
                          </a:solidFill>
                        </a:rPr>
                        <a:t>Van desde infracciones leves (apercibimiento) hasta las más graves, que provocaría el despido disciplinario.</a:t>
                      </a:r>
                      <a:endParaRPr sz="1400" dirty="0">
                        <a:solidFill>
                          <a:schemeClr val="accent2"/>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Dar órdenes e instrucciones.</a:t>
                      </a:r>
                      <a:endParaRPr sz="1400" dirty="0"/>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Presunción de legitimidad </a:t>
                      </a:r>
                      <a:r>
                        <a:rPr lang="es-ES" sz="1400" dirty="0">
                          <a:solidFill>
                            <a:schemeClr val="accent2"/>
                          </a:solidFill>
                        </a:rPr>
                        <a:t>(se entiende que está legitimado</a:t>
                      </a:r>
                      <a:r>
                        <a:rPr lang="es-ES" sz="1400" baseline="0" dirty="0">
                          <a:solidFill>
                            <a:schemeClr val="accent2"/>
                          </a:solidFill>
                        </a:rPr>
                        <a:t> para dártela)</a:t>
                      </a:r>
                    </a:p>
                    <a:p>
                      <a:pPr marL="0" marR="0" lvl="0" indent="0" algn="l" rtl="0">
                        <a:spcBef>
                          <a:spcPts val="0"/>
                        </a:spcBef>
                        <a:spcAft>
                          <a:spcPts val="0"/>
                        </a:spcAft>
                        <a:buClr>
                          <a:schemeClr val="dk1"/>
                        </a:buClr>
                        <a:buSzPts val="1800"/>
                        <a:buFont typeface="Noto Sans Symbols"/>
                        <a:buNone/>
                      </a:pPr>
                      <a:r>
                        <a:rPr lang="es-ES" sz="1400" baseline="0" dirty="0">
                          <a:solidFill>
                            <a:schemeClr val="accent2"/>
                          </a:solidFill>
                        </a:rPr>
                        <a:t>Derecho a la desconexión digital: No tengo que contestar un correo fuera de mi horario laboral.</a:t>
                      </a:r>
                      <a:endParaRPr sz="1400" dirty="0">
                        <a:solidFill>
                          <a:schemeClr val="accent2"/>
                        </a:solidFill>
                      </a:endParaRPr>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¿Cuándo se puede </a:t>
                      </a:r>
                      <a:r>
                        <a:rPr lang="es-ES" sz="1400" b="1" dirty="0"/>
                        <a:t>desobedecer</a:t>
                      </a:r>
                      <a:r>
                        <a:rPr lang="es-ES" sz="1400" dirty="0"/>
                        <a:t> una orden?</a:t>
                      </a:r>
                      <a:endParaRPr sz="1400" dirty="0"/>
                    </a:p>
                    <a:p>
                      <a:pPr marL="0" marR="0" lvl="0" indent="0" algn="l" rtl="0">
                        <a:spcBef>
                          <a:spcPts val="0"/>
                        </a:spcBef>
                        <a:spcAft>
                          <a:spcPts val="0"/>
                        </a:spcAft>
                        <a:buNone/>
                      </a:pP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 vida privada</a:t>
                      </a: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Peligrosas y riesgo grave</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Afecten a la dignidad</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Ilegales</a:t>
                      </a:r>
                      <a:endParaRPr sz="1400"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Se deberá respetar la dignidad e intimidad de los trabajadores. </a:t>
                      </a:r>
                      <a:endParaRPr sz="1400" dirty="0"/>
                    </a:p>
                    <a:p>
                      <a:pPr marL="0" marR="0" lvl="0" indent="0" algn="l" rtl="0">
                        <a:spcBef>
                          <a:spcPts val="0"/>
                        </a:spcBef>
                        <a:spcAft>
                          <a:spcPts val="0"/>
                        </a:spcAft>
                        <a:buNone/>
                      </a:pPr>
                      <a:endParaRPr sz="1400"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Video vigilancia: </a:t>
                      </a:r>
                      <a:r>
                        <a:rPr lang="es-ES" sz="1400" b="0" u="none" strike="noStrike" cap="none" dirty="0">
                          <a:solidFill>
                            <a:schemeClr val="accent2"/>
                          </a:solidFill>
                        </a:rPr>
                        <a:t>Las puede poner el empresario,</a:t>
                      </a:r>
                      <a:r>
                        <a:rPr lang="es-ES" sz="1400" b="0" u="none" strike="noStrike" cap="none" baseline="0" dirty="0">
                          <a:solidFill>
                            <a:schemeClr val="accent2"/>
                          </a:solidFill>
                        </a:rPr>
                        <a:t> pero no puede grabar audio, situadas en zonas de producción y deben ser informados “Áreas video-vigiladas”.</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Registros: </a:t>
                      </a:r>
                      <a:r>
                        <a:rPr lang="es-ES" sz="1400" b="0" u="none" strike="noStrike" cap="none" dirty="0">
                          <a:solidFill>
                            <a:schemeClr val="accent2"/>
                          </a:solidFill>
                        </a:rPr>
                        <a:t>“Se puede, cumpliendo requisitos: indicios de delito,</a:t>
                      </a:r>
                      <a:r>
                        <a:rPr lang="es-ES" sz="1400" b="0" u="none" strike="noStrike" cap="none" baseline="0" dirty="0">
                          <a:solidFill>
                            <a:schemeClr val="accent2"/>
                          </a:solidFill>
                        </a:rPr>
                        <a:t> delante de un representante sindical u otra persona y respetando la dignidad de la persona”</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E-mail y ordenadores: </a:t>
                      </a:r>
                      <a:r>
                        <a:rPr lang="es-ES" sz="1400" b="0" u="none" strike="noStrike" cap="none" dirty="0">
                          <a:solidFill>
                            <a:schemeClr val="accent2"/>
                          </a:solidFill>
                        </a:rPr>
                        <a:t>“Los corporativos son de la empresa, por</a:t>
                      </a:r>
                      <a:r>
                        <a:rPr lang="es-ES" sz="1400" b="0" u="none" strike="noStrike" cap="none" baseline="0" dirty="0">
                          <a:solidFill>
                            <a:schemeClr val="accent2"/>
                          </a:solidFill>
                        </a:rPr>
                        <a:t> lo que ante un indicio de malas practicas, el empresario podrá registrarlo”.</a:t>
                      </a:r>
                      <a:endParaRPr sz="14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400" b="1" u="none" strike="sngStrike" cap="none" dirty="0"/>
                        <a:t>Enfermedad</a:t>
                      </a:r>
                      <a:r>
                        <a:rPr lang="es-ES" sz="1400" b="1" u="none" strike="noStrike" cap="none" dirty="0"/>
                        <a:t>: </a:t>
                      </a:r>
                      <a:r>
                        <a:rPr lang="es-ES" sz="1400" b="1" u="none" strike="noStrike" cap="none" dirty="0">
                          <a:solidFill>
                            <a:schemeClr val="accent2"/>
                          </a:solidFill>
                        </a:rPr>
                        <a:t>“Vigilancia</a:t>
                      </a:r>
                      <a:r>
                        <a:rPr lang="es-ES" sz="1400" b="1" u="none" strike="noStrike" cap="none" baseline="0" dirty="0">
                          <a:solidFill>
                            <a:schemeClr val="accent2"/>
                          </a:solidFill>
                        </a:rPr>
                        <a:t> de la salud: </a:t>
                      </a:r>
                      <a:r>
                        <a:rPr lang="es-ES" sz="1400" b="0" u="none" strike="noStrike" cap="none" baseline="0" dirty="0">
                          <a:solidFill>
                            <a:schemeClr val="accent2"/>
                          </a:solidFill>
                        </a:rPr>
                        <a:t>Reconocimientos médicos para comprobación de aptitud para poder realizar el trabajo. ¡Ojo! Si te da positivo en estupefacientes, la mutua sólo avisará al empresario si se firma expresamente o hay trabajos en los que pueda verse afectado (ejemplo, conducción).</a:t>
                      </a:r>
                      <a:endParaRPr sz="1400" b="0"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615736"/>
          </a:xfrm>
          <a:prstGeom prst="rect">
            <a:avLst/>
          </a:prstGeom>
          <a:solidFill>
            <a:srgbClr val="F2F2F2"/>
          </a:solidFill>
          <a:ln>
            <a:noFill/>
          </a:ln>
        </p:spPr>
        <p:txBody>
          <a:bodyPr spcFirstLastPara="1" wrap="square" lIns="91425" tIns="45700" rIns="91425" bIns="45700" anchor="t" anchorCtr="0">
            <a:normAutofit fontScale="70000" lnSpcReduction="20000"/>
          </a:bodyPr>
          <a:lstStyle/>
          <a:p>
            <a:pPr marL="228600" lvl="0" indent="-228600" algn="l" rtl="0">
              <a:lnSpc>
                <a:spcPct val="110000"/>
              </a:lnSpc>
              <a:spcBef>
                <a:spcPts val="0"/>
              </a:spcBef>
              <a:spcAft>
                <a:spcPts val="0"/>
              </a:spcAft>
              <a:buClr>
                <a:schemeClr val="dk1"/>
              </a:buClr>
              <a:buSzPts val="1960"/>
              <a:buChar char="•"/>
            </a:pPr>
            <a:r>
              <a:rPr lang="es-ES" sz="1960" b="1" dirty="0"/>
              <a:t>1. Indica si las siguientes relaciones son contrato de trabajo</a:t>
            </a:r>
            <a:endParaRPr sz="1960" b="1" dirty="0"/>
          </a:p>
          <a:p>
            <a:pPr marL="578358" lvl="1" indent="-285750" algn="l" rtl="0">
              <a:lnSpc>
                <a:spcPct val="110000"/>
              </a:lnSpc>
              <a:spcBef>
                <a:spcPts val="500"/>
              </a:spcBef>
              <a:spcAft>
                <a:spcPts val="0"/>
              </a:spcAft>
              <a:buClr>
                <a:schemeClr val="dk1"/>
              </a:buClr>
              <a:buSzPts val="1679"/>
              <a:buFont typeface="Arial"/>
              <a:buChar char="•"/>
            </a:pPr>
            <a:r>
              <a:rPr lang="es-ES" sz="1679" dirty="0"/>
              <a:t>Una hija que trabaja como dependienta en el negocio familiar de sus padres: </a:t>
            </a:r>
            <a:r>
              <a:rPr lang="es-ES" sz="1679" dirty="0">
                <a:solidFill>
                  <a:schemeClr val="accent2"/>
                </a:solidFill>
              </a:rPr>
              <a:t>Si vive fuera= contrato normal, si vive dentro, si es menor de 30 años, contrato sin desempleo y mayor de 30 Autónomo colaborador.</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auxiliar de clínica que trabaja en un centro de salud privado de su comunidad autónoma. </a:t>
            </a:r>
            <a:r>
              <a:rPr lang="es-ES" sz="1679" dirty="0">
                <a:solidFill>
                  <a:schemeClr val="accent2"/>
                </a:solidFill>
              </a:rPr>
              <a:t>No hay inconveniente.</a:t>
            </a:r>
            <a:endParaRPr sz="1679"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joven que aprobó la oposición de oficial administrativo y trabaja en el Ministerio de Hacienda y Administraciones Públicas. </a:t>
            </a:r>
            <a:r>
              <a:rPr lang="es-ES" sz="1679" dirty="0">
                <a:solidFill>
                  <a:schemeClr val="accent2"/>
                </a:solidFill>
              </a:rPr>
              <a:t>Los funcionarios no tienen contrato, sino que es por nombramiento.</a:t>
            </a:r>
            <a:endParaRPr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Técnico superior que trabaja durante 6 meses para el IMD de Sevilla: </a:t>
            </a:r>
            <a:r>
              <a:rPr lang="es-ES" sz="1679" dirty="0">
                <a:solidFill>
                  <a:schemeClr val="accent2"/>
                </a:solidFill>
              </a:rPr>
              <a:t>Sin problema.</a:t>
            </a:r>
            <a:endParaRPr dirty="0"/>
          </a:p>
          <a:p>
            <a:pPr marL="0" lvl="0" indent="0" algn="just">
              <a:lnSpc>
                <a:spcPct val="110000"/>
              </a:lnSpc>
              <a:buSzPts val="1960"/>
              <a:buNone/>
            </a:pPr>
            <a:r>
              <a:rPr lang="es-ES" sz="1960" b="1" dirty="0"/>
              <a:t>2.Una directiva de la Unión Europea sobre seguridad en el trabajo establece la obligación de que el nivel no supere los 140 decibelios de nivel pico.</a:t>
            </a:r>
            <a:r>
              <a:rPr lang="es-ES" sz="1960" dirty="0"/>
              <a:t> </a:t>
            </a:r>
            <a:r>
              <a:rPr lang="es-ES" sz="1960" b="1" dirty="0"/>
              <a:t>La norma de origen español ¿puede establecer un nivel de ruido superior al mencionado? ¿Por qué? </a:t>
            </a:r>
            <a:r>
              <a:rPr lang="es-ES" sz="2000" dirty="0">
                <a:solidFill>
                  <a:schemeClr val="accent2"/>
                </a:solidFill>
              </a:rPr>
              <a:t>Entiendo que no. Por una parte, por el principio de jerarquía y el de condición más beneficiosa  la normativa a más decibelios empeoraría las condiciones de la Unión Europea, y se supone que más de 140 decibelios empeora las condiciones por más contaminación acústica. </a:t>
            </a:r>
            <a:endParaRPr sz="2000" dirty="0">
              <a:solidFill>
                <a:schemeClr val="accent2"/>
              </a:solidFill>
            </a:endParaRPr>
          </a:p>
          <a:p>
            <a:pPr marL="0" lvl="0" indent="0" algn="l" rtl="0">
              <a:lnSpc>
                <a:spcPct val="110000"/>
              </a:lnSpc>
              <a:spcBef>
                <a:spcPts val="1000"/>
              </a:spcBef>
              <a:spcAft>
                <a:spcPts val="0"/>
              </a:spcAft>
              <a:buClr>
                <a:schemeClr val="dk1"/>
              </a:buClr>
              <a:buSzPts val="1960"/>
              <a:buNone/>
            </a:pPr>
            <a:r>
              <a:rPr lang="es-ES" sz="1960" b="1" dirty="0"/>
              <a:t>3. Ordena jerárquicamente las siguientes normas. Convenio colectivo, contrato de trabajo de una trabajadora, Ley del Estatuto de los Trabajadores, Directiva de la Unión Europea, Reglamento,.</a:t>
            </a:r>
          </a:p>
          <a:p>
            <a:r>
              <a:rPr lang="es-ES" sz="2100" b="1" dirty="0">
                <a:solidFill>
                  <a:schemeClr val="accent2"/>
                </a:solidFill>
              </a:rPr>
              <a:t>Directiva de la Unión Europea &gt; Ley del Estatuto de los Trabajadores &gt; Reglamento&gt;Convenio colectivo&gt;Contrato de trabajo de una trabajadora</a:t>
            </a:r>
            <a:endParaRPr dirty="0"/>
          </a:p>
          <a:p>
            <a:pPr marL="0" lvl="0" indent="0" algn="l" rtl="0">
              <a:lnSpc>
                <a:spcPct val="110000"/>
              </a:lnSpc>
              <a:spcBef>
                <a:spcPts val="1000"/>
              </a:spcBef>
              <a:spcAft>
                <a:spcPts val="0"/>
              </a:spcAft>
              <a:buClr>
                <a:schemeClr val="dk1"/>
              </a:buClr>
              <a:buSzPts val="1960"/>
              <a:buNone/>
            </a:pPr>
            <a:r>
              <a:rPr lang="es-ES" sz="1960" b="1" dirty="0"/>
              <a:t>4.-Luis es propietario de una gestoría en la que trabajan, además de él, su hermano y uno de sus hijos, de 28 años.  ¿Puede contratarlos con un contrato laboral? Comenta todas las opciones.</a:t>
            </a:r>
          </a:p>
          <a:p>
            <a:pPr marL="114300" indent="0">
              <a:buNone/>
            </a:pPr>
            <a:r>
              <a:rPr lang="es-ES" dirty="0">
                <a:solidFill>
                  <a:schemeClr val="accent2"/>
                </a:solidFill>
              </a:rPr>
              <a:t>Luis tendrá que ser autónomo. </a:t>
            </a:r>
          </a:p>
          <a:p>
            <a:pPr marL="114300" indent="0">
              <a:buNone/>
            </a:pPr>
            <a:r>
              <a:rPr lang="es-ES" dirty="0">
                <a:solidFill>
                  <a:schemeClr val="accent2"/>
                </a:solidFill>
              </a:rPr>
              <a:t>Su hermano, podrá tenerlo siempre que viva fuera del hogar familiar de Luis y por sus propios medios, sino es el caso, tendrá que darse de alta como autónomo colaborador (por su relación de segundo grado con Luis)</a:t>
            </a:r>
          </a:p>
          <a:p>
            <a:pPr marL="114300" indent="0">
              <a:buNone/>
            </a:pPr>
            <a:r>
              <a:rPr lang="es-ES" dirty="0">
                <a:solidFill>
                  <a:schemeClr val="accent2"/>
                </a:solidFill>
              </a:rPr>
              <a:t>El hijo de Luis, si vive dentro del mismo hogar familiar,  podrá tener un contrato laboral, pero sin desempleo. Si vive fuera del hogar familiar, por sus propios medios, si podrá tener un contrato laboral.</a:t>
            </a:r>
            <a:endParaRPr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ts val="2380"/>
              <a:buChar char="•"/>
            </a:pPr>
            <a:r>
              <a:rPr lang="es-ES" sz="2380" b="1" dirty="0"/>
              <a:t>5. Determina la validez de los siguientes periodos de prueba: </a:t>
            </a:r>
            <a:endParaRPr dirty="0"/>
          </a:p>
          <a:p>
            <a:pPr marL="228600" lvl="0" indent="-228600" algn="just" rtl="0">
              <a:lnSpc>
                <a:spcPct val="110000"/>
              </a:lnSpc>
              <a:spcBef>
                <a:spcPts val="1000"/>
              </a:spcBef>
              <a:spcAft>
                <a:spcPts val="0"/>
              </a:spcAft>
              <a:buClr>
                <a:schemeClr val="dk1"/>
              </a:buClr>
              <a:buSzPts val="2380"/>
              <a:buChar char="•"/>
            </a:pPr>
            <a:r>
              <a:rPr lang="es-ES" sz="2380" dirty="0"/>
              <a:t>a) Óscar, técnico superior en Administración y Finanzas, celebró un contrato indefinido con la empresa </a:t>
            </a:r>
            <a:r>
              <a:rPr lang="es-ES" sz="2380" dirty="0" err="1"/>
              <a:t>Rehusa</a:t>
            </a:r>
            <a:r>
              <a:rPr lang="es-ES" sz="2380" dirty="0"/>
              <a:t>, S.A., para ocupar el puesto de contable. En este contrato se estipuló un periodo de prueba de seis meses. Óscar es un cualificado profesional que lleva quince años trabajando como contable en otras empresas. </a:t>
            </a:r>
          </a:p>
          <a:p>
            <a:pPr marL="0" lvl="0" indent="0" algn="just" rtl="0">
              <a:lnSpc>
                <a:spcPct val="110000"/>
              </a:lnSpc>
              <a:spcBef>
                <a:spcPts val="1000"/>
              </a:spcBef>
              <a:spcAft>
                <a:spcPts val="0"/>
              </a:spcAft>
              <a:buClr>
                <a:schemeClr val="dk1"/>
              </a:buClr>
              <a:buSzPts val="2380"/>
              <a:buNone/>
            </a:pPr>
            <a:r>
              <a:rPr lang="es-ES" sz="1400" dirty="0"/>
              <a:t>      </a:t>
            </a:r>
            <a:r>
              <a:rPr lang="es-ES" sz="1400" dirty="0">
                <a:solidFill>
                  <a:schemeClr val="accent2"/>
                </a:solidFill>
              </a:rPr>
              <a:t>No depende de la experiencia, sino de que la empresa lo conozca, por tanto, está bien que tenga el periodo de prueba. Si podría mantener el periodo de prueba.</a:t>
            </a:r>
            <a:endParaRPr sz="14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p>
          <a:p>
            <a:pPr marL="0" lvl="0" indent="0" algn="just" rtl="0">
              <a:lnSpc>
                <a:spcPct val="110000"/>
              </a:lnSpc>
              <a:spcBef>
                <a:spcPts val="1000"/>
              </a:spcBef>
              <a:spcAft>
                <a:spcPts val="0"/>
              </a:spcAft>
              <a:buClr>
                <a:schemeClr val="dk1"/>
              </a:buClr>
              <a:buSzPts val="2380"/>
              <a:buNone/>
            </a:pPr>
            <a:r>
              <a:rPr lang="es-ES" sz="1500" dirty="0">
                <a:solidFill>
                  <a:schemeClr val="accent2"/>
                </a:solidFill>
              </a:rPr>
              <a:t>No es aplicable, ya que lleva tiempo en la empresa en la misma categoría.</a:t>
            </a:r>
            <a:endParaRPr sz="15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c) Rosario fue contratada en julio de 2015 bajo la modalidad de obra o servicio. La categoría y funciones a realizar fueron las de auxiliar de clínica, pactándose verbalmente un periodo de prueba de dos meses. </a:t>
            </a:r>
          </a:p>
          <a:p>
            <a:pPr marL="0" lvl="0" indent="0" algn="just" rtl="0">
              <a:lnSpc>
                <a:spcPct val="110000"/>
              </a:lnSpc>
              <a:spcBef>
                <a:spcPts val="1000"/>
              </a:spcBef>
              <a:spcAft>
                <a:spcPts val="0"/>
              </a:spcAft>
              <a:buClr>
                <a:schemeClr val="dk1"/>
              </a:buClr>
              <a:buSzPts val="2380"/>
              <a:buNone/>
            </a:pPr>
            <a:r>
              <a:rPr lang="es-ES" sz="2380" dirty="0">
                <a:solidFill>
                  <a:schemeClr val="accent2"/>
                </a:solidFill>
              </a:rPr>
              <a:t>No es válido, porque no se lo han estipulado en el contrato, solo verbalmente.</a:t>
            </a:r>
            <a:endParaRPr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 </a:t>
            </a:r>
            <a:r>
              <a:rPr lang="es-ES" sz="1550" dirty="0">
                <a:solidFill>
                  <a:schemeClr val="accent2"/>
                </a:solidFill>
              </a:rPr>
              <a:t>(No entra en el examen)</a:t>
            </a:r>
            <a:endParaRPr dirty="0">
              <a:solidFill>
                <a:schemeClr val="accent2"/>
              </a:solidFill>
            </a:endParaRPr>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txBody>
            <a:bodyPr/>
            <a:lstStyle/>
            <a:p>
              <a:endParaRPr lang="es-ES"/>
            </a:p>
          </p:txBody>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txBody>
            <a:bodyPr/>
            <a:lstStyle/>
            <a:p>
              <a:endParaRPr lang="es-ES"/>
            </a:p>
          </p:txBody>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txBody>
            <a:bodyPr/>
            <a:lstStyle/>
            <a:p>
              <a:endParaRPr lang="es-ES"/>
            </a:p>
          </p:txBody>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txBody>
            <a:bodyPr/>
            <a:lstStyle/>
            <a:p>
              <a:endParaRPr lang="es-ES"/>
            </a:p>
          </p:txBody>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txBody>
            <a:bodyPr/>
            <a:lstStyle/>
            <a:p>
              <a:endParaRPr lang="es-ES"/>
            </a:p>
          </p:txBody>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s-ES"/>
            </a:p>
          </p:txBody>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PRINCIPIOS 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br>
              <a:rPr lang="es-ES" sz="1620" b="1">
                <a:solidFill>
                  <a:schemeClr val="dk1"/>
                </a:solidFill>
              </a:rPr>
            </a:b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a:solidFill>
                  <a:schemeClr val="tx1"/>
                </a:solidFill>
              </a:rPr>
              <a:t>ACUERDO ENTRE EMPRESARIO Y TRABAJADOR QUE 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VOLUNTARIO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POR CUENTA AJENA: </a:t>
            </a:r>
            <a:r>
              <a:rPr lang="es-ES" sz="1100" b="1" dirty="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a:solidFill>
                  <a:srgbClr val="2F5496"/>
                </a:solidFill>
              </a:rPr>
              <a:t>(LE FALTA 1 </a:t>
            </a:r>
            <a:r>
              <a:rPr lang="es-ES" sz="1300" dirty="0" err="1">
                <a:solidFill>
                  <a:srgbClr val="2F5496"/>
                </a:solidFill>
              </a:rPr>
              <a:t>ó</a:t>
            </a:r>
            <a:r>
              <a:rPr lang="es-ES" sz="1300" dirty="0">
                <a:solidFill>
                  <a:srgbClr val="2F5496"/>
                </a:solidFill>
              </a:rPr>
              <a:t> MAS DE LOS ANTERIORES REQUISITOS Y NO SE LES APLICA LA LET)</a:t>
            </a:r>
            <a:endParaRPr sz="1300" dirty="0"/>
          </a:p>
          <a:p>
            <a:pPr marL="228600" lvl="0" indent="-228600"/>
            <a:r>
              <a:rPr lang="es-ES" sz="2590" dirty="0"/>
              <a:t>Autónomos </a:t>
            </a:r>
            <a:r>
              <a:rPr lang="es-ES" sz="1200" dirty="0"/>
              <a:t>(falta </a:t>
            </a:r>
            <a:r>
              <a:rPr lang="es-ES" sz="1200" b="1" dirty="0">
                <a:solidFill>
                  <a:schemeClr val="tx1"/>
                </a:solidFill>
              </a:rPr>
              <a:t>RELACION DEPENDIENTE</a:t>
            </a:r>
            <a:r>
              <a:rPr lang="es-ES" sz="1200" dirty="0">
                <a:solidFill>
                  <a:schemeClr val="tx1"/>
                </a:solidFill>
              </a:rPr>
              <a:t> y </a:t>
            </a:r>
            <a:r>
              <a:rPr lang="es-ES" sz="1200" b="1" dirty="0">
                <a:solidFill>
                  <a:schemeClr val="tx1"/>
                </a:solidFill>
              </a:rPr>
              <a:t>POR CUENTA 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ONG (FALTA 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a:solidFill>
                  <a:srgbClr val="C55A11"/>
                </a:solidFill>
              </a:rPr>
              <a:t>(Requieren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txBody>
            <a:bodyPr/>
            <a:lstStyle/>
            <a:p>
              <a:endParaRPr lang="es-ES"/>
            </a:p>
          </p:txBody>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txBody>
            <a:bodyPr/>
            <a:lstStyle/>
            <a:p>
              <a:endParaRPr lang="es-ES"/>
            </a:p>
          </p:txBody>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Tío </a:t>
              </a:r>
              <a:r>
                <a:rPr lang="es-ES" sz="2000" b="1" i="0" u="none" strike="noStrike" cap="none" dirty="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laboral </a:t>
            </a:r>
            <a:r>
              <a:rPr lang="es-ES" sz="1100" dirty="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a:t>Regla general: Tendrá 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a:solidFill>
                  <a:srgbClr val="FF0000"/>
                </a:solidFill>
              </a:rPr>
              <a:t>Primera excepción: </a:t>
            </a:r>
            <a:r>
              <a:rPr lang="es-ES" sz="1700" dirty="0"/>
              <a:t>Salvo 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a:solidFill>
                  <a:srgbClr val="FF0000"/>
                </a:solidFill>
              </a:rPr>
              <a:t>Segunda excepción: </a:t>
            </a:r>
            <a:r>
              <a:rPr lang="es-ES" sz="1700" dirty="0"/>
              <a:t>Los 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 </a:t>
            </a:r>
            <a:r>
              <a:rPr lang="es-ES" sz="1800" dirty="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p>
          <a:p>
            <a:pPr fontAlgn="base"/>
            <a:r>
              <a:rPr lang="es-ES" dirty="0">
                <a:solidFill>
                  <a:srgbClr val="FF0000"/>
                </a:solidFill>
              </a:rPr>
              <a:t>Autónomo. Solo la madre.</a:t>
            </a:r>
          </a:p>
          <a:p>
            <a:pPr fontAlgn="base"/>
            <a:r>
              <a:rPr lang="es-ES" dirty="0">
                <a:solidFill>
                  <a:srgbClr val="FF0000"/>
                </a:solidFill>
              </a:rPr>
              <a:t>Autónomo colaborador. El padre (siguiendo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EUROPEA</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ESPAÑOLA</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COLECTIVOS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a:t>
              </a:r>
              <a:r>
                <a:rPr lang="es-ES" sz="1100" b="1" dirty="0">
                  <a:solidFill>
                    <a:srgbClr val="FF0000"/>
                  </a:solidFill>
                  <a:latin typeface="Calibri"/>
                  <a:cs typeface="Calibri"/>
                  <a:sym typeface="Calibri"/>
                </a:rPr>
                <a:t>Solo en el derecho laboral. </a:t>
              </a:r>
              <a:r>
                <a:rPr lang="es-ES" sz="1100" b="1" dirty="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CONTRATOS</a:t>
              </a:r>
            </a:p>
            <a:p>
              <a:pPr algn="ctr">
                <a:lnSpc>
                  <a:spcPct val="90000"/>
                </a:lnSpc>
                <a:buClr>
                  <a:schemeClr val="lt1"/>
                </a:buClr>
                <a:buSzPts val="1100"/>
              </a:pPr>
              <a:r>
                <a:rPr lang="es-ES" b="1" dirty="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TRABAJO)</a:t>
              </a:r>
            </a:p>
            <a:p>
              <a:pPr algn="ctr">
                <a:lnSpc>
                  <a:spcPct val="90000"/>
                </a:lnSpc>
                <a:buClr>
                  <a:schemeClr val="lt1"/>
                </a:buClr>
                <a:buSzPts val="1100"/>
              </a:pPr>
              <a:endParaRPr lang="es-ES" dirty="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2398</Words>
  <Application>Microsoft Office PowerPoint</Application>
  <PresentationFormat>Panorámica</PresentationFormat>
  <Paragraphs>199</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cp:lastModifiedBy>
  <cp:revision>33</cp:revision>
  <dcterms:created xsi:type="dcterms:W3CDTF">2019-10-02T17:11:41Z</dcterms:created>
  <dcterms:modified xsi:type="dcterms:W3CDTF">2023-11-22T20:00:50Z</dcterms:modified>
</cp:coreProperties>
</file>