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7n5HUuEFIm90kBBpDjxwRYlDi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C7EC87-1176-4023-ADAF-338AC83C0ECF}">
  <a:tblStyle styleId="{BCC7EC87-1176-4023-ADAF-338AC83C0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E6780098-2E6E-4F77-988D-72C49392E47B}"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4E6"/>
          </a:solidFill>
        </a:fill>
      </a:tcStyle>
    </a:wholeTbl>
    <a:band1H>
      <a:tcTxStyle/>
      <a:tcStyle>
        <a:tcBdr/>
        <a:fill>
          <a:solidFill>
            <a:srgbClr val="FFE8CA"/>
          </a:solidFill>
        </a:fill>
      </a:tcStyle>
    </a:band1H>
    <a:band2H>
      <a:tcTxStyle/>
      <a:tcStyle>
        <a:tcBdr/>
      </a:tcStyle>
    </a:band2H>
    <a:band1V>
      <a:tcTxStyle/>
      <a:tcStyle>
        <a:tcBdr/>
        <a:fill>
          <a:solidFill>
            <a:srgbClr val="FFE8CA"/>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8298452-14B4-4BBF-95C9-77AAFB38D6AA}"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9" name="Google Shape;8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4"/>
        <p:cNvGrpSpPr/>
        <p:nvPr/>
      </p:nvGrpSpPr>
      <p:grpSpPr>
        <a:xfrm>
          <a:off x="0" y="0"/>
          <a:ext cx="0" cy="0"/>
          <a:chOff x="0" y="0"/>
          <a:chExt cx="0" cy="0"/>
        </a:xfrm>
      </p:grpSpPr>
      <p:sp>
        <p:nvSpPr>
          <p:cNvPr id="25" name="Google Shape;25;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3" name="Google Shape;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4" name="Google Shape;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5" name="Google Shape;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1"/>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97" name="Google Shape;97;p1"/>
          <p:cNvGrpSpPr/>
          <p:nvPr/>
        </p:nvGrpSpPr>
        <p:grpSpPr>
          <a:xfrm>
            <a:off x="5194300" y="471642"/>
            <a:ext cx="6513603" cy="5883988"/>
            <a:chOff x="0" y="718"/>
            <a:chExt cx="6513603" cy="5883988"/>
          </a:xfrm>
        </p:grpSpPr>
        <p:sp>
          <p:nvSpPr>
            <p:cNvPr id="98" name="Google Shape;98;p1"/>
            <p:cNvSpPr/>
            <p:nvPr/>
          </p:nvSpPr>
          <p:spPr>
            <a:xfrm>
              <a:off x="0" y="718"/>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p:nvPr/>
          </p:nvSpPr>
          <p:spPr>
            <a:xfrm>
              <a:off x="508544" y="378974"/>
              <a:ext cx="924626" cy="924626"/>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
            <p:cNvSpPr/>
            <p:nvPr/>
          </p:nvSpPr>
          <p:spPr>
            <a:xfrm>
              <a:off x="1941716" y="718"/>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
            <p:cNvSpPr txBox="1"/>
            <p:nvPr/>
          </p:nvSpPr>
          <p:spPr>
            <a:xfrm>
              <a:off x="1941716" y="718"/>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EXAMEN: 60 %</a:t>
              </a:r>
              <a:endParaRPr/>
            </a:p>
          </p:txBody>
        </p:sp>
        <p:sp>
          <p:nvSpPr>
            <p:cNvPr id="102" name="Google Shape;102;p1"/>
            <p:cNvSpPr/>
            <p:nvPr/>
          </p:nvSpPr>
          <p:spPr>
            <a:xfrm>
              <a:off x="0" y="2102143"/>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508544" y="2480399"/>
              <a:ext cx="924626" cy="924626"/>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
            <p:cNvSpPr/>
            <p:nvPr/>
          </p:nvSpPr>
          <p:spPr>
            <a:xfrm>
              <a:off x="1941716" y="2102143"/>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txBox="1"/>
            <p:nvPr/>
          </p:nvSpPr>
          <p:spPr>
            <a:xfrm>
              <a:off x="1941716" y="2102143"/>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TRABAJOS EN CLASE/CASA: 30%</a:t>
              </a:r>
              <a:endParaRPr/>
            </a:p>
          </p:txBody>
        </p:sp>
        <p:sp>
          <p:nvSpPr>
            <p:cNvPr id="106" name="Google Shape;106;p1"/>
            <p:cNvSpPr/>
            <p:nvPr/>
          </p:nvSpPr>
          <p:spPr>
            <a:xfrm>
              <a:off x="0" y="4203567"/>
              <a:ext cx="6513603" cy="1681139"/>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
            <p:cNvSpPr/>
            <p:nvPr/>
          </p:nvSpPr>
          <p:spPr>
            <a:xfrm>
              <a:off x="508544" y="4581824"/>
              <a:ext cx="924626" cy="924626"/>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p:nvPr/>
          </p:nvSpPr>
          <p:spPr>
            <a:xfrm>
              <a:off x="1941716" y="4203567"/>
              <a:ext cx="4571887" cy="168113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1941716" y="4203567"/>
              <a:ext cx="4571887" cy="1681139"/>
            </a:xfrm>
            <a:prstGeom prst="rect">
              <a:avLst/>
            </a:prstGeom>
            <a:noFill/>
            <a:ln>
              <a:noFill/>
            </a:ln>
          </p:spPr>
          <p:txBody>
            <a:bodyPr spcFirstLastPara="1" wrap="square" lIns="177900" tIns="177900" rIns="177900" bIns="1779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s-ES" sz="2500" b="0" i="0" u="none" strike="noStrike" cap="none">
                  <a:solidFill>
                    <a:schemeClr val="dk1"/>
                  </a:solidFill>
                  <a:latin typeface="Calibri"/>
                  <a:ea typeface="Calibri"/>
                  <a:cs typeface="Calibri"/>
                  <a:sym typeface="Calibri"/>
                </a:rPr>
                <a:t>ACTITUD: 10 %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249"/>
        <p:cNvGrpSpPr/>
        <p:nvPr/>
      </p:nvGrpSpPr>
      <p:grpSpPr>
        <a:xfrm>
          <a:off x="0" y="0"/>
          <a:ext cx="0" cy="0"/>
          <a:chOff x="0" y="0"/>
          <a:chExt cx="0" cy="0"/>
        </a:xfrm>
      </p:grpSpPr>
      <p:sp>
        <p:nvSpPr>
          <p:cNvPr id="250" name="Google Shape;250;p10"/>
          <p:cNvSpPr txBox="1">
            <a:spLocks noGrp="1"/>
          </p:cNvSpPr>
          <p:nvPr>
            <p:ph type="title"/>
          </p:nvPr>
        </p:nvSpPr>
        <p:spPr>
          <a:xfrm>
            <a:off x="682488" y="223944"/>
            <a:ext cx="5900292" cy="7581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Calibri"/>
              <a:buNone/>
            </a:pPr>
            <a:r>
              <a:rPr lang="es-ES" sz="2800" b="1" dirty="0"/>
              <a:t>PRINCIPIOS DEL DERECHO LABORAL</a:t>
            </a:r>
            <a:endParaRPr dirty="0"/>
          </a:p>
        </p:txBody>
      </p:sp>
      <p:sp>
        <p:nvSpPr>
          <p:cNvPr id="252" name="Google Shape;252;p10"/>
          <p:cNvSpPr/>
          <p:nvPr/>
        </p:nvSpPr>
        <p:spPr>
          <a:xfrm flipH="1">
            <a:off x="6582780" y="-2008"/>
            <a:ext cx="5609220" cy="5840278"/>
          </a:xfrm>
          <a:custGeom>
            <a:avLst/>
            <a:gdLst/>
            <a:ahLst/>
            <a:cxnLst/>
            <a:rect l="l" t="t" r="r" b="b"/>
            <a:pathLst>
              <a:path w="5609220" h="5840278" extrusionOk="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53" name="Google Shape;253;p10"/>
          <p:cNvPicPr preferRelativeResize="0"/>
          <p:nvPr/>
        </p:nvPicPr>
        <p:blipFill rotWithShape="1">
          <a:blip r:embed="rId3">
            <a:alphaModFix/>
          </a:blip>
          <a:srcRect l="17888" r="13308" b="2"/>
          <a:stretch/>
        </p:blipFill>
        <p:spPr>
          <a:xfrm>
            <a:off x="6750141" y="-2"/>
            <a:ext cx="5441859" cy="5654940"/>
          </a:xfrm>
          <a:custGeom>
            <a:avLst/>
            <a:gdLst/>
            <a:ahLst/>
            <a:cxnLst/>
            <a:rect l="l" t="t" r="r" b="b"/>
            <a:pathLst>
              <a:path w="5441859" h="5654940" extrusionOk="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ln>
            <a:noFill/>
          </a:ln>
        </p:spPr>
      </p:pic>
      <p:sp>
        <p:nvSpPr>
          <p:cNvPr id="251" name="Google Shape;251;p10"/>
          <p:cNvSpPr txBox="1">
            <a:spLocks noGrp="1"/>
          </p:cNvSpPr>
          <p:nvPr>
            <p:ph type="body" idx="1"/>
          </p:nvPr>
        </p:nvSpPr>
        <p:spPr>
          <a:xfrm>
            <a:off x="465677" y="1208085"/>
            <a:ext cx="9337746" cy="5150512"/>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Clr>
                <a:schemeClr val="dk1"/>
              </a:buClr>
              <a:buSzPts val="1700"/>
              <a:buNone/>
            </a:pPr>
            <a:r>
              <a:rPr lang="es-ES" sz="1600" dirty="0">
                <a:solidFill>
                  <a:schemeClr val="dk1"/>
                </a:solidFill>
              </a:rPr>
              <a:t>Los administrativos de una empresa aeronáutica están pendientes de determinadas situaciones que se están produciendo en la empresa y ante las que no saben muy bien qué hacer:</a:t>
            </a:r>
            <a:endParaRPr sz="1600" dirty="0"/>
          </a:p>
          <a:p>
            <a:pPr marL="342900" lvl="0">
              <a:lnSpc>
                <a:spcPct val="130000"/>
              </a:lnSpc>
              <a:buClr>
                <a:schemeClr val="dk1"/>
              </a:buClr>
              <a:buSzPts val="1700"/>
              <a:buAutoNum type="alphaLcParenR"/>
            </a:pPr>
            <a:r>
              <a:rPr lang="es-ES" sz="1600" dirty="0">
                <a:solidFill>
                  <a:schemeClr val="dk1"/>
                </a:solidFill>
              </a:rPr>
              <a:t>A Patricia –la más veterana- lleva 10 años trabajando en la empresa, se le concedía un tiempo para desayunar de media hora, derecho que venía recogido en contrato. No obstante, el nuevo gerente quiere modificarle el contrato y suprimir esa pausa a 15 minutos, que es lo que establece la ley. </a:t>
            </a:r>
            <a:r>
              <a:rPr lang="es-ES" sz="1600" dirty="0">
                <a:solidFill>
                  <a:schemeClr val="accent2"/>
                </a:solidFill>
              </a:rPr>
              <a:t>Ella tiene la opción de renunciar y no aceptar el nuevo contrato, pero el empresario tiene derecho a realizar el cambio. </a:t>
            </a:r>
            <a:r>
              <a:rPr lang="es-ES" sz="1600" b="1" dirty="0">
                <a:solidFill>
                  <a:schemeClr val="tx1"/>
                </a:solidFill>
              </a:rPr>
              <a:t>PRINCIPIO DE CONDICIÓN MÁS BENEFICIOSA (se puede quedar con sus 30 minutos de descanso) aunque si se siguiera el principio de </a:t>
            </a:r>
            <a:r>
              <a:rPr lang="es-ES" sz="1600" b="1" dirty="0" err="1">
                <a:solidFill>
                  <a:schemeClr val="tx1"/>
                </a:solidFill>
              </a:rPr>
              <a:t>irrenunciabilidad</a:t>
            </a:r>
            <a:r>
              <a:rPr lang="es-ES" sz="1600" b="1" dirty="0">
                <a:solidFill>
                  <a:schemeClr val="tx1"/>
                </a:solidFill>
              </a:rPr>
              <a:t> de derechos, Patricia sí podría renunciar a ello.</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Juan, ante la cercanía del verano, quiere renunciar a 10 días de vacaciones de los 30 que le corresponden, y cambiar esos días por una compensación económica.</a:t>
            </a:r>
            <a:r>
              <a:rPr lang="es-ES" sz="1600" dirty="0">
                <a:solidFill>
                  <a:schemeClr val="accent2"/>
                </a:solidFill>
              </a:rPr>
              <a:t> No podría hacerse legalmente. </a:t>
            </a:r>
            <a:r>
              <a:rPr lang="es-ES" sz="1600" b="1" dirty="0">
                <a:solidFill>
                  <a:schemeClr val="tx1"/>
                </a:solidFill>
              </a:rPr>
              <a:t>PRINCIPIO DE IRRENUNCIABILIDAD DE DERECHOS</a:t>
            </a:r>
            <a:endParaRPr sz="1600" dirty="0">
              <a:solidFill>
                <a:schemeClr val="accent2"/>
              </a:solidFill>
            </a:endParaRPr>
          </a:p>
          <a:p>
            <a:pPr marL="342900" lvl="0">
              <a:lnSpc>
                <a:spcPct val="130000"/>
              </a:lnSpc>
              <a:buClr>
                <a:schemeClr val="dk1"/>
              </a:buClr>
              <a:buSzPts val="1700"/>
              <a:buAutoNum type="alphaLcParenR"/>
            </a:pPr>
            <a:r>
              <a:rPr lang="es-ES" sz="1600" dirty="0">
                <a:solidFill>
                  <a:schemeClr val="dk1"/>
                </a:solidFill>
              </a:rPr>
              <a:t>Pedro tiene recogido por contrato un salario bruto de 850 euros mientras el Convenio establece 910 euros y el salario mínimo interprofesional a 1080 euros. ¿Crees que puede reclamar algo? </a:t>
            </a:r>
            <a:r>
              <a:rPr lang="es-ES" sz="1600" dirty="0">
                <a:solidFill>
                  <a:schemeClr val="accent2"/>
                </a:solidFill>
              </a:rPr>
              <a:t>Sí, siempre y cuando el contrato sea a jornada completa. </a:t>
            </a:r>
            <a:r>
              <a:rPr lang="es-ES" sz="1600" b="1" dirty="0">
                <a:solidFill>
                  <a:schemeClr val="tx1"/>
                </a:solidFill>
              </a:rPr>
              <a:t>PRINCIPIO DE JERARQUÍA Y DE NORMA MÍNIMA</a:t>
            </a:r>
            <a:endParaRPr sz="1600" dirty="0">
              <a:solidFill>
                <a:schemeClr val="accent2"/>
              </a:solidFill>
            </a:endParaRPr>
          </a:p>
          <a:p>
            <a:pPr marL="342900" lvl="0" indent="-234950" algn="l" rtl="0">
              <a:lnSpc>
                <a:spcPct val="130000"/>
              </a:lnSpc>
              <a:spcBef>
                <a:spcPts val="1000"/>
              </a:spcBef>
              <a:spcAft>
                <a:spcPts val="0"/>
              </a:spcAft>
              <a:buClr>
                <a:schemeClr val="lt1"/>
              </a:buClr>
              <a:buSzPts val="1700"/>
              <a:buNone/>
            </a:pPr>
            <a:endParaRPr sz="1600" dirty="0">
              <a:solidFill>
                <a:schemeClr val="dk1"/>
              </a:solidFill>
            </a:endParaRPr>
          </a:p>
          <a:p>
            <a:pPr marL="228600" lvl="0" indent="-120650" algn="l" rtl="0">
              <a:lnSpc>
                <a:spcPct val="130000"/>
              </a:lnSpc>
              <a:spcBef>
                <a:spcPts val="1000"/>
              </a:spcBef>
              <a:spcAft>
                <a:spcPts val="0"/>
              </a:spcAft>
              <a:buClr>
                <a:schemeClr val="lt1"/>
              </a:buClr>
              <a:buSzPts val="1700"/>
              <a:buNone/>
            </a:pPr>
            <a:endParaRPr sz="16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title"/>
          </p:nvPr>
        </p:nvSpPr>
        <p:spPr>
          <a:xfrm>
            <a:off x="1097280" y="286604"/>
            <a:ext cx="10058400" cy="10121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a:t>PRINCIPIOS DEL DERECHO LABORAL</a:t>
            </a:r>
            <a:endParaRPr/>
          </a:p>
        </p:txBody>
      </p:sp>
      <p:grpSp>
        <p:nvGrpSpPr>
          <p:cNvPr id="259" name="Google Shape;259;p11"/>
          <p:cNvGrpSpPr/>
          <p:nvPr/>
        </p:nvGrpSpPr>
        <p:grpSpPr>
          <a:xfrm>
            <a:off x="677008" y="1762540"/>
            <a:ext cx="10478672" cy="4145100"/>
            <a:chOff x="0" y="0"/>
            <a:chExt cx="8135694" cy="3460022"/>
          </a:xfrm>
        </p:grpSpPr>
        <p:sp>
          <p:nvSpPr>
            <p:cNvPr id="260" name="Google Shape;260;p11"/>
            <p:cNvSpPr/>
            <p:nvPr/>
          </p:nvSpPr>
          <p:spPr>
            <a:xfrm>
              <a:off x="0" y="0"/>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1" name="Google Shape;261;p11"/>
            <p:cNvSpPr txBox="1"/>
            <p:nvPr/>
          </p:nvSpPr>
          <p:spPr>
            <a:xfrm>
              <a:off x="26813" y="26813"/>
              <a:ext cx="6815244"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a:t>
              </a:r>
              <a:r>
                <a:rPr lang="es-ES" sz="2000" b="1" dirty="0">
                  <a:solidFill>
                    <a:schemeClr val="tx1"/>
                  </a:solidFill>
                  <a:latin typeface="Calibri"/>
                  <a:ea typeface="Calibri"/>
                  <a:cs typeface="Calibri"/>
                  <a:sym typeface="Calibri"/>
                </a:rPr>
                <a:t>JERARQUÍA Y DE </a:t>
              </a:r>
              <a:r>
                <a:rPr lang="es-ES" sz="2000" b="1" i="0" u="none" strike="noStrike" cap="none" dirty="0">
                  <a:solidFill>
                    <a:schemeClr val="tx1"/>
                  </a:solidFill>
                  <a:latin typeface="Calibri"/>
                  <a:ea typeface="Calibri"/>
                  <a:cs typeface="Calibri"/>
                  <a:sym typeface="Calibri"/>
                </a:rPr>
                <a:t>NORMA MÍNIMA: Una norma superior establece un mínimo que la norma inferior puede mejorar, pero nunca empeorar.</a:t>
              </a:r>
              <a:endParaRPr sz="2000" b="1" i="0" u="none" strike="noStrike" cap="none" dirty="0">
                <a:solidFill>
                  <a:schemeClr val="tx1"/>
                </a:solidFill>
                <a:latin typeface="Calibri"/>
                <a:ea typeface="Calibri"/>
                <a:cs typeface="Calibri"/>
                <a:sym typeface="Calibri"/>
              </a:endParaRPr>
            </a:p>
          </p:txBody>
        </p:sp>
        <p:sp>
          <p:nvSpPr>
            <p:cNvPr id="262" name="Google Shape;262;p11"/>
            <p:cNvSpPr/>
            <p:nvPr/>
          </p:nvSpPr>
          <p:spPr>
            <a:xfrm>
              <a:off x="584235" y="1081907"/>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3" name="Google Shape;263;p11"/>
            <p:cNvSpPr txBox="1"/>
            <p:nvPr/>
          </p:nvSpPr>
          <p:spPr>
            <a:xfrm>
              <a:off x="611048" y="1108720"/>
              <a:ext cx="6929597"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CONDICIÓN MÁS BENEFICIOSA: Un trabajador tendrá derecho a conservar sus condiciones laborales pactadas incluso cuando esas condiciones no se ajusten a lo que la ley diga.</a:t>
              </a:r>
              <a:endParaRPr sz="2000" b="1" i="0" u="none" strike="noStrike" cap="none" dirty="0">
                <a:solidFill>
                  <a:schemeClr val="tx1"/>
                </a:solidFill>
                <a:latin typeface="Calibri"/>
                <a:ea typeface="Calibri"/>
                <a:cs typeface="Calibri"/>
                <a:sym typeface="Calibri"/>
              </a:endParaRPr>
            </a:p>
          </p:txBody>
        </p:sp>
        <p:sp>
          <p:nvSpPr>
            <p:cNvPr id="264" name="Google Shape;264;p11"/>
            <p:cNvSpPr/>
            <p:nvPr/>
          </p:nvSpPr>
          <p:spPr>
            <a:xfrm>
              <a:off x="1159750" y="2163814"/>
              <a:ext cx="6975944" cy="915460"/>
            </a:xfrm>
            <a:prstGeom prst="roundRect">
              <a:avLst>
                <a:gd name="adj" fmla="val 10000"/>
              </a:avLst>
            </a:prstGeom>
            <a:solidFill>
              <a:schemeClr val="lt1"/>
            </a:solidFill>
            <a:ln w="12700" cap="flat" cmpd="sng">
              <a:solidFill>
                <a:srgbClr val="D66E2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5" name="Google Shape;265;p11"/>
            <p:cNvSpPr txBox="1"/>
            <p:nvPr/>
          </p:nvSpPr>
          <p:spPr>
            <a:xfrm>
              <a:off x="1186563" y="2190627"/>
              <a:ext cx="6949131" cy="861834"/>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PRINCIPIO DE IRRENUNCIABILIDAD DE DERECHOS: Un trabajador no puede renunciar a los derechos recogidos en una ley pero si podrá renunciar a aquellos derechos reconocidos en su contrato que supongan un exceso de lo que marca la ley. </a:t>
              </a:r>
              <a:endParaRPr dirty="0">
                <a:solidFill>
                  <a:schemeClr val="tx1"/>
                </a:solidFill>
              </a:endParaRPr>
            </a:p>
          </p:txBody>
        </p:sp>
        <p:sp>
          <p:nvSpPr>
            <p:cNvPr id="268" name="Google Shape;268;p11"/>
            <p:cNvSpPr/>
            <p:nvPr/>
          </p:nvSpPr>
          <p:spPr>
            <a:xfrm>
              <a:off x="6380894" y="701159"/>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9" name="Google Shape;269;p11"/>
            <p:cNvSpPr txBox="1"/>
            <p:nvPr/>
          </p:nvSpPr>
          <p:spPr>
            <a:xfrm>
              <a:off x="6514780" y="701159"/>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0" name="Google Shape;270;p11"/>
            <p:cNvSpPr/>
            <p:nvPr/>
          </p:nvSpPr>
          <p:spPr>
            <a:xfrm>
              <a:off x="6965130" y="1783066"/>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1" name="Google Shape;271;p11"/>
            <p:cNvSpPr txBox="1"/>
            <p:nvPr/>
          </p:nvSpPr>
          <p:spPr>
            <a:xfrm>
              <a:off x="7099016" y="1783066"/>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sp>
          <p:nvSpPr>
            <p:cNvPr id="272" name="Google Shape;272;p11"/>
            <p:cNvSpPr/>
            <p:nvPr/>
          </p:nvSpPr>
          <p:spPr>
            <a:xfrm>
              <a:off x="7540645" y="2864973"/>
              <a:ext cx="595049" cy="595049"/>
            </a:xfrm>
            <a:prstGeom prst="downArrow">
              <a:avLst>
                <a:gd name="adj1" fmla="val 55000"/>
                <a:gd name="adj2" fmla="val 45000"/>
              </a:avLst>
            </a:prstGeom>
            <a:solidFill>
              <a:schemeClr val="accent2">
                <a:alpha val="89803"/>
              </a:schemeClr>
            </a:solidFill>
            <a:ln w="12700" cap="flat" cmpd="sng">
              <a:solidFill>
                <a:schemeClr val="accent2">
                  <a:alpha val="89803"/>
                </a:scheme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73" name="Google Shape;273;p11"/>
            <p:cNvSpPr txBox="1"/>
            <p:nvPr/>
          </p:nvSpPr>
          <p:spPr>
            <a:xfrm>
              <a:off x="7674531" y="2864973"/>
              <a:ext cx="327277" cy="447774"/>
            </a:xfrm>
            <a:prstGeom prst="rect">
              <a:avLst/>
            </a:prstGeom>
            <a:noFill/>
            <a:ln>
              <a:noFill/>
            </a:ln>
          </p:spPr>
          <p:txBody>
            <a:bodyPr spcFirstLastPara="1" wrap="square" lIns="34275" tIns="34275" rIns="34275" bIns="34275" anchor="ctr" anchorCtr="0">
              <a:noAutofit/>
            </a:bodyPr>
            <a:lstStyle/>
            <a:p>
              <a:pPr marL="0" marR="0" lvl="0" indent="0" algn="ctr" rtl="0">
                <a:lnSpc>
                  <a:spcPct val="90000"/>
                </a:lnSpc>
                <a:spcBef>
                  <a:spcPts val="0"/>
                </a:spcBef>
                <a:spcAft>
                  <a:spcPts val="0"/>
                </a:spcAft>
                <a:buClr>
                  <a:schemeClr val="dk1"/>
                </a:buClr>
                <a:buSzPts val="2700"/>
                <a:buFont typeface="Calibri"/>
                <a:buNone/>
              </a:pPr>
              <a:endParaRPr sz="2700" b="0" i="0" u="none" strike="noStrike" cap="none">
                <a:solidFill>
                  <a:schemeClr val="tx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12"/>
          <p:cNvPicPr preferRelativeResize="0"/>
          <p:nvPr/>
        </p:nvPicPr>
        <p:blipFill rotWithShape="1">
          <a:blip r:embed="rId3">
            <a:alphaModFix/>
          </a:blip>
          <a:srcRect t="13553" r="3" b="9537"/>
          <a:stretch/>
        </p:blipFill>
        <p:spPr>
          <a:xfrm>
            <a:off x="642258" y="1585457"/>
            <a:ext cx="3714811" cy="3537190"/>
          </a:xfrm>
          <a:prstGeom prst="rect">
            <a:avLst/>
          </a:prstGeom>
          <a:noFill/>
          <a:ln>
            <a:noFill/>
          </a:ln>
        </p:spPr>
      </p:pic>
      <p:sp>
        <p:nvSpPr>
          <p:cNvPr id="279" name="Google Shape;279;p12"/>
          <p:cNvSpPr txBox="1">
            <a:spLocks noGrp="1"/>
          </p:cNvSpPr>
          <p:nvPr>
            <p:ph type="title"/>
          </p:nvPr>
        </p:nvSpPr>
        <p:spPr>
          <a:xfrm>
            <a:off x="2173358" y="287089"/>
            <a:ext cx="8051168" cy="927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400"/>
              <a:buFont typeface="Calibri"/>
              <a:buNone/>
            </a:pPr>
            <a:r>
              <a:rPr lang="es-ES" sz="3400" b="1"/>
              <a:t>3.- REQUISITOS PARA SER TRABAJADOR</a:t>
            </a:r>
            <a:endParaRPr/>
          </a:p>
        </p:txBody>
      </p:sp>
      <p:sp>
        <p:nvSpPr>
          <p:cNvPr id="280" name="Google Shape;280;p12"/>
          <p:cNvSpPr txBox="1">
            <a:spLocks noGrp="1"/>
          </p:cNvSpPr>
          <p:nvPr>
            <p:ph type="body" idx="1"/>
          </p:nvPr>
        </p:nvSpPr>
        <p:spPr>
          <a:xfrm>
            <a:off x="4705848" y="1518962"/>
            <a:ext cx="6752455" cy="4609276"/>
          </a:xfrm>
          <a:prstGeom prst="rect">
            <a:avLst/>
          </a:prstGeom>
          <a:solidFill>
            <a:schemeClr val="lt1"/>
          </a:solidFill>
          <a:ln>
            <a:noFill/>
          </a:ln>
        </p:spPr>
        <p:txBody>
          <a:bodyPr spcFirstLastPara="1" wrap="square" lIns="0" tIns="45700" rIns="0" bIns="45700" anchor="t" anchorCtr="0">
            <a:normAutofit fontScale="62500" lnSpcReduction="20000"/>
          </a:bodyPr>
          <a:lstStyle/>
          <a:p>
            <a:pPr marL="228600" lvl="0" indent="-228600" algn="l" rtl="0">
              <a:lnSpc>
                <a:spcPct val="150000"/>
              </a:lnSpc>
              <a:spcBef>
                <a:spcPts val="0"/>
              </a:spcBef>
              <a:spcAft>
                <a:spcPts val="0"/>
              </a:spcAft>
              <a:buClr>
                <a:schemeClr val="dk1"/>
              </a:buClr>
              <a:buSzPts val="2800"/>
              <a:buFont typeface="Noto Sans Symbols"/>
              <a:buChar char="⮚"/>
            </a:pPr>
            <a:r>
              <a:rPr lang="es-ES" sz="1800" dirty="0"/>
              <a:t>Plena capacidad de obrar.</a:t>
            </a:r>
          </a:p>
          <a:p>
            <a:pPr marL="0" lvl="0" indent="0" algn="l" rtl="0">
              <a:lnSpc>
                <a:spcPct val="150000"/>
              </a:lnSpc>
              <a:spcBef>
                <a:spcPts val="0"/>
              </a:spcBef>
              <a:spcAft>
                <a:spcPts val="0"/>
              </a:spcAft>
              <a:buClr>
                <a:schemeClr val="dk1"/>
              </a:buClr>
              <a:buSzPts val="2800"/>
              <a:buNone/>
            </a:pPr>
            <a:r>
              <a:rPr lang="es-ES" sz="1800" dirty="0">
                <a:solidFill>
                  <a:schemeClr val="accent2"/>
                </a:solidFill>
              </a:rPr>
              <a:t>Mayor de edad , 18 años.</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Las personas &gt; 16 años, si cuentan con la autorización de los padres.</a:t>
            </a:r>
          </a:p>
          <a:p>
            <a:pPr marL="0" lvl="0" indent="0" algn="l" rtl="0">
              <a:lnSpc>
                <a:spcPct val="150000"/>
              </a:lnSpc>
              <a:spcBef>
                <a:spcPts val="1000"/>
              </a:spcBef>
              <a:spcAft>
                <a:spcPts val="0"/>
              </a:spcAft>
              <a:buClr>
                <a:schemeClr val="dk1"/>
              </a:buClr>
              <a:buSzPts val="2800"/>
              <a:buNone/>
            </a:pPr>
            <a:r>
              <a:rPr lang="es-ES" sz="1800" dirty="0">
                <a:solidFill>
                  <a:schemeClr val="accent2"/>
                </a:solidFill>
              </a:rPr>
              <a:t>Es decir, su representante legal.</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Char char="•"/>
            </a:pPr>
            <a:r>
              <a:rPr lang="es-ES" sz="1800" dirty="0"/>
              <a:t>¿Qué trabajo no puede hacer un menor de edad?</a:t>
            </a:r>
          </a:p>
          <a:p>
            <a:pPr marL="914400" lvl="2" indent="0" algn="just" rtl="0">
              <a:lnSpc>
                <a:spcPct val="150000"/>
              </a:lnSpc>
              <a:spcBef>
                <a:spcPts val="500"/>
              </a:spcBef>
              <a:spcAft>
                <a:spcPts val="0"/>
              </a:spcAft>
              <a:buClr>
                <a:schemeClr val="dk1"/>
              </a:buClr>
              <a:buSzPts val="2000"/>
              <a:buNone/>
            </a:pPr>
            <a:r>
              <a:rPr lang="es-ES" sz="1800" dirty="0">
                <a:solidFill>
                  <a:schemeClr val="accent2"/>
                </a:solidFill>
              </a:rPr>
              <a:t>En el ámbito del espectáculo se puede desde más pequeño, pero deben autorizarlo también la administración pública, además de los padres.</a:t>
            </a:r>
          </a:p>
          <a:p>
            <a:pPr marL="914400" lvl="2" indent="0" algn="l" rtl="0">
              <a:lnSpc>
                <a:spcPct val="150000"/>
              </a:lnSpc>
              <a:spcBef>
                <a:spcPts val="500"/>
              </a:spcBef>
              <a:spcAft>
                <a:spcPts val="0"/>
              </a:spcAft>
              <a:buClr>
                <a:schemeClr val="dk1"/>
              </a:buClr>
              <a:buSzPts val="2000"/>
              <a:buNone/>
            </a:pPr>
            <a:r>
              <a:rPr lang="es-ES" sz="1800" dirty="0">
                <a:solidFill>
                  <a:schemeClr val="accent2"/>
                </a:solidFill>
              </a:rPr>
              <a:t>Aspectos que un menor de edad no puede hacer en su trabajo: trabajos peligrosos (que pongan en peligro su integridad física), tampoco jornadas nocturnas (la que transcurren entre las 22 y las 7 una franja al menos de tres horas). Tampoco puede hacer horas extras “legalmente”.</a:t>
            </a:r>
            <a:endParaRPr sz="1800" dirty="0">
              <a:solidFill>
                <a:schemeClr val="accent2"/>
              </a:solidFill>
            </a:endParaRPr>
          </a:p>
          <a:p>
            <a:pPr marL="228600" lvl="0" indent="-228600" algn="l" rtl="0">
              <a:lnSpc>
                <a:spcPct val="150000"/>
              </a:lnSpc>
              <a:spcBef>
                <a:spcPts val="1000"/>
              </a:spcBef>
              <a:spcAft>
                <a:spcPts val="0"/>
              </a:spcAft>
              <a:buClr>
                <a:schemeClr val="dk1"/>
              </a:buClr>
              <a:buSzPts val="2800"/>
              <a:buFont typeface="Noto Sans Symbols"/>
              <a:buChar char="⮚"/>
            </a:pPr>
            <a:r>
              <a:rPr lang="es-ES" sz="1800" dirty="0"/>
              <a:t>Los extranjeros</a:t>
            </a:r>
            <a:endParaRPr sz="1800" dirty="0"/>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son de la UE: </a:t>
            </a:r>
            <a:r>
              <a:rPr lang="es-ES" sz="1800" dirty="0">
                <a:solidFill>
                  <a:schemeClr val="accent2"/>
                </a:solidFill>
              </a:rPr>
              <a:t>Son españoles a todos los efectos, no tienen que cumplir ningún requisito.</a:t>
            </a:r>
            <a:endParaRPr sz="1800" dirty="0">
              <a:solidFill>
                <a:schemeClr val="accent2"/>
              </a:solidFill>
            </a:endParaRPr>
          </a:p>
          <a:p>
            <a:pPr marL="1143000" lvl="2" indent="-228600" algn="l" rtl="0">
              <a:lnSpc>
                <a:spcPct val="150000"/>
              </a:lnSpc>
              <a:spcBef>
                <a:spcPts val="500"/>
              </a:spcBef>
              <a:spcAft>
                <a:spcPts val="0"/>
              </a:spcAft>
              <a:buClr>
                <a:schemeClr val="dk1"/>
              </a:buClr>
              <a:buSzPts val="2000"/>
              <a:buFont typeface="Noto Sans Symbols"/>
              <a:buChar char="▪"/>
            </a:pPr>
            <a:r>
              <a:rPr lang="es-ES" sz="1800" dirty="0"/>
              <a:t>Si no son de la UE: </a:t>
            </a:r>
            <a:r>
              <a:rPr lang="es-ES" sz="1800" dirty="0">
                <a:solidFill>
                  <a:schemeClr val="accent2"/>
                </a:solidFill>
              </a:rPr>
              <a:t>Requieren el permiso de trabajo.</a:t>
            </a:r>
          </a:p>
          <a:p>
            <a:pPr marL="1143000" lvl="2" indent="-228600" algn="l" rtl="0">
              <a:lnSpc>
                <a:spcPct val="150000"/>
              </a:lnSpc>
              <a:spcBef>
                <a:spcPts val="500"/>
              </a:spcBef>
              <a:spcAft>
                <a:spcPts val="0"/>
              </a:spcAft>
              <a:buClr>
                <a:schemeClr val="dk1"/>
              </a:buClr>
              <a:buSzPts val="2000"/>
              <a:buFont typeface="Noto Sans Symbols"/>
              <a:buChar char="▪"/>
            </a:pPr>
            <a:endParaRPr lang="es-ES" sz="1800" dirty="0">
              <a:solidFill>
                <a:schemeClr val="accen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13"/>
          <p:cNvPicPr preferRelativeResize="0"/>
          <p:nvPr/>
        </p:nvPicPr>
        <p:blipFill rotWithShape="1">
          <a:blip r:embed="rId3">
            <a:alphaModFix/>
          </a:blip>
          <a:srcRect/>
          <a:stretch/>
        </p:blipFill>
        <p:spPr>
          <a:xfrm>
            <a:off x="827877" y="2523396"/>
            <a:ext cx="4517845" cy="3189718"/>
          </a:xfrm>
          <a:prstGeom prst="rect">
            <a:avLst/>
          </a:prstGeom>
          <a:noFill/>
          <a:ln>
            <a:noFill/>
          </a:ln>
        </p:spPr>
      </p:pic>
      <p:sp>
        <p:nvSpPr>
          <p:cNvPr id="286" name="Google Shape;286;p13"/>
          <p:cNvSpPr txBox="1">
            <a:spLocks noGrp="1"/>
          </p:cNvSpPr>
          <p:nvPr>
            <p:ph type="title"/>
          </p:nvPr>
        </p:nvSpPr>
        <p:spPr>
          <a:xfrm>
            <a:off x="2451651" y="342578"/>
            <a:ext cx="8835413" cy="14507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b="1"/>
              <a:t>4.- Forma del contrato</a:t>
            </a:r>
            <a:endParaRPr/>
          </a:p>
        </p:txBody>
      </p:sp>
      <p:sp>
        <p:nvSpPr>
          <p:cNvPr id="287" name="Google Shape;287;p13"/>
          <p:cNvSpPr txBox="1">
            <a:spLocks noGrp="1"/>
          </p:cNvSpPr>
          <p:nvPr>
            <p:ph type="body" idx="1"/>
          </p:nvPr>
        </p:nvSpPr>
        <p:spPr>
          <a:xfrm>
            <a:off x="5644662" y="1397977"/>
            <a:ext cx="5894194" cy="4471117"/>
          </a:xfrm>
          <a:prstGeom prst="rect">
            <a:avLst/>
          </a:prstGeom>
          <a:noFill/>
          <a:ln>
            <a:noFill/>
          </a:ln>
        </p:spPr>
        <p:txBody>
          <a:bodyPr spcFirstLastPara="1" wrap="square" lIns="91425" tIns="45700" rIns="91425" bIns="45700" anchor="t" anchorCtr="0">
            <a:normAutofit fontScale="92500" lnSpcReduction="10000"/>
          </a:bodyPr>
          <a:lstStyle/>
          <a:p>
            <a:pPr marL="228600" indent="-50800" algn="just">
              <a:spcBef>
                <a:spcPts val="0"/>
              </a:spcBef>
              <a:buSzPts val="2800"/>
              <a:buNone/>
            </a:pPr>
            <a:r>
              <a:rPr lang="es-ES" sz="1500" dirty="0">
                <a:solidFill>
                  <a:schemeClr val="accent2"/>
                </a:solidFill>
              </a:rPr>
              <a:t>Ojo: El contrato de apoderamiento entre torero y apoderado puede hacerse con un apretón de manos.</a:t>
            </a:r>
          </a:p>
          <a:p>
            <a:pPr marL="228600" indent="-50800" algn="just">
              <a:spcBef>
                <a:spcPts val="0"/>
              </a:spcBef>
              <a:buSzPts val="2800"/>
              <a:buNone/>
            </a:pPr>
            <a:r>
              <a:rPr lang="es-ES" sz="1500" dirty="0">
                <a:solidFill>
                  <a:schemeClr val="accent2"/>
                </a:solidFill>
              </a:rPr>
              <a:t>El alta en la seguridad social “demuestra” que ya estoy “contratada” aunque aun no tenga el contrato físico.</a:t>
            </a:r>
          </a:p>
          <a:p>
            <a:pPr marL="228600" lvl="0" indent="-50800" algn="ctr" rtl="0">
              <a:lnSpc>
                <a:spcPct val="90000"/>
              </a:lnSpc>
              <a:spcBef>
                <a:spcPts val="0"/>
              </a:spcBef>
              <a:spcAft>
                <a:spcPts val="0"/>
              </a:spcAft>
              <a:buClr>
                <a:schemeClr val="dk1"/>
              </a:buClr>
              <a:buSzPts val="2800"/>
              <a:buNone/>
            </a:pPr>
            <a:endParaRPr sz="2800" dirty="0"/>
          </a:p>
          <a:p>
            <a:pPr marL="0" lvl="0" indent="0" algn="ctr" rtl="0">
              <a:lnSpc>
                <a:spcPct val="90000"/>
              </a:lnSpc>
              <a:spcBef>
                <a:spcPts val="1000"/>
              </a:spcBef>
              <a:spcAft>
                <a:spcPts val="0"/>
              </a:spcAft>
              <a:buClr>
                <a:schemeClr val="dk1"/>
              </a:buClr>
              <a:buSzPts val="2800"/>
              <a:buNone/>
            </a:pPr>
            <a:r>
              <a:rPr lang="es-ES" sz="2800" b="1" dirty="0"/>
              <a:t>¿Permiten nuestras leyes los contratos verbales?</a:t>
            </a:r>
          </a:p>
          <a:p>
            <a:pPr marL="0" lvl="0" indent="0" algn="ctr" rtl="0">
              <a:lnSpc>
                <a:spcPct val="90000"/>
              </a:lnSpc>
              <a:spcBef>
                <a:spcPts val="1000"/>
              </a:spcBef>
              <a:spcAft>
                <a:spcPts val="0"/>
              </a:spcAft>
              <a:buClr>
                <a:schemeClr val="dk1"/>
              </a:buClr>
              <a:buSzPts val="2800"/>
              <a:buNone/>
            </a:pPr>
            <a:r>
              <a:rPr lang="es-ES" dirty="0">
                <a:solidFill>
                  <a:schemeClr val="accent2"/>
                </a:solidFill>
              </a:rPr>
              <a:t>Sí, es posible en dos casos: los contratos indefinidos y los temporales inferiores a 4 semanas. Pero hay que dar de alta esos contratos en la seguridad social. Si una de las partes solicita contrato escrito, tiene que realizarse contrato escrito. </a:t>
            </a:r>
          </a:p>
          <a:p>
            <a:pPr marL="0" lvl="0" indent="0" algn="r" rtl="0">
              <a:lnSpc>
                <a:spcPct val="90000"/>
              </a:lnSpc>
              <a:spcBef>
                <a:spcPts val="1000"/>
              </a:spcBef>
              <a:spcAft>
                <a:spcPts val="0"/>
              </a:spcAft>
              <a:buClr>
                <a:schemeClr val="dk1"/>
              </a:buClr>
              <a:buSzPts val="2800"/>
              <a:buNone/>
            </a:pPr>
            <a:r>
              <a:rPr lang="es-ES" sz="900" dirty="0">
                <a:solidFill>
                  <a:schemeClr val="accent2"/>
                </a:solidFill>
              </a:rPr>
              <a:t>Documental sobre Agapito</a:t>
            </a:r>
            <a:endParaRPr sz="900" dirty="0">
              <a:solidFill>
                <a:schemeClr val="accent2"/>
              </a:solidFill>
            </a:endParaRPr>
          </a:p>
          <a:p>
            <a:pPr marL="228600" lvl="0" indent="-50800" algn="ctr" rtl="0">
              <a:lnSpc>
                <a:spcPct val="90000"/>
              </a:lnSpc>
              <a:spcBef>
                <a:spcPts val="1000"/>
              </a:spcBef>
              <a:spcAft>
                <a:spcPts val="0"/>
              </a:spcAft>
              <a:buClr>
                <a:schemeClr val="dk1"/>
              </a:buClr>
              <a:buSzPts val="2800"/>
              <a:buNone/>
            </a:pP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4"/>
          <p:cNvSpPr txBox="1">
            <a:spLocks noGrp="1"/>
          </p:cNvSpPr>
          <p:nvPr>
            <p:ph type="title"/>
          </p:nvPr>
        </p:nvSpPr>
        <p:spPr>
          <a:xfrm>
            <a:off x="1097280" y="781878"/>
            <a:ext cx="10058400" cy="9554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2"/>
              </a:buClr>
              <a:buSzPts val="4400"/>
              <a:buFont typeface="Calibri"/>
              <a:buNone/>
            </a:pPr>
            <a:r>
              <a:rPr lang="es-ES" b="1">
                <a:solidFill>
                  <a:schemeClr val="accent2"/>
                </a:solidFill>
              </a:rPr>
              <a:t>5.- CLAÚSULAS CONTRACTUALES</a:t>
            </a:r>
            <a:endParaRPr/>
          </a:p>
        </p:txBody>
      </p:sp>
      <p:pic>
        <p:nvPicPr>
          <p:cNvPr id="293" name="Google Shape;293;p14"/>
          <p:cNvPicPr preferRelativeResize="0">
            <a:picLocks noGrp="1"/>
          </p:cNvPicPr>
          <p:nvPr>
            <p:ph type="body" idx="1"/>
          </p:nvPr>
        </p:nvPicPr>
        <p:blipFill rotWithShape="1">
          <a:blip r:embed="rId3">
            <a:alphaModFix/>
          </a:blip>
          <a:srcRect/>
          <a:stretch/>
        </p:blipFill>
        <p:spPr>
          <a:xfrm>
            <a:off x="8141677" y="2193199"/>
            <a:ext cx="3236162" cy="2581024"/>
          </a:xfrm>
          <a:prstGeom prst="rect">
            <a:avLst/>
          </a:prstGeom>
          <a:noFill/>
          <a:ln>
            <a:noFill/>
          </a:ln>
        </p:spPr>
      </p:pic>
      <p:sp>
        <p:nvSpPr>
          <p:cNvPr id="294" name="Google Shape;294;p14"/>
          <p:cNvSpPr txBox="1"/>
          <p:nvPr/>
        </p:nvSpPr>
        <p:spPr>
          <a:xfrm>
            <a:off x="633046" y="1737360"/>
            <a:ext cx="7227277" cy="4247276"/>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1800"/>
            </a:pPr>
            <a:r>
              <a:rPr lang="es-ES" sz="1800" b="0" i="0" u="none" strike="noStrike" cap="none" dirty="0">
                <a:solidFill>
                  <a:schemeClr val="accent2"/>
                </a:solidFill>
                <a:latin typeface="Calibri"/>
                <a:ea typeface="Calibri"/>
                <a:cs typeface="Calibri"/>
                <a:sym typeface="Calibri"/>
              </a:rPr>
              <a:t>Contenido de un contrato: Identificación, horario, sueldo, categoría profesional, tipo de contrato y otros… </a:t>
            </a:r>
          </a:p>
          <a:p>
            <a:pPr marR="0" lvl="0" algn="just" rtl="0">
              <a:lnSpc>
                <a:spcPct val="100000"/>
              </a:lnSpc>
              <a:spcBef>
                <a:spcPts val="0"/>
              </a:spcBef>
              <a:spcAft>
                <a:spcPts val="0"/>
              </a:spcAft>
              <a:buClr>
                <a:srgbClr val="000000"/>
              </a:buClr>
              <a:buSzPts val="1800"/>
            </a:pPr>
            <a:r>
              <a:rPr lang="es-ES" sz="1800" b="0" i="0" u="none" strike="noStrike" cap="none" dirty="0">
                <a:solidFill>
                  <a:schemeClr val="accent2"/>
                </a:solidFill>
                <a:latin typeface="Calibri"/>
                <a:ea typeface="Calibri"/>
                <a:cs typeface="Calibri"/>
                <a:sym typeface="Calibri"/>
              </a:rPr>
              <a:t>No lo determina la ley, sino que es la práctica habitual la que ha establecido el contenido de un contrato.</a:t>
            </a:r>
          </a:p>
          <a:p>
            <a:pPr marR="0" lvl="0" algn="just" rtl="0">
              <a:lnSpc>
                <a:spcPct val="100000"/>
              </a:lnSpc>
              <a:spcBef>
                <a:spcPts val="0"/>
              </a:spcBef>
              <a:spcAft>
                <a:spcPts val="0"/>
              </a:spcAft>
              <a:buClr>
                <a:srgbClr val="000000"/>
              </a:buClr>
              <a:buSzPts val="1800"/>
            </a:pPr>
            <a:endParaRPr lang="es-ES"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plena dedicación: </a:t>
            </a:r>
            <a:r>
              <a:rPr lang="es-ES" sz="1800" b="0" i="0" u="none" strike="noStrike" cap="none" dirty="0">
                <a:solidFill>
                  <a:schemeClr val="accent2"/>
                </a:solidFill>
                <a:latin typeface="Calibri"/>
                <a:ea typeface="Calibri"/>
                <a:cs typeface="Calibri"/>
                <a:sym typeface="Calibri"/>
              </a:rPr>
              <a:t>Exclusividad que se firma para trabajar solo en una empresa a cambio de una compensación económica.</a:t>
            </a:r>
            <a:endParaRPr dirty="0">
              <a:solidFill>
                <a:schemeClr val="accent2"/>
              </a:solidFill>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no competencia</a:t>
            </a:r>
            <a:r>
              <a:rPr lang="es-ES" sz="1800" dirty="0">
                <a:latin typeface="Calibri"/>
                <a:ea typeface="Calibri"/>
                <a:cs typeface="Calibri"/>
                <a:sym typeface="Calibri"/>
              </a:rPr>
              <a:t>: </a:t>
            </a:r>
            <a:r>
              <a:rPr lang="es-ES" sz="1800" dirty="0">
                <a:solidFill>
                  <a:schemeClr val="accent2"/>
                </a:solidFill>
                <a:latin typeface="Calibri"/>
                <a:ea typeface="Calibri"/>
                <a:cs typeface="Calibri"/>
                <a:sym typeface="Calibri"/>
              </a:rPr>
              <a:t>Un trabajador se compromete con su empresa a una vez terminado su contrato, no trabajar para la competencia.</a:t>
            </a:r>
            <a:endParaRPr dirty="0"/>
          </a:p>
          <a:p>
            <a:pPr marL="742950" marR="0" lvl="1" indent="-285750" algn="just" rtl="0">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Duración. Técnicos y demás trabajadores. </a:t>
            </a:r>
            <a:r>
              <a:rPr lang="es-ES" sz="1800" b="0" i="0" u="none" strike="noStrike" cap="none" dirty="0">
                <a:solidFill>
                  <a:schemeClr val="accent2"/>
                </a:solidFill>
                <a:latin typeface="Calibri"/>
                <a:ea typeface="Calibri"/>
                <a:cs typeface="Calibri"/>
                <a:sym typeface="Calibri"/>
              </a:rPr>
              <a:t>La duración máxima es de 2 años para técnicos titulados y 6 meses para el resto</a:t>
            </a:r>
            <a:endParaRPr sz="1800" b="0" i="0" u="none" strike="noStrike" cap="none" dirty="0">
              <a:solidFill>
                <a:schemeClr val="accent2"/>
              </a:solidFill>
              <a:latin typeface="Calibri"/>
              <a:ea typeface="Calibri"/>
              <a:cs typeface="Calibri"/>
              <a:sym typeface="Calibri"/>
            </a:endParaRPr>
          </a:p>
          <a:p>
            <a:pPr marL="285750" marR="0" lvl="0" indent="-285750" algn="just" rtl="0">
              <a:lnSpc>
                <a:spcPct val="100000"/>
              </a:lnSpc>
              <a:spcBef>
                <a:spcPts val="0"/>
              </a:spcBef>
              <a:spcAft>
                <a:spcPts val="0"/>
              </a:spcAft>
              <a:buClr>
                <a:srgbClr val="000000"/>
              </a:buClr>
              <a:buSzPts val="1800"/>
              <a:buFont typeface="Noto Sans Symbols"/>
              <a:buChar char="⮚"/>
            </a:pPr>
            <a:r>
              <a:rPr lang="es-ES" sz="1800" b="0" i="0" u="none" strike="noStrike" cap="none" dirty="0">
                <a:solidFill>
                  <a:srgbClr val="000000"/>
                </a:solidFill>
                <a:latin typeface="Calibri"/>
                <a:ea typeface="Calibri"/>
                <a:cs typeface="Calibri"/>
                <a:sym typeface="Calibri"/>
              </a:rPr>
              <a:t>Pacto de permanencia. Duración. </a:t>
            </a:r>
            <a:r>
              <a:rPr lang="es-ES" sz="1800" b="0" i="0" u="none" strike="noStrike" cap="none" dirty="0">
                <a:solidFill>
                  <a:schemeClr val="accent2"/>
                </a:solidFill>
                <a:latin typeface="Calibri"/>
                <a:ea typeface="Calibri"/>
                <a:cs typeface="Calibri"/>
                <a:sym typeface="Calibri"/>
              </a:rPr>
              <a:t>El trabajador se compromete a permanecer en la empresa, durante como máximo dos años cuando el empresario invierte en su formación.</a:t>
            </a:r>
            <a:endParaRPr dirty="0">
              <a:solidFill>
                <a:schemeClr val="accen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ES"/>
              <a:t>6.- PERIODO DE PRUEBA</a:t>
            </a:r>
            <a:endParaRPr/>
          </a:p>
        </p:txBody>
      </p:sp>
      <p:sp>
        <p:nvSpPr>
          <p:cNvPr id="300" name="Google Shape;3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accent2"/>
              </a:buClr>
              <a:buSzPts val="2800"/>
              <a:buFont typeface="Noto Sans Symbols"/>
              <a:buChar char="⮚"/>
            </a:pPr>
            <a:r>
              <a:rPr lang="es-ES" b="1" dirty="0">
                <a:solidFill>
                  <a:schemeClr val="accent2"/>
                </a:solidFill>
              </a:rPr>
              <a:t>Concepto y requisito.</a:t>
            </a:r>
            <a:endParaRPr dirty="0"/>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a:p>
            <a:pPr marL="228600" lvl="0" indent="-50800" algn="l" rtl="0">
              <a:lnSpc>
                <a:spcPct val="90000"/>
              </a:lnSpc>
              <a:spcBef>
                <a:spcPts val="1000"/>
              </a:spcBef>
              <a:spcAft>
                <a:spcPts val="0"/>
              </a:spcAft>
              <a:buClr>
                <a:schemeClr val="dk1"/>
              </a:buClr>
              <a:buSzPts val="2800"/>
              <a:buFont typeface="Noto Sans Symbols"/>
              <a:buNone/>
            </a:pPr>
            <a:endParaRPr b="1" dirty="0">
              <a:solidFill>
                <a:schemeClr val="accent2"/>
              </a:solidFill>
            </a:endParaRPr>
          </a:p>
        </p:txBody>
      </p:sp>
      <p:graphicFrame>
        <p:nvGraphicFramePr>
          <p:cNvPr id="301" name="Google Shape;301;p15"/>
          <p:cNvGraphicFramePr/>
          <p:nvPr>
            <p:extLst>
              <p:ext uri="{D42A27DB-BD31-4B8C-83A1-F6EECF244321}">
                <p14:modId xmlns:p14="http://schemas.microsoft.com/office/powerpoint/2010/main" val="1442637620"/>
              </p:ext>
            </p:extLst>
          </p:nvPr>
        </p:nvGraphicFramePr>
        <p:xfrm>
          <a:off x="1298713" y="3052234"/>
          <a:ext cx="9718049" cy="2387650"/>
        </p:xfrm>
        <a:graphic>
          <a:graphicData uri="http://schemas.openxmlformats.org/drawingml/2006/table">
            <a:tbl>
              <a:tblPr firstRow="1" bandRow="1">
                <a:noFill/>
                <a:tableStyleId>{BCC7EC87-1176-4023-ADAF-338AC83C0ECF}</a:tableStyleId>
              </a:tblPr>
              <a:tblGrid>
                <a:gridCol w="5729793">
                  <a:extLst>
                    <a:ext uri="{9D8B030D-6E8A-4147-A177-3AD203B41FA5}">
                      <a16:colId xmlns:a16="http://schemas.microsoft.com/office/drawing/2014/main" val="20000"/>
                    </a:ext>
                  </a:extLst>
                </a:gridCol>
                <a:gridCol w="3988256">
                  <a:extLst>
                    <a:ext uri="{9D8B030D-6E8A-4147-A177-3AD203B41FA5}">
                      <a16:colId xmlns:a16="http://schemas.microsoft.com/office/drawing/2014/main" val="20001"/>
                    </a:ext>
                  </a:extLst>
                </a:gridCol>
              </a:tblGrid>
              <a:tr h="268875">
                <a:tc>
                  <a:txBody>
                    <a:bodyPr/>
                    <a:lstStyle/>
                    <a:p>
                      <a:pPr marL="0" marR="0" lvl="0" indent="0" algn="ctr" rtl="0">
                        <a:spcBef>
                          <a:spcPts val="0"/>
                        </a:spcBef>
                        <a:spcAft>
                          <a:spcPts val="0"/>
                        </a:spcAft>
                        <a:buNone/>
                      </a:pPr>
                      <a:r>
                        <a:rPr lang="es-ES" sz="1800" u="none" strike="noStrike" cap="none"/>
                        <a:t>PERIODO DE PRUEBA</a:t>
                      </a:r>
                      <a:endParaRPr sz="1800" u="none" strike="noStrike" cap="none"/>
                    </a:p>
                  </a:txBody>
                  <a:tcPr marL="91450" marR="91450" marT="45725" marB="45725"/>
                </a:tc>
                <a:tc>
                  <a:txBody>
                    <a:bodyPr/>
                    <a:lstStyle/>
                    <a:p>
                      <a:pPr marL="0" marR="0" lvl="0" indent="0" algn="ctr" rtl="0">
                        <a:spcBef>
                          <a:spcPts val="0"/>
                        </a:spcBef>
                        <a:spcAft>
                          <a:spcPts val="0"/>
                        </a:spcAft>
                        <a:buNone/>
                      </a:pPr>
                      <a:r>
                        <a:rPr lang="es-ES" sz="1800" u="none" strike="noStrike" cap="none"/>
                        <a:t>DURACIÓN</a:t>
                      </a:r>
                      <a:endParaRPr/>
                    </a:p>
                  </a:txBody>
                  <a:tcPr marL="91450" marR="91450" marT="45725" marB="45725"/>
                </a:tc>
                <a:extLst>
                  <a:ext uri="{0D108BD9-81ED-4DB2-BD59-A6C34878D82A}">
                    <a16:rowId xmlns:a16="http://schemas.microsoft.com/office/drawing/2014/main" val="10000"/>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Técnicos titulados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a:t>6 meses</a:t>
                      </a: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Demás trabajadores</a:t>
                      </a:r>
                      <a:endParaRPr/>
                    </a:p>
                  </a:txBody>
                  <a:tcPr marL="91450" marR="91450" marT="45725" marB="45725" anchor="ctr"/>
                </a:tc>
                <a:tc>
                  <a:txBody>
                    <a:bodyPr/>
                    <a:lstStyle/>
                    <a:p>
                      <a:pPr marL="0" marR="0" lvl="0" indent="0" algn="l" rtl="0">
                        <a:spcBef>
                          <a:spcPts val="0"/>
                        </a:spcBef>
                        <a:spcAft>
                          <a:spcPts val="0"/>
                        </a:spcAft>
                        <a:buNone/>
                      </a:pPr>
                      <a:r>
                        <a:rPr lang="es-ES" sz="1800" u="none" strike="noStrike" cap="none" dirty="0"/>
                        <a:t>2 meses o</a:t>
                      </a:r>
                      <a:r>
                        <a:rPr lang="es-ES" sz="1800" u="none" strike="noStrike" cap="none" baseline="0" dirty="0"/>
                        <a:t> 3 para empresas de menos de 25 trabajadores</a:t>
                      </a: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dirty="0"/>
                        <a:t>Contrato en prácticas</a:t>
                      </a:r>
                      <a:endParaRPr sz="1800" b="1" u="none" strike="noStrike" cap="none" dirty="0"/>
                    </a:p>
                  </a:txBody>
                  <a:tcPr marL="91450" marR="91450" marT="45725" marB="45725" anchor="ctr"/>
                </a:tc>
                <a:tc>
                  <a:txBody>
                    <a:bodyPr/>
                    <a:lstStyle/>
                    <a:p>
                      <a:pPr marL="285750" marR="0" lvl="0" indent="-171450" algn="l" rtl="0">
                        <a:spcBef>
                          <a:spcPts val="0"/>
                        </a:spcBef>
                        <a:spcAft>
                          <a:spcPts val="0"/>
                        </a:spcAft>
                        <a:buClr>
                          <a:schemeClr val="dk1"/>
                        </a:buClr>
                        <a:buSzPts val="1800"/>
                        <a:buFont typeface="Arial"/>
                        <a:buNone/>
                      </a:pPr>
                      <a:r>
                        <a:rPr lang="es-ES" sz="1800" u="none" strike="noStrike" cap="none" dirty="0"/>
                        <a:t>1 mes máximo</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285750" marR="0" lvl="0" indent="-285750" algn="l" rtl="0">
                        <a:spcBef>
                          <a:spcPts val="0"/>
                        </a:spcBef>
                        <a:spcAft>
                          <a:spcPts val="0"/>
                        </a:spcAft>
                        <a:buClr>
                          <a:schemeClr val="dk1"/>
                        </a:buClr>
                        <a:buSzPts val="1800"/>
                        <a:buFont typeface="Arial"/>
                        <a:buChar char="•"/>
                      </a:pPr>
                      <a:r>
                        <a:rPr lang="es-ES" sz="1800" b="1" u="none" strike="noStrike" cap="none"/>
                        <a:t>Contratos temporales hasta 6 meses</a:t>
                      </a:r>
                      <a:endParaRPr sz="1800" b="1" u="none" strike="noStrike" cap="none"/>
                    </a:p>
                  </a:txBody>
                  <a:tcPr marL="91450" marR="91450" marT="45725" marB="45725" anchor="ctr"/>
                </a:tc>
                <a:tc>
                  <a:txBody>
                    <a:bodyPr/>
                    <a:lstStyle/>
                    <a:p>
                      <a:pPr marL="0" marR="0" lvl="0" indent="0" algn="l" rtl="0">
                        <a:spcBef>
                          <a:spcPts val="0"/>
                        </a:spcBef>
                        <a:spcAft>
                          <a:spcPts val="0"/>
                        </a:spcAft>
                        <a:buNone/>
                      </a:pPr>
                      <a:r>
                        <a:rPr lang="es-ES" sz="1800" u="none" strike="noStrike" cap="none" dirty="0"/>
                        <a:t>1 mes (sino establece otra cosa el convenio colectivo)</a:t>
                      </a: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a:spLocks noGrp="1"/>
          </p:cNvSpPr>
          <p:nvPr>
            <p:ph type="title"/>
          </p:nvPr>
        </p:nvSpPr>
        <p:spPr>
          <a:xfrm>
            <a:off x="1097280" y="286604"/>
            <a:ext cx="10058400" cy="8663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ES" sz="3600" dirty="0"/>
              <a:t>7.- PODERES DEL EMPRESARIO</a:t>
            </a:r>
            <a:endParaRPr dirty="0"/>
          </a:p>
        </p:txBody>
      </p:sp>
      <p:graphicFrame>
        <p:nvGraphicFramePr>
          <p:cNvPr id="313" name="Google Shape;313;p17"/>
          <p:cNvGraphicFramePr/>
          <p:nvPr>
            <p:extLst>
              <p:ext uri="{D42A27DB-BD31-4B8C-83A1-F6EECF244321}">
                <p14:modId xmlns:p14="http://schemas.microsoft.com/office/powerpoint/2010/main" val="1442949420"/>
              </p:ext>
            </p:extLst>
          </p:nvPr>
        </p:nvGraphicFramePr>
        <p:xfrm>
          <a:off x="413238" y="1019911"/>
          <a:ext cx="11403624" cy="5421061"/>
        </p:xfrm>
        <a:graphic>
          <a:graphicData uri="http://schemas.openxmlformats.org/drawingml/2006/table">
            <a:tbl>
              <a:tblPr firstRow="1" bandRow="1">
                <a:noFill/>
                <a:tableStyleId>{18298452-14B4-4BBF-95C9-77AAFB38D6AA}</a:tableStyleId>
              </a:tblPr>
              <a:tblGrid>
                <a:gridCol w="2646145">
                  <a:extLst>
                    <a:ext uri="{9D8B030D-6E8A-4147-A177-3AD203B41FA5}">
                      <a16:colId xmlns:a16="http://schemas.microsoft.com/office/drawing/2014/main" val="20000"/>
                    </a:ext>
                  </a:extLst>
                </a:gridCol>
                <a:gridCol w="4095224">
                  <a:extLst>
                    <a:ext uri="{9D8B030D-6E8A-4147-A177-3AD203B41FA5}">
                      <a16:colId xmlns:a16="http://schemas.microsoft.com/office/drawing/2014/main" val="20001"/>
                    </a:ext>
                  </a:extLst>
                </a:gridCol>
                <a:gridCol w="4662255">
                  <a:extLst>
                    <a:ext uri="{9D8B030D-6E8A-4147-A177-3AD203B41FA5}">
                      <a16:colId xmlns:a16="http://schemas.microsoft.com/office/drawing/2014/main" val="20002"/>
                    </a:ext>
                  </a:extLst>
                </a:gridCol>
              </a:tblGrid>
              <a:tr h="574731">
                <a:tc>
                  <a:txBody>
                    <a:bodyPr/>
                    <a:lstStyle/>
                    <a:p>
                      <a:pPr marL="0" marR="0" lvl="0" indent="0" algn="ctr" rtl="0">
                        <a:spcBef>
                          <a:spcPts val="0"/>
                        </a:spcBef>
                        <a:spcAft>
                          <a:spcPts val="0"/>
                        </a:spcAft>
                        <a:buNone/>
                      </a:pPr>
                      <a:r>
                        <a:rPr lang="es-ES" sz="1800" u="none" strike="noStrike" cap="none"/>
                        <a:t>PODER SANCIONADOR</a:t>
                      </a:r>
                      <a:endParaRPr/>
                    </a:p>
                  </a:txBody>
                  <a:tcPr marL="91450" marR="91450" marT="45725" marB="45725" anchor="ctr">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DIRECCIÓN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ES" sz="1800" u="none" strike="noStrike" cap="none"/>
                        <a:t>PODER DE VIGILANCIA</a:t>
                      </a:r>
                      <a:endParaRPr/>
                    </a:p>
                  </a:txBody>
                  <a:tcPr marL="91450" marR="91450" marT="45725" marB="45725" anchor="ctr">
                    <a:lnL w="12700" cap="flat" cmpd="sng">
                      <a:solidFill>
                        <a:schemeClr val="dk1"/>
                      </a:solidFill>
                      <a:prstDash val="solid"/>
                      <a:round/>
                      <a:headEnd type="none" w="sm" len="sm"/>
                      <a:tailEnd type="none" w="sm" len="sm"/>
                    </a:lnL>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634">
                <a:tc>
                  <a:txBody>
                    <a:bodyPr/>
                    <a:lstStyle/>
                    <a:p>
                      <a:pPr marL="0" marR="0" lvl="0" indent="0" algn="l" rtl="0">
                        <a:spcBef>
                          <a:spcPts val="0"/>
                        </a:spcBef>
                        <a:spcAft>
                          <a:spcPts val="0"/>
                        </a:spcAft>
                        <a:buNone/>
                      </a:pPr>
                      <a:endParaRPr sz="1800" dirty="0"/>
                    </a:p>
                    <a:p>
                      <a:pPr marL="0" marR="0" lvl="0" indent="0" algn="l" rtl="0">
                        <a:spcBef>
                          <a:spcPts val="0"/>
                        </a:spcBef>
                        <a:spcAft>
                          <a:spcPts val="0"/>
                        </a:spcAft>
                        <a:buNone/>
                      </a:pPr>
                      <a:r>
                        <a:rPr lang="es-ES" sz="1400" dirty="0"/>
                        <a:t>Para imponer sanciones</a:t>
                      </a:r>
                    </a:p>
                    <a:p>
                      <a:pPr marL="0" marR="0" lvl="0" indent="0" algn="l" rtl="0">
                        <a:spcBef>
                          <a:spcPts val="0"/>
                        </a:spcBef>
                        <a:spcAft>
                          <a:spcPts val="0"/>
                        </a:spcAft>
                        <a:buNone/>
                      </a:pPr>
                      <a:r>
                        <a:rPr lang="es-ES" sz="1400" dirty="0">
                          <a:solidFill>
                            <a:schemeClr val="accent2"/>
                          </a:solidFill>
                        </a:rPr>
                        <a:t>Cuando se cometa infracción. Tienen</a:t>
                      </a:r>
                      <a:r>
                        <a:rPr lang="es-ES" sz="1400" baseline="0" dirty="0">
                          <a:solidFill>
                            <a:schemeClr val="accent2"/>
                          </a:solidFill>
                        </a:rPr>
                        <a:t> que estar justificadas.</a:t>
                      </a:r>
                    </a:p>
                    <a:p>
                      <a:pPr marL="0" marR="0" lvl="0" indent="0" algn="l" rtl="0">
                        <a:spcBef>
                          <a:spcPts val="0"/>
                        </a:spcBef>
                        <a:spcAft>
                          <a:spcPts val="0"/>
                        </a:spcAft>
                        <a:buNone/>
                      </a:pPr>
                      <a:r>
                        <a:rPr lang="es-ES" sz="1400" baseline="0" dirty="0">
                          <a:solidFill>
                            <a:schemeClr val="accent2"/>
                          </a:solidFill>
                        </a:rPr>
                        <a:t>Van desde infracciones leves (apercibimiento) hasta las más graves, que provocaría el despido disciplinario.</a:t>
                      </a:r>
                      <a:endParaRPr sz="1400" dirty="0">
                        <a:solidFill>
                          <a:schemeClr val="accent2"/>
                        </a:solidFill>
                      </a:endParaRPr>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Dar órdenes e instrucciones.</a:t>
                      </a:r>
                      <a:endParaRPr sz="1400" dirty="0"/>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Presunción de legitimidad </a:t>
                      </a:r>
                      <a:r>
                        <a:rPr lang="es-ES" sz="1400" dirty="0">
                          <a:solidFill>
                            <a:schemeClr val="accent2"/>
                          </a:solidFill>
                        </a:rPr>
                        <a:t>(se entiende que está legitimado</a:t>
                      </a:r>
                      <a:r>
                        <a:rPr lang="es-ES" sz="1400" baseline="0" dirty="0">
                          <a:solidFill>
                            <a:schemeClr val="accent2"/>
                          </a:solidFill>
                        </a:rPr>
                        <a:t> para dártela)</a:t>
                      </a:r>
                    </a:p>
                    <a:p>
                      <a:pPr marL="0" marR="0" lvl="0" indent="0" algn="l" rtl="0">
                        <a:spcBef>
                          <a:spcPts val="0"/>
                        </a:spcBef>
                        <a:spcAft>
                          <a:spcPts val="0"/>
                        </a:spcAft>
                        <a:buClr>
                          <a:schemeClr val="dk1"/>
                        </a:buClr>
                        <a:buSzPts val="1800"/>
                        <a:buFont typeface="Noto Sans Symbols"/>
                        <a:buNone/>
                      </a:pPr>
                      <a:r>
                        <a:rPr lang="es-ES" sz="1400" baseline="0" dirty="0">
                          <a:solidFill>
                            <a:schemeClr val="accent2"/>
                          </a:solidFill>
                        </a:rPr>
                        <a:t>Derecho a la desconexión digital: No tengo que contestar un correo fuera de mi horario laboral.</a:t>
                      </a:r>
                      <a:endParaRPr sz="1400" dirty="0">
                        <a:solidFill>
                          <a:schemeClr val="accent2"/>
                        </a:solidFill>
                      </a:endParaRPr>
                    </a:p>
                    <a:p>
                      <a:pPr marL="285750" marR="0" lvl="0" indent="-171450" algn="l" rtl="0">
                        <a:spcBef>
                          <a:spcPts val="0"/>
                        </a:spcBef>
                        <a:spcAft>
                          <a:spcPts val="0"/>
                        </a:spcAft>
                        <a:buClr>
                          <a:schemeClr val="dk1"/>
                        </a:buClr>
                        <a:buSzPts val="1800"/>
                        <a:buFont typeface="Noto Sans Symbols"/>
                        <a:buNone/>
                      </a:pPr>
                      <a:endParaRPr sz="1400" dirty="0"/>
                    </a:p>
                    <a:p>
                      <a:pPr marL="285750" marR="0" lvl="0" indent="-285750" algn="l" rtl="0">
                        <a:spcBef>
                          <a:spcPts val="0"/>
                        </a:spcBef>
                        <a:spcAft>
                          <a:spcPts val="0"/>
                        </a:spcAft>
                        <a:buClr>
                          <a:schemeClr val="dk1"/>
                        </a:buClr>
                        <a:buSzPts val="1800"/>
                        <a:buFont typeface="Noto Sans Symbols"/>
                        <a:buChar char="⮚"/>
                      </a:pPr>
                      <a:r>
                        <a:rPr lang="es-ES" sz="1400" dirty="0"/>
                        <a:t>¿Cuándo se puede </a:t>
                      </a:r>
                      <a:r>
                        <a:rPr lang="es-ES" sz="1400" b="1" dirty="0"/>
                        <a:t>desobedecer</a:t>
                      </a:r>
                      <a:r>
                        <a:rPr lang="es-ES" sz="1400" dirty="0"/>
                        <a:t> una orden?</a:t>
                      </a:r>
                      <a:endParaRPr sz="1400" dirty="0"/>
                    </a:p>
                    <a:p>
                      <a:pPr marL="0" marR="0" lvl="0" indent="0" algn="l" rtl="0">
                        <a:spcBef>
                          <a:spcPts val="0"/>
                        </a:spcBef>
                        <a:spcAft>
                          <a:spcPts val="0"/>
                        </a:spcAft>
                        <a:buNone/>
                      </a:pP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 vida privada</a:t>
                      </a:r>
                      <a:endParaRPr sz="1400"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Peligrosas y riesgo grave</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Afecten a la dignidad</a:t>
                      </a:r>
                      <a:endParaRPr sz="1400" u="none" strike="noStrike" cap="none" dirty="0"/>
                    </a:p>
                    <a:p>
                      <a:pPr marL="1200150" marR="0" lvl="2" indent="-285750" algn="l" rtl="0">
                        <a:spcBef>
                          <a:spcPts val="0"/>
                        </a:spcBef>
                        <a:spcAft>
                          <a:spcPts val="0"/>
                        </a:spcAft>
                        <a:buClr>
                          <a:schemeClr val="dk1"/>
                        </a:buClr>
                        <a:buSzPts val="1800"/>
                        <a:buFont typeface="Noto Sans Symbols"/>
                        <a:buChar char="▪"/>
                      </a:pPr>
                      <a:r>
                        <a:rPr lang="es-ES" sz="1400" u="none" strike="noStrike" cap="none" dirty="0"/>
                        <a:t>Ilegales</a:t>
                      </a:r>
                      <a:endParaRPr sz="1400" dirty="0"/>
                    </a:p>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dirty="0"/>
                    </a:p>
                    <a:p>
                      <a:pPr marL="285750" marR="0" lvl="0" indent="-285750" algn="l" rtl="0">
                        <a:spcBef>
                          <a:spcPts val="0"/>
                        </a:spcBef>
                        <a:spcAft>
                          <a:spcPts val="0"/>
                        </a:spcAft>
                        <a:buClr>
                          <a:schemeClr val="dk1"/>
                        </a:buClr>
                        <a:buSzPts val="1800"/>
                        <a:buFont typeface="Noto Sans Symbols"/>
                        <a:buChar char="⮚"/>
                      </a:pPr>
                      <a:r>
                        <a:rPr lang="es-ES" sz="1400" dirty="0"/>
                        <a:t>Se deberá respetar la dignidad e intimidad de los trabajadores. </a:t>
                      </a:r>
                      <a:endParaRPr sz="1400" dirty="0"/>
                    </a:p>
                    <a:p>
                      <a:pPr marL="0" marR="0" lvl="0" indent="0" algn="l" rtl="0">
                        <a:spcBef>
                          <a:spcPts val="0"/>
                        </a:spcBef>
                        <a:spcAft>
                          <a:spcPts val="0"/>
                        </a:spcAft>
                        <a:buNone/>
                      </a:pPr>
                      <a:endParaRPr sz="1400"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Video vigilancia: </a:t>
                      </a:r>
                      <a:r>
                        <a:rPr lang="es-ES" sz="1400" b="0" u="none" strike="noStrike" cap="none" dirty="0">
                          <a:solidFill>
                            <a:schemeClr val="accent2"/>
                          </a:solidFill>
                        </a:rPr>
                        <a:t>Las puede poner el empresario,</a:t>
                      </a:r>
                      <a:r>
                        <a:rPr lang="es-ES" sz="1400" b="0" u="none" strike="noStrike" cap="none" baseline="0" dirty="0">
                          <a:solidFill>
                            <a:schemeClr val="accent2"/>
                          </a:solidFill>
                        </a:rPr>
                        <a:t> pero no puede grabar audio, situadas en zonas de producción y deben ser informados “Áreas video-vigiladas”.</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Registros: </a:t>
                      </a:r>
                      <a:r>
                        <a:rPr lang="es-ES" sz="1400" b="0" u="none" strike="noStrike" cap="none" dirty="0">
                          <a:solidFill>
                            <a:schemeClr val="accent2"/>
                          </a:solidFill>
                        </a:rPr>
                        <a:t>“Se puede, cumpliendo requisitos: indicios de delito,</a:t>
                      </a:r>
                      <a:r>
                        <a:rPr lang="es-ES" sz="1400" b="0" u="none" strike="noStrike" cap="none" baseline="0" dirty="0">
                          <a:solidFill>
                            <a:schemeClr val="accent2"/>
                          </a:solidFill>
                        </a:rPr>
                        <a:t> delante de un representante sindical u otra persona y respetando la dignidad de la persona”</a:t>
                      </a:r>
                      <a:endParaRPr sz="1400" b="1" u="none" strike="noStrike" cap="none" dirty="0"/>
                    </a:p>
                    <a:p>
                      <a:pPr marL="800100" marR="0" lvl="1" indent="-342900" algn="just" rtl="0">
                        <a:spcBef>
                          <a:spcPts val="0"/>
                        </a:spcBef>
                        <a:spcAft>
                          <a:spcPts val="0"/>
                        </a:spcAft>
                        <a:buClr>
                          <a:schemeClr val="dk1"/>
                        </a:buClr>
                        <a:buSzPts val="1800"/>
                        <a:buFont typeface="Arial" panose="020B0604020202020204" pitchFamily="34" charset="0"/>
                        <a:buChar char="•"/>
                      </a:pPr>
                      <a:r>
                        <a:rPr lang="es-ES" sz="1400" b="1" u="none" strike="noStrike" cap="none" dirty="0"/>
                        <a:t>E-mail y ordenadores: </a:t>
                      </a:r>
                      <a:r>
                        <a:rPr lang="es-ES" sz="1400" b="0" u="none" strike="noStrike" cap="none" dirty="0">
                          <a:solidFill>
                            <a:schemeClr val="accent2"/>
                          </a:solidFill>
                        </a:rPr>
                        <a:t>“Los corporativos son de la empresa, por</a:t>
                      </a:r>
                      <a:r>
                        <a:rPr lang="es-ES" sz="1400" b="0" u="none" strike="noStrike" cap="none" baseline="0" dirty="0">
                          <a:solidFill>
                            <a:schemeClr val="accent2"/>
                          </a:solidFill>
                        </a:rPr>
                        <a:t> lo que ante un indicio de malas practicas, el empresario podrá registrarlo”.</a:t>
                      </a:r>
                      <a:endParaRPr sz="1400" b="1" u="none" strike="noStrike" cap="none" dirty="0"/>
                    </a:p>
                    <a:p>
                      <a:pPr marL="800100" marR="0" lvl="1" indent="-342900" algn="l" rtl="0">
                        <a:spcBef>
                          <a:spcPts val="0"/>
                        </a:spcBef>
                        <a:spcAft>
                          <a:spcPts val="0"/>
                        </a:spcAft>
                        <a:buClr>
                          <a:schemeClr val="dk1"/>
                        </a:buClr>
                        <a:buSzPts val="1800"/>
                        <a:buFont typeface="Arial" panose="020B0604020202020204" pitchFamily="34" charset="0"/>
                        <a:buChar char="•"/>
                      </a:pPr>
                      <a:r>
                        <a:rPr lang="es-ES" sz="1400" b="1" u="none" strike="sngStrike" cap="none" dirty="0"/>
                        <a:t>Enfermedad</a:t>
                      </a:r>
                      <a:r>
                        <a:rPr lang="es-ES" sz="1400" b="1" u="none" strike="noStrike" cap="none" dirty="0"/>
                        <a:t>: </a:t>
                      </a:r>
                      <a:r>
                        <a:rPr lang="es-ES" sz="1400" b="1" u="none" strike="noStrike" cap="none" dirty="0">
                          <a:solidFill>
                            <a:schemeClr val="accent2"/>
                          </a:solidFill>
                        </a:rPr>
                        <a:t>“Vigilancia</a:t>
                      </a:r>
                      <a:r>
                        <a:rPr lang="es-ES" sz="1400" b="1" u="none" strike="noStrike" cap="none" baseline="0" dirty="0">
                          <a:solidFill>
                            <a:schemeClr val="accent2"/>
                          </a:solidFill>
                        </a:rPr>
                        <a:t> de la salud: </a:t>
                      </a:r>
                      <a:r>
                        <a:rPr lang="es-ES" sz="1400" b="0" u="none" strike="noStrike" cap="none" baseline="0" dirty="0">
                          <a:solidFill>
                            <a:schemeClr val="accent2"/>
                          </a:solidFill>
                        </a:rPr>
                        <a:t>Reconocimientos médicos para comprobación de aptitud para poder realizar el trabajo. ¡Ojo! Si te da positivo en estupefacientes, la mutua sólo avisará al empresario si se firma expresamente o hay trabajos en los que pueda verse afectado (ejemplo, conducción).</a:t>
                      </a:r>
                      <a:endParaRPr sz="1400" b="0" dirty="0"/>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body" idx="1"/>
          </p:nvPr>
        </p:nvSpPr>
        <p:spPr>
          <a:xfrm>
            <a:off x="569843" y="530087"/>
            <a:ext cx="11039061" cy="5615736"/>
          </a:xfrm>
          <a:prstGeom prst="rect">
            <a:avLst/>
          </a:prstGeom>
          <a:solidFill>
            <a:srgbClr val="F2F2F2"/>
          </a:solidFill>
          <a:ln>
            <a:noFill/>
          </a:ln>
        </p:spPr>
        <p:txBody>
          <a:bodyPr spcFirstLastPara="1" wrap="square" lIns="91425" tIns="45700" rIns="91425" bIns="45700" anchor="t" anchorCtr="0">
            <a:normAutofit fontScale="70000" lnSpcReduction="20000"/>
          </a:bodyPr>
          <a:lstStyle/>
          <a:p>
            <a:pPr marL="228600" lvl="0" indent="-228600" algn="l" rtl="0">
              <a:lnSpc>
                <a:spcPct val="110000"/>
              </a:lnSpc>
              <a:spcBef>
                <a:spcPts val="0"/>
              </a:spcBef>
              <a:spcAft>
                <a:spcPts val="0"/>
              </a:spcAft>
              <a:buClr>
                <a:schemeClr val="dk1"/>
              </a:buClr>
              <a:buSzPts val="1960"/>
              <a:buChar char="•"/>
            </a:pPr>
            <a:r>
              <a:rPr lang="es-ES" sz="1960" b="1" dirty="0"/>
              <a:t>1. Indica si las siguientes relaciones son contrato de trabajo</a:t>
            </a:r>
            <a:endParaRPr sz="1960" b="1" dirty="0"/>
          </a:p>
          <a:p>
            <a:pPr marL="578358" lvl="1" indent="-285750" algn="l" rtl="0">
              <a:lnSpc>
                <a:spcPct val="110000"/>
              </a:lnSpc>
              <a:spcBef>
                <a:spcPts val="500"/>
              </a:spcBef>
              <a:spcAft>
                <a:spcPts val="0"/>
              </a:spcAft>
              <a:buClr>
                <a:schemeClr val="dk1"/>
              </a:buClr>
              <a:buSzPts val="1679"/>
              <a:buFont typeface="Arial"/>
              <a:buChar char="•"/>
            </a:pPr>
            <a:r>
              <a:rPr lang="es-ES" sz="1679" dirty="0"/>
              <a:t>Una hija que trabaja como dependienta en el negocio familiar de sus padres: </a:t>
            </a:r>
            <a:r>
              <a:rPr lang="es-ES" sz="1679" dirty="0">
                <a:solidFill>
                  <a:schemeClr val="accent2"/>
                </a:solidFill>
              </a:rPr>
              <a:t>Si vive fuera= contrato normal, si vive dentro, si es menor de 30 años, contrato sin desempleo y mayor de 30 Autónomo colaborador.</a:t>
            </a:r>
            <a:endParaRPr dirty="0"/>
          </a:p>
          <a:p>
            <a:pPr marL="578358" lvl="1" indent="-285750" algn="l" rtl="0">
              <a:lnSpc>
                <a:spcPct val="110000"/>
              </a:lnSpc>
              <a:spcBef>
                <a:spcPts val="500"/>
              </a:spcBef>
              <a:spcAft>
                <a:spcPts val="0"/>
              </a:spcAft>
              <a:buClr>
                <a:schemeClr val="dk1"/>
              </a:buClr>
              <a:buSzPts val="1679"/>
              <a:buFont typeface="Arial"/>
              <a:buChar char="•"/>
            </a:pPr>
            <a:r>
              <a:rPr lang="es-ES" sz="1679" dirty="0"/>
              <a:t>Un auxiliar de clínica que trabaja en un centro de salud privado de su comunidad autónoma. </a:t>
            </a:r>
            <a:r>
              <a:rPr lang="es-ES" sz="1679" dirty="0">
                <a:solidFill>
                  <a:schemeClr val="accent2"/>
                </a:solidFill>
              </a:rPr>
              <a:t>No hay inconveniente.</a:t>
            </a:r>
            <a:endParaRPr sz="1679"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joven que aprobó la oposición de oficial administrativo y trabaja en el Ministerio de Hacienda y Administraciones Públicas. </a:t>
            </a:r>
            <a:r>
              <a:rPr lang="es-ES" sz="1679" dirty="0">
                <a:solidFill>
                  <a:schemeClr val="accent2"/>
                </a:solidFill>
              </a:rPr>
              <a:t>Los funcionarios no tienen contrato, sino que es por nombramiento.</a:t>
            </a:r>
            <a:endParaRPr dirty="0">
              <a:solidFill>
                <a:schemeClr val="accent2"/>
              </a:solidFill>
            </a:endParaRPr>
          </a:p>
          <a:p>
            <a:pPr marL="578358" lvl="1" indent="-285750" algn="l" rtl="0">
              <a:lnSpc>
                <a:spcPct val="110000"/>
              </a:lnSpc>
              <a:spcBef>
                <a:spcPts val="500"/>
              </a:spcBef>
              <a:spcAft>
                <a:spcPts val="0"/>
              </a:spcAft>
              <a:buClr>
                <a:schemeClr val="dk1"/>
              </a:buClr>
              <a:buSzPts val="1679"/>
              <a:buFont typeface="Arial"/>
              <a:buChar char="•"/>
            </a:pPr>
            <a:r>
              <a:rPr lang="es-ES" sz="1679" dirty="0"/>
              <a:t>Un Técnico superior que trabaja durante 6 meses para el IMD de Sevilla: </a:t>
            </a:r>
            <a:r>
              <a:rPr lang="es-ES" sz="1679" dirty="0">
                <a:solidFill>
                  <a:schemeClr val="accent2"/>
                </a:solidFill>
              </a:rPr>
              <a:t>Sin problema.</a:t>
            </a:r>
            <a:endParaRPr dirty="0"/>
          </a:p>
          <a:p>
            <a:pPr marL="0" lvl="0" indent="0" algn="just">
              <a:lnSpc>
                <a:spcPct val="110000"/>
              </a:lnSpc>
              <a:buSzPts val="1960"/>
              <a:buNone/>
            </a:pPr>
            <a:r>
              <a:rPr lang="es-ES" sz="1960" b="1" dirty="0"/>
              <a:t>2.Una directiva de la Unión Europea sobre seguridad en el trabajo establece la obligación de que el nivel no supere los 140 decibelios de nivel pico.</a:t>
            </a:r>
            <a:r>
              <a:rPr lang="es-ES" sz="1960" dirty="0"/>
              <a:t> </a:t>
            </a:r>
            <a:r>
              <a:rPr lang="es-ES" sz="1960" b="1" dirty="0"/>
              <a:t>La norma de origen español ¿puede establecer un nivel de ruido superior al mencionado? ¿Por qué? </a:t>
            </a:r>
            <a:r>
              <a:rPr lang="es-ES" sz="2000" dirty="0">
                <a:solidFill>
                  <a:schemeClr val="accent2"/>
                </a:solidFill>
              </a:rPr>
              <a:t>Entiendo que no. Por una parte, por el principio de jerarquía y el de condición más beneficiosa  la normativa a más decibelios empeoraría las condiciones de la Unión Europea, y se supone que más de 140 decibelios empeora las condiciones por más contaminación acústica. </a:t>
            </a:r>
            <a:endParaRPr sz="2000" dirty="0">
              <a:solidFill>
                <a:schemeClr val="accent2"/>
              </a:solidFill>
            </a:endParaRPr>
          </a:p>
          <a:p>
            <a:pPr marL="0" lvl="0" indent="0" algn="l" rtl="0">
              <a:lnSpc>
                <a:spcPct val="110000"/>
              </a:lnSpc>
              <a:spcBef>
                <a:spcPts val="1000"/>
              </a:spcBef>
              <a:spcAft>
                <a:spcPts val="0"/>
              </a:spcAft>
              <a:buClr>
                <a:schemeClr val="dk1"/>
              </a:buClr>
              <a:buSzPts val="1960"/>
              <a:buNone/>
            </a:pPr>
            <a:r>
              <a:rPr lang="es-ES" sz="1960" b="1" dirty="0"/>
              <a:t>3. Ordena jerárquicamente las siguientes normas. Convenio colectivo, contrato de trabajo de una trabajadora, Ley del Estatuto de los Trabajadores, Directiva de la Unión Europea, Reglamento,.</a:t>
            </a:r>
          </a:p>
          <a:p>
            <a:r>
              <a:rPr lang="es-ES" sz="2100" b="1" dirty="0">
                <a:solidFill>
                  <a:schemeClr val="accent2"/>
                </a:solidFill>
              </a:rPr>
              <a:t>Directiva de la Unión Europea &gt; Ley del Estatuto de los Trabajadores &gt; Reglamento&gt;Convenio colectivo&gt;Contrato de trabajo de una trabajadora</a:t>
            </a:r>
            <a:endParaRPr dirty="0"/>
          </a:p>
          <a:p>
            <a:pPr marL="0" lvl="0" indent="0" algn="l" rtl="0">
              <a:lnSpc>
                <a:spcPct val="110000"/>
              </a:lnSpc>
              <a:spcBef>
                <a:spcPts val="1000"/>
              </a:spcBef>
              <a:spcAft>
                <a:spcPts val="0"/>
              </a:spcAft>
              <a:buClr>
                <a:schemeClr val="dk1"/>
              </a:buClr>
              <a:buSzPts val="1960"/>
              <a:buNone/>
            </a:pPr>
            <a:r>
              <a:rPr lang="es-ES" sz="1960" b="1" dirty="0"/>
              <a:t>4.-Luis es propietario de una gestoría en la que trabajan, además de él, su hermano y uno de sus hijos, de 28 años.  ¿Puede contratarlos con un contrato laboral? Comenta todas las opciones.</a:t>
            </a:r>
          </a:p>
          <a:p>
            <a:pPr marL="114300" indent="0">
              <a:buNone/>
            </a:pPr>
            <a:r>
              <a:rPr lang="es-ES" dirty="0">
                <a:solidFill>
                  <a:schemeClr val="accent2"/>
                </a:solidFill>
              </a:rPr>
              <a:t>Luis tendrá que ser autónomo. </a:t>
            </a:r>
          </a:p>
          <a:p>
            <a:pPr marL="114300" indent="0">
              <a:buNone/>
            </a:pPr>
            <a:r>
              <a:rPr lang="es-ES" dirty="0">
                <a:solidFill>
                  <a:schemeClr val="accent2"/>
                </a:solidFill>
              </a:rPr>
              <a:t>Su hermano, podrá tenerlo siempre que viva fuera del hogar familiar de Luis y por sus propios medios, sino es el caso, tendrá que darse de alta como autónomo colaborador (por su relación de segundo grado con Luis)</a:t>
            </a:r>
          </a:p>
          <a:p>
            <a:pPr marL="114300" indent="0">
              <a:buNone/>
            </a:pPr>
            <a:r>
              <a:rPr lang="es-ES" dirty="0">
                <a:solidFill>
                  <a:schemeClr val="accent2"/>
                </a:solidFill>
              </a:rPr>
              <a:t>El hijo de Luis, si vive dentro del mismo hogar familiar,  podrá tener un contrato laboral, pero sin desempleo. Si vive fuera del hogar familiar, por sus propios medios, si podrá tener un contrato laboral.</a:t>
            </a:r>
            <a:endParaRPr dirty="0">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body" idx="1"/>
          </p:nvPr>
        </p:nvSpPr>
        <p:spPr>
          <a:xfrm>
            <a:off x="490329" y="649358"/>
            <a:ext cx="11171583" cy="5418520"/>
          </a:xfrm>
          <a:prstGeom prst="rect">
            <a:avLst/>
          </a:prstGeom>
          <a:solidFill>
            <a:srgbClr val="F2F2F2"/>
          </a:solid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ts val="2380"/>
              <a:buChar char="•"/>
            </a:pPr>
            <a:r>
              <a:rPr lang="es-ES" sz="2380" b="1" dirty="0"/>
              <a:t>5. Determina la validez de los siguientes periodos de prueba: </a:t>
            </a:r>
            <a:endParaRPr dirty="0"/>
          </a:p>
          <a:p>
            <a:pPr marL="228600" lvl="0" indent="-228600" algn="just" rtl="0">
              <a:lnSpc>
                <a:spcPct val="110000"/>
              </a:lnSpc>
              <a:spcBef>
                <a:spcPts val="1000"/>
              </a:spcBef>
              <a:spcAft>
                <a:spcPts val="0"/>
              </a:spcAft>
              <a:buClr>
                <a:schemeClr val="dk1"/>
              </a:buClr>
              <a:buSzPts val="2380"/>
              <a:buChar char="•"/>
            </a:pPr>
            <a:r>
              <a:rPr lang="es-ES" sz="2380" dirty="0"/>
              <a:t>a) Óscar, técnico superior en Administración y Finanzas, celebró un contrato indefinido con la empresa </a:t>
            </a:r>
            <a:r>
              <a:rPr lang="es-ES" sz="2380" dirty="0" err="1"/>
              <a:t>Rehusa</a:t>
            </a:r>
            <a:r>
              <a:rPr lang="es-ES" sz="2380" dirty="0"/>
              <a:t>, S.A., para ocupar el puesto de contable. En este contrato se estipuló un periodo de prueba de seis meses. Óscar es un cualificado profesional que lleva quince años trabajando como contable en otras empresas. </a:t>
            </a:r>
          </a:p>
          <a:p>
            <a:pPr marL="0" lvl="0" indent="0" algn="just" rtl="0">
              <a:lnSpc>
                <a:spcPct val="110000"/>
              </a:lnSpc>
              <a:spcBef>
                <a:spcPts val="1000"/>
              </a:spcBef>
              <a:spcAft>
                <a:spcPts val="0"/>
              </a:spcAft>
              <a:buClr>
                <a:schemeClr val="dk1"/>
              </a:buClr>
              <a:buSzPts val="2380"/>
              <a:buNone/>
            </a:pPr>
            <a:r>
              <a:rPr lang="es-ES" sz="1400" dirty="0"/>
              <a:t>      </a:t>
            </a:r>
            <a:r>
              <a:rPr lang="es-ES" sz="1400" dirty="0">
                <a:solidFill>
                  <a:schemeClr val="accent2"/>
                </a:solidFill>
              </a:rPr>
              <a:t>No depende de la experiencia, sino de que la empresa lo conozca, por tanto, está bien que tenga el periodo de prueba. Si podría mantener el periodo de prueba.</a:t>
            </a:r>
            <a:endParaRPr sz="14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b) Amaya celebró un contrato indefinido con la empresa MEC, S.A., para ocupar un puesto de auxiliar administrativo, estipulándose un periodo de prueba de seis meses. Amaya trabajó en 2015, y durante seis meses, en esta misma empresa, ocupando idéntico puesto, con un contrato eventual por circunstancias de la producción. </a:t>
            </a:r>
          </a:p>
          <a:p>
            <a:pPr marL="0" lvl="0" indent="0" algn="just" rtl="0">
              <a:lnSpc>
                <a:spcPct val="110000"/>
              </a:lnSpc>
              <a:spcBef>
                <a:spcPts val="1000"/>
              </a:spcBef>
              <a:spcAft>
                <a:spcPts val="0"/>
              </a:spcAft>
              <a:buClr>
                <a:schemeClr val="dk1"/>
              </a:buClr>
              <a:buSzPts val="2380"/>
              <a:buNone/>
            </a:pPr>
            <a:r>
              <a:rPr lang="es-ES" sz="1500" dirty="0">
                <a:solidFill>
                  <a:schemeClr val="accent2"/>
                </a:solidFill>
              </a:rPr>
              <a:t>No es aplicable, ya que lleva tiempo en la empresa en la misma categoría.</a:t>
            </a:r>
            <a:endParaRPr sz="1500" dirty="0">
              <a:solidFill>
                <a:schemeClr val="accent2"/>
              </a:solidFill>
            </a:endParaRPr>
          </a:p>
          <a:p>
            <a:pPr marL="228600" lvl="0" indent="-228600" algn="just" rtl="0">
              <a:lnSpc>
                <a:spcPct val="110000"/>
              </a:lnSpc>
              <a:spcBef>
                <a:spcPts val="1000"/>
              </a:spcBef>
              <a:spcAft>
                <a:spcPts val="0"/>
              </a:spcAft>
              <a:buClr>
                <a:schemeClr val="dk1"/>
              </a:buClr>
              <a:buSzPts val="2380"/>
              <a:buChar char="•"/>
            </a:pPr>
            <a:r>
              <a:rPr lang="es-ES" sz="2380" dirty="0"/>
              <a:t>c) Rosario fue contratada en julio de 2015 bajo la modalidad de obra o servicio. La categoría y funciones a realizar fueron las de auxiliar de clínica, pactándose verbalmente un periodo de prueba de dos meses. </a:t>
            </a:r>
          </a:p>
          <a:p>
            <a:pPr marL="0" lvl="0" indent="0" algn="just" rtl="0">
              <a:lnSpc>
                <a:spcPct val="110000"/>
              </a:lnSpc>
              <a:spcBef>
                <a:spcPts val="1000"/>
              </a:spcBef>
              <a:spcAft>
                <a:spcPts val="0"/>
              </a:spcAft>
              <a:buClr>
                <a:schemeClr val="dk1"/>
              </a:buClr>
              <a:buSzPts val="2380"/>
              <a:buNone/>
            </a:pPr>
            <a:r>
              <a:rPr lang="es-ES" sz="2380" dirty="0">
                <a:solidFill>
                  <a:schemeClr val="accent2"/>
                </a:solidFill>
              </a:rPr>
              <a:t>No es válido, porque no se lo han estipulado en el contrato, solo verbalmente.</a:t>
            </a:r>
            <a:endParaRPr dirty="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
          <p:cNvSpPr/>
          <p:nvPr/>
        </p:nvSpPr>
        <p:spPr>
          <a:xfrm>
            <a:off x="0" y="0"/>
            <a:ext cx="4059050" cy="6858000"/>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 name="Google Shape;115;p2"/>
          <p:cNvSpPr txBox="1">
            <a:spLocks noGrp="1"/>
          </p:cNvSpPr>
          <p:nvPr>
            <p:ph type="title"/>
          </p:nvPr>
        </p:nvSpPr>
        <p:spPr>
          <a:xfrm>
            <a:off x="838200" y="1412488"/>
            <a:ext cx="2899189" cy="436384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4000"/>
              <a:buFont typeface="Calibri"/>
              <a:buNone/>
            </a:pPr>
            <a:r>
              <a:rPr lang="es-ES" sz="4000" b="1" dirty="0">
                <a:solidFill>
                  <a:srgbClr val="FFFFFF"/>
                </a:solidFill>
              </a:rPr>
              <a:t>TEMARIO</a:t>
            </a:r>
            <a:endParaRPr dirty="0"/>
          </a:p>
        </p:txBody>
      </p:sp>
      <p:sp>
        <p:nvSpPr>
          <p:cNvPr id="116" name="Google Shape;116;p2"/>
          <p:cNvSpPr txBox="1">
            <a:spLocks noGrp="1"/>
          </p:cNvSpPr>
          <p:nvPr>
            <p:ph type="body" idx="1"/>
          </p:nvPr>
        </p:nvSpPr>
        <p:spPr>
          <a:xfrm>
            <a:off x="4380855" y="331304"/>
            <a:ext cx="3570438" cy="6042991"/>
          </a:xfrm>
          <a:prstGeom prst="rect">
            <a:avLst/>
          </a:prstGeom>
          <a:solidFill>
            <a:srgbClr val="D8E2F3"/>
          </a:solid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2015"/>
              <a:buNone/>
            </a:pPr>
            <a:r>
              <a:rPr lang="es-ES" sz="2015" b="1" dirty="0"/>
              <a:t>PARTE 1: JURÍDICA</a:t>
            </a:r>
            <a:endParaRPr dirty="0"/>
          </a:p>
          <a:p>
            <a:pPr marL="0" lvl="0" indent="0" algn="l" rtl="0">
              <a:lnSpc>
                <a:spcPct val="110000"/>
              </a:lnSpc>
              <a:spcBef>
                <a:spcPts val="1000"/>
              </a:spcBef>
              <a:spcAft>
                <a:spcPts val="0"/>
              </a:spcAft>
              <a:buClr>
                <a:schemeClr val="dk1"/>
              </a:buClr>
              <a:buSzPts val="1550"/>
              <a:buNone/>
            </a:pPr>
            <a:endParaRPr sz="1550" b="1" dirty="0"/>
          </a:p>
          <a:p>
            <a:pPr marL="228600" lvl="0" indent="-228600" algn="l" rtl="0">
              <a:lnSpc>
                <a:spcPct val="110000"/>
              </a:lnSpc>
              <a:spcBef>
                <a:spcPts val="1000"/>
              </a:spcBef>
              <a:spcAft>
                <a:spcPts val="0"/>
              </a:spcAft>
              <a:buClr>
                <a:schemeClr val="dk1"/>
              </a:buClr>
              <a:buSzPts val="1550"/>
              <a:buChar char="•"/>
            </a:pPr>
            <a:r>
              <a:rPr lang="es-ES" sz="1550" dirty="0"/>
              <a:t>TEMA 1: Introducción al Derecho Laboral</a:t>
            </a:r>
            <a:endParaRPr dirty="0"/>
          </a:p>
          <a:p>
            <a:pPr marL="228600" lvl="0" indent="-228600" algn="l" rtl="0">
              <a:lnSpc>
                <a:spcPct val="110000"/>
              </a:lnSpc>
              <a:spcBef>
                <a:spcPts val="1000"/>
              </a:spcBef>
              <a:spcAft>
                <a:spcPts val="0"/>
              </a:spcAft>
              <a:buClr>
                <a:schemeClr val="dk1"/>
              </a:buClr>
              <a:buSzPts val="1550"/>
              <a:buChar char="•"/>
            </a:pPr>
            <a:r>
              <a:rPr lang="es-ES" sz="1550" dirty="0"/>
              <a:t>TEMA 2: Tipos de contrato. </a:t>
            </a:r>
            <a:r>
              <a:rPr lang="es-ES" sz="1550" dirty="0">
                <a:solidFill>
                  <a:schemeClr val="accent2"/>
                </a:solidFill>
              </a:rPr>
              <a:t>(No entra en el examen)</a:t>
            </a:r>
            <a:endParaRPr dirty="0">
              <a:solidFill>
                <a:schemeClr val="accent2"/>
              </a:solidFill>
            </a:endParaRPr>
          </a:p>
          <a:p>
            <a:pPr marL="228600" lvl="0" indent="-228600" algn="l" rtl="0">
              <a:lnSpc>
                <a:spcPct val="110000"/>
              </a:lnSpc>
              <a:spcBef>
                <a:spcPts val="1000"/>
              </a:spcBef>
              <a:spcAft>
                <a:spcPts val="0"/>
              </a:spcAft>
              <a:buClr>
                <a:schemeClr val="dk1"/>
              </a:buClr>
              <a:buSzPts val="1550"/>
              <a:buChar char="•"/>
            </a:pPr>
            <a:r>
              <a:rPr lang="es-ES" sz="1550" dirty="0"/>
              <a:t>TEMA 3: Introducción a la </a:t>
            </a:r>
            <a:endParaRPr dirty="0"/>
          </a:p>
          <a:p>
            <a:pPr marL="228600" lvl="0" indent="-228600" algn="l" rtl="0">
              <a:lnSpc>
                <a:spcPct val="110000"/>
              </a:lnSpc>
              <a:spcBef>
                <a:spcPts val="1000"/>
              </a:spcBef>
              <a:spcAft>
                <a:spcPts val="0"/>
              </a:spcAft>
              <a:buClr>
                <a:schemeClr val="dk1"/>
              </a:buClr>
              <a:buSzPts val="1550"/>
              <a:buChar char="•"/>
            </a:pPr>
            <a:r>
              <a:rPr lang="es-ES" sz="1550" dirty="0"/>
              <a:t>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4: Prestaciones de la Seguridad Social</a:t>
            </a:r>
            <a:endParaRPr dirty="0"/>
          </a:p>
          <a:p>
            <a:pPr marL="228600" lvl="0" indent="-228600" algn="l" rtl="0">
              <a:lnSpc>
                <a:spcPct val="110000"/>
              </a:lnSpc>
              <a:spcBef>
                <a:spcPts val="1000"/>
              </a:spcBef>
              <a:spcAft>
                <a:spcPts val="0"/>
              </a:spcAft>
              <a:buClr>
                <a:schemeClr val="dk1"/>
              </a:buClr>
              <a:buSzPts val="1550"/>
              <a:buChar char="•"/>
            </a:pPr>
            <a:r>
              <a:rPr lang="es-ES" sz="1550" dirty="0"/>
              <a:t>TEMA 5: Jornada de trabajo. Permisos y salarios.</a:t>
            </a:r>
            <a:endParaRPr dirty="0"/>
          </a:p>
          <a:p>
            <a:pPr marL="228600" lvl="0" indent="-228600" algn="l" rtl="0">
              <a:lnSpc>
                <a:spcPct val="110000"/>
              </a:lnSpc>
              <a:spcBef>
                <a:spcPts val="1000"/>
              </a:spcBef>
              <a:spcAft>
                <a:spcPts val="0"/>
              </a:spcAft>
              <a:buClr>
                <a:schemeClr val="dk1"/>
              </a:buClr>
              <a:buSzPts val="1550"/>
              <a:buChar char="•"/>
            </a:pPr>
            <a:r>
              <a:rPr lang="es-ES" sz="1550" dirty="0"/>
              <a:t>TEMA 6: La nómina</a:t>
            </a:r>
            <a:endParaRPr dirty="0"/>
          </a:p>
        </p:txBody>
      </p:sp>
      <p:cxnSp>
        <p:nvCxnSpPr>
          <p:cNvPr id="117" name="Google Shape;117;p2"/>
          <p:cNvCxnSpPr/>
          <p:nvPr/>
        </p:nvCxnSpPr>
        <p:spPr>
          <a:xfrm>
            <a:off x="8129871" y="1412488"/>
            <a:ext cx="0" cy="3657600"/>
          </a:xfrm>
          <a:prstGeom prst="straightConnector1">
            <a:avLst/>
          </a:prstGeom>
          <a:noFill/>
          <a:ln w="12700" cap="flat" cmpd="sng">
            <a:solidFill>
              <a:srgbClr val="7F7F7F"/>
            </a:solidFill>
            <a:prstDash val="solid"/>
            <a:miter lim="800000"/>
            <a:headEnd type="none" w="sm" len="sm"/>
            <a:tailEnd type="none" w="sm" len="sm"/>
          </a:ln>
        </p:spPr>
      </p:cxnSp>
      <p:sp>
        <p:nvSpPr>
          <p:cNvPr id="118" name="Google Shape;118;p2"/>
          <p:cNvSpPr txBox="1">
            <a:spLocks noGrp="1"/>
          </p:cNvSpPr>
          <p:nvPr>
            <p:ph type="body" idx="2"/>
          </p:nvPr>
        </p:nvSpPr>
        <p:spPr>
          <a:xfrm>
            <a:off x="8451604" y="331304"/>
            <a:ext cx="3197701" cy="6042991"/>
          </a:xfrm>
          <a:prstGeom prst="rect">
            <a:avLst/>
          </a:prstGeom>
          <a:solidFill>
            <a:srgbClr val="D8E2F3"/>
          </a:solidFill>
          <a:ln>
            <a:noFill/>
          </a:ln>
        </p:spPr>
        <p:txBody>
          <a:bodyPr spcFirstLastPara="1" wrap="square" lIns="91425" tIns="45700" rIns="91425" bIns="45700" anchor="t" anchorCtr="0">
            <a:normAutofit/>
          </a:bodyPr>
          <a:lstStyle/>
          <a:p>
            <a:pPr marL="228600" lvl="0" indent="-130175" algn="l" rtl="0">
              <a:lnSpc>
                <a:spcPct val="130000"/>
              </a:lnSpc>
              <a:spcBef>
                <a:spcPts val="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015"/>
              <a:buNone/>
            </a:pPr>
            <a:r>
              <a:rPr lang="es-ES" sz="2015" b="1"/>
              <a:t>PARTE 2: PREVENCIÓN RIESGOS LABORALES</a:t>
            </a:r>
            <a:endParaRPr/>
          </a:p>
          <a:p>
            <a:pPr marL="228600" lvl="0" indent="-130175" algn="l" rtl="0">
              <a:lnSpc>
                <a:spcPct val="130000"/>
              </a:lnSpc>
              <a:spcBef>
                <a:spcPts val="1000"/>
              </a:spcBef>
              <a:spcAft>
                <a:spcPts val="0"/>
              </a:spcAft>
              <a:buClr>
                <a:schemeClr val="dk1"/>
              </a:buClr>
              <a:buSzPts val="1550"/>
              <a:buNone/>
            </a:pPr>
            <a:endParaRPr sz="1550" b="1"/>
          </a:p>
          <a:p>
            <a:pPr marL="228600" lvl="0" indent="-228600" algn="l" rtl="0">
              <a:lnSpc>
                <a:spcPct val="130000"/>
              </a:lnSpc>
              <a:spcBef>
                <a:spcPts val="1000"/>
              </a:spcBef>
              <a:spcAft>
                <a:spcPts val="0"/>
              </a:spcAft>
              <a:buClr>
                <a:schemeClr val="dk1"/>
              </a:buClr>
              <a:buSzPts val="1550"/>
              <a:buFont typeface="Noto Sans Symbols"/>
              <a:buChar char="▪"/>
            </a:pPr>
            <a:r>
              <a:rPr lang="es-ES" sz="1550"/>
              <a:t>Salud laboral.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Planes de prevención.</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Primeros auxilios.</a:t>
            </a:r>
            <a:endParaRPr/>
          </a:p>
          <a:p>
            <a:pPr marL="0" lvl="0" indent="0" algn="l" rtl="0">
              <a:lnSpc>
                <a:spcPct val="130000"/>
              </a:lnSpc>
              <a:spcBef>
                <a:spcPts val="1000"/>
              </a:spcBef>
              <a:spcAft>
                <a:spcPts val="0"/>
              </a:spcAft>
              <a:buClr>
                <a:schemeClr val="dk1"/>
              </a:buClr>
              <a:buSzPts val="1550"/>
              <a:buNone/>
            </a:pPr>
            <a:endParaRPr sz="1550" b="1"/>
          </a:p>
          <a:p>
            <a:pPr marL="0" lvl="0" indent="0" algn="l" rtl="0">
              <a:lnSpc>
                <a:spcPct val="130000"/>
              </a:lnSpc>
              <a:spcBef>
                <a:spcPts val="1000"/>
              </a:spcBef>
              <a:spcAft>
                <a:spcPts val="0"/>
              </a:spcAft>
              <a:buClr>
                <a:schemeClr val="dk1"/>
              </a:buClr>
              <a:buSzPts val="2247"/>
              <a:buNone/>
            </a:pPr>
            <a:r>
              <a:rPr lang="es-ES" sz="2247" b="1"/>
              <a:t>PARTE 3: BÚSQUEDA ACTIVA DE EMPLEO </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marca personal</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El CV</a:t>
            </a:r>
            <a:endParaRPr/>
          </a:p>
          <a:p>
            <a:pPr marL="228600" lvl="0" indent="-228600" algn="l" rtl="0">
              <a:lnSpc>
                <a:spcPct val="130000"/>
              </a:lnSpc>
              <a:spcBef>
                <a:spcPts val="1000"/>
              </a:spcBef>
              <a:spcAft>
                <a:spcPts val="0"/>
              </a:spcAft>
              <a:buClr>
                <a:schemeClr val="dk1"/>
              </a:buClr>
              <a:buSzPts val="1550"/>
              <a:buFont typeface="Noto Sans Symbols"/>
              <a:buChar char="▪"/>
            </a:pPr>
            <a:r>
              <a:rPr lang="es-ES" sz="1550"/>
              <a:t>La entrevista</a:t>
            </a:r>
            <a:endParaRPr/>
          </a:p>
          <a:p>
            <a:pPr marL="228600" lvl="0" indent="-130175" algn="l" rtl="0">
              <a:lnSpc>
                <a:spcPct val="130000"/>
              </a:lnSpc>
              <a:spcBef>
                <a:spcPts val="1000"/>
              </a:spcBef>
              <a:spcAft>
                <a:spcPts val="0"/>
              </a:spcAft>
              <a:buClr>
                <a:schemeClr val="dk1"/>
              </a:buClr>
              <a:buSzPts val="1550"/>
              <a:buNone/>
            </a:pPr>
            <a:endParaRPr sz="15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4" name="Google Shape;124;p3"/>
          <p:cNvSpPr txBox="1">
            <a:spLocks noGrp="1"/>
          </p:cNvSpPr>
          <p:nvPr>
            <p:ph type="ctrTitle"/>
          </p:nvPr>
        </p:nvSpPr>
        <p:spPr>
          <a:xfrm>
            <a:off x="642257" y="4525347"/>
            <a:ext cx="6939722" cy="173736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6000"/>
              <a:buFont typeface="Calibri"/>
              <a:buNone/>
            </a:pPr>
            <a:r>
              <a:rPr lang="es-ES"/>
              <a:t>TEMA 1</a:t>
            </a:r>
            <a:endParaRPr/>
          </a:p>
        </p:txBody>
      </p:sp>
      <p:sp>
        <p:nvSpPr>
          <p:cNvPr id="125" name="Google Shape;125;p3"/>
          <p:cNvSpPr txBox="1">
            <a:spLocks noGrp="1"/>
          </p:cNvSpPr>
          <p:nvPr>
            <p:ph type="subTitle" idx="1"/>
          </p:nvPr>
        </p:nvSpPr>
        <p:spPr>
          <a:xfrm>
            <a:off x="8050762" y="4525347"/>
            <a:ext cx="3211288" cy="1737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s-ES" b="1" dirty="0"/>
              <a:t>Introducción al Derecho laboral</a:t>
            </a:r>
            <a:endParaRPr dirty="0"/>
          </a:p>
        </p:txBody>
      </p:sp>
      <p:sp>
        <p:nvSpPr>
          <p:cNvPr id="126" name="Google Shape;126;p3"/>
          <p:cNvSpPr/>
          <p:nvPr/>
        </p:nvSpPr>
        <p:spPr>
          <a:xfrm>
            <a:off x="588567" y="620480"/>
            <a:ext cx="2243800" cy="2243796"/>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3395001" y="2466604"/>
            <a:ext cx="962395" cy="962395"/>
          </a:xfrm>
          <a:prstGeom prst="ellipse">
            <a:avLst/>
          </a:prstGeom>
          <a:solidFill>
            <a:srgbClr val="364E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3"/>
          <p:cNvSpPr/>
          <p:nvPr/>
        </p:nvSpPr>
        <p:spPr>
          <a:xfrm>
            <a:off x="5125829" y="2327988"/>
            <a:ext cx="293695" cy="293695"/>
          </a:xfrm>
          <a:prstGeom prst="ellipse">
            <a:avLst/>
          </a:prstGeom>
          <a:solidFill>
            <a:srgbClr val="D191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9" name="Google Shape;129;p3"/>
          <p:cNvPicPr preferRelativeResize="0"/>
          <p:nvPr/>
        </p:nvPicPr>
        <p:blipFill rotWithShape="1">
          <a:blip r:embed="rId3">
            <a:alphaModFix/>
          </a:blip>
          <a:srcRect l="26930" r="2861" b="-1"/>
          <a:stretch/>
        </p:blipFill>
        <p:spPr>
          <a:xfrm>
            <a:off x="6492113" y="10"/>
            <a:ext cx="5699887" cy="4059234"/>
          </a:xfrm>
          <a:custGeom>
            <a:avLst/>
            <a:gdLst/>
            <a:ahLst/>
            <a:cxnLst/>
            <a:rect l="l" t="t" r="r" b="b"/>
            <a:pathLst>
              <a:path w="5699887" h="4059244" extrusionOk="0">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noFill/>
          <a:ln>
            <a:noFill/>
          </a:ln>
        </p:spPr>
      </p:pic>
      <p:cxnSp>
        <p:nvCxnSpPr>
          <p:cNvPr id="130" name="Google Shape;130;p3"/>
          <p:cNvCxnSpPr/>
          <p:nvPr/>
        </p:nvCxnSpPr>
        <p:spPr>
          <a:xfrm>
            <a:off x="7800392" y="4525347"/>
            <a:ext cx="0" cy="1737360"/>
          </a:xfrm>
          <a:prstGeom prst="straightConnector1">
            <a:avLst/>
          </a:prstGeom>
          <a:noFill/>
          <a:ln w="19050" cap="sq" cmpd="sng">
            <a:solidFill>
              <a:schemeClr val="dk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4"/>
          <p:cNvSpPr/>
          <p:nvPr/>
        </p:nvSpPr>
        <p:spPr>
          <a:xfrm rot="10800000" flipH="1">
            <a:off x="-1" y="-1"/>
            <a:ext cx="4403709" cy="6858001"/>
          </a:xfrm>
          <a:custGeom>
            <a:avLst/>
            <a:gdLst/>
            <a:ahLst/>
            <a:cxnLst/>
            <a:rect l="l" t="t" r="r" b="b"/>
            <a:pathLst>
              <a:path w="4403709" h="6858001" extrusionOk="0">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solidFill>
            <a:srgbClr val="414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136" name="Google Shape;136;p4"/>
          <p:cNvGrpSpPr/>
          <p:nvPr/>
        </p:nvGrpSpPr>
        <p:grpSpPr>
          <a:xfrm>
            <a:off x="3315292" y="0"/>
            <a:ext cx="2436813" cy="6858001"/>
            <a:chOff x="1320800" y="0"/>
            <a:chExt cx="2436813" cy="6858001"/>
          </a:xfrm>
        </p:grpSpPr>
        <p:sp>
          <p:nvSpPr>
            <p:cNvPr id="137" name="Google Shape;137;p4"/>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txBody>
            <a:bodyPr/>
            <a:lstStyle/>
            <a:p>
              <a:endParaRPr lang="es-ES"/>
            </a:p>
          </p:txBody>
        </p:sp>
        <p:sp>
          <p:nvSpPr>
            <p:cNvPr id="138" name="Google Shape;138;p4"/>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txBody>
            <a:bodyPr/>
            <a:lstStyle/>
            <a:p>
              <a:endParaRPr lang="es-ES"/>
            </a:p>
          </p:txBody>
        </p:sp>
        <p:sp>
          <p:nvSpPr>
            <p:cNvPr id="139" name="Google Shape;139;p4"/>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txBody>
            <a:bodyPr/>
            <a:lstStyle/>
            <a:p>
              <a:endParaRPr lang="es-ES"/>
            </a:p>
          </p:txBody>
        </p:sp>
        <p:sp>
          <p:nvSpPr>
            <p:cNvPr id="140" name="Google Shape;140;p4"/>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1F3864"/>
            </a:solidFill>
            <a:ln>
              <a:noFill/>
            </a:ln>
          </p:spPr>
          <p:txBody>
            <a:bodyPr/>
            <a:lstStyle/>
            <a:p>
              <a:endParaRPr lang="es-ES"/>
            </a:p>
          </p:txBody>
        </p:sp>
        <p:sp>
          <p:nvSpPr>
            <p:cNvPr id="141" name="Google Shape;141;p4"/>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2F5496"/>
            </a:solidFill>
            <a:ln>
              <a:noFill/>
            </a:ln>
          </p:spPr>
          <p:txBody>
            <a:bodyPr/>
            <a:lstStyle/>
            <a:p>
              <a:endParaRPr lang="es-ES"/>
            </a:p>
          </p:txBody>
        </p:sp>
        <p:sp>
          <p:nvSpPr>
            <p:cNvPr id="142" name="Google Shape;142;p4"/>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s-ES"/>
            </a:p>
          </p:txBody>
        </p:sp>
      </p:grpSp>
      <p:sp>
        <p:nvSpPr>
          <p:cNvPr id="143" name="Google Shape;143;p4"/>
          <p:cNvSpPr txBox="1"/>
          <p:nvPr/>
        </p:nvSpPr>
        <p:spPr>
          <a:xfrm>
            <a:off x="535020" y="685800"/>
            <a:ext cx="2780271" cy="51054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ES" sz="4000" b="1" i="0" u="none" strike="noStrike" cap="none">
                <a:solidFill>
                  <a:srgbClr val="FFFFFF"/>
                </a:solidFill>
                <a:latin typeface="Calibri"/>
                <a:ea typeface="Calibri"/>
                <a:cs typeface="Calibri"/>
                <a:sym typeface="Calibri"/>
              </a:rPr>
              <a:t>ÍNDICE</a:t>
            </a:r>
            <a:endParaRPr/>
          </a:p>
        </p:txBody>
      </p:sp>
      <p:grpSp>
        <p:nvGrpSpPr>
          <p:cNvPr id="144" name="Google Shape;144;p4"/>
          <p:cNvGrpSpPr/>
          <p:nvPr/>
        </p:nvGrpSpPr>
        <p:grpSpPr>
          <a:xfrm>
            <a:off x="5010150" y="359596"/>
            <a:ext cx="6492875" cy="6164494"/>
            <a:chOff x="0" y="130709"/>
            <a:chExt cx="6492875" cy="4843981"/>
          </a:xfrm>
          <a:solidFill>
            <a:schemeClr val="accent3">
              <a:lumMod val="20000"/>
              <a:lumOff val="80000"/>
            </a:schemeClr>
          </a:solidFill>
        </p:grpSpPr>
        <p:sp>
          <p:nvSpPr>
            <p:cNvPr id="145" name="Google Shape;145;p4"/>
            <p:cNvSpPr/>
            <p:nvPr/>
          </p:nvSpPr>
          <p:spPr>
            <a:xfrm>
              <a:off x="0" y="13070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txBox="1"/>
            <p:nvPr/>
          </p:nvSpPr>
          <p:spPr>
            <a:xfrm>
              <a:off x="19904" y="15061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1.- EL CONTRATO DE TRABAJO</a:t>
              </a:r>
              <a:endParaRPr sz="1700" b="0" i="0" u="none" strike="noStrike" cap="none">
                <a:solidFill>
                  <a:schemeClr val="dk1"/>
                </a:solidFill>
                <a:latin typeface="Calibri"/>
                <a:ea typeface="Calibri"/>
                <a:cs typeface="Calibri"/>
                <a:sym typeface="Calibri"/>
              </a:endParaRPr>
            </a:p>
          </p:txBody>
        </p:sp>
        <p:sp>
          <p:nvSpPr>
            <p:cNvPr id="147" name="Google Shape;147;p4"/>
            <p:cNvSpPr/>
            <p:nvPr/>
          </p:nvSpPr>
          <p:spPr>
            <a:xfrm>
              <a:off x="0" y="538454"/>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0" y="538454"/>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REQUISITOS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CARACTERÍSTICAS</a:t>
              </a:r>
              <a:endParaRPr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b="1" i="0" u="none" strike="noStrike" cap="none" dirty="0">
                  <a:solidFill>
                    <a:schemeClr val="dk1"/>
                  </a:solidFill>
                  <a:latin typeface="Calibri"/>
                  <a:ea typeface="Calibri"/>
                  <a:cs typeface="Calibri"/>
                  <a:sym typeface="Calibri"/>
                </a:rPr>
                <a:t>RELACIONES EXCLUIDAS Y RELACIONES ESPECIALES</a:t>
              </a:r>
              <a:endParaRPr b="0" i="0" u="none" strike="noStrike" cap="none" dirty="0">
                <a:solidFill>
                  <a:schemeClr val="dk1"/>
                </a:solidFill>
                <a:latin typeface="Calibri"/>
                <a:ea typeface="Calibri"/>
                <a:cs typeface="Calibri"/>
                <a:sym typeface="Calibri"/>
              </a:endParaRPr>
            </a:p>
          </p:txBody>
        </p:sp>
        <p:sp>
          <p:nvSpPr>
            <p:cNvPr id="149" name="Google Shape;149;p4"/>
            <p:cNvSpPr/>
            <p:nvPr/>
          </p:nvSpPr>
          <p:spPr>
            <a:xfrm>
              <a:off x="0" y="1207064"/>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txBox="1"/>
            <p:nvPr/>
          </p:nvSpPr>
          <p:spPr>
            <a:xfrm>
              <a:off x="19904" y="1226968"/>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2.-REGULACIÓN LEGAL</a:t>
              </a:r>
              <a:endParaRPr sz="1700" b="0" i="0" u="none" strike="noStrike" cap="none">
                <a:solidFill>
                  <a:schemeClr val="dk1"/>
                </a:solidFill>
                <a:latin typeface="Calibri"/>
                <a:ea typeface="Calibri"/>
                <a:cs typeface="Calibri"/>
                <a:sym typeface="Calibri"/>
              </a:endParaRPr>
            </a:p>
          </p:txBody>
        </p:sp>
        <p:sp>
          <p:nvSpPr>
            <p:cNvPr id="151" name="Google Shape;151;p4"/>
            <p:cNvSpPr/>
            <p:nvPr/>
          </p:nvSpPr>
          <p:spPr>
            <a:xfrm>
              <a:off x="0" y="1614809"/>
              <a:ext cx="6492875" cy="668609"/>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txBox="1"/>
            <p:nvPr/>
          </p:nvSpPr>
          <p:spPr>
            <a:xfrm>
              <a:off x="0" y="1614809"/>
              <a:ext cx="6492875" cy="668609"/>
            </a:xfrm>
            <a:prstGeom prst="rect">
              <a:avLst/>
            </a:prstGeom>
            <a:grpFill/>
            <a:ln>
              <a:noFill/>
            </a:ln>
          </p:spPr>
          <p:txBody>
            <a:bodyPr spcFirstLastPara="1" wrap="square" lIns="206125" tIns="21575" rIns="120900" bIns="21575" anchor="t" anchorCtr="0">
              <a:noAutofit/>
            </a:bodyPr>
            <a:lstStyle/>
            <a:p>
              <a:pPr marL="114300" marR="0" lvl="1" indent="-114300" algn="l" rtl="0">
                <a:lnSpc>
                  <a:spcPct val="90000"/>
                </a:lnSpc>
                <a:spcBef>
                  <a:spcPts val="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PIRÁMIDE NORMATIVA</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LEY, CONVENIO COLECTIVO, CONTRATO</a:t>
              </a:r>
              <a:endParaRPr sz="1600" b="0" i="0" u="none" strike="noStrike" cap="none" dirty="0">
                <a:solidFill>
                  <a:schemeClr val="dk1"/>
                </a:solidFill>
                <a:latin typeface="Calibri"/>
                <a:ea typeface="Calibri"/>
                <a:cs typeface="Calibri"/>
                <a:sym typeface="Calibri"/>
              </a:endParaRPr>
            </a:p>
            <a:p>
              <a:pPr marL="114300" marR="0" lvl="1" indent="-114300" algn="l" rtl="0">
                <a:lnSpc>
                  <a:spcPct val="90000"/>
                </a:lnSpc>
                <a:spcBef>
                  <a:spcPts val="260"/>
                </a:spcBef>
                <a:spcAft>
                  <a:spcPts val="0"/>
                </a:spcAft>
                <a:buClr>
                  <a:schemeClr val="dk1"/>
                </a:buClr>
                <a:buSzPts val="1300"/>
                <a:buFont typeface="Calibri"/>
                <a:buChar char="•"/>
              </a:pPr>
              <a:r>
                <a:rPr lang="es-ES" sz="1600" b="1" i="0" u="none" strike="noStrike" cap="none" dirty="0">
                  <a:solidFill>
                    <a:schemeClr val="dk1"/>
                  </a:solidFill>
                  <a:latin typeface="Calibri"/>
                  <a:ea typeface="Calibri"/>
                  <a:cs typeface="Calibri"/>
                  <a:sym typeface="Calibri"/>
                </a:rPr>
                <a:t>PRINCIPIOS DEL DERECHO LABORAL</a:t>
              </a:r>
              <a:endParaRPr sz="1600" b="0" i="0" u="none" strike="noStrike" cap="none" dirty="0">
                <a:solidFill>
                  <a:schemeClr val="dk1"/>
                </a:solidFill>
                <a:latin typeface="Calibri"/>
                <a:ea typeface="Calibri"/>
                <a:cs typeface="Calibri"/>
                <a:sym typeface="Calibri"/>
              </a:endParaRPr>
            </a:p>
          </p:txBody>
        </p:sp>
        <p:sp>
          <p:nvSpPr>
            <p:cNvPr id="153" name="Google Shape;153;p4"/>
            <p:cNvSpPr/>
            <p:nvPr/>
          </p:nvSpPr>
          <p:spPr>
            <a:xfrm>
              <a:off x="0" y="2283419"/>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txBox="1"/>
            <p:nvPr/>
          </p:nvSpPr>
          <p:spPr>
            <a:xfrm>
              <a:off x="19904" y="2303323"/>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dirty="0">
                  <a:solidFill>
                    <a:schemeClr val="dk1"/>
                  </a:solidFill>
                  <a:latin typeface="Calibri"/>
                  <a:ea typeface="Calibri"/>
                  <a:cs typeface="Calibri"/>
                  <a:sym typeface="Calibri"/>
                </a:rPr>
                <a:t>3.- REQUISITOS PARA SER TRABAJADOR</a:t>
              </a:r>
              <a:endParaRPr sz="1700" b="0" i="0" u="none" strike="noStrike" cap="none" dirty="0">
                <a:solidFill>
                  <a:schemeClr val="dk1"/>
                </a:solidFill>
                <a:latin typeface="Calibri"/>
                <a:ea typeface="Calibri"/>
                <a:cs typeface="Calibri"/>
                <a:sym typeface="Calibri"/>
              </a:endParaRPr>
            </a:p>
          </p:txBody>
        </p:sp>
        <p:sp>
          <p:nvSpPr>
            <p:cNvPr id="155" name="Google Shape;155;p4"/>
            <p:cNvSpPr/>
            <p:nvPr/>
          </p:nvSpPr>
          <p:spPr>
            <a:xfrm>
              <a:off x="0" y="274012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txBox="1"/>
            <p:nvPr/>
          </p:nvSpPr>
          <p:spPr>
            <a:xfrm>
              <a:off x="19904" y="276002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4.-LA FORMA DEL CONTRATO</a:t>
              </a:r>
              <a:endParaRPr sz="1700" b="0" i="0" u="none" strike="noStrike" cap="none">
                <a:solidFill>
                  <a:schemeClr val="dk1"/>
                </a:solidFill>
                <a:latin typeface="Calibri"/>
                <a:ea typeface="Calibri"/>
                <a:cs typeface="Calibri"/>
                <a:sym typeface="Calibri"/>
              </a:endParaRPr>
            </a:p>
          </p:txBody>
        </p:sp>
        <p:sp>
          <p:nvSpPr>
            <p:cNvPr id="157" name="Google Shape;157;p4"/>
            <p:cNvSpPr/>
            <p:nvPr/>
          </p:nvSpPr>
          <p:spPr>
            <a:xfrm>
              <a:off x="0" y="3196830"/>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txBox="1"/>
            <p:nvPr/>
          </p:nvSpPr>
          <p:spPr>
            <a:xfrm>
              <a:off x="19904" y="3216734"/>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5.-CLÁUSULAS CONTRACTUALES</a:t>
              </a:r>
              <a:endParaRPr sz="1700" b="0" i="0" u="none" strike="noStrike" cap="none">
                <a:solidFill>
                  <a:schemeClr val="dk1"/>
                </a:solidFill>
                <a:latin typeface="Calibri"/>
                <a:ea typeface="Calibri"/>
                <a:cs typeface="Calibri"/>
                <a:sym typeface="Calibri"/>
              </a:endParaRPr>
            </a:p>
          </p:txBody>
        </p:sp>
        <p:sp>
          <p:nvSpPr>
            <p:cNvPr id="159" name="Google Shape;159;p4"/>
            <p:cNvSpPr/>
            <p:nvPr/>
          </p:nvSpPr>
          <p:spPr>
            <a:xfrm>
              <a:off x="0" y="365353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txBox="1"/>
            <p:nvPr/>
          </p:nvSpPr>
          <p:spPr>
            <a:xfrm>
              <a:off x="19904" y="367343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i="0" u="none" strike="noStrike" cap="none">
                  <a:solidFill>
                    <a:schemeClr val="dk1"/>
                  </a:solidFill>
                  <a:latin typeface="Calibri"/>
                  <a:ea typeface="Calibri"/>
                  <a:cs typeface="Calibri"/>
                  <a:sym typeface="Calibri"/>
                </a:rPr>
                <a:t>6.- PERIODO DE PRUEBA</a:t>
              </a:r>
              <a:endParaRPr sz="1700" b="0" i="0" u="none" strike="noStrike" cap="none">
                <a:solidFill>
                  <a:schemeClr val="dk1"/>
                </a:solidFill>
                <a:latin typeface="Calibri"/>
                <a:ea typeface="Calibri"/>
                <a:cs typeface="Calibri"/>
                <a:sym typeface="Calibri"/>
              </a:endParaRPr>
            </a:p>
          </p:txBody>
        </p:sp>
        <p:sp>
          <p:nvSpPr>
            <p:cNvPr id="163" name="Google Shape;163;p4"/>
            <p:cNvSpPr/>
            <p:nvPr/>
          </p:nvSpPr>
          <p:spPr>
            <a:xfrm>
              <a:off x="0" y="4566945"/>
              <a:ext cx="6492875" cy="407745"/>
            </a:xfrm>
            <a:prstGeom prst="roundRect">
              <a:avLst>
                <a:gd name="adj" fmla="val 16667"/>
              </a:avLst>
            </a:prstGeom>
            <a:gr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txBox="1"/>
            <p:nvPr/>
          </p:nvSpPr>
          <p:spPr>
            <a:xfrm>
              <a:off x="19904" y="4586849"/>
              <a:ext cx="6453067" cy="367937"/>
            </a:xfrm>
            <a:prstGeom prst="rect">
              <a:avLst/>
            </a:prstGeom>
            <a:grp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chemeClr val="dk1"/>
                </a:buClr>
                <a:buSzPts val="1700"/>
                <a:buFont typeface="Calibri"/>
                <a:buNone/>
              </a:pPr>
              <a:r>
                <a:rPr lang="es-ES" sz="1700" b="1" dirty="0">
                  <a:solidFill>
                    <a:schemeClr val="dk1"/>
                  </a:solidFill>
                  <a:latin typeface="Calibri"/>
                  <a:ea typeface="Calibri"/>
                  <a:cs typeface="Calibri"/>
                  <a:sym typeface="Calibri"/>
                </a:rPr>
                <a:t>7</a:t>
              </a:r>
              <a:r>
                <a:rPr lang="es-ES" sz="1700" b="1" i="0" u="none" strike="noStrike" cap="none" dirty="0">
                  <a:solidFill>
                    <a:schemeClr val="dk1"/>
                  </a:solidFill>
                  <a:latin typeface="Calibri"/>
                  <a:ea typeface="Calibri"/>
                  <a:cs typeface="Calibri"/>
                  <a:sym typeface="Calibri"/>
                </a:rPr>
                <a:t>.- PODERES DEL EMPRESARIO</a:t>
              </a:r>
              <a:endParaRPr sz="17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168"/>
        <p:cNvGrpSpPr/>
        <p:nvPr/>
      </p:nvGrpSpPr>
      <p:grpSpPr>
        <a:xfrm>
          <a:off x="0" y="0"/>
          <a:ext cx="0" cy="0"/>
          <a:chOff x="0" y="0"/>
          <a:chExt cx="0" cy="0"/>
        </a:xfrm>
      </p:grpSpPr>
      <p:sp>
        <p:nvSpPr>
          <p:cNvPr id="169" name="Google Shape;169;p5"/>
          <p:cNvSpPr txBox="1">
            <a:spLocks noGrp="1"/>
          </p:cNvSpPr>
          <p:nvPr>
            <p:ph type="title"/>
          </p:nvPr>
        </p:nvSpPr>
        <p:spPr>
          <a:xfrm>
            <a:off x="704209" y="635069"/>
            <a:ext cx="4509236" cy="597383"/>
          </a:xfrm>
          <a:prstGeom prst="rect">
            <a:avLst/>
          </a:prstGeom>
          <a:solidFill>
            <a:schemeClr val="lt1"/>
          </a:solid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1620"/>
              <a:buFont typeface="Calibri"/>
              <a:buNone/>
            </a:pPr>
            <a:br>
              <a:rPr lang="es-ES" sz="1620" b="1">
                <a:solidFill>
                  <a:schemeClr val="dk1"/>
                </a:solidFill>
              </a:rPr>
            </a:br>
            <a:br>
              <a:rPr lang="es-ES" sz="1620" b="1">
                <a:solidFill>
                  <a:schemeClr val="dk1"/>
                </a:solidFill>
              </a:rPr>
            </a:br>
            <a:r>
              <a:rPr lang="es-ES" sz="1620" b="1">
                <a:solidFill>
                  <a:schemeClr val="dk1"/>
                </a:solidFill>
              </a:rPr>
              <a:t>1.- CONTRATOS DE TRABAJO. </a:t>
            </a:r>
            <a:br>
              <a:rPr lang="es-ES" sz="1620" b="1">
                <a:solidFill>
                  <a:schemeClr val="dk1"/>
                </a:solidFill>
              </a:rPr>
            </a:br>
            <a:endParaRPr sz="1620">
              <a:solidFill>
                <a:schemeClr val="dk1"/>
              </a:solidFill>
            </a:endParaRPr>
          </a:p>
        </p:txBody>
      </p:sp>
      <p:sp>
        <p:nvSpPr>
          <p:cNvPr id="170" name="Google Shape;170;p5"/>
          <p:cNvSpPr txBox="1">
            <a:spLocks noGrp="1"/>
          </p:cNvSpPr>
          <p:nvPr>
            <p:ph type="body" idx="1"/>
          </p:nvPr>
        </p:nvSpPr>
        <p:spPr>
          <a:xfrm>
            <a:off x="720992" y="1669774"/>
            <a:ext cx="4492454" cy="3099762"/>
          </a:xfrm>
          <a:prstGeom prst="rect">
            <a:avLst/>
          </a:prstGeom>
          <a:solidFill>
            <a:schemeClr val="lt1"/>
          </a:solidFill>
          <a:ln>
            <a:noFill/>
          </a:ln>
        </p:spPr>
        <p:txBody>
          <a:bodyPr spcFirstLastPara="1" wrap="square" lIns="91425" tIns="45700" rIns="91425" bIns="45700" anchor="t" anchorCtr="0">
            <a:normAutofit lnSpcReduction="10000"/>
          </a:bodyPr>
          <a:lstStyle/>
          <a:p>
            <a:pPr marL="914400" lvl="2" indent="0" rtl="0">
              <a:lnSpc>
                <a:spcPct val="90000"/>
              </a:lnSpc>
              <a:spcBef>
                <a:spcPts val="0"/>
              </a:spcBef>
              <a:spcAft>
                <a:spcPts val="0"/>
              </a:spcAft>
              <a:buClr>
                <a:schemeClr val="lt1"/>
              </a:buClr>
              <a:buSzPts val="1800"/>
              <a:buNone/>
            </a:pPr>
            <a:r>
              <a:rPr lang="es-ES" sz="1200" b="1" dirty="0">
                <a:solidFill>
                  <a:schemeClr val="tx1"/>
                </a:solidFill>
              </a:rPr>
              <a:t>ACUERDO ENTRE EMPRESARIO Y TRABAJADOR QUE REGULA LAS CONDICIONES DE TRABAJO</a:t>
            </a:r>
            <a:endParaRPr sz="1200" b="1" dirty="0">
              <a:solidFill>
                <a:schemeClr val="tx1"/>
              </a:solidFill>
            </a:endParaRPr>
          </a:p>
          <a:p>
            <a:pPr marL="0" lvl="0" indent="0" algn="l" rtl="0">
              <a:lnSpc>
                <a:spcPct val="90000"/>
              </a:lnSpc>
              <a:spcBef>
                <a:spcPts val="1000"/>
              </a:spcBef>
              <a:spcAft>
                <a:spcPts val="0"/>
              </a:spcAft>
              <a:buClr>
                <a:schemeClr val="dk1"/>
              </a:buClr>
              <a:buSzPts val="1800"/>
              <a:buNone/>
            </a:pPr>
            <a:r>
              <a:rPr lang="es-ES" sz="1800" b="1" dirty="0">
                <a:solidFill>
                  <a:schemeClr val="tx1"/>
                </a:solidFill>
              </a:rPr>
              <a:t>REQUISITOS</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VOLUNTARIO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PERSONAL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RETRIBUIDO </a:t>
            </a: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RELACION DEPENDIENTE</a:t>
            </a:r>
            <a:endParaRPr dirty="0">
              <a:solidFill>
                <a:schemeClr val="tx1"/>
              </a:solidFill>
            </a:endParaRPr>
          </a:p>
          <a:p>
            <a:pPr marL="228600" lvl="0" indent="-228600" algn="l" rtl="0">
              <a:lnSpc>
                <a:spcPct val="90000"/>
              </a:lnSpc>
              <a:spcBef>
                <a:spcPts val="1000"/>
              </a:spcBef>
              <a:spcAft>
                <a:spcPts val="0"/>
              </a:spcAft>
              <a:buClr>
                <a:schemeClr val="dk1"/>
              </a:buClr>
              <a:buSzPts val="1800"/>
              <a:buChar char="•"/>
            </a:pPr>
            <a:r>
              <a:rPr lang="es-ES" sz="1800" b="1" dirty="0">
                <a:solidFill>
                  <a:schemeClr val="tx1"/>
                </a:solidFill>
              </a:rPr>
              <a:t>- POR CUENTA AJENA: </a:t>
            </a:r>
            <a:r>
              <a:rPr lang="es-ES" sz="1100" b="1" dirty="0">
                <a:solidFill>
                  <a:schemeClr val="tx1"/>
                </a:solidFill>
              </a:rPr>
              <a:t>EL RESULTADO DE MI TRABAJO PERTENECE AL EMPRESARIO.</a:t>
            </a:r>
          </a:p>
          <a:p>
            <a:pPr marL="0" lvl="0" indent="0" algn="l" rtl="0">
              <a:lnSpc>
                <a:spcPct val="90000"/>
              </a:lnSpc>
              <a:spcBef>
                <a:spcPts val="1000"/>
              </a:spcBef>
              <a:spcAft>
                <a:spcPts val="0"/>
              </a:spcAft>
              <a:buClr>
                <a:schemeClr val="dk1"/>
              </a:buClr>
              <a:buSzPts val="1800"/>
              <a:buNone/>
            </a:pPr>
            <a:r>
              <a:rPr lang="es-ES" sz="1100" b="1" dirty="0">
                <a:solidFill>
                  <a:schemeClr val="tx1"/>
                </a:solidFill>
              </a:rPr>
              <a:t>SI SE CUMPLE TODO ESTO SE LE APLICA LA LET (LEY DE ESTATUTOS DE TRABAJADORES)</a:t>
            </a:r>
            <a:endParaRPr sz="1100" dirty="0">
              <a:solidFill>
                <a:schemeClr val="tx1"/>
              </a:solidFill>
            </a:endParaRPr>
          </a:p>
          <a:p>
            <a:pPr marL="228600" lvl="0" indent="-114300" algn="l" rtl="0">
              <a:lnSpc>
                <a:spcPct val="90000"/>
              </a:lnSpc>
              <a:spcBef>
                <a:spcPts val="1000"/>
              </a:spcBef>
              <a:spcAft>
                <a:spcPts val="0"/>
              </a:spcAft>
              <a:buClr>
                <a:schemeClr val="lt1"/>
              </a:buClr>
              <a:buSzPts val="1800"/>
              <a:buNone/>
            </a:pPr>
            <a:endParaRPr sz="1800" dirty="0">
              <a:solidFill>
                <a:schemeClr val="tx1"/>
              </a:solidFill>
            </a:endParaRPr>
          </a:p>
        </p:txBody>
      </p:sp>
      <p:sp>
        <p:nvSpPr>
          <p:cNvPr id="171" name="Google Shape;171;p5"/>
          <p:cNvSpPr/>
          <p:nvPr/>
        </p:nvSpPr>
        <p:spPr>
          <a:xfrm>
            <a:off x="5549615" y="197110"/>
            <a:ext cx="2020824" cy="202082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2" name="Google Shape;172;p5"/>
          <p:cNvPicPr preferRelativeResize="0"/>
          <p:nvPr/>
        </p:nvPicPr>
        <p:blipFill rotWithShape="1">
          <a:blip r:embed="rId3">
            <a:alphaModFix/>
          </a:blip>
          <a:srcRect l="17348" r="7361" b="-1"/>
          <a:stretch/>
        </p:blipFill>
        <p:spPr>
          <a:xfrm>
            <a:off x="5714207" y="361702"/>
            <a:ext cx="1691640" cy="1691640"/>
          </a:xfrm>
          <a:custGeom>
            <a:avLst/>
            <a:gdLst/>
            <a:ahLst/>
            <a:cxnLst/>
            <a:rect l="l" t="t" r="r" b="b"/>
            <a:pathLst>
              <a:path w="1956816" h="1956816" extrusionOk="0">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a:noFill/>
          <a:ln>
            <a:noFill/>
          </a:ln>
        </p:spPr>
      </p:pic>
      <p:sp>
        <p:nvSpPr>
          <p:cNvPr id="173" name="Google Shape;173;p5"/>
          <p:cNvSpPr/>
          <p:nvPr/>
        </p:nvSpPr>
        <p:spPr>
          <a:xfrm>
            <a:off x="8114932" y="1"/>
            <a:ext cx="4077068" cy="3445261"/>
          </a:xfrm>
          <a:custGeom>
            <a:avLst/>
            <a:gdLst/>
            <a:ahLst/>
            <a:cxnLst/>
            <a:rect l="l" t="t" r="r" b="b"/>
            <a:pathLst>
              <a:path w="4077068" h="3445261" extrusionOk="0">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 name="Google Shape;174;p5"/>
          <p:cNvSpPr/>
          <p:nvPr/>
        </p:nvSpPr>
        <p:spPr>
          <a:xfrm>
            <a:off x="5721428" y="2550745"/>
            <a:ext cx="3072384" cy="3072384"/>
          </a:xfrm>
          <a:prstGeom prst="ellipse">
            <a:avLst/>
          </a:pr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5" name="Google Shape;175;p5"/>
          <p:cNvPicPr preferRelativeResize="0"/>
          <p:nvPr/>
        </p:nvPicPr>
        <p:blipFill rotWithShape="1">
          <a:blip r:embed="rId4">
            <a:alphaModFix/>
          </a:blip>
          <a:srcRect l="15925" r="19825" b="1"/>
          <a:stretch/>
        </p:blipFill>
        <p:spPr>
          <a:xfrm>
            <a:off x="5886020" y="2715337"/>
            <a:ext cx="2743200" cy="2743200"/>
          </a:xfrm>
          <a:custGeom>
            <a:avLst/>
            <a:gdLst/>
            <a:ahLst/>
            <a:cxnLst/>
            <a:rect l="l" t="t" r="r" b="b"/>
            <a:pathLst>
              <a:path w="2834640" h="2834640" extrusionOk="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ln>
            <a:noFill/>
          </a:ln>
        </p:spPr>
      </p:pic>
      <p:pic>
        <p:nvPicPr>
          <p:cNvPr id="176" name="Google Shape;176;p5"/>
          <p:cNvPicPr preferRelativeResize="0"/>
          <p:nvPr/>
        </p:nvPicPr>
        <p:blipFill rotWithShape="1">
          <a:blip r:embed="rId5">
            <a:alphaModFix/>
          </a:blip>
          <a:srcRect l="42689" r="10205" b="-2"/>
          <a:stretch/>
        </p:blipFill>
        <p:spPr>
          <a:xfrm>
            <a:off x="8278624" y="2"/>
            <a:ext cx="3913376" cy="3281569"/>
          </a:xfrm>
          <a:custGeom>
            <a:avLst/>
            <a:gdLst/>
            <a:ahLst/>
            <a:cxnLst/>
            <a:rect l="l" t="t" r="r" b="b"/>
            <a:pathLst>
              <a:path w="3913376" h="3281569" extrusionOk="0">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ln>
            <a:noFill/>
          </a:ln>
        </p:spPr>
      </p:pic>
      <p:sp>
        <p:nvSpPr>
          <p:cNvPr id="177" name="Google Shape;177;p5"/>
          <p:cNvSpPr/>
          <p:nvPr/>
        </p:nvSpPr>
        <p:spPr>
          <a:xfrm>
            <a:off x="1653162" y="4604085"/>
            <a:ext cx="4281112" cy="2253913"/>
          </a:xfrm>
          <a:custGeom>
            <a:avLst/>
            <a:gdLst/>
            <a:ahLst/>
            <a:cxnLst/>
            <a:rect l="l" t="t" r="r" b="b"/>
            <a:pathLst>
              <a:path w="4281112" h="2253913" extrusionOk="0">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8" name="Google Shape;178;p5"/>
          <p:cNvPicPr preferRelativeResize="0"/>
          <p:nvPr/>
        </p:nvPicPr>
        <p:blipFill rotWithShape="1">
          <a:blip r:embed="rId6">
            <a:alphaModFix/>
          </a:blip>
          <a:srcRect l="8024" r="12938" b="-1"/>
          <a:stretch/>
        </p:blipFill>
        <p:spPr>
          <a:xfrm>
            <a:off x="1818614" y="4769536"/>
            <a:ext cx="3950208" cy="2088462"/>
          </a:xfrm>
          <a:custGeom>
            <a:avLst/>
            <a:gdLst/>
            <a:ahLst/>
            <a:cxnLst/>
            <a:rect l="l" t="t" r="r" b="b"/>
            <a:pathLst>
              <a:path w="3950208" h="2088462" extrusionOk="0">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a:noFill/>
          <a:ln>
            <a:noFill/>
          </a:ln>
        </p:spPr>
      </p:pic>
      <p:sp>
        <p:nvSpPr>
          <p:cNvPr id="179" name="Google Shape;179;p5"/>
          <p:cNvSpPr/>
          <p:nvPr/>
        </p:nvSpPr>
        <p:spPr>
          <a:xfrm>
            <a:off x="8848370" y="3966828"/>
            <a:ext cx="3339958" cy="2891173"/>
          </a:xfrm>
          <a:custGeom>
            <a:avLst/>
            <a:gdLst/>
            <a:ahLst/>
            <a:cxnLst/>
            <a:rect l="l" t="t" r="r" b="b"/>
            <a:pathLst>
              <a:path w="3339958" h="2891173" extrusionOk="0">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80" name="Google Shape;180;p5"/>
          <p:cNvPicPr preferRelativeResize="0"/>
          <p:nvPr/>
        </p:nvPicPr>
        <p:blipFill rotWithShape="1">
          <a:blip r:embed="rId7">
            <a:alphaModFix/>
          </a:blip>
          <a:srcRect l="11939" r="11400" b="2"/>
          <a:stretch/>
        </p:blipFill>
        <p:spPr>
          <a:xfrm>
            <a:off x="9009416" y="4131546"/>
            <a:ext cx="3178912" cy="2726454"/>
          </a:xfrm>
          <a:custGeom>
            <a:avLst/>
            <a:gdLst/>
            <a:ahLst/>
            <a:cxnLst/>
            <a:rect l="l" t="t" r="r" b="b"/>
            <a:pathLst>
              <a:path w="3178912" h="2726454" extrusionOk="0">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alibri"/>
              <a:buNone/>
            </a:pPr>
            <a:r>
              <a:rPr lang="es-ES" sz="3200" b="1" dirty="0"/>
              <a:t>RELACIONES QUE </a:t>
            </a:r>
            <a:r>
              <a:rPr lang="es-ES" sz="3200" b="1" u="sng" dirty="0">
                <a:solidFill>
                  <a:srgbClr val="FF0000"/>
                </a:solidFill>
              </a:rPr>
              <a:t>NO</a:t>
            </a:r>
            <a:r>
              <a:rPr lang="es-ES" sz="3200" b="1" dirty="0"/>
              <a:t> SE CONSIDERAN CONTRATO DE TRABAJO</a:t>
            </a:r>
            <a:endParaRPr dirty="0"/>
          </a:p>
        </p:txBody>
      </p:sp>
      <p:sp>
        <p:nvSpPr>
          <p:cNvPr id="186" name="Google Shape;186;p6"/>
          <p:cNvSpPr txBox="1">
            <a:spLocks noGrp="1"/>
          </p:cNvSpPr>
          <p:nvPr>
            <p:ph type="body" idx="1"/>
          </p:nvPr>
        </p:nvSpPr>
        <p:spPr>
          <a:xfrm>
            <a:off x="506896" y="1825625"/>
            <a:ext cx="5181600" cy="4351338"/>
          </a:xfrm>
          <a:prstGeom prst="rect">
            <a:avLst/>
          </a:prstGeom>
          <a:solidFill>
            <a:srgbClr val="D8E2F3"/>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0" lvl="0" indent="0" algn="ctr" rtl="0">
              <a:lnSpc>
                <a:spcPct val="190000"/>
              </a:lnSpc>
              <a:spcBef>
                <a:spcPts val="0"/>
              </a:spcBef>
              <a:spcAft>
                <a:spcPts val="0"/>
              </a:spcAft>
              <a:buClr>
                <a:srgbClr val="2F5496"/>
              </a:buClr>
              <a:buSzPts val="2590"/>
              <a:buNone/>
            </a:pPr>
            <a:r>
              <a:rPr lang="es-ES" sz="2590" dirty="0">
                <a:solidFill>
                  <a:srgbClr val="2F5496"/>
                </a:solidFill>
              </a:rPr>
              <a:t>EXCLUIDAS DEL DERECHO LABORAL </a:t>
            </a:r>
          </a:p>
          <a:p>
            <a:pPr marL="0" lvl="0" indent="0" algn="ctr" rtl="0">
              <a:lnSpc>
                <a:spcPct val="190000"/>
              </a:lnSpc>
              <a:spcBef>
                <a:spcPts val="0"/>
              </a:spcBef>
              <a:spcAft>
                <a:spcPts val="0"/>
              </a:spcAft>
              <a:buClr>
                <a:srgbClr val="2F5496"/>
              </a:buClr>
              <a:buSzPts val="2590"/>
              <a:buNone/>
            </a:pPr>
            <a:r>
              <a:rPr lang="es-ES" sz="1300" dirty="0">
                <a:solidFill>
                  <a:srgbClr val="2F5496"/>
                </a:solidFill>
              </a:rPr>
              <a:t>(LE FALTA 1 </a:t>
            </a:r>
            <a:r>
              <a:rPr lang="es-ES" sz="1300" dirty="0" err="1">
                <a:solidFill>
                  <a:srgbClr val="2F5496"/>
                </a:solidFill>
              </a:rPr>
              <a:t>ó</a:t>
            </a:r>
            <a:r>
              <a:rPr lang="es-ES" sz="1300" dirty="0">
                <a:solidFill>
                  <a:srgbClr val="2F5496"/>
                </a:solidFill>
              </a:rPr>
              <a:t> MAS DE LOS ANTERIORES REQUISITOS Y NO SE LES APLICA LA LET)</a:t>
            </a:r>
            <a:endParaRPr sz="1300" dirty="0"/>
          </a:p>
          <a:p>
            <a:pPr marL="228600" lvl="0" indent="-228600"/>
            <a:r>
              <a:rPr lang="es-ES" sz="2590" dirty="0"/>
              <a:t>Autónomos </a:t>
            </a:r>
            <a:r>
              <a:rPr lang="es-ES" sz="1200" dirty="0"/>
              <a:t>(falta </a:t>
            </a:r>
            <a:r>
              <a:rPr lang="es-ES" sz="1200" b="1" dirty="0">
                <a:solidFill>
                  <a:schemeClr val="tx1"/>
                </a:solidFill>
              </a:rPr>
              <a:t>RELACION DEPENDIENTE</a:t>
            </a:r>
            <a:r>
              <a:rPr lang="es-ES" sz="1200" dirty="0">
                <a:solidFill>
                  <a:schemeClr val="tx1"/>
                </a:solidFill>
              </a:rPr>
              <a:t> y </a:t>
            </a:r>
            <a:r>
              <a:rPr lang="es-ES" sz="1200" b="1" dirty="0">
                <a:solidFill>
                  <a:schemeClr val="tx1"/>
                </a:solidFill>
              </a:rPr>
              <a:t>POR CUENTA AJENA)</a:t>
            </a:r>
            <a:endParaRPr sz="1200" dirty="0"/>
          </a:p>
          <a:p>
            <a:pPr marL="285750" lvl="0" indent="-285750" algn="l" rtl="0">
              <a:lnSpc>
                <a:spcPct val="190000"/>
              </a:lnSpc>
              <a:spcBef>
                <a:spcPts val="1000"/>
              </a:spcBef>
              <a:spcAft>
                <a:spcPts val="0"/>
              </a:spcAft>
              <a:buClr>
                <a:schemeClr val="dk1"/>
              </a:buClr>
              <a:buSzPts val="2590"/>
              <a:buChar char="•"/>
            </a:pPr>
            <a:r>
              <a:rPr lang="es-ES" sz="2590" dirty="0"/>
              <a:t>Trabajo en ONG (FALTA REMUNERACION)</a:t>
            </a:r>
            <a:endParaRPr dirty="0"/>
          </a:p>
          <a:p>
            <a:pPr marL="285750" lvl="0" indent="-285750" algn="l" rtl="0">
              <a:lnSpc>
                <a:spcPct val="190000"/>
              </a:lnSpc>
              <a:spcBef>
                <a:spcPts val="1000"/>
              </a:spcBef>
              <a:spcAft>
                <a:spcPts val="0"/>
              </a:spcAft>
              <a:buClr>
                <a:schemeClr val="dk1"/>
              </a:buClr>
              <a:buSzPts val="2590"/>
              <a:buChar char="•"/>
            </a:pPr>
            <a:r>
              <a:rPr lang="es-ES" sz="2590" dirty="0"/>
              <a:t>Trabajos a la comunidad, representante en mesa electoral(FALTA VOLUNTARIEDAD)</a:t>
            </a:r>
            <a:endParaRPr dirty="0"/>
          </a:p>
          <a:p>
            <a:pPr marL="228600" lvl="0" indent="-64135" algn="l" rtl="0">
              <a:lnSpc>
                <a:spcPct val="80000"/>
              </a:lnSpc>
              <a:spcBef>
                <a:spcPts val="1000"/>
              </a:spcBef>
              <a:spcAft>
                <a:spcPts val="0"/>
              </a:spcAft>
              <a:buClr>
                <a:schemeClr val="dk1"/>
              </a:buClr>
              <a:buSzPts val="2590"/>
              <a:buNone/>
            </a:pPr>
            <a:endParaRPr sz="2590" dirty="0"/>
          </a:p>
        </p:txBody>
      </p:sp>
      <p:sp>
        <p:nvSpPr>
          <p:cNvPr id="187" name="Google Shape;187;p6"/>
          <p:cNvSpPr txBox="1">
            <a:spLocks noGrp="1"/>
          </p:cNvSpPr>
          <p:nvPr>
            <p:ph type="body" idx="2"/>
          </p:nvPr>
        </p:nvSpPr>
        <p:spPr>
          <a:xfrm>
            <a:off x="6172200" y="1825625"/>
            <a:ext cx="5181600" cy="4351338"/>
          </a:xfrm>
          <a:prstGeom prst="rect">
            <a:avLst/>
          </a:prstGeom>
          <a:solidFill>
            <a:srgbClr val="FBE4D4"/>
          </a:solidFill>
          <a:ln w="9525" cap="flat" cmpd="sng">
            <a:solidFill>
              <a:srgbClr val="2F5496"/>
            </a:solidFill>
            <a:prstDash val="solid"/>
            <a:round/>
            <a:headEnd type="none" w="sm" len="sm"/>
            <a:tailEnd type="none" w="sm" len="sm"/>
          </a:ln>
        </p:spPr>
        <p:txBody>
          <a:bodyPr spcFirstLastPara="1" wrap="square" lIns="91425" tIns="45700" rIns="91425" bIns="45700" anchor="t" anchorCtr="0">
            <a:normAutofit/>
          </a:bodyPr>
          <a:lstStyle/>
          <a:p>
            <a:pPr marL="228600" lvl="0" indent="-64135" algn="l" rtl="0">
              <a:lnSpc>
                <a:spcPct val="80000"/>
              </a:lnSpc>
              <a:spcBef>
                <a:spcPts val="0"/>
              </a:spcBef>
              <a:spcAft>
                <a:spcPts val="0"/>
              </a:spcAft>
              <a:buClr>
                <a:schemeClr val="dk1"/>
              </a:buClr>
              <a:buSzPts val="2590"/>
              <a:buNone/>
            </a:pPr>
            <a:endParaRPr sz="2590" dirty="0"/>
          </a:p>
          <a:p>
            <a:pPr marL="0" lvl="0" indent="0" algn="ctr" rtl="0">
              <a:lnSpc>
                <a:spcPct val="80000"/>
              </a:lnSpc>
              <a:spcBef>
                <a:spcPts val="1000"/>
              </a:spcBef>
              <a:spcAft>
                <a:spcPts val="0"/>
              </a:spcAft>
              <a:buClr>
                <a:srgbClr val="C55A11"/>
              </a:buClr>
              <a:buSzPts val="2590"/>
              <a:buNone/>
            </a:pPr>
            <a:r>
              <a:rPr lang="es-ES" sz="2590" dirty="0">
                <a:solidFill>
                  <a:srgbClr val="C55A11"/>
                </a:solidFill>
              </a:rPr>
              <a:t>ESPECIALES </a:t>
            </a:r>
          </a:p>
          <a:p>
            <a:pPr marL="0" lvl="0" indent="0" algn="ctr" rtl="0">
              <a:lnSpc>
                <a:spcPct val="80000"/>
              </a:lnSpc>
              <a:spcBef>
                <a:spcPts val="1000"/>
              </a:spcBef>
              <a:spcAft>
                <a:spcPts val="0"/>
              </a:spcAft>
              <a:buClr>
                <a:srgbClr val="C55A11"/>
              </a:buClr>
              <a:buSzPts val="2590"/>
              <a:buNone/>
            </a:pPr>
            <a:r>
              <a:rPr lang="es-ES" sz="1200" dirty="0">
                <a:solidFill>
                  <a:srgbClr val="C55A11"/>
                </a:solidFill>
              </a:rPr>
              <a:t>(Requieren ley propia y si esa ley no regula algo, supletoriamente se le aplica la LET)</a:t>
            </a:r>
            <a:endParaRPr sz="1200" dirty="0"/>
          </a:p>
          <a:p>
            <a:pPr marL="228600" lvl="0" indent="-64135" algn="l" rtl="0">
              <a:lnSpc>
                <a:spcPct val="80000"/>
              </a:lnSpc>
              <a:spcBef>
                <a:spcPts val="1000"/>
              </a:spcBef>
              <a:spcAft>
                <a:spcPts val="0"/>
              </a:spcAft>
              <a:buClr>
                <a:schemeClr val="dk1"/>
              </a:buClr>
              <a:buSzPts val="2590"/>
              <a:buNone/>
            </a:pPr>
            <a:endParaRPr sz="2590" dirty="0"/>
          </a:p>
          <a:p>
            <a:pPr marL="285750" lvl="0" indent="-285750" algn="l" rtl="0">
              <a:lnSpc>
                <a:spcPct val="190000"/>
              </a:lnSpc>
              <a:spcBef>
                <a:spcPts val="1000"/>
              </a:spcBef>
              <a:spcAft>
                <a:spcPts val="0"/>
              </a:spcAft>
              <a:buClr>
                <a:schemeClr val="dk1"/>
              </a:buClr>
              <a:buSzPts val="2590"/>
              <a:buChar char="•"/>
            </a:pPr>
            <a:r>
              <a:rPr lang="es-ES" sz="2590" dirty="0"/>
              <a:t>Trabajadores del Hogar</a:t>
            </a:r>
            <a:endParaRPr dirty="0"/>
          </a:p>
          <a:p>
            <a:pPr marL="285750" lvl="0" indent="-285750" algn="l" rtl="0">
              <a:lnSpc>
                <a:spcPct val="190000"/>
              </a:lnSpc>
              <a:spcBef>
                <a:spcPts val="1000"/>
              </a:spcBef>
              <a:spcAft>
                <a:spcPts val="0"/>
              </a:spcAft>
              <a:buClr>
                <a:schemeClr val="dk1"/>
              </a:buClr>
              <a:buSzPts val="2590"/>
              <a:buChar char="•"/>
            </a:pPr>
            <a:r>
              <a:rPr lang="es-ES" sz="2590" dirty="0"/>
              <a:t>Deportistas profesionales</a:t>
            </a:r>
            <a:endParaRPr dirty="0"/>
          </a:p>
          <a:p>
            <a:pPr marL="228600" lvl="0" indent="-64135" algn="l" rtl="0">
              <a:lnSpc>
                <a:spcPct val="80000"/>
              </a:lnSpc>
              <a:spcBef>
                <a:spcPts val="1000"/>
              </a:spcBef>
              <a:spcAft>
                <a:spcPts val="0"/>
              </a:spcAft>
              <a:buClr>
                <a:schemeClr val="dk1"/>
              </a:buClr>
              <a:buSzPts val="2590"/>
              <a:buNone/>
            </a:pPr>
            <a:endParaRPr sz="25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1097280" y="286604"/>
            <a:ext cx="10058400" cy="5747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Calibri"/>
              <a:buNone/>
            </a:pPr>
            <a:r>
              <a:rPr lang="es-ES" sz="2800" b="1"/>
              <a:t>TRABAJOS FAMILIARES HASTA EL SEGUNDO GRADO</a:t>
            </a:r>
            <a:endParaRPr/>
          </a:p>
        </p:txBody>
      </p:sp>
      <p:grpSp>
        <p:nvGrpSpPr>
          <p:cNvPr id="193" name="Google Shape;193;p7"/>
          <p:cNvGrpSpPr/>
          <p:nvPr/>
        </p:nvGrpSpPr>
        <p:grpSpPr>
          <a:xfrm>
            <a:off x="1215796" y="1325452"/>
            <a:ext cx="4061509" cy="4543643"/>
            <a:chOff x="500051" y="0"/>
            <a:chExt cx="4061509" cy="4543643"/>
          </a:xfrm>
        </p:grpSpPr>
        <p:sp>
          <p:nvSpPr>
            <p:cNvPr id="194" name="Google Shape;194;p7"/>
            <p:cNvSpPr/>
            <p:nvPr/>
          </p:nvSpPr>
          <p:spPr>
            <a:xfrm>
              <a:off x="2473958" y="680151"/>
              <a:ext cx="1407450" cy="285897"/>
            </a:xfrm>
            <a:custGeom>
              <a:avLst/>
              <a:gdLst/>
              <a:ahLst/>
              <a:cxnLst/>
              <a:rect l="l" t="t" r="r" b="b"/>
              <a:pathLst>
                <a:path w="120000" h="120000" extrusionOk="0">
                  <a:moveTo>
                    <a:pt x="0" y="0"/>
                  </a:moveTo>
                  <a:lnTo>
                    <a:pt x="0" y="60049"/>
                  </a:lnTo>
                  <a:lnTo>
                    <a:pt x="120000" y="60049"/>
                  </a:lnTo>
                  <a:lnTo>
                    <a:pt x="120000" y="120000"/>
                  </a:lnTo>
                </a:path>
              </a:pathLst>
            </a:custGeom>
            <a:noFill/>
            <a:ln w="12700" cap="flat" cmpd="sng">
              <a:solidFill>
                <a:srgbClr val="345A99"/>
              </a:solidFill>
              <a:prstDash val="solid"/>
              <a:miter lim="800000"/>
              <a:headEnd type="none" w="sm" len="sm"/>
              <a:tailEnd type="none" w="sm" len="sm"/>
            </a:ln>
          </p:spPr>
          <p:txBody>
            <a:bodyPr/>
            <a:lstStyle/>
            <a:p>
              <a:endParaRPr lang="es-ES"/>
            </a:p>
          </p:txBody>
        </p:sp>
        <p:sp>
          <p:nvSpPr>
            <p:cNvPr id="195" name="Google Shape;195;p7"/>
            <p:cNvSpPr/>
            <p:nvPr/>
          </p:nvSpPr>
          <p:spPr>
            <a:xfrm>
              <a:off x="1744904" y="1635766"/>
              <a:ext cx="1313521" cy="296096"/>
            </a:xfrm>
            <a:custGeom>
              <a:avLst/>
              <a:gdLst/>
              <a:ahLst/>
              <a:cxnLst/>
              <a:rect l="l" t="t" r="r" b="b"/>
              <a:pathLst>
                <a:path w="120000" h="120000" extrusionOk="0">
                  <a:moveTo>
                    <a:pt x="0" y="0"/>
                  </a:moveTo>
                  <a:lnTo>
                    <a:pt x="0" y="62114"/>
                  </a:lnTo>
                  <a:lnTo>
                    <a:pt x="120000" y="62114"/>
                  </a:lnTo>
                  <a:lnTo>
                    <a:pt x="12000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6" name="Google Shape;196;p7"/>
            <p:cNvSpPr/>
            <p:nvPr/>
          </p:nvSpPr>
          <p:spPr>
            <a:xfrm>
              <a:off x="636081" y="3580202"/>
              <a:ext cx="436303" cy="623365"/>
            </a:xfrm>
            <a:custGeom>
              <a:avLst/>
              <a:gdLst/>
              <a:ahLst/>
              <a:cxnLst/>
              <a:rect l="l" t="t" r="r" b="b"/>
              <a:pathLst>
                <a:path w="120000" h="120000" extrusionOk="0">
                  <a:moveTo>
                    <a:pt x="0" y="0"/>
                  </a:moveTo>
                  <a:lnTo>
                    <a:pt x="0" y="120000"/>
                  </a:lnTo>
                  <a:lnTo>
                    <a:pt x="12000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7" name="Google Shape;197;p7"/>
            <p:cNvSpPr/>
            <p:nvPr/>
          </p:nvSpPr>
          <p:spPr>
            <a:xfrm>
              <a:off x="1180202" y="2612014"/>
              <a:ext cx="232258" cy="288037"/>
            </a:xfrm>
            <a:custGeom>
              <a:avLst/>
              <a:gdLst/>
              <a:ahLst/>
              <a:cxnLst/>
              <a:rect l="l" t="t" r="r" b="b"/>
              <a:pathLst>
                <a:path w="120000" h="120000" extrusionOk="0">
                  <a:moveTo>
                    <a:pt x="120000" y="0"/>
                  </a:moveTo>
                  <a:lnTo>
                    <a:pt x="120000" y="60494"/>
                  </a:lnTo>
                  <a:lnTo>
                    <a:pt x="0" y="60494"/>
                  </a:lnTo>
                  <a:lnTo>
                    <a:pt x="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8" name="Google Shape;198;p7"/>
            <p:cNvSpPr/>
            <p:nvPr/>
          </p:nvSpPr>
          <p:spPr>
            <a:xfrm>
              <a:off x="1412460" y="1635766"/>
              <a:ext cx="332444" cy="296096"/>
            </a:xfrm>
            <a:custGeom>
              <a:avLst/>
              <a:gdLst/>
              <a:ahLst/>
              <a:cxnLst/>
              <a:rect l="l" t="t" r="r" b="b"/>
              <a:pathLst>
                <a:path w="120000" h="120000" extrusionOk="0">
                  <a:moveTo>
                    <a:pt x="120000" y="0"/>
                  </a:moveTo>
                  <a:lnTo>
                    <a:pt x="120000" y="62114"/>
                  </a:lnTo>
                  <a:lnTo>
                    <a:pt x="0" y="62114"/>
                  </a:lnTo>
                  <a:lnTo>
                    <a:pt x="0" y="120000"/>
                  </a:lnTo>
                </a:path>
              </a:pathLst>
            </a:custGeom>
            <a:noFill/>
            <a:ln w="12700" cap="flat" cmpd="sng">
              <a:solidFill>
                <a:srgbClr val="3A66B1"/>
              </a:solidFill>
              <a:prstDash val="solid"/>
              <a:miter lim="800000"/>
              <a:headEnd type="none" w="sm" len="sm"/>
              <a:tailEnd type="none" w="sm" len="sm"/>
            </a:ln>
          </p:spPr>
          <p:txBody>
            <a:bodyPr/>
            <a:lstStyle/>
            <a:p>
              <a:endParaRPr lang="es-ES"/>
            </a:p>
          </p:txBody>
        </p:sp>
        <p:sp>
          <p:nvSpPr>
            <p:cNvPr id="199" name="Google Shape;199;p7"/>
            <p:cNvSpPr/>
            <p:nvPr/>
          </p:nvSpPr>
          <p:spPr>
            <a:xfrm>
              <a:off x="1744904" y="680151"/>
              <a:ext cx="729054" cy="275464"/>
            </a:xfrm>
            <a:custGeom>
              <a:avLst/>
              <a:gdLst/>
              <a:ahLst/>
              <a:cxnLst/>
              <a:rect l="l" t="t" r="r" b="b"/>
              <a:pathLst>
                <a:path w="120000" h="120000" extrusionOk="0">
                  <a:moveTo>
                    <a:pt x="120000" y="0"/>
                  </a:moveTo>
                  <a:lnTo>
                    <a:pt x="120000" y="57778"/>
                  </a:lnTo>
                  <a:lnTo>
                    <a:pt x="0" y="57778"/>
                  </a:lnTo>
                  <a:lnTo>
                    <a:pt x="0" y="120000"/>
                  </a:lnTo>
                </a:path>
              </a:pathLst>
            </a:custGeom>
            <a:noFill/>
            <a:ln w="12700" cap="flat" cmpd="sng">
              <a:solidFill>
                <a:srgbClr val="345A99"/>
              </a:solidFill>
              <a:prstDash val="solid"/>
              <a:miter lim="800000"/>
              <a:headEnd type="none" w="sm" len="sm"/>
              <a:tailEnd type="none" w="sm" len="sm"/>
            </a:ln>
          </p:spPr>
          <p:txBody>
            <a:bodyPr/>
            <a:lstStyle/>
            <a:p>
              <a:endParaRPr lang="es-ES"/>
            </a:p>
          </p:txBody>
        </p:sp>
        <p:sp>
          <p:nvSpPr>
            <p:cNvPr id="200" name="Google Shape;200;p7"/>
            <p:cNvSpPr/>
            <p:nvPr/>
          </p:nvSpPr>
          <p:spPr>
            <a:xfrm>
              <a:off x="1793807" y="0"/>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1" name="Google Shape;201;p7"/>
            <p:cNvSpPr txBox="1"/>
            <p:nvPr/>
          </p:nvSpPr>
          <p:spPr>
            <a:xfrm>
              <a:off x="1793807" y="0"/>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Abuelo</a:t>
              </a:r>
              <a:endParaRPr>
                <a:solidFill>
                  <a:schemeClr val="tx1"/>
                </a:solidFill>
              </a:endParaRPr>
            </a:p>
          </p:txBody>
        </p:sp>
        <p:sp>
          <p:nvSpPr>
            <p:cNvPr id="202" name="Google Shape;202;p7"/>
            <p:cNvSpPr/>
            <p:nvPr/>
          </p:nvSpPr>
          <p:spPr>
            <a:xfrm>
              <a:off x="1064753" y="955615"/>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3" name="Google Shape;203;p7"/>
            <p:cNvSpPr txBox="1"/>
            <p:nvPr/>
          </p:nvSpPr>
          <p:spPr>
            <a:xfrm>
              <a:off x="1064753" y="955615"/>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Padre</a:t>
              </a:r>
              <a:endParaRPr dirty="0">
                <a:solidFill>
                  <a:schemeClr val="tx1"/>
                </a:solidFill>
              </a:endParaRPr>
            </a:p>
          </p:txBody>
        </p:sp>
        <p:sp>
          <p:nvSpPr>
            <p:cNvPr id="204" name="Google Shape;204;p7"/>
            <p:cNvSpPr/>
            <p:nvPr/>
          </p:nvSpPr>
          <p:spPr>
            <a:xfrm>
              <a:off x="732309" y="1931863"/>
              <a:ext cx="1360302" cy="680151"/>
            </a:xfrm>
            <a:prstGeom prst="rect">
              <a:avLst/>
            </a:prstGeom>
            <a:solidFill>
              <a:srgbClr val="8DA9DB"/>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5" name="Google Shape;205;p7"/>
            <p:cNvSpPr txBox="1"/>
            <p:nvPr/>
          </p:nvSpPr>
          <p:spPr>
            <a:xfrm>
              <a:off x="732309"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Empresario</a:t>
              </a:r>
              <a:endParaRPr>
                <a:solidFill>
                  <a:schemeClr val="tx1"/>
                </a:solidFill>
              </a:endParaRPr>
            </a:p>
          </p:txBody>
        </p:sp>
        <p:sp>
          <p:nvSpPr>
            <p:cNvPr id="206" name="Google Shape;206;p7"/>
            <p:cNvSpPr/>
            <p:nvPr/>
          </p:nvSpPr>
          <p:spPr>
            <a:xfrm>
              <a:off x="500051" y="2900051"/>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7" name="Google Shape;207;p7"/>
            <p:cNvSpPr txBox="1"/>
            <p:nvPr/>
          </p:nvSpPr>
          <p:spPr>
            <a:xfrm>
              <a:off x="500051" y="2900051"/>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Hijo</a:t>
              </a:r>
              <a:endParaRPr>
                <a:solidFill>
                  <a:schemeClr val="tx1"/>
                </a:solidFill>
              </a:endParaRPr>
            </a:p>
          </p:txBody>
        </p:sp>
        <p:sp>
          <p:nvSpPr>
            <p:cNvPr id="208" name="Google Shape;208;p7"/>
            <p:cNvSpPr/>
            <p:nvPr/>
          </p:nvSpPr>
          <p:spPr>
            <a:xfrm>
              <a:off x="1072385" y="3863492"/>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09" name="Google Shape;209;p7"/>
            <p:cNvSpPr txBox="1"/>
            <p:nvPr/>
          </p:nvSpPr>
          <p:spPr>
            <a:xfrm>
              <a:off x="1072385" y="3863492"/>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Nieto</a:t>
              </a:r>
              <a:endParaRPr>
                <a:solidFill>
                  <a:schemeClr val="tx1"/>
                </a:solidFill>
              </a:endParaRPr>
            </a:p>
          </p:txBody>
        </p:sp>
        <p:sp>
          <p:nvSpPr>
            <p:cNvPr id="210" name="Google Shape;210;p7"/>
            <p:cNvSpPr/>
            <p:nvPr/>
          </p:nvSpPr>
          <p:spPr>
            <a:xfrm>
              <a:off x="2378275" y="1931863"/>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1" name="Google Shape;211;p7"/>
            <p:cNvSpPr txBox="1"/>
            <p:nvPr/>
          </p:nvSpPr>
          <p:spPr>
            <a:xfrm>
              <a:off x="2378275" y="1931863"/>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a:solidFill>
                    <a:schemeClr val="tx1"/>
                  </a:solidFill>
                  <a:latin typeface="Calibri"/>
                  <a:ea typeface="Calibri"/>
                  <a:cs typeface="Calibri"/>
                  <a:sym typeface="Calibri"/>
                </a:rPr>
                <a:t>Hermano</a:t>
              </a:r>
              <a:endParaRPr>
                <a:solidFill>
                  <a:schemeClr val="tx1"/>
                </a:solidFill>
              </a:endParaRPr>
            </a:p>
          </p:txBody>
        </p:sp>
        <p:sp>
          <p:nvSpPr>
            <p:cNvPr id="212" name="Google Shape;212;p7"/>
            <p:cNvSpPr/>
            <p:nvPr/>
          </p:nvSpPr>
          <p:spPr>
            <a:xfrm>
              <a:off x="3201258" y="966048"/>
              <a:ext cx="1360302" cy="680151"/>
            </a:xfrm>
            <a:prstGeom prst="rect">
              <a:avLst/>
            </a:prstGeom>
            <a:solidFill>
              <a:schemeClr val="lt1"/>
            </a:solid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13" name="Google Shape;213;p7"/>
            <p:cNvSpPr txBox="1"/>
            <p:nvPr/>
          </p:nvSpPr>
          <p:spPr>
            <a:xfrm>
              <a:off x="3201258" y="966048"/>
              <a:ext cx="1360302" cy="680151"/>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s-ES" sz="2000" b="1" i="0" u="none" strike="noStrike" cap="none" dirty="0">
                  <a:solidFill>
                    <a:schemeClr val="tx1"/>
                  </a:solidFill>
                  <a:latin typeface="Calibri"/>
                  <a:ea typeface="Calibri"/>
                  <a:cs typeface="Calibri"/>
                  <a:sym typeface="Calibri"/>
                </a:rPr>
                <a:t>Tío </a:t>
              </a:r>
              <a:r>
                <a:rPr lang="es-ES" sz="2000" b="1" i="0" u="none" strike="noStrike" cap="none" dirty="0">
                  <a:solidFill>
                    <a:schemeClr val="accent1"/>
                  </a:solidFill>
                  <a:latin typeface="Calibri"/>
                  <a:ea typeface="Calibri"/>
                  <a:cs typeface="Calibri"/>
                  <a:sym typeface="Calibri"/>
                </a:rPr>
                <a:t>(3 GRADO)</a:t>
              </a:r>
              <a:endParaRPr dirty="0">
                <a:solidFill>
                  <a:schemeClr val="accent1"/>
                </a:solidFill>
              </a:endParaRPr>
            </a:p>
          </p:txBody>
        </p:sp>
      </p:grpSp>
      <p:sp>
        <p:nvSpPr>
          <p:cNvPr id="214" name="Google Shape;214;p7"/>
          <p:cNvSpPr txBox="1">
            <a:spLocks noGrp="1"/>
          </p:cNvSpPr>
          <p:nvPr>
            <p:ph type="body" idx="2"/>
          </p:nvPr>
        </p:nvSpPr>
        <p:spPr>
          <a:xfrm>
            <a:off x="6217920" y="1325218"/>
            <a:ext cx="4937760" cy="4543877"/>
          </a:xfrm>
          <a:prstGeom prst="rect">
            <a:avLst/>
          </a:prstGeom>
          <a:solidFill>
            <a:srgbClr val="EDEDED"/>
          </a:solidFill>
          <a:ln>
            <a:noFill/>
          </a:ln>
        </p:spPr>
        <p:txBody>
          <a:bodyPr spcFirstLastPara="1" wrap="square" lIns="91425" tIns="45700" rIns="91425" bIns="45700" anchor="t" anchorCtr="0">
            <a:normAutofit lnSpcReduction="10000"/>
          </a:bodyPr>
          <a:lstStyle/>
          <a:p>
            <a:pPr marL="0" lvl="0" indent="0" algn="ctr" rtl="0">
              <a:lnSpc>
                <a:spcPct val="110000"/>
              </a:lnSpc>
              <a:spcBef>
                <a:spcPts val="0"/>
              </a:spcBef>
              <a:spcAft>
                <a:spcPts val="0"/>
              </a:spcAft>
              <a:buClr>
                <a:srgbClr val="1F3864"/>
              </a:buClr>
              <a:buSzPts val="2380"/>
              <a:buNone/>
            </a:pPr>
            <a:r>
              <a:rPr lang="es-ES" sz="2380" b="1" dirty="0">
                <a:solidFill>
                  <a:srgbClr val="1F3864"/>
                </a:solidFill>
              </a:rPr>
              <a:t>RÉGIMEN TRABAJOS FAMILIARES</a:t>
            </a:r>
            <a:endParaRPr dirty="0"/>
          </a:p>
          <a:p>
            <a:pPr marL="0" lvl="0" indent="0" algn="l" rtl="0">
              <a:lnSpc>
                <a:spcPct val="110000"/>
              </a:lnSpc>
              <a:spcBef>
                <a:spcPts val="1000"/>
              </a:spcBef>
              <a:spcAft>
                <a:spcPts val="0"/>
              </a:spcAft>
              <a:buClr>
                <a:schemeClr val="dk1"/>
              </a:buClr>
              <a:buSzPts val="2380"/>
              <a:buNone/>
            </a:pPr>
            <a:r>
              <a:rPr lang="es-ES" sz="2380" dirty="0"/>
              <a:t>Hasta el segundo grado, no se considera trabajador con contrato laboral </a:t>
            </a:r>
            <a:r>
              <a:rPr lang="es-ES" sz="1100" dirty="0">
                <a:solidFill>
                  <a:srgbClr val="FF0000"/>
                </a:solidFill>
              </a:rPr>
              <a:t>(NO CUENTA AJENA)</a:t>
            </a:r>
            <a:endParaRPr sz="1100" dirty="0">
              <a:solidFill>
                <a:srgbClr val="FF0000"/>
              </a:solidFill>
            </a:endParaRPr>
          </a:p>
          <a:p>
            <a:pPr marL="1143000" lvl="2" indent="-228600" algn="l" rtl="0">
              <a:lnSpc>
                <a:spcPct val="110000"/>
              </a:lnSpc>
              <a:spcBef>
                <a:spcPts val="500"/>
              </a:spcBef>
              <a:spcAft>
                <a:spcPts val="0"/>
              </a:spcAft>
              <a:buClr>
                <a:schemeClr val="dk1"/>
              </a:buClr>
              <a:buSzPts val="1700"/>
              <a:buFont typeface="Noto Sans Symbols"/>
              <a:buChar char="▪"/>
            </a:pPr>
            <a:r>
              <a:rPr lang="es-ES" sz="1700" dirty="0"/>
              <a:t>Regla general: Tendrá que darse de alta como </a:t>
            </a:r>
            <a:r>
              <a:rPr lang="es-ES" sz="1700" u="sng" dirty="0"/>
              <a:t>autónomo colaborador </a:t>
            </a:r>
            <a:endParaRPr u="sng"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a:solidFill>
                  <a:srgbClr val="FF0000"/>
                </a:solidFill>
              </a:rPr>
              <a:t>Primera excepción: </a:t>
            </a:r>
            <a:r>
              <a:rPr lang="es-ES" sz="1700" dirty="0"/>
              <a:t>Salvo prueba en contrario (que viva fuera del hogar familiar y por sus propios medios)</a:t>
            </a:r>
            <a:endParaRPr dirty="0"/>
          </a:p>
          <a:p>
            <a:pPr marL="1143000" lvl="2" indent="-228600" algn="l" rtl="0">
              <a:lnSpc>
                <a:spcPct val="110000"/>
              </a:lnSpc>
              <a:spcBef>
                <a:spcPts val="500"/>
              </a:spcBef>
              <a:spcAft>
                <a:spcPts val="0"/>
              </a:spcAft>
              <a:buClr>
                <a:schemeClr val="dk1"/>
              </a:buClr>
              <a:buSzPts val="1700"/>
              <a:buFont typeface="Noto Sans Symbols"/>
              <a:buChar char="▪"/>
            </a:pPr>
            <a:r>
              <a:rPr lang="es-ES" sz="1700" dirty="0">
                <a:solidFill>
                  <a:srgbClr val="FF0000"/>
                </a:solidFill>
              </a:rPr>
              <a:t>Segunda excepción: </a:t>
            </a:r>
            <a:r>
              <a:rPr lang="es-ES" sz="1700" dirty="0"/>
              <a:t>Los hijos menores de 30 años que convivan con el empresario= contrato laboral, pero sin desempleo.</a:t>
            </a:r>
            <a:endParaRPr dirty="0"/>
          </a:p>
        </p:txBody>
      </p:sp>
      <p:cxnSp>
        <p:nvCxnSpPr>
          <p:cNvPr id="3" name="Conector recto de flecha 2"/>
          <p:cNvCxnSpPr/>
          <p:nvPr/>
        </p:nvCxnSpPr>
        <p:spPr>
          <a:xfrm flipV="1">
            <a:off x="2294792" y="2804746"/>
            <a:ext cx="307683" cy="518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p:cNvCxnSpPr/>
          <p:nvPr/>
        </p:nvCxnSpPr>
        <p:spPr>
          <a:xfrm flipV="1">
            <a:off x="2791749" y="1920909"/>
            <a:ext cx="369277" cy="50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a:off x="3727096" y="1837592"/>
            <a:ext cx="381347" cy="606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8"/>
          <p:cNvSpPr/>
          <p:nvPr/>
        </p:nvSpPr>
        <p:spPr>
          <a:xfrm>
            <a:off x="1" y="0"/>
            <a:ext cx="5614875"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0" name="Google Shape;220;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1" name="Google Shape;221;p8"/>
          <p:cNvSpPr txBox="1">
            <a:spLocks noGrp="1"/>
          </p:cNvSpPr>
          <p:nvPr>
            <p:ph type="title"/>
          </p:nvPr>
        </p:nvSpPr>
        <p:spPr>
          <a:xfrm>
            <a:off x="5137079" y="422444"/>
            <a:ext cx="5931073" cy="9695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s-ES" dirty="0">
                <a:solidFill>
                  <a:srgbClr val="000000"/>
                </a:solidFill>
              </a:rPr>
              <a:t>SUPUESTO PRÁCTICO</a:t>
            </a:r>
            <a:endParaRPr dirty="0"/>
          </a:p>
        </p:txBody>
      </p:sp>
      <p:sp>
        <p:nvSpPr>
          <p:cNvPr id="222" name="Google Shape;222;p8"/>
          <p:cNvSpPr/>
          <p:nvPr/>
        </p:nvSpPr>
        <p:spPr>
          <a:xfrm>
            <a:off x="0" y="738619"/>
            <a:ext cx="5000438" cy="5400962"/>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3" name="Google Shape;223;p8"/>
          <p:cNvPicPr preferRelativeResize="0"/>
          <p:nvPr/>
        </p:nvPicPr>
        <p:blipFill rotWithShape="1">
          <a:blip r:embed="rId4">
            <a:alphaModFix/>
          </a:blip>
          <a:srcRect l="6420" r="30044" b="2"/>
          <a:stretch/>
        </p:blipFill>
        <p:spPr>
          <a:xfrm>
            <a:off x="20" y="907231"/>
            <a:ext cx="4838021" cy="5063738"/>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24" name="Google Shape;224;p8"/>
          <p:cNvSpPr txBox="1">
            <a:spLocks noGrp="1"/>
          </p:cNvSpPr>
          <p:nvPr>
            <p:ph type="body" idx="1"/>
          </p:nvPr>
        </p:nvSpPr>
        <p:spPr>
          <a:xfrm>
            <a:off x="6090574" y="1392018"/>
            <a:ext cx="5452878" cy="5043538"/>
          </a:xfrm>
          <a:prstGeom prst="rect">
            <a:avLst/>
          </a:prstGeom>
          <a:noFill/>
          <a:ln>
            <a:noFill/>
          </a:ln>
        </p:spPr>
        <p:txBody>
          <a:bodyPr spcFirstLastPara="1" wrap="square" lIns="91425" tIns="45700" rIns="91425" bIns="45700" anchor="ctr" anchorCtr="0">
            <a:normAutofit fontScale="62500" lnSpcReduction="20000"/>
          </a:bodyPr>
          <a:lstStyle/>
          <a:p>
            <a:pPr marL="0" lvl="0" indent="0" algn="l" rtl="0">
              <a:lnSpc>
                <a:spcPct val="90000"/>
              </a:lnSpc>
              <a:spcBef>
                <a:spcPts val="0"/>
              </a:spcBef>
              <a:spcAft>
                <a:spcPts val="0"/>
              </a:spcAft>
              <a:buClr>
                <a:srgbClr val="000000"/>
              </a:buClr>
              <a:buSzPts val="1800"/>
              <a:buNone/>
            </a:pPr>
            <a:r>
              <a:rPr lang="es-ES" sz="1800" dirty="0">
                <a:solidFill>
                  <a:srgbClr val="000000"/>
                </a:solidFill>
              </a:rPr>
              <a:t>Imaginaros una empresaria autónoma que tiene una tienda de telefonía móvil. En ella trabaja su marido y tres hijos. </a:t>
            </a:r>
            <a:endParaRPr dirty="0"/>
          </a:p>
          <a:p>
            <a:pPr marL="0" lvl="0" indent="0" algn="l" rtl="0">
              <a:lnSpc>
                <a:spcPct val="90000"/>
              </a:lnSpc>
              <a:spcBef>
                <a:spcPts val="1000"/>
              </a:spcBef>
              <a:spcAft>
                <a:spcPts val="0"/>
              </a:spcAft>
              <a:buClr>
                <a:schemeClr val="dk1"/>
              </a:buClr>
              <a:buSzPts val="1800"/>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Juan tiene 25 años pero vive independizado desde hace 2 años siendo económicamente independiente.</a:t>
            </a:r>
            <a:r>
              <a:rPr lang="es-ES" dirty="0">
                <a:solidFill>
                  <a:srgbClr val="FF0000"/>
                </a:solidFill>
              </a:rPr>
              <a:t> Solo lo podrá tener Juan, ya que, aunque tiene 25 años, vive fuera de la unidad familiar. Primera excepción.</a:t>
            </a:r>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Pedro tiene 26 años pero convive en el hogar familiar con su padre y con su madre.</a:t>
            </a:r>
            <a:r>
              <a:rPr lang="es-ES" dirty="0">
                <a:solidFill>
                  <a:srgbClr val="FF0000"/>
                </a:solidFill>
              </a:rPr>
              <a:t> Un contrato de trabajo normal: Un contrato sin derecho a paro. Pedro, ya que es menor de 30 y dependiente de la unidad familiar. Segunda excepción.</a:t>
            </a:r>
          </a:p>
          <a:p>
            <a:pPr marL="685800" lvl="1" indent="-228600" algn="l" rtl="0">
              <a:lnSpc>
                <a:spcPct val="90000"/>
              </a:lnSpc>
              <a:spcBef>
                <a:spcPts val="500"/>
              </a:spcBef>
              <a:spcAft>
                <a:spcPts val="0"/>
              </a:spcAft>
              <a:buClr>
                <a:srgbClr val="000000"/>
              </a:buClr>
              <a:buSzPts val="1800"/>
              <a:buFont typeface="Noto Sans Symbols"/>
              <a:buChar char="▪"/>
            </a:pPr>
            <a:endParaRPr dirty="0"/>
          </a:p>
          <a:p>
            <a:pPr marL="685800" lvl="1" indent="-114300" algn="l" rtl="0">
              <a:lnSpc>
                <a:spcPct val="90000"/>
              </a:lnSpc>
              <a:spcBef>
                <a:spcPts val="500"/>
              </a:spcBef>
              <a:spcAft>
                <a:spcPts val="0"/>
              </a:spcAft>
              <a:buClr>
                <a:schemeClr val="dk1"/>
              </a:buClr>
              <a:buSzPts val="1800"/>
              <a:buFont typeface="Noto Sans Symbols"/>
              <a:buNone/>
            </a:pPr>
            <a:endParaRPr sz="1800" dirty="0">
              <a:solidFill>
                <a:srgbClr val="000000"/>
              </a:solidFill>
            </a:endParaRPr>
          </a:p>
          <a:p>
            <a:pPr marL="685800" lvl="1" indent="-228600">
              <a:buClr>
                <a:srgbClr val="000000"/>
              </a:buClr>
              <a:buFont typeface="Noto Sans Symbols"/>
              <a:buChar char="▪"/>
            </a:pPr>
            <a:r>
              <a:rPr lang="es-ES" sz="1800" dirty="0">
                <a:solidFill>
                  <a:srgbClr val="000000"/>
                </a:solidFill>
              </a:rPr>
              <a:t>Luis tiene 31 años y al igual que Pedro convive en el hogar familiar con su padre y con su madre. </a:t>
            </a:r>
            <a:r>
              <a:rPr lang="es-ES" sz="1800" dirty="0">
                <a:solidFill>
                  <a:srgbClr val="FF0000"/>
                </a:solidFill>
              </a:rPr>
              <a:t>Autónomo colaborador </a:t>
            </a:r>
            <a:r>
              <a:rPr lang="es-ES" dirty="0">
                <a:solidFill>
                  <a:srgbClr val="FF0000"/>
                </a:solidFill>
              </a:rPr>
              <a:t>(siguiendo la regla general).</a:t>
            </a:r>
          </a:p>
          <a:p>
            <a:pPr marL="457200" lvl="1" indent="0" algn="l" rtl="0">
              <a:lnSpc>
                <a:spcPct val="90000"/>
              </a:lnSpc>
              <a:spcBef>
                <a:spcPts val="500"/>
              </a:spcBef>
              <a:spcAft>
                <a:spcPts val="0"/>
              </a:spcAft>
              <a:buClr>
                <a:srgbClr val="000000"/>
              </a:buClr>
              <a:buSzPts val="1800"/>
              <a:buNone/>
            </a:pPr>
            <a:endParaRPr dirty="0">
              <a:solidFill>
                <a:srgbClr val="FF0000"/>
              </a:solidFill>
            </a:endParaRPr>
          </a:p>
          <a:p>
            <a:pPr marL="685800" lvl="1" indent="-114300" algn="l" rtl="0">
              <a:lnSpc>
                <a:spcPct val="90000"/>
              </a:lnSpc>
              <a:spcBef>
                <a:spcPts val="500"/>
              </a:spcBef>
              <a:spcAft>
                <a:spcPts val="0"/>
              </a:spcAft>
              <a:buClr>
                <a:schemeClr val="dk1"/>
              </a:buClr>
              <a:buSzPts val="1800"/>
              <a:buNone/>
            </a:pPr>
            <a:endParaRPr sz="1800" dirty="0">
              <a:solidFill>
                <a:srgbClr val="000000"/>
              </a:solidFill>
            </a:endParaRPr>
          </a:p>
          <a:p>
            <a:pPr marL="685800" lvl="1" indent="-228600" algn="l" rtl="0">
              <a:lnSpc>
                <a:spcPct val="90000"/>
              </a:lnSpc>
              <a:spcBef>
                <a:spcPts val="500"/>
              </a:spcBef>
              <a:spcAft>
                <a:spcPts val="0"/>
              </a:spcAft>
              <a:buClr>
                <a:srgbClr val="000000"/>
              </a:buClr>
              <a:buSzPts val="1800"/>
              <a:buChar char="•"/>
            </a:pPr>
            <a:r>
              <a:rPr lang="es-ES" sz="1800" dirty="0">
                <a:solidFill>
                  <a:srgbClr val="000000"/>
                </a:solidFill>
              </a:rPr>
              <a:t>¿Cuál de los 5 miembros de la familia reúne todos los requisitos para tener un contrato de trabajo?</a:t>
            </a:r>
          </a:p>
          <a:p>
            <a:pPr fontAlgn="base"/>
            <a:r>
              <a:rPr lang="es-ES" dirty="0">
                <a:solidFill>
                  <a:srgbClr val="FF0000"/>
                </a:solidFill>
              </a:rPr>
              <a:t>Autónomo. Solo la madre.</a:t>
            </a:r>
          </a:p>
          <a:p>
            <a:pPr fontAlgn="base"/>
            <a:r>
              <a:rPr lang="es-ES" dirty="0">
                <a:solidFill>
                  <a:srgbClr val="FF0000"/>
                </a:solidFill>
              </a:rPr>
              <a:t>Autónomo colaborador. El padre (siguiendo la regla general).</a:t>
            </a:r>
          </a:p>
          <a:p>
            <a:pPr marL="685800" lvl="1" indent="-228600" algn="l" rtl="0">
              <a:lnSpc>
                <a:spcPct val="90000"/>
              </a:lnSpc>
              <a:spcBef>
                <a:spcPts val="500"/>
              </a:spcBef>
              <a:spcAft>
                <a:spcPts val="0"/>
              </a:spcAft>
              <a:buClr>
                <a:srgbClr val="000000"/>
              </a:buClr>
              <a:buSzPts val="1800"/>
              <a:buChar char="•"/>
            </a:pPr>
            <a:endParaRPr dirty="0"/>
          </a:p>
          <a:p>
            <a:pPr marL="228600" lvl="0" indent="-114300" algn="l" rtl="0">
              <a:lnSpc>
                <a:spcPct val="90000"/>
              </a:lnSpc>
              <a:spcBef>
                <a:spcPts val="1000"/>
              </a:spcBef>
              <a:spcAft>
                <a:spcPts val="0"/>
              </a:spcAft>
              <a:buClr>
                <a:schemeClr val="dk1"/>
              </a:buClr>
              <a:buSzPts val="1800"/>
              <a:buNone/>
            </a:pPr>
            <a:endParaRPr sz="1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327546" y="4572000"/>
            <a:ext cx="7058307" cy="1964266"/>
          </a:xfrm>
          <a:prstGeom prst="rect">
            <a:avLst/>
          </a:prstGeom>
          <a:solidFill>
            <a:srgbClr val="83694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0" name="Google Shape;230;p9"/>
          <p:cNvSpPr txBox="1">
            <a:spLocks noGrp="1"/>
          </p:cNvSpPr>
          <p:nvPr>
            <p:ph type="title"/>
          </p:nvPr>
        </p:nvSpPr>
        <p:spPr>
          <a:xfrm>
            <a:off x="524256" y="4767072"/>
            <a:ext cx="6594189" cy="162521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rgbClr val="FFFFFF"/>
              </a:buClr>
              <a:buSzPts val="3700"/>
              <a:buFont typeface="Calibri"/>
              <a:buNone/>
            </a:pPr>
            <a:br>
              <a:rPr lang="es-ES" sz="3700" b="1">
                <a:solidFill>
                  <a:srgbClr val="FFFFFF"/>
                </a:solidFill>
              </a:rPr>
            </a:br>
            <a:r>
              <a:rPr lang="es-ES" sz="3700" b="1">
                <a:solidFill>
                  <a:srgbClr val="FFFFFF"/>
                </a:solidFill>
              </a:rPr>
              <a:t>2.-REGULACIÓN LEGAL</a:t>
            </a:r>
            <a:br>
              <a:rPr lang="es-ES" sz="3700" b="1">
                <a:solidFill>
                  <a:srgbClr val="FFFFFF"/>
                </a:solidFill>
              </a:rPr>
            </a:br>
            <a:endParaRPr sz="3700">
              <a:solidFill>
                <a:srgbClr val="FFFFFF"/>
              </a:solidFill>
            </a:endParaRPr>
          </a:p>
        </p:txBody>
      </p:sp>
      <p:pic>
        <p:nvPicPr>
          <p:cNvPr id="231" name="Google Shape;231;p9" descr="Imagen que contiene cosmética, libro, artículos de aseo personal&#10;&#10;Descripción generada automáticamente"/>
          <p:cNvPicPr preferRelativeResize="0"/>
          <p:nvPr/>
        </p:nvPicPr>
        <p:blipFill rotWithShape="1">
          <a:blip r:embed="rId3">
            <a:alphaModFix/>
          </a:blip>
          <a:srcRect t="3013" r="1" b="1"/>
          <a:stretch/>
        </p:blipFill>
        <p:spPr>
          <a:xfrm>
            <a:off x="327547" y="321733"/>
            <a:ext cx="7058306" cy="4107392"/>
          </a:xfrm>
          <a:prstGeom prst="rect">
            <a:avLst/>
          </a:prstGeom>
          <a:noFill/>
          <a:ln>
            <a:noFill/>
          </a:ln>
        </p:spPr>
      </p:pic>
      <p:sp>
        <p:nvSpPr>
          <p:cNvPr id="232" name="Google Shape;232;p9"/>
          <p:cNvSpPr/>
          <p:nvPr/>
        </p:nvSpPr>
        <p:spPr>
          <a:xfrm>
            <a:off x="7534655" y="321732"/>
            <a:ext cx="4335613" cy="6214534"/>
          </a:xfrm>
          <a:prstGeom prst="rect">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33" name="Google Shape;233;p9"/>
          <p:cNvGrpSpPr/>
          <p:nvPr/>
        </p:nvGrpSpPr>
        <p:grpSpPr>
          <a:xfrm>
            <a:off x="7675685" y="457200"/>
            <a:ext cx="4188769" cy="5935081"/>
            <a:chOff x="86067" y="1425"/>
            <a:chExt cx="3466289" cy="5188676"/>
          </a:xfrm>
        </p:grpSpPr>
        <p:sp>
          <p:nvSpPr>
            <p:cNvPr id="234" name="Google Shape;234;p9"/>
            <p:cNvSpPr/>
            <p:nvPr/>
          </p:nvSpPr>
          <p:spPr>
            <a:xfrm>
              <a:off x="86067" y="1425"/>
              <a:ext cx="77390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5" name="Google Shape;235;p9"/>
            <p:cNvSpPr txBox="1"/>
            <p:nvPr/>
          </p:nvSpPr>
          <p:spPr>
            <a:xfrm>
              <a:off x="123846" y="39204"/>
              <a:ext cx="736122" cy="754630"/>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UNIÓN EUROPEA</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Directiva europea y reglamento europeo</a:t>
              </a:r>
              <a:endParaRPr dirty="0">
                <a:solidFill>
                  <a:schemeClr val="tx1"/>
                </a:solidFill>
              </a:endParaRPr>
            </a:p>
          </p:txBody>
        </p:sp>
        <p:sp>
          <p:nvSpPr>
            <p:cNvPr id="236" name="Google Shape;236;p9"/>
            <p:cNvSpPr/>
            <p:nvPr/>
          </p:nvSpPr>
          <p:spPr>
            <a:xfrm>
              <a:off x="86067" y="873123"/>
              <a:ext cx="1309833"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7" name="Google Shape;237;p9"/>
            <p:cNvSpPr txBox="1"/>
            <p:nvPr/>
          </p:nvSpPr>
          <p:spPr>
            <a:xfrm>
              <a:off x="126593" y="913649"/>
              <a:ext cx="1228781"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CONSTITUCIÓN ESPAÑOLA</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Se recogen los derechos fundamentales entre otras cosas 1978</a:t>
              </a:r>
              <a:endParaRPr dirty="0">
                <a:solidFill>
                  <a:schemeClr val="tx1"/>
                </a:solidFill>
              </a:endParaRPr>
            </a:p>
          </p:txBody>
        </p:sp>
        <p:sp>
          <p:nvSpPr>
            <p:cNvPr id="238" name="Google Shape;238;p9"/>
            <p:cNvSpPr/>
            <p:nvPr/>
          </p:nvSpPr>
          <p:spPr>
            <a:xfrm>
              <a:off x="86067" y="1744820"/>
              <a:ext cx="170155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9" name="Google Shape;239;p9"/>
            <p:cNvSpPr txBox="1"/>
            <p:nvPr/>
          </p:nvSpPr>
          <p:spPr>
            <a:xfrm>
              <a:off x="126593" y="1785346"/>
              <a:ext cx="162049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LEYES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Varios tipos: Nos centramos en Ley orgánica (Para asuntos mas importantes Mayoría absoluta) y ley ordinaria (Asuntos menos importantes. Mayoría simple)</a:t>
              </a:r>
              <a:endParaRPr dirty="0">
                <a:solidFill>
                  <a:schemeClr val="tx1"/>
                </a:solidFill>
              </a:endParaRPr>
            </a:p>
          </p:txBody>
        </p:sp>
        <p:sp>
          <p:nvSpPr>
            <p:cNvPr id="240" name="Google Shape;240;p9"/>
            <p:cNvSpPr/>
            <p:nvPr/>
          </p:nvSpPr>
          <p:spPr>
            <a:xfrm>
              <a:off x="86067" y="2616518"/>
              <a:ext cx="2205130"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1" name="Google Shape;241;p9"/>
            <p:cNvSpPr txBox="1"/>
            <p:nvPr/>
          </p:nvSpPr>
          <p:spPr>
            <a:xfrm>
              <a:off x="126593" y="2657044"/>
              <a:ext cx="2124078"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REGLAMENTOS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ea typeface="Calibri"/>
                  <a:cs typeface="Calibri"/>
                  <a:sym typeface="Calibri"/>
                </a:rPr>
                <a:t>Normas que sirven para desarrollar una ley que se ha aprobado previamente</a:t>
              </a:r>
              <a:endParaRPr lang="es-ES" sz="1100" b="1" i="0" u="none" strike="noStrike" cap="none" dirty="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sp>
          <p:nvSpPr>
            <p:cNvPr id="242" name="Google Shape;242;p9"/>
            <p:cNvSpPr/>
            <p:nvPr/>
          </p:nvSpPr>
          <p:spPr>
            <a:xfrm>
              <a:off x="86067" y="3488215"/>
              <a:ext cx="2999321"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3" name="Google Shape;243;p9"/>
            <p:cNvSpPr txBox="1"/>
            <p:nvPr/>
          </p:nvSpPr>
          <p:spPr>
            <a:xfrm>
              <a:off x="134810" y="3524611"/>
              <a:ext cx="2918269"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CONVENIOS COLECTIVOS</a:t>
              </a:r>
            </a:p>
            <a:p>
              <a:pPr marL="0" marR="0" lvl="0" indent="0" algn="ctr" rtl="0">
                <a:lnSpc>
                  <a:spcPct val="90000"/>
                </a:lnSpc>
                <a:spcBef>
                  <a:spcPts val="0"/>
                </a:spcBef>
                <a:spcAft>
                  <a:spcPts val="0"/>
                </a:spcAft>
                <a:buClr>
                  <a:schemeClr val="lt1"/>
                </a:buClr>
                <a:buSzPts val="1100"/>
                <a:buFont typeface="Calibri"/>
                <a:buNone/>
              </a:pPr>
              <a:r>
                <a:rPr lang="es-ES" sz="1100" b="1" dirty="0">
                  <a:solidFill>
                    <a:schemeClr val="tx1"/>
                  </a:solidFill>
                  <a:latin typeface="Calibri"/>
                  <a:cs typeface="Calibri"/>
                  <a:sym typeface="Calibri"/>
                </a:rPr>
                <a:t>(</a:t>
              </a:r>
              <a:r>
                <a:rPr lang="es-ES" sz="1100" b="1" dirty="0">
                  <a:solidFill>
                    <a:srgbClr val="FF0000"/>
                  </a:solidFill>
                  <a:latin typeface="Calibri"/>
                  <a:cs typeface="Calibri"/>
                  <a:sym typeface="Calibri"/>
                </a:rPr>
                <a:t>Solo en el derecho laboral. </a:t>
              </a:r>
              <a:r>
                <a:rPr lang="es-ES" sz="1100" b="1" dirty="0">
                  <a:solidFill>
                    <a:schemeClr val="tx1"/>
                  </a:solidFill>
                  <a:latin typeface="Calibri"/>
                  <a:cs typeface="Calibri"/>
                  <a:sym typeface="Calibri"/>
                </a:rPr>
                <a:t>Normas específicas de un sector profesional. Acuerdo entre empresarios, (sindicatos) y trabajadores. Puede mejorar )</a:t>
              </a:r>
              <a:endParaRPr dirty="0">
                <a:solidFill>
                  <a:schemeClr val="tx1"/>
                </a:solidFill>
              </a:endParaRPr>
            </a:p>
          </p:txBody>
        </p:sp>
        <p:sp>
          <p:nvSpPr>
            <p:cNvPr id="244" name="Google Shape;244;p9"/>
            <p:cNvSpPr/>
            <p:nvPr/>
          </p:nvSpPr>
          <p:spPr>
            <a:xfrm>
              <a:off x="86067" y="4359913"/>
              <a:ext cx="3466289" cy="830188"/>
            </a:xfrm>
            <a:prstGeom prst="roundRect">
              <a:avLst>
                <a:gd name="adj" fmla="val 16667"/>
              </a:avLst>
            </a:prstGeom>
            <a:solidFill>
              <a:schemeClr val="lt1"/>
            </a:solidFill>
            <a:ln w="19050"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45" name="Google Shape;245;p9"/>
            <p:cNvSpPr txBox="1"/>
            <p:nvPr/>
          </p:nvSpPr>
          <p:spPr>
            <a:xfrm>
              <a:off x="126593" y="4400439"/>
              <a:ext cx="3385237" cy="749136"/>
            </a:xfrm>
            <a:prstGeom prst="rect">
              <a:avLst/>
            </a:prstGeom>
            <a:noFill/>
            <a:ln>
              <a:noFill/>
            </a:ln>
          </p:spPr>
          <p:txBody>
            <a:bodyPr spcFirstLastPara="1" wrap="square" lIns="41900" tIns="20950" rIns="41900" bIns="20950" anchor="ctr" anchorCtr="0">
              <a:noAutofit/>
            </a:bodyPr>
            <a:lstStyle/>
            <a:p>
              <a:pPr marL="0" marR="0" lvl="0" indent="0" algn="ctr" rtl="0">
                <a:lnSpc>
                  <a:spcPct val="90000"/>
                </a:lnSpc>
                <a:spcBef>
                  <a:spcPts val="0"/>
                </a:spcBef>
                <a:spcAft>
                  <a:spcPts val="0"/>
                </a:spcAft>
                <a:buClr>
                  <a:schemeClr val="lt1"/>
                </a:buClr>
                <a:buSzPts val="1100"/>
                <a:buFont typeface="Calibri"/>
                <a:buNone/>
              </a:pPr>
              <a:endParaRPr lang="es-ES" sz="1100" b="1" i="0" u="none" strike="noStrike" cap="none" dirty="0">
                <a:solidFill>
                  <a:schemeClr val="tx1"/>
                </a:solidFill>
                <a:latin typeface="Calibri"/>
                <a:ea typeface="Calibri"/>
                <a:cs typeface="Calibri"/>
                <a:sym typeface="Calibri"/>
              </a:endParaRPr>
            </a:p>
            <a:p>
              <a:pPr marL="0" marR="0" lvl="0" indent="0" algn="ctr" rtl="0">
                <a:lnSpc>
                  <a:spcPct val="90000"/>
                </a:lnSpc>
                <a:spcBef>
                  <a:spcPts val="0"/>
                </a:spcBef>
                <a:spcAft>
                  <a:spcPts val="0"/>
                </a:spcAft>
                <a:buClr>
                  <a:schemeClr val="lt1"/>
                </a:buClr>
                <a:buSzPts val="1100"/>
                <a:buFont typeface="Calibri"/>
                <a:buNone/>
              </a:pPr>
              <a:r>
                <a:rPr lang="es-ES" sz="1100" b="1" i="0" u="none" strike="noStrike" cap="none" dirty="0">
                  <a:solidFill>
                    <a:schemeClr val="tx1"/>
                  </a:solidFill>
                  <a:latin typeface="Calibri"/>
                  <a:ea typeface="Calibri"/>
                  <a:cs typeface="Calibri"/>
                  <a:sym typeface="Calibri"/>
                </a:rPr>
                <a:t>CONTRATOS</a:t>
              </a:r>
            </a:p>
            <a:p>
              <a:pPr algn="ctr">
                <a:lnSpc>
                  <a:spcPct val="90000"/>
                </a:lnSpc>
                <a:buClr>
                  <a:schemeClr val="lt1"/>
                </a:buClr>
                <a:buSzPts val="1100"/>
              </a:pPr>
              <a:r>
                <a:rPr lang="es-ES" b="1" dirty="0">
                  <a:solidFill>
                    <a:schemeClr val="tx1"/>
                  </a:solidFill>
                  <a:latin typeface="Calibri"/>
                  <a:cs typeface="Calibri"/>
                  <a:sym typeface="Calibri"/>
                </a:rPr>
                <a:t>(</a:t>
              </a:r>
              <a:r>
                <a:rPr lang="es-ES" b="1" dirty="0">
                  <a:solidFill>
                    <a:srgbClr val="FF0000"/>
                  </a:solidFill>
                  <a:latin typeface="Calibri"/>
                  <a:cs typeface="Calibri"/>
                  <a:sym typeface="Calibri"/>
                </a:rPr>
                <a:t>Solo en el derecho laboral. </a:t>
              </a:r>
              <a:r>
                <a:rPr lang="es-ES" sz="1200" dirty="0">
                  <a:solidFill>
                    <a:schemeClr val="tx1"/>
                  </a:solidFill>
                  <a:latin typeface="Calibri"/>
                  <a:cs typeface="Calibri"/>
                  <a:sym typeface="Calibri"/>
                </a:rPr>
                <a:t>ACUERDO ENTRE EMPRESARIO Y TRABAJADOR QUE REGULA LAS CONDICIONES DE TRABAJO)</a:t>
              </a:r>
            </a:p>
            <a:p>
              <a:pPr algn="ctr">
                <a:lnSpc>
                  <a:spcPct val="90000"/>
                </a:lnSpc>
                <a:buClr>
                  <a:schemeClr val="lt1"/>
                </a:buClr>
                <a:buSzPts val="1100"/>
              </a:pPr>
              <a:endParaRPr lang="es-ES" dirty="0">
                <a:solidFill>
                  <a:srgbClr val="FF0000"/>
                </a:solidFill>
              </a:endParaRPr>
            </a:p>
            <a:p>
              <a:pPr marL="0" marR="0" lvl="0" indent="0" algn="ctr" rtl="0">
                <a:lnSpc>
                  <a:spcPct val="90000"/>
                </a:lnSpc>
                <a:spcBef>
                  <a:spcPts val="0"/>
                </a:spcBef>
                <a:spcAft>
                  <a:spcPts val="0"/>
                </a:spcAft>
                <a:buClr>
                  <a:schemeClr val="lt1"/>
                </a:buClr>
                <a:buSzPts val="1100"/>
                <a:buFont typeface="Calibri"/>
                <a:buNone/>
              </a:pPr>
              <a:endParaRPr dirty="0">
                <a:solidFill>
                  <a:schemeClr val="tx1"/>
                </a:solidFill>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2398</Words>
  <Application>Microsoft Office PowerPoint</Application>
  <PresentationFormat>Panorámica</PresentationFormat>
  <Paragraphs>199</Paragraphs>
  <Slides>18</Slides>
  <Notes>18</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18</vt:i4>
      </vt:variant>
    </vt:vector>
  </HeadingPairs>
  <TitlesOfParts>
    <vt:vector size="23" baseType="lpstr">
      <vt:lpstr>Arial</vt:lpstr>
      <vt:lpstr>Calibri</vt:lpstr>
      <vt:lpstr>Noto Sans Symbols</vt:lpstr>
      <vt:lpstr>Tema de Office</vt:lpstr>
      <vt:lpstr>Tema de Office</vt:lpstr>
      <vt:lpstr>Presentación de PowerPoint</vt:lpstr>
      <vt:lpstr>TEMARIO</vt:lpstr>
      <vt:lpstr>TEMA 1</vt:lpstr>
      <vt:lpstr>Presentación de PowerPoint</vt:lpstr>
      <vt:lpstr>  1.- CONTRATOS DE TRABAJO.  </vt:lpstr>
      <vt:lpstr>RELACIONES QUE NO SE CONSIDERAN CONTRATO DE TRABAJO</vt:lpstr>
      <vt:lpstr>TRABAJOS FAMILIARES HASTA EL SEGUNDO GRADO</vt:lpstr>
      <vt:lpstr>SUPUESTO PRÁCTICO</vt:lpstr>
      <vt:lpstr> 2.-REGULACIÓN LEGAL </vt:lpstr>
      <vt:lpstr>PRINCIPIOS DEL DERECHO LABORAL</vt:lpstr>
      <vt:lpstr>PRINCIPIOS DEL DERECHO LABORAL</vt:lpstr>
      <vt:lpstr>3.- REQUISITOS PARA SER TRABAJADOR</vt:lpstr>
      <vt:lpstr>4.- Forma del contrato</vt:lpstr>
      <vt:lpstr>5.- CLAÚSULAS CONTRACTUALES</vt:lpstr>
      <vt:lpstr>6.- PERIODO DE PRUEBA</vt:lpstr>
      <vt:lpstr>7.- PODERES DEL EMPRESARIO</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PMP</dc:creator>
  <cp:lastModifiedBy>Diana</cp:lastModifiedBy>
  <cp:revision>34</cp:revision>
  <dcterms:created xsi:type="dcterms:W3CDTF">2019-10-02T17:11:41Z</dcterms:created>
  <dcterms:modified xsi:type="dcterms:W3CDTF">2023-11-27T09:27:17Z</dcterms:modified>
</cp:coreProperties>
</file>