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96" r:id="rId3"/>
    <p:sldId id="271" r:id="rId4"/>
    <p:sldId id="272" r:id="rId5"/>
    <p:sldId id="273" r:id="rId6"/>
    <p:sldId id="297" r:id="rId7"/>
    <p:sldId id="275" r:id="rId8"/>
    <p:sldId id="276" r:id="rId9"/>
    <p:sldId id="274" r:id="rId10"/>
    <p:sldId id="278" r:id="rId11"/>
    <p:sldId id="279" r:id="rId12"/>
    <p:sldId id="301" r:id="rId13"/>
    <p:sldId id="281" r:id="rId14"/>
    <p:sldId id="282" r:id="rId15"/>
    <p:sldId id="284" r:id="rId16"/>
    <p:sldId id="285" r:id="rId17"/>
    <p:sldId id="286" r:id="rId18"/>
    <p:sldId id="287" r:id="rId19"/>
    <p:sldId id="288" r:id="rId20"/>
    <p:sldId id="294" r:id="rId21"/>
    <p:sldId id="289" r:id="rId22"/>
    <p:sldId id="290" r:id="rId23"/>
    <p:sldId id="291" r:id="rId24"/>
    <p:sldId id="295" r:id="rId25"/>
    <p:sldId id="298"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3.png"/><Relationship Id="rId6" Type="http://schemas.openxmlformats.org/officeDocument/2006/relationships/image" Target="../media/image19.svg"/><Relationship Id="rId5" Type="http://schemas.openxmlformats.org/officeDocument/2006/relationships/image" Target="../media/image15.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A7649-C86C-4A9A-9378-1191C35586EE}"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s-ES"/>
        </a:p>
      </dgm:t>
    </dgm:pt>
    <dgm:pt modelId="{D56258B9-0C05-40E4-B279-DCE27B28655A}">
      <dgm:prSet phldrT="[Texto]"/>
      <dgm:spPr>
        <a:solidFill>
          <a:schemeClr val="accent1">
            <a:lumMod val="20000"/>
            <a:lumOff val="80000"/>
          </a:schemeClr>
        </a:solidFill>
      </dgm:spPr>
      <dgm:t>
        <a:bodyPr/>
        <a:lstStyle/>
        <a:p>
          <a:r>
            <a:rPr lang="es-ES" dirty="0">
              <a:solidFill>
                <a:schemeClr val="accent1">
                  <a:lumMod val="50000"/>
                </a:schemeClr>
              </a:solidFill>
            </a:rPr>
            <a:t>CAUSAS</a:t>
          </a:r>
        </a:p>
      </dgm:t>
    </dgm:pt>
    <dgm:pt modelId="{B3E66A50-A215-4969-B6CC-70C62918C31B}" type="parTrans" cxnId="{62975E95-6F9C-4067-BDF4-2686C8552150}">
      <dgm:prSet/>
      <dgm:spPr/>
      <dgm:t>
        <a:bodyPr/>
        <a:lstStyle/>
        <a:p>
          <a:endParaRPr lang="es-ES"/>
        </a:p>
      </dgm:t>
    </dgm:pt>
    <dgm:pt modelId="{F1C34603-C344-434E-84C1-0F256AF9DA0A}" type="sibTrans" cxnId="{62975E95-6F9C-4067-BDF4-2686C8552150}">
      <dgm:prSet/>
      <dgm:spPr/>
      <dgm:t>
        <a:bodyPr/>
        <a:lstStyle/>
        <a:p>
          <a:endParaRPr lang="es-ES"/>
        </a:p>
      </dgm:t>
    </dgm:pt>
    <dgm:pt modelId="{1C9CDCE5-FA19-46A0-8C22-8329BD2ED694}">
      <dgm:prSet phldrT="[Texto]"/>
      <dgm:spPr>
        <a:solidFill>
          <a:schemeClr val="bg1"/>
        </a:solidFill>
        <a:ln>
          <a:solidFill>
            <a:schemeClr val="accent1"/>
          </a:solidFill>
        </a:ln>
      </dgm:spPr>
      <dgm:t>
        <a:bodyPr/>
        <a:lstStyle/>
        <a:p>
          <a:r>
            <a:rPr lang="es-ES" dirty="0" smtClean="0">
              <a:solidFill>
                <a:schemeClr val="accent1">
                  <a:lumMod val="50000"/>
                </a:schemeClr>
              </a:solidFill>
            </a:rPr>
            <a:t>COMÚN: no originada en el trabajo</a:t>
          </a:r>
          <a:endParaRPr lang="es-ES" dirty="0">
            <a:solidFill>
              <a:schemeClr val="accent1">
                <a:lumMod val="50000"/>
              </a:schemeClr>
            </a:solidFill>
          </a:endParaRPr>
        </a:p>
      </dgm:t>
    </dgm:pt>
    <dgm:pt modelId="{72D391CF-A26A-45C7-8A87-7B271562746B}" type="parTrans" cxnId="{61D26F5D-9253-4351-A52D-244974538E56}">
      <dgm:prSet/>
      <dgm:spPr/>
      <dgm:t>
        <a:bodyPr/>
        <a:lstStyle/>
        <a:p>
          <a:endParaRPr lang="es-ES"/>
        </a:p>
      </dgm:t>
    </dgm:pt>
    <dgm:pt modelId="{5EB19B17-9AF7-4C47-B54D-94DFEB7A4158}" type="sibTrans" cxnId="{61D26F5D-9253-4351-A52D-244974538E56}">
      <dgm:prSet/>
      <dgm:spPr/>
      <dgm:t>
        <a:bodyPr/>
        <a:lstStyle/>
        <a:p>
          <a:endParaRPr lang="es-ES"/>
        </a:p>
      </dgm:t>
    </dgm:pt>
    <dgm:pt modelId="{9A8B9802-515C-4AAC-B6B4-85FCB2FE9EB3}">
      <dgm:prSet phldrT="[Texto]"/>
      <dgm:spPr/>
      <dgm:t>
        <a:bodyPr/>
        <a:lstStyle/>
        <a:p>
          <a:r>
            <a:rPr lang="es-ES" dirty="0">
              <a:solidFill>
                <a:schemeClr val="accent1">
                  <a:lumMod val="50000"/>
                </a:schemeClr>
              </a:solidFill>
            </a:rPr>
            <a:t>ENFERMEDAD COMÚN</a:t>
          </a:r>
        </a:p>
      </dgm:t>
    </dgm:pt>
    <dgm:pt modelId="{95021842-5243-49C5-8231-F1B899234225}" type="parTrans" cxnId="{1B819EFA-3A84-4F63-A76F-863ED65533EA}">
      <dgm:prSet/>
      <dgm:spPr/>
      <dgm:t>
        <a:bodyPr/>
        <a:lstStyle/>
        <a:p>
          <a:endParaRPr lang="es-ES"/>
        </a:p>
      </dgm:t>
    </dgm:pt>
    <dgm:pt modelId="{15061018-2000-4215-9B25-AC4E73AE2751}" type="sibTrans" cxnId="{1B819EFA-3A84-4F63-A76F-863ED65533EA}">
      <dgm:prSet/>
      <dgm:spPr/>
      <dgm:t>
        <a:bodyPr/>
        <a:lstStyle/>
        <a:p>
          <a:endParaRPr lang="es-ES"/>
        </a:p>
      </dgm:t>
    </dgm:pt>
    <dgm:pt modelId="{217444AE-ECF0-4BCA-9256-03D815C8504C}">
      <dgm:prSet phldrT="[Texto]"/>
      <dgm:spPr/>
      <dgm:t>
        <a:bodyPr/>
        <a:lstStyle/>
        <a:p>
          <a:r>
            <a:rPr lang="es-ES" dirty="0">
              <a:solidFill>
                <a:schemeClr val="accent1">
                  <a:lumMod val="50000"/>
                </a:schemeClr>
              </a:solidFill>
            </a:rPr>
            <a:t>ACCIDENTE NO LABORAL</a:t>
          </a:r>
        </a:p>
      </dgm:t>
    </dgm:pt>
    <dgm:pt modelId="{03F23A95-555B-45A6-84D1-EB4CA88F8296}" type="parTrans" cxnId="{74FEA562-BF16-485E-8EB8-90E10908A707}">
      <dgm:prSet/>
      <dgm:spPr/>
      <dgm:t>
        <a:bodyPr/>
        <a:lstStyle/>
        <a:p>
          <a:endParaRPr lang="es-ES"/>
        </a:p>
      </dgm:t>
    </dgm:pt>
    <dgm:pt modelId="{64132E66-36DB-437A-8745-721478A442B4}" type="sibTrans" cxnId="{74FEA562-BF16-485E-8EB8-90E10908A707}">
      <dgm:prSet/>
      <dgm:spPr/>
      <dgm:t>
        <a:bodyPr/>
        <a:lstStyle/>
        <a:p>
          <a:endParaRPr lang="es-ES"/>
        </a:p>
      </dgm:t>
    </dgm:pt>
    <dgm:pt modelId="{06456053-012E-4EA7-A024-311DB2C7D425}">
      <dgm:prSet phldrT="[Texto]"/>
      <dgm:spPr>
        <a:solidFill>
          <a:schemeClr val="bg1"/>
        </a:solidFill>
        <a:ln>
          <a:solidFill>
            <a:schemeClr val="accent1"/>
          </a:solidFill>
        </a:ln>
      </dgm:spPr>
      <dgm:t>
        <a:bodyPr/>
        <a:lstStyle/>
        <a:p>
          <a:r>
            <a:rPr lang="es-ES" dirty="0" smtClean="0">
              <a:solidFill>
                <a:schemeClr val="accent1">
                  <a:lumMod val="50000"/>
                </a:schemeClr>
              </a:solidFill>
            </a:rPr>
            <a:t>LABORAL: Originadas en el trabajo. Por aquí se cobra más.</a:t>
          </a:r>
          <a:endParaRPr lang="es-ES" dirty="0">
            <a:solidFill>
              <a:schemeClr val="accent1">
                <a:lumMod val="50000"/>
              </a:schemeClr>
            </a:solidFill>
          </a:endParaRPr>
        </a:p>
      </dgm:t>
    </dgm:pt>
    <dgm:pt modelId="{B42FD329-9307-4577-8088-76C5892FC3C1}" type="parTrans" cxnId="{C66DFCBE-2D3E-4582-92B2-39CE699B763E}">
      <dgm:prSet/>
      <dgm:spPr/>
      <dgm:t>
        <a:bodyPr/>
        <a:lstStyle/>
        <a:p>
          <a:endParaRPr lang="es-ES"/>
        </a:p>
      </dgm:t>
    </dgm:pt>
    <dgm:pt modelId="{EC26436E-C6D9-44D9-AE87-244CA29570A0}" type="sibTrans" cxnId="{C66DFCBE-2D3E-4582-92B2-39CE699B763E}">
      <dgm:prSet/>
      <dgm:spPr/>
      <dgm:t>
        <a:bodyPr/>
        <a:lstStyle/>
        <a:p>
          <a:endParaRPr lang="es-ES"/>
        </a:p>
      </dgm:t>
    </dgm:pt>
    <dgm:pt modelId="{49639B8A-2A3A-4D6E-8E0B-2D5931DCECD9}">
      <dgm:prSet phldrT="[Texto]"/>
      <dgm:spPr/>
      <dgm:t>
        <a:bodyPr/>
        <a:lstStyle/>
        <a:p>
          <a:r>
            <a:rPr lang="es-ES" dirty="0">
              <a:solidFill>
                <a:schemeClr val="accent1">
                  <a:lumMod val="50000"/>
                </a:schemeClr>
              </a:solidFill>
            </a:rPr>
            <a:t>ENFERMEDAD </a:t>
          </a:r>
          <a:r>
            <a:rPr lang="es-ES" dirty="0" smtClean="0">
              <a:solidFill>
                <a:schemeClr val="accent1">
                  <a:lumMod val="50000"/>
                </a:schemeClr>
              </a:solidFill>
            </a:rPr>
            <a:t>LABORAL: Se produce como consecuencia del desarrollo del propio trabajo. El COVID lo fue.</a:t>
          </a:r>
          <a:endParaRPr lang="es-ES" dirty="0">
            <a:solidFill>
              <a:schemeClr val="accent1">
                <a:lumMod val="50000"/>
              </a:schemeClr>
            </a:solidFill>
          </a:endParaRPr>
        </a:p>
      </dgm:t>
    </dgm:pt>
    <dgm:pt modelId="{A07207B1-D390-49C3-BA39-464A3B6ADC35}" type="parTrans" cxnId="{F45A4B36-CADE-410B-A369-43C18749FC3A}">
      <dgm:prSet/>
      <dgm:spPr/>
      <dgm:t>
        <a:bodyPr/>
        <a:lstStyle/>
        <a:p>
          <a:endParaRPr lang="es-ES"/>
        </a:p>
      </dgm:t>
    </dgm:pt>
    <dgm:pt modelId="{FB344C65-3B50-4470-8A99-97E1EF1ADBCE}" type="sibTrans" cxnId="{F45A4B36-CADE-410B-A369-43C18749FC3A}">
      <dgm:prSet/>
      <dgm:spPr/>
      <dgm:t>
        <a:bodyPr/>
        <a:lstStyle/>
        <a:p>
          <a:endParaRPr lang="es-ES"/>
        </a:p>
      </dgm:t>
    </dgm:pt>
    <dgm:pt modelId="{562C5561-9C32-482D-9E4E-5E651F6278A9}">
      <dgm:prSet phldrT="[Texto]"/>
      <dgm:spPr/>
      <dgm:t>
        <a:bodyPr/>
        <a:lstStyle/>
        <a:p>
          <a:r>
            <a:rPr lang="es-ES" dirty="0">
              <a:solidFill>
                <a:schemeClr val="accent1">
                  <a:lumMod val="50000"/>
                </a:schemeClr>
              </a:solidFill>
            </a:rPr>
            <a:t>ACCIDENTE </a:t>
          </a:r>
          <a:r>
            <a:rPr lang="es-ES" dirty="0" smtClean="0">
              <a:solidFill>
                <a:schemeClr val="accent1">
                  <a:lumMod val="50000"/>
                </a:schemeClr>
              </a:solidFill>
            </a:rPr>
            <a:t>LABORAL: que se haya producido en el trabajo o que sea accidente in itinere.*</a:t>
          </a:r>
          <a:endParaRPr lang="es-ES" dirty="0">
            <a:solidFill>
              <a:schemeClr val="accent1">
                <a:lumMod val="50000"/>
              </a:schemeClr>
            </a:solidFill>
          </a:endParaRPr>
        </a:p>
      </dgm:t>
    </dgm:pt>
    <dgm:pt modelId="{2DCE5E3F-B771-4FA1-AA92-50B5ADB318B0}" type="parTrans" cxnId="{097EF16D-C4BC-4D73-BC36-605C3A2E0D04}">
      <dgm:prSet/>
      <dgm:spPr/>
      <dgm:t>
        <a:bodyPr/>
        <a:lstStyle/>
        <a:p>
          <a:endParaRPr lang="es-ES"/>
        </a:p>
      </dgm:t>
    </dgm:pt>
    <dgm:pt modelId="{72930BCC-1565-4631-AE46-5528161D5911}" type="sibTrans" cxnId="{097EF16D-C4BC-4D73-BC36-605C3A2E0D04}">
      <dgm:prSet/>
      <dgm:spPr/>
      <dgm:t>
        <a:bodyPr/>
        <a:lstStyle/>
        <a:p>
          <a:endParaRPr lang="es-ES"/>
        </a:p>
      </dgm:t>
    </dgm:pt>
    <dgm:pt modelId="{8FCAE83E-570A-4E5B-BE0D-84424702395C}" type="pres">
      <dgm:prSet presAssocID="{1E7A7649-C86C-4A9A-9378-1191C35586EE}" presName="diagram" presStyleCnt="0">
        <dgm:presLayoutVars>
          <dgm:chPref val="1"/>
          <dgm:dir/>
          <dgm:animOne val="branch"/>
          <dgm:animLvl val="lvl"/>
          <dgm:resizeHandles val="exact"/>
        </dgm:presLayoutVars>
      </dgm:prSet>
      <dgm:spPr/>
      <dgm:t>
        <a:bodyPr/>
        <a:lstStyle/>
        <a:p>
          <a:endParaRPr lang="es-ES"/>
        </a:p>
      </dgm:t>
    </dgm:pt>
    <dgm:pt modelId="{33E1249E-632A-44D6-A6BF-EB8080782CC6}" type="pres">
      <dgm:prSet presAssocID="{D56258B9-0C05-40E4-B279-DCE27B28655A}" presName="root1" presStyleCnt="0"/>
      <dgm:spPr/>
    </dgm:pt>
    <dgm:pt modelId="{B9FEF0FC-8275-4DA5-ABCA-341F694D5320}" type="pres">
      <dgm:prSet presAssocID="{D56258B9-0C05-40E4-B279-DCE27B28655A}" presName="LevelOneTextNode" presStyleLbl="node0" presStyleIdx="0" presStyleCnt="1">
        <dgm:presLayoutVars>
          <dgm:chPref val="3"/>
        </dgm:presLayoutVars>
      </dgm:prSet>
      <dgm:spPr/>
      <dgm:t>
        <a:bodyPr/>
        <a:lstStyle/>
        <a:p>
          <a:endParaRPr lang="es-ES"/>
        </a:p>
      </dgm:t>
    </dgm:pt>
    <dgm:pt modelId="{71096F97-4CAC-48C2-8C2B-6632357FA909}" type="pres">
      <dgm:prSet presAssocID="{D56258B9-0C05-40E4-B279-DCE27B28655A}" presName="level2hierChild" presStyleCnt="0"/>
      <dgm:spPr/>
    </dgm:pt>
    <dgm:pt modelId="{CA031407-7909-4815-9E18-109541C8B4B7}" type="pres">
      <dgm:prSet presAssocID="{72D391CF-A26A-45C7-8A87-7B271562746B}" presName="conn2-1" presStyleLbl="parChTrans1D2" presStyleIdx="0" presStyleCnt="2"/>
      <dgm:spPr/>
      <dgm:t>
        <a:bodyPr/>
        <a:lstStyle/>
        <a:p>
          <a:endParaRPr lang="es-ES"/>
        </a:p>
      </dgm:t>
    </dgm:pt>
    <dgm:pt modelId="{D385E251-3933-4574-89B5-EF66B2265124}" type="pres">
      <dgm:prSet presAssocID="{72D391CF-A26A-45C7-8A87-7B271562746B}" presName="connTx" presStyleLbl="parChTrans1D2" presStyleIdx="0" presStyleCnt="2"/>
      <dgm:spPr/>
      <dgm:t>
        <a:bodyPr/>
        <a:lstStyle/>
        <a:p>
          <a:endParaRPr lang="es-ES"/>
        </a:p>
      </dgm:t>
    </dgm:pt>
    <dgm:pt modelId="{35004D20-9C58-4F0B-87DF-805B7F55A6AF}" type="pres">
      <dgm:prSet presAssocID="{1C9CDCE5-FA19-46A0-8C22-8329BD2ED694}" presName="root2" presStyleCnt="0"/>
      <dgm:spPr/>
    </dgm:pt>
    <dgm:pt modelId="{878DA6C8-088B-4D3A-B4EE-FBB41C337A7E}" type="pres">
      <dgm:prSet presAssocID="{1C9CDCE5-FA19-46A0-8C22-8329BD2ED694}" presName="LevelTwoTextNode" presStyleLbl="node2" presStyleIdx="0" presStyleCnt="2">
        <dgm:presLayoutVars>
          <dgm:chPref val="3"/>
        </dgm:presLayoutVars>
      </dgm:prSet>
      <dgm:spPr/>
      <dgm:t>
        <a:bodyPr/>
        <a:lstStyle/>
        <a:p>
          <a:endParaRPr lang="es-ES"/>
        </a:p>
      </dgm:t>
    </dgm:pt>
    <dgm:pt modelId="{D399F29F-E9BB-4436-BBF9-730883B68F8F}" type="pres">
      <dgm:prSet presAssocID="{1C9CDCE5-FA19-46A0-8C22-8329BD2ED694}" presName="level3hierChild" presStyleCnt="0"/>
      <dgm:spPr/>
    </dgm:pt>
    <dgm:pt modelId="{B49DA700-33DE-43DD-9C10-452F5C1FB829}" type="pres">
      <dgm:prSet presAssocID="{95021842-5243-49C5-8231-F1B899234225}" presName="conn2-1" presStyleLbl="parChTrans1D3" presStyleIdx="0" presStyleCnt="4"/>
      <dgm:spPr/>
      <dgm:t>
        <a:bodyPr/>
        <a:lstStyle/>
        <a:p>
          <a:endParaRPr lang="es-ES"/>
        </a:p>
      </dgm:t>
    </dgm:pt>
    <dgm:pt modelId="{D6758536-1FFD-44F2-8A47-3C177224194B}" type="pres">
      <dgm:prSet presAssocID="{95021842-5243-49C5-8231-F1B899234225}" presName="connTx" presStyleLbl="parChTrans1D3" presStyleIdx="0" presStyleCnt="4"/>
      <dgm:spPr/>
      <dgm:t>
        <a:bodyPr/>
        <a:lstStyle/>
        <a:p>
          <a:endParaRPr lang="es-ES"/>
        </a:p>
      </dgm:t>
    </dgm:pt>
    <dgm:pt modelId="{470C1F2A-C45A-49FA-9F2D-F946A38CD7B5}" type="pres">
      <dgm:prSet presAssocID="{9A8B9802-515C-4AAC-B6B4-85FCB2FE9EB3}" presName="root2" presStyleCnt="0"/>
      <dgm:spPr/>
    </dgm:pt>
    <dgm:pt modelId="{A2FBB67A-C58E-472E-982C-6B47608DD6B8}" type="pres">
      <dgm:prSet presAssocID="{9A8B9802-515C-4AAC-B6B4-85FCB2FE9EB3}" presName="LevelTwoTextNode" presStyleLbl="node3" presStyleIdx="0" presStyleCnt="4">
        <dgm:presLayoutVars>
          <dgm:chPref val="3"/>
        </dgm:presLayoutVars>
      </dgm:prSet>
      <dgm:spPr/>
      <dgm:t>
        <a:bodyPr/>
        <a:lstStyle/>
        <a:p>
          <a:endParaRPr lang="es-ES"/>
        </a:p>
      </dgm:t>
    </dgm:pt>
    <dgm:pt modelId="{85226AD3-394E-44A3-818B-F372243F3C91}" type="pres">
      <dgm:prSet presAssocID="{9A8B9802-515C-4AAC-B6B4-85FCB2FE9EB3}" presName="level3hierChild" presStyleCnt="0"/>
      <dgm:spPr/>
    </dgm:pt>
    <dgm:pt modelId="{F7F13574-F5EA-4E0D-909F-2820E8F06AE1}" type="pres">
      <dgm:prSet presAssocID="{03F23A95-555B-45A6-84D1-EB4CA88F8296}" presName="conn2-1" presStyleLbl="parChTrans1D3" presStyleIdx="1" presStyleCnt="4"/>
      <dgm:spPr/>
      <dgm:t>
        <a:bodyPr/>
        <a:lstStyle/>
        <a:p>
          <a:endParaRPr lang="es-ES"/>
        </a:p>
      </dgm:t>
    </dgm:pt>
    <dgm:pt modelId="{A030DC82-5DC1-4DFC-9CB9-C60F7445FD2A}" type="pres">
      <dgm:prSet presAssocID="{03F23A95-555B-45A6-84D1-EB4CA88F8296}" presName="connTx" presStyleLbl="parChTrans1D3" presStyleIdx="1" presStyleCnt="4"/>
      <dgm:spPr/>
      <dgm:t>
        <a:bodyPr/>
        <a:lstStyle/>
        <a:p>
          <a:endParaRPr lang="es-ES"/>
        </a:p>
      </dgm:t>
    </dgm:pt>
    <dgm:pt modelId="{F4BAD987-7A91-4204-ABA8-60CC77671FF5}" type="pres">
      <dgm:prSet presAssocID="{217444AE-ECF0-4BCA-9256-03D815C8504C}" presName="root2" presStyleCnt="0"/>
      <dgm:spPr/>
    </dgm:pt>
    <dgm:pt modelId="{A2E465B8-A55D-4EB6-B008-802F42157C4F}" type="pres">
      <dgm:prSet presAssocID="{217444AE-ECF0-4BCA-9256-03D815C8504C}" presName="LevelTwoTextNode" presStyleLbl="node3" presStyleIdx="1" presStyleCnt="4">
        <dgm:presLayoutVars>
          <dgm:chPref val="3"/>
        </dgm:presLayoutVars>
      </dgm:prSet>
      <dgm:spPr/>
      <dgm:t>
        <a:bodyPr/>
        <a:lstStyle/>
        <a:p>
          <a:endParaRPr lang="es-ES"/>
        </a:p>
      </dgm:t>
    </dgm:pt>
    <dgm:pt modelId="{55463DE7-FF9D-4B3D-8237-C4F0A65D587D}" type="pres">
      <dgm:prSet presAssocID="{217444AE-ECF0-4BCA-9256-03D815C8504C}" presName="level3hierChild" presStyleCnt="0"/>
      <dgm:spPr/>
    </dgm:pt>
    <dgm:pt modelId="{7B95CAA9-59D3-4BE9-95B2-781D1137BB53}" type="pres">
      <dgm:prSet presAssocID="{B42FD329-9307-4577-8088-76C5892FC3C1}" presName="conn2-1" presStyleLbl="parChTrans1D2" presStyleIdx="1" presStyleCnt="2"/>
      <dgm:spPr/>
      <dgm:t>
        <a:bodyPr/>
        <a:lstStyle/>
        <a:p>
          <a:endParaRPr lang="es-ES"/>
        </a:p>
      </dgm:t>
    </dgm:pt>
    <dgm:pt modelId="{A8176942-44FC-4BBF-BB3A-9A6FD64CBC32}" type="pres">
      <dgm:prSet presAssocID="{B42FD329-9307-4577-8088-76C5892FC3C1}" presName="connTx" presStyleLbl="parChTrans1D2" presStyleIdx="1" presStyleCnt="2"/>
      <dgm:spPr/>
      <dgm:t>
        <a:bodyPr/>
        <a:lstStyle/>
        <a:p>
          <a:endParaRPr lang="es-ES"/>
        </a:p>
      </dgm:t>
    </dgm:pt>
    <dgm:pt modelId="{96E8328E-C6DA-4EB2-A875-6626515C91A4}" type="pres">
      <dgm:prSet presAssocID="{06456053-012E-4EA7-A024-311DB2C7D425}" presName="root2" presStyleCnt="0"/>
      <dgm:spPr/>
    </dgm:pt>
    <dgm:pt modelId="{5C4E1F8A-BBDD-4DDC-8ED1-625991333892}" type="pres">
      <dgm:prSet presAssocID="{06456053-012E-4EA7-A024-311DB2C7D425}" presName="LevelTwoTextNode" presStyleLbl="node2" presStyleIdx="1" presStyleCnt="2">
        <dgm:presLayoutVars>
          <dgm:chPref val="3"/>
        </dgm:presLayoutVars>
      </dgm:prSet>
      <dgm:spPr/>
      <dgm:t>
        <a:bodyPr/>
        <a:lstStyle/>
        <a:p>
          <a:endParaRPr lang="es-ES"/>
        </a:p>
      </dgm:t>
    </dgm:pt>
    <dgm:pt modelId="{84E17235-13CC-475E-966C-E38808199015}" type="pres">
      <dgm:prSet presAssocID="{06456053-012E-4EA7-A024-311DB2C7D425}" presName="level3hierChild" presStyleCnt="0"/>
      <dgm:spPr/>
    </dgm:pt>
    <dgm:pt modelId="{AADC19BD-6F3D-42A2-9C81-5A42CED99F64}" type="pres">
      <dgm:prSet presAssocID="{A07207B1-D390-49C3-BA39-464A3B6ADC35}" presName="conn2-1" presStyleLbl="parChTrans1D3" presStyleIdx="2" presStyleCnt="4"/>
      <dgm:spPr/>
      <dgm:t>
        <a:bodyPr/>
        <a:lstStyle/>
        <a:p>
          <a:endParaRPr lang="es-ES"/>
        </a:p>
      </dgm:t>
    </dgm:pt>
    <dgm:pt modelId="{AABFDAB7-5F05-46A0-B466-F8E69E016264}" type="pres">
      <dgm:prSet presAssocID="{A07207B1-D390-49C3-BA39-464A3B6ADC35}" presName="connTx" presStyleLbl="parChTrans1D3" presStyleIdx="2" presStyleCnt="4"/>
      <dgm:spPr/>
      <dgm:t>
        <a:bodyPr/>
        <a:lstStyle/>
        <a:p>
          <a:endParaRPr lang="es-ES"/>
        </a:p>
      </dgm:t>
    </dgm:pt>
    <dgm:pt modelId="{A683E4AB-76FB-4905-9C6C-6133BEE47EB5}" type="pres">
      <dgm:prSet presAssocID="{49639B8A-2A3A-4D6E-8E0B-2D5931DCECD9}" presName="root2" presStyleCnt="0"/>
      <dgm:spPr/>
    </dgm:pt>
    <dgm:pt modelId="{A6099788-B620-476D-8FA3-4B1DAC707BCA}" type="pres">
      <dgm:prSet presAssocID="{49639B8A-2A3A-4D6E-8E0B-2D5931DCECD9}" presName="LevelTwoTextNode" presStyleLbl="node3" presStyleIdx="2" presStyleCnt="4">
        <dgm:presLayoutVars>
          <dgm:chPref val="3"/>
        </dgm:presLayoutVars>
      </dgm:prSet>
      <dgm:spPr/>
      <dgm:t>
        <a:bodyPr/>
        <a:lstStyle/>
        <a:p>
          <a:endParaRPr lang="es-ES"/>
        </a:p>
      </dgm:t>
    </dgm:pt>
    <dgm:pt modelId="{A2990A46-4AD7-41BC-86CE-58DE4EE2F3FB}" type="pres">
      <dgm:prSet presAssocID="{49639B8A-2A3A-4D6E-8E0B-2D5931DCECD9}" presName="level3hierChild" presStyleCnt="0"/>
      <dgm:spPr/>
    </dgm:pt>
    <dgm:pt modelId="{56663013-1FB4-4C7A-A6F5-EDA147BC5374}" type="pres">
      <dgm:prSet presAssocID="{2DCE5E3F-B771-4FA1-AA92-50B5ADB318B0}" presName="conn2-1" presStyleLbl="parChTrans1D3" presStyleIdx="3" presStyleCnt="4"/>
      <dgm:spPr/>
      <dgm:t>
        <a:bodyPr/>
        <a:lstStyle/>
        <a:p>
          <a:endParaRPr lang="es-ES"/>
        </a:p>
      </dgm:t>
    </dgm:pt>
    <dgm:pt modelId="{89B4762D-7967-4D4F-9D60-B9F86A19E208}" type="pres">
      <dgm:prSet presAssocID="{2DCE5E3F-B771-4FA1-AA92-50B5ADB318B0}" presName="connTx" presStyleLbl="parChTrans1D3" presStyleIdx="3" presStyleCnt="4"/>
      <dgm:spPr/>
      <dgm:t>
        <a:bodyPr/>
        <a:lstStyle/>
        <a:p>
          <a:endParaRPr lang="es-ES"/>
        </a:p>
      </dgm:t>
    </dgm:pt>
    <dgm:pt modelId="{7EAF64E2-1F80-45B9-AC90-3E2CC82631E2}" type="pres">
      <dgm:prSet presAssocID="{562C5561-9C32-482D-9E4E-5E651F6278A9}" presName="root2" presStyleCnt="0"/>
      <dgm:spPr/>
    </dgm:pt>
    <dgm:pt modelId="{7150408F-ACFC-4A3E-BD4F-958A8B33471E}" type="pres">
      <dgm:prSet presAssocID="{562C5561-9C32-482D-9E4E-5E651F6278A9}" presName="LevelTwoTextNode" presStyleLbl="node3" presStyleIdx="3" presStyleCnt="4">
        <dgm:presLayoutVars>
          <dgm:chPref val="3"/>
        </dgm:presLayoutVars>
      </dgm:prSet>
      <dgm:spPr/>
      <dgm:t>
        <a:bodyPr/>
        <a:lstStyle/>
        <a:p>
          <a:endParaRPr lang="es-ES"/>
        </a:p>
      </dgm:t>
    </dgm:pt>
    <dgm:pt modelId="{AAEF4785-022E-4C69-BC50-039F544E5466}" type="pres">
      <dgm:prSet presAssocID="{562C5561-9C32-482D-9E4E-5E651F6278A9}" presName="level3hierChild" presStyleCnt="0"/>
      <dgm:spPr/>
    </dgm:pt>
  </dgm:ptLst>
  <dgm:cxnLst>
    <dgm:cxn modelId="{C66DFCBE-2D3E-4582-92B2-39CE699B763E}" srcId="{D56258B9-0C05-40E4-B279-DCE27B28655A}" destId="{06456053-012E-4EA7-A024-311DB2C7D425}" srcOrd="1" destOrd="0" parTransId="{B42FD329-9307-4577-8088-76C5892FC3C1}" sibTransId="{EC26436E-C6D9-44D9-AE87-244CA29570A0}"/>
    <dgm:cxn modelId="{3C04F2FA-C37C-42D8-B7C3-1FA2715F2508}" type="presOf" srcId="{A07207B1-D390-49C3-BA39-464A3B6ADC35}" destId="{AABFDAB7-5F05-46A0-B466-F8E69E016264}" srcOrd="1" destOrd="0" presId="urn:microsoft.com/office/officeart/2005/8/layout/hierarchy2"/>
    <dgm:cxn modelId="{74FEA562-BF16-485E-8EB8-90E10908A707}" srcId="{1C9CDCE5-FA19-46A0-8C22-8329BD2ED694}" destId="{217444AE-ECF0-4BCA-9256-03D815C8504C}" srcOrd="1" destOrd="0" parTransId="{03F23A95-555B-45A6-84D1-EB4CA88F8296}" sibTransId="{64132E66-36DB-437A-8745-721478A442B4}"/>
    <dgm:cxn modelId="{62975E95-6F9C-4067-BDF4-2686C8552150}" srcId="{1E7A7649-C86C-4A9A-9378-1191C35586EE}" destId="{D56258B9-0C05-40E4-B279-DCE27B28655A}" srcOrd="0" destOrd="0" parTransId="{B3E66A50-A215-4969-B6CC-70C62918C31B}" sibTransId="{F1C34603-C344-434E-84C1-0F256AF9DA0A}"/>
    <dgm:cxn modelId="{9EEE817C-B69A-48C0-A5A4-8FE8788B4C58}" type="presOf" srcId="{1C9CDCE5-FA19-46A0-8C22-8329BD2ED694}" destId="{878DA6C8-088B-4D3A-B4EE-FBB41C337A7E}" srcOrd="0" destOrd="0" presId="urn:microsoft.com/office/officeart/2005/8/layout/hierarchy2"/>
    <dgm:cxn modelId="{3DA4E262-AAC7-43CB-B36A-584FAB00C530}" type="presOf" srcId="{9A8B9802-515C-4AAC-B6B4-85FCB2FE9EB3}" destId="{A2FBB67A-C58E-472E-982C-6B47608DD6B8}" srcOrd="0" destOrd="0" presId="urn:microsoft.com/office/officeart/2005/8/layout/hierarchy2"/>
    <dgm:cxn modelId="{A802DC49-E5D0-43E4-9E55-0D3EEDA5CFA2}" type="presOf" srcId="{72D391CF-A26A-45C7-8A87-7B271562746B}" destId="{D385E251-3933-4574-89B5-EF66B2265124}" srcOrd="1" destOrd="0" presId="urn:microsoft.com/office/officeart/2005/8/layout/hierarchy2"/>
    <dgm:cxn modelId="{76362663-A350-49DA-8DB7-4BDD38FE58C4}" type="presOf" srcId="{A07207B1-D390-49C3-BA39-464A3B6ADC35}" destId="{AADC19BD-6F3D-42A2-9C81-5A42CED99F64}" srcOrd="0" destOrd="0" presId="urn:microsoft.com/office/officeart/2005/8/layout/hierarchy2"/>
    <dgm:cxn modelId="{8B776945-0F4D-409F-B46A-330D5FA71956}" type="presOf" srcId="{95021842-5243-49C5-8231-F1B899234225}" destId="{B49DA700-33DE-43DD-9C10-452F5C1FB829}" srcOrd="0" destOrd="0" presId="urn:microsoft.com/office/officeart/2005/8/layout/hierarchy2"/>
    <dgm:cxn modelId="{61D26F5D-9253-4351-A52D-244974538E56}" srcId="{D56258B9-0C05-40E4-B279-DCE27B28655A}" destId="{1C9CDCE5-FA19-46A0-8C22-8329BD2ED694}" srcOrd="0" destOrd="0" parTransId="{72D391CF-A26A-45C7-8A87-7B271562746B}" sibTransId="{5EB19B17-9AF7-4C47-B54D-94DFEB7A4158}"/>
    <dgm:cxn modelId="{1C3D2C9C-C45E-45D8-AF12-124DF3C07656}" type="presOf" srcId="{B42FD329-9307-4577-8088-76C5892FC3C1}" destId="{7B95CAA9-59D3-4BE9-95B2-781D1137BB53}" srcOrd="0" destOrd="0" presId="urn:microsoft.com/office/officeart/2005/8/layout/hierarchy2"/>
    <dgm:cxn modelId="{AA0072F2-D831-43EA-8447-E8ED2A0BFC58}" type="presOf" srcId="{2DCE5E3F-B771-4FA1-AA92-50B5ADB318B0}" destId="{56663013-1FB4-4C7A-A6F5-EDA147BC5374}" srcOrd="0" destOrd="0" presId="urn:microsoft.com/office/officeart/2005/8/layout/hierarchy2"/>
    <dgm:cxn modelId="{1AF25D8B-6F41-4FEA-84B5-64F21E338CAE}" type="presOf" srcId="{2DCE5E3F-B771-4FA1-AA92-50B5ADB318B0}" destId="{89B4762D-7967-4D4F-9D60-B9F86A19E208}" srcOrd="1" destOrd="0" presId="urn:microsoft.com/office/officeart/2005/8/layout/hierarchy2"/>
    <dgm:cxn modelId="{6FE5A149-8000-4656-B5C0-92A309293B57}" type="presOf" srcId="{95021842-5243-49C5-8231-F1B899234225}" destId="{D6758536-1FFD-44F2-8A47-3C177224194B}" srcOrd="1" destOrd="0" presId="urn:microsoft.com/office/officeart/2005/8/layout/hierarchy2"/>
    <dgm:cxn modelId="{097EF16D-C4BC-4D73-BC36-605C3A2E0D04}" srcId="{06456053-012E-4EA7-A024-311DB2C7D425}" destId="{562C5561-9C32-482D-9E4E-5E651F6278A9}" srcOrd="1" destOrd="0" parTransId="{2DCE5E3F-B771-4FA1-AA92-50B5ADB318B0}" sibTransId="{72930BCC-1565-4631-AE46-5528161D5911}"/>
    <dgm:cxn modelId="{53D8FCD1-E86D-4976-83C3-14054D32DF2C}" type="presOf" srcId="{B42FD329-9307-4577-8088-76C5892FC3C1}" destId="{A8176942-44FC-4BBF-BB3A-9A6FD64CBC32}" srcOrd="1" destOrd="0" presId="urn:microsoft.com/office/officeart/2005/8/layout/hierarchy2"/>
    <dgm:cxn modelId="{39436DBD-B5E0-40C5-AE11-A5542D43E421}" type="presOf" srcId="{49639B8A-2A3A-4D6E-8E0B-2D5931DCECD9}" destId="{A6099788-B620-476D-8FA3-4B1DAC707BCA}" srcOrd="0" destOrd="0" presId="urn:microsoft.com/office/officeart/2005/8/layout/hierarchy2"/>
    <dgm:cxn modelId="{3D8DB446-592E-4F25-B664-4F7A15D8B8B9}" type="presOf" srcId="{03F23A95-555B-45A6-84D1-EB4CA88F8296}" destId="{F7F13574-F5EA-4E0D-909F-2820E8F06AE1}" srcOrd="0" destOrd="0" presId="urn:microsoft.com/office/officeart/2005/8/layout/hierarchy2"/>
    <dgm:cxn modelId="{F45A4B36-CADE-410B-A369-43C18749FC3A}" srcId="{06456053-012E-4EA7-A024-311DB2C7D425}" destId="{49639B8A-2A3A-4D6E-8E0B-2D5931DCECD9}" srcOrd="0" destOrd="0" parTransId="{A07207B1-D390-49C3-BA39-464A3B6ADC35}" sibTransId="{FB344C65-3B50-4470-8A99-97E1EF1ADBCE}"/>
    <dgm:cxn modelId="{D8EBC454-3B01-4544-8D4C-8A9EAC051AAE}" type="presOf" srcId="{562C5561-9C32-482D-9E4E-5E651F6278A9}" destId="{7150408F-ACFC-4A3E-BD4F-958A8B33471E}" srcOrd="0" destOrd="0" presId="urn:microsoft.com/office/officeart/2005/8/layout/hierarchy2"/>
    <dgm:cxn modelId="{6F29D633-9579-42D0-BB9B-019357813233}" type="presOf" srcId="{217444AE-ECF0-4BCA-9256-03D815C8504C}" destId="{A2E465B8-A55D-4EB6-B008-802F42157C4F}" srcOrd="0" destOrd="0" presId="urn:microsoft.com/office/officeart/2005/8/layout/hierarchy2"/>
    <dgm:cxn modelId="{EA96574B-BBBA-4F85-B42E-6B4EC306F055}" type="presOf" srcId="{D56258B9-0C05-40E4-B279-DCE27B28655A}" destId="{B9FEF0FC-8275-4DA5-ABCA-341F694D5320}" srcOrd="0" destOrd="0" presId="urn:microsoft.com/office/officeart/2005/8/layout/hierarchy2"/>
    <dgm:cxn modelId="{1B819EFA-3A84-4F63-A76F-863ED65533EA}" srcId="{1C9CDCE5-FA19-46A0-8C22-8329BD2ED694}" destId="{9A8B9802-515C-4AAC-B6B4-85FCB2FE9EB3}" srcOrd="0" destOrd="0" parTransId="{95021842-5243-49C5-8231-F1B899234225}" sibTransId="{15061018-2000-4215-9B25-AC4E73AE2751}"/>
    <dgm:cxn modelId="{6B12A772-6491-4F6B-83C9-C12EEB8B0173}" type="presOf" srcId="{06456053-012E-4EA7-A024-311DB2C7D425}" destId="{5C4E1F8A-BBDD-4DDC-8ED1-625991333892}" srcOrd="0" destOrd="0" presId="urn:microsoft.com/office/officeart/2005/8/layout/hierarchy2"/>
    <dgm:cxn modelId="{CFF1D8BA-BFD3-41F1-A92C-31625294341D}" type="presOf" srcId="{72D391CF-A26A-45C7-8A87-7B271562746B}" destId="{CA031407-7909-4815-9E18-109541C8B4B7}" srcOrd="0" destOrd="0" presId="urn:microsoft.com/office/officeart/2005/8/layout/hierarchy2"/>
    <dgm:cxn modelId="{F1890797-3DCA-477C-BCB5-6363F332CC81}" type="presOf" srcId="{03F23A95-555B-45A6-84D1-EB4CA88F8296}" destId="{A030DC82-5DC1-4DFC-9CB9-C60F7445FD2A}" srcOrd="1" destOrd="0" presId="urn:microsoft.com/office/officeart/2005/8/layout/hierarchy2"/>
    <dgm:cxn modelId="{E66AC40D-2CB6-41A2-A129-0B025E7DA88C}" type="presOf" srcId="{1E7A7649-C86C-4A9A-9378-1191C35586EE}" destId="{8FCAE83E-570A-4E5B-BE0D-84424702395C}" srcOrd="0" destOrd="0" presId="urn:microsoft.com/office/officeart/2005/8/layout/hierarchy2"/>
    <dgm:cxn modelId="{2F24FDC1-D15E-43DB-AD31-7FCEFE451698}" type="presParOf" srcId="{8FCAE83E-570A-4E5B-BE0D-84424702395C}" destId="{33E1249E-632A-44D6-A6BF-EB8080782CC6}" srcOrd="0" destOrd="0" presId="urn:microsoft.com/office/officeart/2005/8/layout/hierarchy2"/>
    <dgm:cxn modelId="{583D8CE1-009D-4323-9B93-485C0B821797}" type="presParOf" srcId="{33E1249E-632A-44D6-A6BF-EB8080782CC6}" destId="{B9FEF0FC-8275-4DA5-ABCA-341F694D5320}" srcOrd="0" destOrd="0" presId="urn:microsoft.com/office/officeart/2005/8/layout/hierarchy2"/>
    <dgm:cxn modelId="{5CC7DA7A-E55E-48CC-ADC9-B3C3CD8318E7}" type="presParOf" srcId="{33E1249E-632A-44D6-A6BF-EB8080782CC6}" destId="{71096F97-4CAC-48C2-8C2B-6632357FA909}" srcOrd="1" destOrd="0" presId="urn:microsoft.com/office/officeart/2005/8/layout/hierarchy2"/>
    <dgm:cxn modelId="{5E743069-A911-4965-93E7-75A56481D619}" type="presParOf" srcId="{71096F97-4CAC-48C2-8C2B-6632357FA909}" destId="{CA031407-7909-4815-9E18-109541C8B4B7}" srcOrd="0" destOrd="0" presId="urn:microsoft.com/office/officeart/2005/8/layout/hierarchy2"/>
    <dgm:cxn modelId="{C43AE51B-B26C-40C0-9C7F-E33039E0A87B}" type="presParOf" srcId="{CA031407-7909-4815-9E18-109541C8B4B7}" destId="{D385E251-3933-4574-89B5-EF66B2265124}" srcOrd="0" destOrd="0" presId="urn:microsoft.com/office/officeart/2005/8/layout/hierarchy2"/>
    <dgm:cxn modelId="{7147825A-6F75-438F-B12B-6B82763E8A73}" type="presParOf" srcId="{71096F97-4CAC-48C2-8C2B-6632357FA909}" destId="{35004D20-9C58-4F0B-87DF-805B7F55A6AF}" srcOrd="1" destOrd="0" presId="urn:microsoft.com/office/officeart/2005/8/layout/hierarchy2"/>
    <dgm:cxn modelId="{C76DF15D-0CD6-42AA-8948-C61DE7E3B9A9}" type="presParOf" srcId="{35004D20-9C58-4F0B-87DF-805B7F55A6AF}" destId="{878DA6C8-088B-4D3A-B4EE-FBB41C337A7E}" srcOrd="0" destOrd="0" presId="urn:microsoft.com/office/officeart/2005/8/layout/hierarchy2"/>
    <dgm:cxn modelId="{C918F21E-4624-4763-ACDF-ADAA89AF2CD2}" type="presParOf" srcId="{35004D20-9C58-4F0B-87DF-805B7F55A6AF}" destId="{D399F29F-E9BB-4436-BBF9-730883B68F8F}" srcOrd="1" destOrd="0" presId="urn:microsoft.com/office/officeart/2005/8/layout/hierarchy2"/>
    <dgm:cxn modelId="{F9EC90D3-059B-4645-B34A-16F41E15C864}" type="presParOf" srcId="{D399F29F-E9BB-4436-BBF9-730883B68F8F}" destId="{B49DA700-33DE-43DD-9C10-452F5C1FB829}" srcOrd="0" destOrd="0" presId="urn:microsoft.com/office/officeart/2005/8/layout/hierarchy2"/>
    <dgm:cxn modelId="{50906A84-0F34-42AE-8E03-743538543DFA}" type="presParOf" srcId="{B49DA700-33DE-43DD-9C10-452F5C1FB829}" destId="{D6758536-1FFD-44F2-8A47-3C177224194B}" srcOrd="0" destOrd="0" presId="urn:microsoft.com/office/officeart/2005/8/layout/hierarchy2"/>
    <dgm:cxn modelId="{272588A8-3CC4-44EE-869E-718C73666629}" type="presParOf" srcId="{D399F29F-E9BB-4436-BBF9-730883B68F8F}" destId="{470C1F2A-C45A-49FA-9F2D-F946A38CD7B5}" srcOrd="1" destOrd="0" presId="urn:microsoft.com/office/officeart/2005/8/layout/hierarchy2"/>
    <dgm:cxn modelId="{58236A33-C111-4517-928E-33053F236B15}" type="presParOf" srcId="{470C1F2A-C45A-49FA-9F2D-F946A38CD7B5}" destId="{A2FBB67A-C58E-472E-982C-6B47608DD6B8}" srcOrd="0" destOrd="0" presId="urn:microsoft.com/office/officeart/2005/8/layout/hierarchy2"/>
    <dgm:cxn modelId="{3F856D3C-7B62-4D88-9F66-2C31A63A68E1}" type="presParOf" srcId="{470C1F2A-C45A-49FA-9F2D-F946A38CD7B5}" destId="{85226AD3-394E-44A3-818B-F372243F3C91}" srcOrd="1" destOrd="0" presId="urn:microsoft.com/office/officeart/2005/8/layout/hierarchy2"/>
    <dgm:cxn modelId="{E1D1C9BA-64A8-43EE-BFC8-12C140FBABD2}" type="presParOf" srcId="{D399F29F-E9BB-4436-BBF9-730883B68F8F}" destId="{F7F13574-F5EA-4E0D-909F-2820E8F06AE1}" srcOrd="2" destOrd="0" presId="urn:microsoft.com/office/officeart/2005/8/layout/hierarchy2"/>
    <dgm:cxn modelId="{10B9D937-B5B9-4E99-B699-43F957328AC4}" type="presParOf" srcId="{F7F13574-F5EA-4E0D-909F-2820E8F06AE1}" destId="{A030DC82-5DC1-4DFC-9CB9-C60F7445FD2A}" srcOrd="0" destOrd="0" presId="urn:microsoft.com/office/officeart/2005/8/layout/hierarchy2"/>
    <dgm:cxn modelId="{4B9AD8D5-3E6E-4E90-8FE9-A59CFA522EF1}" type="presParOf" srcId="{D399F29F-E9BB-4436-BBF9-730883B68F8F}" destId="{F4BAD987-7A91-4204-ABA8-60CC77671FF5}" srcOrd="3" destOrd="0" presId="urn:microsoft.com/office/officeart/2005/8/layout/hierarchy2"/>
    <dgm:cxn modelId="{1648373A-A01A-431F-BF31-C344C6252740}" type="presParOf" srcId="{F4BAD987-7A91-4204-ABA8-60CC77671FF5}" destId="{A2E465B8-A55D-4EB6-B008-802F42157C4F}" srcOrd="0" destOrd="0" presId="urn:microsoft.com/office/officeart/2005/8/layout/hierarchy2"/>
    <dgm:cxn modelId="{B1B3E275-50EE-40AC-84B4-5835D2948491}" type="presParOf" srcId="{F4BAD987-7A91-4204-ABA8-60CC77671FF5}" destId="{55463DE7-FF9D-4B3D-8237-C4F0A65D587D}" srcOrd="1" destOrd="0" presId="urn:microsoft.com/office/officeart/2005/8/layout/hierarchy2"/>
    <dgm:cxn modelId="{7305C8B0-02B4-4425-9076-A57D438DD3EF}" type="presParOf" srcId="{71096F97-4CAC-48C2-8C2B-6632357FA909}" destId="{7B95CAA9-59D3-4BE9-95B2-781D1137BB53}" srcOrd="2" destOrd="0" presId="urn:microsoft.com/office/officeart/2005/8/layout/hierarchy2"/>
    <dgm:cxn modelId="{6E53B111-6DDE-40E9-9F32-7408E78D9ED4}" type="presParOf" srcId="{7B95CAA9-59D3-4BE9-95B2-781D1137BB53}" destId="{A8176942-44FC-4BBF-BB3A-9A6FD64CBC32}" srcOrd="0" destOrd="0" presId="urn:microsoft.com/office/officeart/2005/8/layout/hierarchy2"/>
    <dgm:cxn modelId="{0CD0B0C5-03DF-4227-A1F9-3A0989886FDB}" type="presParOf" srcId="{71096F97-4CAC-48C2-8C2B-6632357FA909}" destId="{96E8328E-C6DA-4EB2-A875-6626515C91A4}" srcOrd="3" destOrd="0" presId="urn:microsoft.com/office/officeart/2005/8/layout/hierarchy2"/>
    <dgm:cxn modelId="{29F8F92F-E131-4E00-A8EF-538E4104D7EE}" type="presParOf" srcId="{96E8328E-C6DA-4EB2-A875-6626515C91A4}" destId="{5C4E1F8A-BBDD-4DDC-8ED1-625991333892}" srcOrd="0" destOrd="0" presId="urn:microsoft.com/office/officeart/2005/8/layout/hierarchy2"/>
    <dgm:cxn modelId="{1C1D52E2-7994-480A-906A-2C7B52057E53}" type="presParOf" srcId="{96E8328E-C6DA-4EB2-A875-6626515C91A4}" destId="{84E17235-13CC-475E-966C-E38808199015}" srcOrd="1" destOrd="0" presId="urn:microsoft.com/office/officeart/2005/8/layout/hierarchy2"/>
    <dgm:cxn modelId="{F7C8C9C9-A88C-40F4-8A02-FD16E4F4D41B}" type="presParOf" srcId="{84E17235-13CC-475E-966C-E38808199015}" destId="{AADC19BD-6F3D-42A2-9C81-5A42CED99F64}" srcOrd="0" destOrd="0" presId="urn:microsoft.com/office/officeart/2005/8/layout/hierarchy2"/>
    <dgm:cxn modelId="{18BB27F3-6574-47F2-B71D-476AECC52CBF}" type="presParOf" srcId="{AADC19BD-6F3D-42A2-9C81-5A42CED99F64}" destId="{AABFDAB7-5F05-46A0-B466-F8E69E016264}" srcOrd="0" destOrd="0" presId="urn:microsoft.com/office/officeart/2005/8/layout/hierarchy2"/>
    <dgm:cxn modelId="{246A9949-7854-4ECC-BAE1-801D9E973186}" type="presParOf" srcId="{84E17235-13CC-475E-966C-E38808199015}" destId="{A683E4AB-76FB-4905-9C6C-6133BEE47EB5}" srcOrd="1" destOrd="0" presId="urn:microsoft.com/office/officeart/2005/8/layout/hierarchy2"/>
    <dgm:cxn modelId="{405A6A60-1FAB-4191-9EE2-D62E96D73EDF}" type="presParOf" srcId="{A683E4AB-76FB-4905-9C6C-6133BEE47EB5}" destId="{A6099788-B620-476D-8FA3-4B1DAC707BCA}" srcOrd="0" destOrd="0" presId="urn:microsoft.com/office/officeart/2005/8/layout/hierarchy2"/>
    <dgm:cxn modelId="{5BDC57E5-994B-4E1D-8CA1-21E6623D51CB}" type="presParOf" srcId="{A683E4AB-76FB-4905-9C6C-6133BEE47EB5}" destId="{A2990A46-4AD7-41BC-86CE-58DE4EE2F3FB}" srcOrd="1" destOrd="0" presId="urn:microsoft.com/office/officeart/2005/8/layout/hierarchy2"/>
    <dgm:cxn modelId="{002F95FD-BF4D-4EE4-8B23-B1899179C992}" type="presParOf" srcId="{84E17235-13CC-475E-966C-E38808199015}" destId="{56663013-1FB4-4C7A-A6F5-EDA147BC5374}" srcOrd="2" destOrd="0" presId="urn:microsoft.com/office/officeart/2005/8/layout/hierarchy2"/>
    <dgm:cxn modelId="{F39F0655-2580-4894-A222-B290FAD25EAF}" type="presParOf" srcId="{56663013-1FB4-4C7A-A6F5-EDA147BC5374}" destId="{89B4762D-7967-4D4F-9D60-B9F86A19E208}" srcOrd="0" destOrd="0" presId="urn:microsoft.com/office/officeart/2005/8/layout/hierarchy2"/>
    <dgm:cxn modelId="{F95B5841-84EA-4212-A1B8-AE2980D07A09}" type="presParOf" srcId="{84E17235-13CC-475E-966C-E38808199015}" destId="{7EAF64E2-1F80-45B9-AC90-3E2CC82631E2}" srcOrd="3" destOrd="0" presId="urn:microsoft.com/office/officeart/2005/8/layout/hierarchy2"/>
    <dgm:cxn modelId="{E22C72D8-67BE-40A1-8B82-BD2CAE1228FD}" type="presParOf" srcId="{7EAF64E2-1F80-45B9-AC90-3E2CC82631E2}" destId="{7150408F-ACFC-4A3E-BD4F-958A8B33471E}" srcOrd="0" destOrd="0" presId="urn:microsoft.com/office/officeart/2005/8/layout/hierarchy2"/>
    <dgm:cxn modelId="{24CE6C74-EA73-4E4C-876D-2BF93540FCB5}" type="presParOf" srcId="{7EAF64E2-1F80-45B9-AC90-3E2CC82631E2}" destId="{AAEF4785-022E-4C69-BC50-039F544E5466}" srcOrd="1" destOrd="0" presId="urn:microsoft.com/office/officeart/2005/8/layout/hierarchy2"/>
  </dgm:cxnLst>
  <dgm:bg>
    <a:solidFill>
      <a:schemeClr val="accent4">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27E0F-B0C5-42EB-AC2D-938F5167B970}"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109C0612-26B3-4D85-B5AF-D06877CF3486}">
      <dgm:prSet custT="1"/>
      <dgm:spPr/>
      <dgm:t>
        <a:bodyPr/>
        <a:lstStyle/>
        <a:p>
          <a:pPr>
            <a:lnSpc>
              <a:spcPct val="100000"/>
            </a:lnSpc>
          </a:pPr>
          <a:r>
            <a:rPr lang="es-ES" sz="1900" b="1" dirty="0"/>
            <a:t>PASO 1: </a:t>
          </a:r>
          <a:r>
            <a:rPr lang="es-ES" sz="1400" b="1" dirty="0"/>
            <a:t>CÁLCULO DE LA BR</a:t>
          </a:r>
          <a:endParaRPr lang="en-US" sz="1400" dirty="0"/>
        </a:p>
      </dgm:t>
    </dgm:pt>
    <dgm:pt modelId="{3CD9B924-0DDD-4E29-9796-75A03CD08909}" type="parTrans" cxnId="{34C8FFDE-7E88-4FB1-8CA9-F73F47AED707}">
      <dgm:prSet/>
      <dgm:spPr/>
      <dgm:t>
        <a:bodyPr/>
        <a:lstStyle/>
        <a:p>
          <a:endParaRPr lang="en-US"/>
        </a:p>
      </dgm:t>
    </dgm:pt>
    <dgm:pt modelId="{BAE7425D-F861-4187-822D-72DF42B05015}" type="sibTrans" cxnId="{34C8FFDE-7E88-4FB1-8CA9-F73F47AED707}">
      <dgm:prSet/>
      <dgm:spPr/>
      <dgm:t>
        <a:bodyPr/>
        <a:lstStyle/>
        <a:p>
          <a:endParaRPr lang="en-US"/>
        </a:p>
      </dgm:t>
    </dgm:pt>
    <dgm:pt modelId="{550D5E93-0899-4C77-B03B-E435D12D88D3}">
      <dgm:prSet/>
      <dgm:spPr/>
      <dgm:t>
        <a:bodyPr/>
        <a:lstStyle/>
        <a:p>
          <a:pPr>
            <a:lnSpc>
              <a:spcPct val="100000"/>
            </a:lnSpc>
          </a:pPr>
          <a:r>
            <a:rPr lang="es-ES" b="1" dirty="0"/>
            <a:t>PASO 2: CÁLCULO DE LA PRESTACIÓN</a:t>
          </a:r>
          <a:endParaRPr lang="en-US" dirty="0"/>
        </a:p>
      </dgm:t>
    </dgm:pt>
    <dgm:pt modelId="{CC7F0849-7496-43FC-AC2D-64D82DA2DE7F}" type="parTrans" cxnId="{F1DA1A30-A98E-4B3F-8082-D2058CA7CB50}">
      <dgm:prSet/>
      <dgm:spPr/>
      <dgm:t>
        <a:bodyPr/>
        <a:lstStyle/>
        <a:p>
          <a:endParaRPr lang="en-US"/>
        </a:p>
      </dgm:t>
    </dgm:pt>
    <dgm:pt modelId="{E2E50740-62F6-483C-8F49-273A3F9901CB}" type="sibTrans" cxnId="{F1DA1A30-A98E-4B3F-8082-D2058CA7CB50}">
      <dgm:prSet/>
      <dgm:spPr/>
      <dgm:t>
        <a:bodyPr/>
        <a:lstStyle/>
        <a:p>
          <a:endParaRPr lang="en-US"/>
        </a:p>
      </dgm:t>
    </dgm:pt>
    <dgm:pt modelId="{56A35BDC-2CC5-4AFC-8E16-CC06DDBDC766}">
      <dgm:prSet/>
      <dgm:spPr/>
      <dgm:t>
        <a:bodyPr/>
        <a:lstStyle/>
        <a:p>
          <a:pPr>
            <a:lnSpc>
              <a:spcPct val="100000"/>
            </a:lnSpc>
            <a:buFont typeface="Arial" panose="020B0604020202020204" pitchFamily="34" charset="0"/>
            <a:buNone/>
          </a:pPr>
          <a:r>
            <a:rPr lang="es-ES" dirty="0"/>
            <a:t>Los 6 primeros meses: BR x 30 x 0,70</a:t>
          </a:r>
          <a:endParaRPr lang="en-US" dirty="0"/>
        </a:p>
      </dgm:t>
    </dgm:pt>
    <dgm:pt modelId="{FE3BEB3B-F821-4758-AFED-2B77FA07A090}" type="parTrans" cxnId="{65FC9826-3ED6-4B78-BAD3-C6B607486967}">
      <dgm:prSet/>
      <dgm:spPr/>
      <dgm:t>
        <a:bodyPr/>
        <a:lstStyle/>
        <a:p>
          <a:endParaRPr lang="en-US"/>
        </a:p>
      </dgm:t>
    </dgm:pt>
    <dgm:pt modelId="{D8BCBDBC-AAE6-4A3C-833F-C5352B35FB96}" type="sibTrans" cxnId="{65FC9826-3ED6-4B78-BAD3-C6B607486967}">
      <dgm:prSet/>
      <dgm:spPr/>
      <dgm:t>
        <a:bodyPr/>
        <a:lstStyle/>
        <a:p>
          <a:endParaRPr lang="en-US"/>
        </a:p>
      </dgm:t>
    </dgm:pt>
    <dgm:pt modelId="{63076C56-2C0F-4068-B512-0AB9C70A5C3D}">
      <dgm:prSet/>
      <dgm:spPr/>
      <dgm:t>
        <a:bodyPr/>
        <a:lstStyle/>
        <a:p>
          <a:pPr>
            <a:lnSpc>
              <a:spcPct val="100000"/>
            </a:lnSpc>
            <a:buFont typeface="Arial" panose="020B0604020202020204" pitchFamily="34" charset="0"/>
            <a:buNone/>
          </a:pPr>
          <a:r>
            <a:rPr lang="es-ES" dirty="0"/>
            <a:t>El 7º mes y los siguientes: BR x 30x 0,60</a:t>
          </a:r>
          <a:endParaRPr lang="en-US" dirty="0"/>
        </a:p>
      </dgm:t>
    </dgm:pt>
    <dgm:pt modelId="{2AD65826-2DE0-42F3-A5B5-3892E2FD4565}" type="parTrans" cxnId="{1365B9A3-13A0-4395-AAE5-91429843FB70}">
      <dgm:prSet/>
      <dgm:spPr/>
      <dgm:t>
        <a:bodyPr/>
        <a:lstStyle/>
        <a:p>
          <a:endParaRPr lang="en-US"/>
        </a:p>
      </dgm:t>
    </dgm:pt>
    <dgm:pt modelId="{FCE7EE9F-7526-4030-992F-67D50F61905C}" type="sibTrans" cxnId="{1365B9A3-13A0-4395-AAE5-91429843FB70}">
      <dgm:prSet/>
      <dgm:spPr/>
      <dgm:t>
        <a:bodyPr/>
        <a:lstStyle/>
        <a:p>
          <a:endParaRPr lang="en-US"/>
        </a:p>
      </dgm:t>
    </dgm:pt>
    <dgm:pt modelId="{52B5968A-8737-495B-BA00-E0939210F328}">
      <dgm:prSet/>
      <dgm:spPr/>
      <dgm:t>
        <a:bodyPr/>
        <a:lstStyle/>
        <a:p>
          <a:pPr>
            <a:lnSpc>
              <a:spcPct val="100000"/>
            </a:lnSpc>
          </a:pPr>
          <a:r>
            <a:rPr lang="es-ES" b="1" dirty="0"/>
            <a:t>PASO 3: CALCULAR LOS LÍMITES</a:t>
          </a:r>
          <a:endParaRPr lang="en-US" dirty="0"/>
        </a:p>
      </dgm:t>
    </dgm:pt>
    <dgm:pt modelId="{1283E65B-1816-4295-A7F8-11D5F1337BBE}" type="parTrans" cxnId="{DF73F47C-E145-4D8B-AA91-A6D0FC1D8672}">
      <dgm:prSet/>
      <dgm:spPr/>
      <dgm:t>
        <a:bodyPr/>
        <a:lstStyle/>
        <a:p>
          <a:endParaRPr lang="en-US"/>
        </a:p>
      </dgm:t>
    </dgm:pt>
    <dgm:pt modelId="{39CEF45A-0CCB-4B02-BB9C-759BA1A58234}" type="sibTrans" cxnId="{DF73F47C-E145-4D8B-AA91-A6D0FC1D8672}">
      <dgm:prSet/>
      <dgm:spPr/>
      <dgm:t>
        <a:bodyPr/>
        <a:lstStyle/>
        <a:p>
          <a:endParaRPr lang="en-US"/>
        </a:p>
      </dgm:t>
    </dgm:pt>
    <dgm:pt modelId="{FA7C0E64-35DE-4746-AD6E-9BC2565E02BE}">
      <dgm:prSet custT="1"/>
      <dgm:spPr/>
      <dgm:t>
        <a:bodyPr/>
        <a:lstStyle/>
        <a:p>
          <a:pPr>
            <a:lnSpc>
              <a:spcPct val="100000"/>
            </a:lnSpc>
          </a:pPr>
          <a:r>
            <a:rPr lang="es-ES" sz="2000" dirty="0"/>
            <a:t>PASO 4: </a:t>
          </a:r>
          <a:r>
            <a:rPr lang="es-ES" sz="1600" dirty="0"/>
            <a:t>Comparar el importe de la prestación (importe del paso 2), con el límite (importe del paso 3) y coger el menor. Ese será el importe a cobrar.</a:t>
          </a:r>
        </a:p>
      </dgm:t>
    </dgm:pt>
    <dgm:pt modelId="{C0BA4FA3-B156-4B36-B781-4126EC9A1197}" type="parTrans" cxnId="{F7D70BA1-13B0-40AB-9D6C-9CF22AD8390A}">
      <dgm:prSet/>
      <dgm:spPr/>
      <dgm:t>
        <a:bodyPr/>
        <a:lstStyle/>
        <a:p>
          <a:endParaRPr lang="es-ES"/>
        </a:p>
      </dgm:t>
    </dgm:pt>
    <dgm:pt modelId="{9F2F0327-F5B2-4570-9871-C0485F42679B}" type="sibTrans" cxnId="{F7D70BA1-13B0-40AB-9D6C-9CF22AD8390A}">
      <dgm:prSet/>
      <dgm:spPr/>
      <dgm:t>
        <a:bodyPr/>
        <a:lstStyle/>
        <a:p>
          <a:endParaRPr lang="es-ES"/>
        </a:p>
      </dgm:t>
    </dgm:pt>
    <dgm:pt modelId="{3395CD08-E64D-4630-AB78-B1AD3F4572AC}" type="pres">
      <dgm:prSet presAssocID="{85827E0F-B0C5-42EB-AC2D-938F5167B970}" presName="root" presStyleCnt="0">
        <dgm:presLayoutVars>
          <dgm:dir/>
          <dgm:resizeHandles val="exact"/>
        </dgm:presLayoutVars>
      </dgm:prSet>
      <dgm:spPr/>
      <dgm:t>
        <a:bodyPr/>
        <a:lstStyle/>
        <a:p>
          <a:endParaRPr lang="es-ES"/>
        </a:p>
      </dgm:t>
    </dgm:pt>
    <dgm:pt modelId="{1EDF0AAC-FF7A-4807-977A-003FFE69697C}" type="pres">
      <dgm:prSet presAssocID="{109C0612-26B3-4D85-B5AF-D06877CF3486}" presName="compNode" presStyleCnt="0"/>
      <dgm:spPr/>
    </dgm:pt>
    <dgm:pt modelId="{DE69FFFE-9651-4E54-836B-70CE69289D2D}" type="pres">
      <dgm:prSet presAssocID="{109C0612-26B3-4D85-B5AF-D06877CF3486}" presName="bgRect" presStyleLbl="bgShp" presStyleIdx="0" presStyleCnt="4" custLinFactNeighborX="315" custLinFactNeighborY="8712"/>
      <dgm:spPr/>
    </dgm:pt>
    <dgm:pt modelId="{FE0361F9-8EAF-431A-BFDD-969769B43C38}" type="pres">
      <dgm:prSet presAssocID="{109C0612-26B3-4D85-B5AF-D06877CF3486}"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s-ES"/>
        </a:p>
      </dgm:t>
      <dgm:extLst>
        <a:ext uri="{E40237B7-FDA0-4F09-8148-C483321AD2D9}">
          <dgm14:cNvPr xmlns:dgm14="http://schemas.microsoft.com/office/drawing/2010/diagram" id="0" name="" descr="Matemáticas"/>
        </a:ext>
      </dgm:extLst>
    </dgm:pt>
    <dgm:pt modelId="{152B6555-DF25-44E6-BE46-D0BFAE288A88}" type="pres">
      <dgm:prSet presAssocID="{109C0612-26B3-4D85-B5AF-D06877CF3486}" presName="spaceRect" presStyleCnt="0"/>
      <dgm:spPr/>
    </dgm:pt>
    <dgm:pt modelId="{A79FBEBC-5C7D-4DDC-A3C1-3C4258CE6087}" type="pres">
      <dgm:prSet presAssocID="{109C0612-26B3-4D85-B5AF-D06877CF3486}" presName="parTx" presStyleLbl="revTx" presStyleIdx="0" presStyleCnt="5">
        <dgm:presLayoutVars>
          <dgm:chMax val="0"/>
          <dgm:chPref val="0"/>
        </dgm:presLayoutVars>
      </dgm:prSet>
      <dgm:spPr/>
      <dgm:t>
        <a:bodyPr/>
        <a:lstStyle/>
        <a:p>
          <a:endParaRPr lang="es-ES"/>
        </a:p>
      </dgm:t>
    </dgm:pt>
    <dgm:pt modelId="{D6701A8A-70B2-4EB6-B323-5D96A63555FA}" type="pres">
      <dgm:prSet presAssocID="{BAE7425D-F861-4187-822D-72DF42B05015}" presName="sibTrans" presStyleCnt="0"/>
      <dgm:spPr/>
    </dgm:pt>
    <dgm:pt modelId="{3CDD7149-E914-4311-BA6F-B26B08CC8BEE}" type="pres">
      <dgm:prSet presAssocID="{550D5E93-0899-4C77-B03B-E435D12D88D3}" presName="compNode" presStyleCnt="0"/>
      <dgm:spPr/>
    </dgm:pt>
    <dgm:pt modelId="{B1B78EEB-551B-41D4-809C-3E57CD8E5E75}" type="pres">
      <dgm:prSet presAssocID="{550D5E93-0899-4C77-B03B-E435D12D88D3}" presName="bgRect" presStyleLbl="bgShp" presStyleIdx="1" presStyleCnt="4"/>
      <dgm:spPr/>
    </dgm:pt>
    <dgm:pt modelId="{F5D4CD85-766F-4AB2-BA41-27BC9B4CADAA}" type="pres">
      <dgm:prSet presAssocID="{550D5E93-0899-4C77-B03B-E435D12D88D3}"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s-ES"/>
        </a:p>
      </dgm:t>
      <dgm:extLst>
        <a:ext uri="{E40237B7-FDA0-4F09-8148-C483321AD2D9}">
          <dgm14:cNvPr xmlns:dgm14="http://schemas.microsoft.com/office/drawing/2010/diagram" id="0" name="" descr="Calculator"/>
        </a:ext>
      </dgm:extLst>
    </dgm:pt>
    <dgm:pt modelId="{979A7C69-420D-4C3B-87FC-9D10448C56E7}" type="pres">
      <dgm:prSet presAssocID="{550D5E93-0899-4C77-B03B-E435D12D88D3}" presName="spaceRect" presStyleCnt="0"/>
      <dgm:spPr/>
    </dgm:pt>
    <dgm:pt modelId="{D4D91586-2DDD-4DD9-B2E5-B45648D6015B}" type="pres">
      <dgm:prSet presAssocID="{550D5E93-0899-4C77-B03B-E435D12D88D3}" presName="parTx" presStyleLbl="revTx" presStyleIdx="1" presStyleCnt="5">
        <dgm:presLayoutVars>
          <dgm:chMax val="0"/>
          <dgm:chPref val="0"/>
        </dgm:presLayoutVars>
      </dgm:prSet>
      <dgm:spPr/>
      <dgm:t>
        <a:bodyPr/>
        <a:lstStyle/>
        <a:p>
          <a:endParaRPr lang="es-ES"/>
        </a:p>
      </dgm:t>
    </dgm:pt>
    <dgm:pt modelId="{49317FC1-F6F6-476C-8201-DD1BB45F7A43}" type="pres">
      <dgm:prSet presAssocID="{550D5E93-0899-4C77-B03B-E435D12D88D3}" presName="desTx" presStyleLbl="revTx" presStyleIdx="2" presStyleCnt="5" custScaleX="120297">
        <dgm:presLayoutVars/>
      </dgm:prSet>
      <dgm:spPr/>
      <dgm:t>
        <a:bodyPr/>
        <a:lstStyle/>
        <a:p>
          <a:endParaRPr lang="es-ES"/>
        </a:p>
      </dgm:t>
    </dgm:pt>
    <dgm:pt modelId="{595B93BC-653B-46E2-8894-F2A59B3DDBFE}" type="pres">
      <dgm:prSet presAssocID="{E2E50740-62F6-483C-8F49-273A3F9901CB}" presName="sibTrans" presStyleCnt="0"/>
      <dgm:spPr/>
    </dgm:pt>
    <dgm:pt modelId="{834EA53C-86DD-4EFC-918F-B33AD8B244BD}" type="pres">
      <dgm:prSet presAssocID="{52B5968A-8737-495B-BA00-E0939210F328}" presName="compNode" presStyleCnt="0"/>
      <dgm:spPr/>
    </dgm:pt>
    <dgm:pt modelId="{1BA0C900-DF36-46E1-BB12-43B4C27818FD}" type="pres">
      <dgm:prSet presAssocID="{52B5968A-8737-495B-BA00-E0939210F328}" presName="bgRect" presStyleLbl="bgShp" presStyleIdx="2" presStyleCnt="4"/>
      <dgm:spPr/>
    </dgm:pt>
    <dgm:pt modelId="{DAE58E96-A3CC-428E-937D-3DB9F25B2D56}" type="pres">
      <dgm:prSet presAssocID="{52B5968A-8737-495B-BA00-E0939210F328}" presName="iconRect" presStyleLbl="node1" presStyleIdx="2" presStyleCnt="4"/>
      <dgm:spPr>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dgm:spPr>
      <dgm:extLst>
        <a:ext uri="{E40237B7-FDA0-4F09-8148-C483321AD2D9}">
          <dgm14:cNvPr xmlns:dgm14="http://schemas.microsoft.com/office/drawing/2010/diagram" id="0" name="" descr="Flecha derecha"/>
        </a:ext>
      </dgm:extLst>
    </dgm:pt>
    <dgm:pt modelId="{6E672854-B4FF-4612-8C7B-C789A35A5B8F}" type="pres">
      <dgm:prSet presAssocID="{52B5968A-8737-495B-BA00-E0939210F328}" presName="spaceRect" presStyleCnt="0"/>
      <dgm:spPr/>
    </dgm:pt>
    <dgm:pt modelId="{609A1AF7-1BE5-4C24-905F-D6A37F95FD5F}" type="pres">
      <dgm:prSet presAssocID="{52B5968A-8737-495B-BA00-E0939210F328}" presName="parTx" presStyleLbl="revTx" presStyleIdx="3" presStyleCnt="5">
        <dgm:presLayoutVars>
          <dgm:chMax val="0"/>
          <dgm:chPref val="0"/>
        </dgm:presLayoutVars>
      </dgm:prSet>
      <dgm:spPr/>
      <dgm:t>
        <a:bodyPr/>
        <a:lstStyle/>
        <a:p>
          <a:endParaRPr lang="es-ES"/>
        </a:p>
      </dgm:t>
    </dgm:pt>
    <dgm:pt modelId="{14F04BB8-1D58-442F-9E2F-E698B72F9612}" type="pres">
      <dgm:prSet presAssocID="{39CEF45A-0CCB-4B02-BB9C-759BA1A58234}" presName="sibTrans" presStyleCnt="0"/>
      <dgm:spPr/>
    </dgm:pt>
    <dgm:pt modelId="{B66FCEEE-1ACE-49AA-A867-4B099EF770EA}" type="pres">
      <dgm:prSet presAssocID="{FA7C0E64-35DE-4746-AD6E-9BC2565E02BE}" presName="compNode" presStyleCnt="0"/>
      <dgm:spPr/>
    </dgm:pt>
    <dgm:pt modelId="{98B94D43-099E-45BF-8677-52A7DF76C35A}" type="pres">
      <dgm:prSet presAssocID="{FA7C0E64-35DE-4746-AD6E-9BC2565E02BE}" presName="bgRect" presStyleLbl="bgShp" presStyleIdx="3" presStyleCnt="4" custLinFactNeighborY="846"/>
      <dgm:spPr/>
    </dgm:pt>
    <dgm:pt modelId="{9065C265-E290-4A49-B434-1D959EB6C7CE}" type="pres">
      <dgm:prSet presAssocID="{FA7C0E64-35DE-4746-AD6E-9BC2565E02BE}" presName="iconRect" presStyleLbl="node1" presStyleIdx="3" presStyleCnt="4"/>
      <dgm:spPr>
        <a:blipFill>
          <a:blip xmlns:r="http://schemas.openxmlformats.org/officeDocument/2006/relationships" r:embed="rId7">
            <a:extLst>
              <a:ext uri="{96DAC541-7B7A-43D3-8B79-37D633B846F1}">
                <asvg:svgBlip xmlns="" xmlns:asvg="http://schemas.microsoft.com/office/drawing/2016/SVG/main" r:embed="rId8"/>
              </a:ext>
            </a:extLst>
          </a:blip>
          <a:srcRect/>
          <a:stretch>
            <a:fillRect/>
          </a:stretch>
        </a:blipFill>
      </dgm:spPr>
      <dgm:extLst>
        <a:ext uri="{E40237B7-FDA0-4F09-8148-C483321AD2D9}">
          <dgm14:cNvPr xmlns:dgm14="http://schemas.microsoft.com/office/drawing/2010/diagram" id="0" name="" descr="Euro"/>
        </a:ext>
      </dgm:extLst>
    </dgm:pt>
    <dgm:pt modelId="{51B4AC44-9729-472C-B5CA-DCBBB72C5C35}" type="pres">
      <dgm:prSet presAssocID="{FA7C0E64-35DE-4746-AD6E-9BC2565E02BE}" presName="spaceRect" presStyleCnt="0"/>
      <dgm:spPr/>
    </dgm:pt>
    <dgm:pt modelId="{CE66AE27-5D29-4783-9272-689E93DDA33C}" type="pres">
      <dgm:prSet presAssocID="{FA7C0E64-35DE-4746-AD6E-9BC2565E02BE}" presName="parTx" presStyleLbl="revTx" presStyleIdx="4" presStyleCnt="5">
        <dgm:presLayoutVars>
          <dgm:chMax val="0"/>
          <dgm:chPref val="0"/>
        </dgm:presLayoutVars>
      </dgm:prSet>
      <dgm:spPr/>
      <dgm:t>
        <a:bodyPr/>
        <a:lstStyle/>
        <a:p>
          <a:endParaRPr lang="es-ES"/>
        </a:p>
      </dgm:t>
    </dgm:pt>
  </dgm:ptLst>
  <dgm:cxnLst>
    <dgm:cxn modelId="{9DDE43F5-3AEA-48B4-B191-84EAECD10066}" type="presOf" srcId="{63076C56-2C0F-4068-B512-0AB9C70A5C3D}" destId="{49317FC1-F6F6-476C-8201-DD1BB45F7A43}" srcOrd="0" destOrd="1" presId="urn:microsoft.com/office/officeart/2018/2/layout/IconVerticalSolidList"/>
    <dgm:cxn modelId="{1365B9A3-13A0-4395-AAE5-91429843FB70}" srcId="{550D5E93-0899-4C77-B03B-E435D12D88D3}" destId="{63076C56-2C0F-4068-B512-0AB9C70A5C3D}" srcOrd="1" destOrd="0" parTransId="{2AD65826-2DE0-42F3-A5B5-3892E2FD4565}" sibTransId="{FCE7EE9F-7526-4030-992F-67D50F61905C}"/>
    <dgm:cxn modelId="{40B312E5-4238-45E8-B7FF-0BE613D7C7E2}" type="presOf" srcId="{FA7C0E64-35DE-4746-AD6E-9BC2565E02BE}" destId="{CE66AE27-5D29-4783-9272-689E93DDA33C}" srcOrd="0" destOrd="0" presId="urn:microsoft.com/office/officeart/2018/2/layout/IconVerticalSolidList"/>
    <dgm:cxn modelId="{34C8FFDE-7E88-4FB1-8CA9-F73F47AED707}" srcId="{85827E0F-B0C5-42EB-AC2D-938F5167B970}" destId="{109C0612-26B3-4D85-B5AF-D06877CF3486}" srcOrd="0" destOrd="0" parTransId="{3CD9B924-0DDD-4E29-9796-75A03CD08909}" sibTransId="{BAE7425D-F861-4187-822D-72DF42B05015}"/>
    <dgm:cxn modelId="{2722894A-ED0A-4B0E-8981-F561B0CD8AED}" type="presOf" srcId="{109C0612-26B3-4D85-B5AF-D06877CF3486}" destId="{A79FBEBC-5C7D-4DDC-A3C1-3C4258CE6087}" srcOrd="0" destOrd="0" presId="urn:microsoft.com/office/officeart/2018/2/layout/IconVerticalSolidList"/>
    <dgm:cxn modelId="{F7D70BA1-13B0-40AB-9D6C-9CF22AD8390A}" srcId="{85827E0F-B0C5-42EB-AC2D-938F5167B970}" destId="{FA7C0E64-35DE-4746-AD6E-9BC2565E02BE}" srcOrd="3" destOrd="0" parTransId="{C0BA4FA3-B156-4B36-B781-4126EC9A1197}" sibTransId="{9F2F0327-F5B2-4570-9871-C0485F42679B}"/>
    <dgm:cxn modelId="{8FC9B9D0-6289-481D-B680-C812ECCA0CB1}" type="presOf" srcId="{85827E0F-B0C5-42EB-AC2D-938F5167B970}" destId="{3395CD08-E64D-4630-AB78-B1AD3F4572AC}" srcOrd="0" destOrd="0" presId="urn:microsoft.com/office/officeart/2018/2/layout/IconVerticalSolidList"/>
    <dgm:cxn modelId="{F1DA1A30-A98E-4B3F-8082-D2058CA7CB50}" srcId="{85827E0F-B0C5-42EB-AC2D-938F5167B970}" destId="{550D5E93-0899-4C77-B03B-E435D12D88D3}" srcOrd="1" destOrd="0" parTransId="{CC7F0849-7496-43FC-AC2D-64D82DA2DE7F}" sibTransId="{E2E50740-62F6-483C-8F49-273A3F9901CB}"/>
    <dgm:cxn modelId="{65FC9826-3ED6-4B78-BAD3-C6B607486967}" srcId="{550D5E93-0899-4C77-B03B-E435D12D88D3}" destId="{56A35BDC-2CC5-4AFC-8E16-CC06DDBDC766}" srcOrd="0" destOrd="0" parTransId="{FE3BEB3B-F821-4758-AFED-2B77FA07A090}" sibTransId="{D8BCBDBC-AAE6-4A3C-833F-C5352B35FB96}"/>
    <dgm:cxn modelId="{2D63C2FA-3A00-4623-AC46-103D41297FE0}" type="presOf" srcId="{550D5E93-0899-4C77-B03B-E435D12D88D3}" destId="{D4D91586-2DDD-4DD9-B2E5-B45648D6015B}" srcOrd="0" destOrd="0" presId="urn:microsoft.com/office/officeart/2018/2/layout/IconVerticalSolidList"/>
    <dgm:cxn modelId="{DF73F47C-E145-4D8B-AA91-A6D0FC1D8672}" srcId="{85827E0F-B0C5-42EB-AC2D-938F5167B970}" destId="{52B5968A-8737-495B-BA00-E0939210F328}" srcOrd="2" destOrd="0" parTransId="{1283E65B-1816-4295-A7F8-11D5F1337BBE}" sibTransId="{39CEF45A-0CCB-4B02-BB9C-759BA1A58234}"/>
    <dgm:cxn modelId="{DC2739CB-F9DA-4D45-B937-0FB6479441AA}" type="presOf" srcId="{56A35BDC-2CC5-4AFC-8E16-CC06DDBDC766}" destId="{49317FC1-F6F6-476C-8201-DD1BB45F7A43}" srcOrd="0" destOrd="0" presId="urn:microsoft.com/office/officeart/2018/2/layout/IconVerticalSolidList"/>
    <dgm:cxn modelId="{30C7DABE-9A3C-4573-BDD6-AD3F271525A2}" type="presOf" srcId="{52B5968A-8737-495B-BA00-E0939210F328}" destId="{609A1AF7-1BE5-4C24-905F-D6A37F95FD5F}" srcOrd="0" destOrd="0" presId="urn:microsoft.com/office/officeart/2018/2/layout/IconVerticalSolidList"/>
    <dgm:cxn modelId="{322C362C-B5FA-4C55-96C7-DFCD1B6F7AC2}" type="presParOf" srcId="{3395CD08-E64D-4630-AB78-B1AD3F4572AC}" destId="{1EDF0AAC-FF7A-4807-977A-003FFE69697C}" srcOrd="0" destOrd="0" presId="urn:microsoft.com/office/officeart/2018/2/layout/IconVerticalSolidList"/>
    <dgm:cxn modelId="{36779ABA-A567-41CB-9902-83AC44145BDC}" type="presParOf" srcId="{1EDF0AAC-FF7A-4807-977A-003FFE69697C}" destId="{DE69FFFE-9651-4E54-836B-70CE69289D2D}" srcOrd="0" destOrd="0" presId="urn:microsoft.com/office/officeart/2018/2/layout/IconVerticalSolidList"/>
    <dgm:cxn modelId="{D03B6EA9-D8A5-493C-A9DD-E27716C11D43}" type="presParOf" srcId="{1EDF0AAC-FF7A-4807-977A-003FFE69697C}" destId="{FE0361F9-8EAF-431A-BFDD-969769B43C38}" srcOrd="1" destOrd="0" presId="urn:microsoft.com/office/officeart/2018/2/layout/IconVerticalSolidList"/>
    <dgm:cxn modelId="{149E8652-E852-4278-B9A2-7C22023839C6}" type="presParOf" srcId="{1EDF0AAC-FF7A-4807-977A-003FFE69697C}" destId="{152B6555-DF25-44E6-BE46-D0BFAE288A88}" srcOrd="2" destOrd="0" presId="urn:microsoft.com/office/officeart/2018/2/layout/IconVerticalSolidList"/>
    <dgm:cxn modelId="{53D1815C-E15A-460D-9D5A-3312863E1951}" type="presParOf" srcId="{1EDF0AAC-FF7A-4807-977A-003FFE69697C}" destId="{A79FBEBC-5C7D-4DDC-A3C1-3C4258CE6087}" srcOrd="3" destOrd="0" presId="urn:microsoft.com/office/officeart/2018/2/layout/IconVerticalSolidList"/>
    <dgm:cxn modelId="{F401B844-0BC5-4420-95C7-0AB319D5C58F}" type="presParOf" srcId="{3395CD08-E64D-4630-AB78-B1AD3F4572AC}" destId="{D6701A8A-70B2-4EB6-B323-5D96A63555FA}" srcOrd="1" destOrd="0" presId="urn:microsoft.com/office/officeart/2018/2/layout/IconVerticalSolidList"/>
    <dgm:cxn modelId="{C0FBFE54-2C5C-417E-BDCB-C5537C037D9F}" type="presParOf" srcId="{3395CD08-E64D-4630-AB78-B1AD3F4572AC}" destId="{3CDD7149-E914-4311-BA6F-B26B08CC8BEE}" srcOrd="2" destOrd="0" presId="urn:microsoft.com/office/officeart/2018/2/layout/IconVerticalSolidList"/>
    <dgm:cxn modelId="{7540C8F2-CC6A-407C-9381-AC1CCBB8AB66}" type="presParOf" srcId="{3CDD7149-E914-4311-BA6F-B26B08CC8BEE}" destId="{B1B78EEB-551B-41D4-809C-3E57CD8E5E75}" srcOrd="0" destOrd="0" presId="urn:microsoft.com/office/officeart/2018/2/layout/IconVerticalSolidList"/>
    <dgm:cxn modelId="{0E2EFC85-F4C9-49E2-8384-BA26060FDD7B}" type="presParOf" srcId="{3CDD7149-E914-4311-BA6F-B26B08CC8BEE}" destId="{F5D4CD85-766F-4AB2-BA41-27BC9B4CADAA}" srcOrd="1" destOrd="0" presId="urn:microsoft.com/office/officeart/2018/2/layout/IconVerticalSolidList"/>
    <dgm:cxn modelId="{F8442D8F-DF75-4EEF-9DDF-A45BE589502D}" type="presParOf" srcId="{3CDD7149-E914-4311-BA6F-B26B08CC8BEE}" destId="{979A7C69-420D-4C3B-87FC-9D10448C56E7}" srcOrd="2" destOrd="0" presId="urn:microsoft.com/office/officeart/2018/2/layout/IconVerticalSolidList"/>
    <dgm:cxn modelId="{1076DFC8-BFCC-4FF1-9C7B-B61D8702D23C}" type="presParOf" srcId="{3CDD7149-E914-4311-BA6F-B26B08CC8BEE}" destId="{D4D91586-2DDD-4DD9-B2E5-B45648D6015B}" srcOrd="3" destOrd="0" presId="urn:microsoft.com/office/officeart/2018/2/layout/IconVerticalSolidList"/>
    <dgm:cxn modelId="{8834CCAA-6782-4614-A8D0-2D31A3537A77}" type="presParOf" srcId="{3CDD7149-E914-4311-BA6F-B26B08CC8BEE}" destId="{49317FC1-F6F6-476C-8201-DD1BB45F7A43}" srcOrd="4" destOrd="0" presId="urn:microsoft.com/office/officeart/2018/2/layout/IconVerticalSolidList"/>
    <dgm:cxn modelId="{A59ECA6C-1F2E-4C9C-927A-B59686E05771}" type="presParOf" srcId="{3395CD08-E64D-4630-AB78-B1AD3F4572AC}" destId="{595B93BC-653B-46E2-8894-F2A59B3DDBFE}" srcOrd="3" destOrd="0" presId="urn:microsoft.com/office/officeart/2018/2/layout/IconVerticalSolidList"/>
    <dgm:cxn modelId="{CA4D6670-6182-41B3-BEC8-C1F51F359EB4}" type="presParOf" srcId="{3395CD08-E64D-4630-AB78-B1AD3F4572AC}" destId="{834EA53C-86DD-4EFC-918F-B33AD8B244BD}" srcOrd="4" destOrd="0" presId="urn:microsoft.com/office/officeart/2018/2/layout/IconVerticalSolidList"/>
    <dgm:cxn modelId="{97E0A7FD-8B02-43AB-9976-9740E5281A67}" type="presParOf" srcId="{834EA53C-86DD-4EFC-918F-B33AD8B244BD}" destId="{1BA0C900-DF36-46E1-BB12-43B4C27818FD}" srcOrd="0" destOrd="0" presId="urn:microsoft.com/office/officeart/2018/2/layout/IconVerticalSolidList"/>
    <dgm:cxn modelId="{FDD3D63E-2D70-4A65-99AF-339F44BE3AD1}" type="presParOf" srcId="{834EA53C-86DD-4EFC-918F-B33AD8B244BD}" destId="{DAE58E96-A3CC-428E-937D-3DB9F25B2D56}" srcOrd="1" destOrd="0" presId="urn:microsoft.com/office/officeart/2018/2/layout/IconVerticalSolidList"/>
    <dgm:cxn modelId="{E52B1618-33C3-4834-A8AE-CEF05D357D13}" type="presParOf" srcId="{834EA53C-86DD-4EFC-918F-B33AD8B244BD}" destId="{6E672854-B4FF-4612-8C7B-C789A35A5B8F}" srcOrd="2" destOrd="0" presId="urn:microsoft.com/office/officeart/2018/2/layout/IconVerticalSolidList"/>
    <dgm:cxn modelId="{1FAC7B59-81A4-4EA5-B12D-4D5335D8A08D}" type="presParOf" srcId="{834EA53C-86DD-4EFC-918F-B33AD8B244BD}" destId="{609A1AF7-1BE5-4C24-905F-D6A37F95FD5F}" srcOrd="3" destOrd="0" presId="urn:microsoft.com/office/officeart/2018/2/layout/IconVerticalSolidList"/>
    <dgm:cxn modelId="{6F64E065-9226-4820-9ED4-CDEF159519D3}" type="presParOf" srcId="{3395CD08-E64D-4630-AB78-B1AD3F4572AC}" destId="{14F04BB8-1D58-442F-9E2F-E698B72F9612}" srcOrd="5" destOrd="0" presId="urn:microsoft.com/office/officeart/2018/2/layout/IconVerticalSolidList"/>
    <dgm:cxn modelId="{A1FED7A2-CF2C-4A98-B3DA-5D31C168D4EB}" type="presParOf" srcId="{3395CD08-E64D-4630-AB78-B1AD3F4572AC}" destId="{B66FCEEE-1ACE-49AA-A867-4B099EF770EA}" srcOrd="6" destOrd="0" presId="urn:microsoft.com/office/officeart/2018/2/layout/IconVerticalSolidList"/>
    <dgm:cxn modelId="{191E0E74-EF3E-4200-A5E3-7714B5F4AA85}" type="presParOf" srcId="{B66FCEEE-1ACE-49AA-A867-4B099EF770EA}" destId="{98B94D43-099E-45BF-8677-52A7DF76C35A}" srcOrd="0" destOrd="0" presId="urn:microsoft.com/office/officeart/2018/2/layout/IconVerticalSolidList"/>
    <dgm:cxn modelId="{F6DE9946-C156-43A2-B209-D34D0F4FFAEE}" type="presParOf" srcId="{B66FCEEE-1ACE-49AA-A867-4B099EF770EA}" destId="{9065C265-E290-4A49-B434-1D959EB6C7CE}" srcOrd="1" destOrd="0" presId="urn:microsoft.com/office/officeart/2018/2/layout/IconVerticalSolidList"/>
    <dgm:cxn modelId="{A725D3D2-3BE1-40CA-892F-4F0942D7869B}" type="presParOf" srcId="{B66FCEEE-1ACE-49AA-A867-4B099EF770EA}" destId="{51B4AC44-9729-472C-B5CA-DCBBB72C5C35}" srcOrd="2" destOrd="0" presId="urn:microsoft.com/office/officeart/2018/2/layout/IconVerticalSolidList"/>
    <dgm:cxn modelId="{A780BF4F-D274-474F-88BC-E7388F71B39E}" type="presParOf" srcId="{B66FCEEE-1ACE-49AA-A867-4B099EF770EA}" destId="{CE66AE27-5D29-4783-9272-689E93DDA3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EF0FC-8275-4DA5-ABCA-341F694D5320}">
      <dsp:nvSpPr>
        <dsp:cNvPr id="0" name=""/>
        <dsp:cNvSpPr/>
      </dsp:nvSpPr>
      <dsp:spPr>
        <a:xfrm>
          <a:off x="103952" y="1317608"/>
          <a:ext cx="1526700" cy="763350"/>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CAUSAS</a:t>
          </a:r>
        </a:p>
      </dsp:txBody>
      <dsp:txXfrm>
        <a:off x="126310" y="1339966"/>
        <a:ext cx="1481984" cy="718634"/>
      </dsp:txXfrm>
    </dsp:sp>
    <dsp:sp modelId="{CA031407-7909-4815-9E18-109541C8B4B7}">
      <dsp:nvSpPr>
        <dsp:cNvPr id="0" name=""/>
        <dsp:cNvSpPr/>
      </dsp:nvSpPr>
      <dsp:spPr>
        <a:xfrm rot="18289469">
          <a:off x="1401306" y="1240142"/>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1233623"/>
        <a:ext cx="53468" cy="53468"/>
      </dsp:txXfrm>
    </dsp:sp>
    <dsp:sp modelId="{878DA6C8-088B-4D3A-B4EE-FBB41C337A7E}">
      <dsp:nvSpPr>
        <dsp:cNvPr id="0" name=""/>
        <dsp:cNvSpPr/>
      </dsp:nvSpPr>
      <dsp:spPr>
        <a:xfrm>
          <a:off x="2241332" y="439756"/>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COMÚN: no originada en el trabajo</a:t>
          </a:r>
          <a:endParaRPr lang="es-ES" sz="1000" kern="1200" dirty="0">
            <a:solidFill>
              <a:schemeClr val="accent1">
                <a:lumMod val="50000"/>
              </a:schemeClr>
            </a:solidFill>
          </a:endParaRPr>
        </a:p>
      </dsp:txBody>
      <dsp:txXfrm>
        <a:off x="2263690" y="462114"/>
        <a:ext cx="1481984" cy="718634"/>
      </dsp:txXfrm>
    </dsp:sp>
    <dsp:sp modelId="{B49DA700-33DE-43DD-9C10-452F5C1FB829}">
      <dsp:nvSpPr>
        <dsp:cNvPr id="0" name=""/>
        <dsp:cNvSpPr/>
      </dsp:nvSpPr>
      <dsp:spPr>
        <a:xfrm rot="19457599">
          <a:off x="3697345" y="581753"/>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583166"/>
        <a:ext cx="37602" cy="37602"/>
      </dsp:txXfrm>
    </dsp:sp>
    <dsp:sp modelId="{A2FBB67A-C58E-472E-982C-6B47608DD6B8}">
      <dsp:nvSpPr>
        <dsp:cNvPr id="0" name=""/>
        <dsp:cNvSpPr/>
      </dsp:nvSpPr>
      <dsp:spPr>
        <a:xfrm>
          <a:off x="4378713" y="829"/>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COMÚN</a:t>
          </a:r>
        </a:p>
      </dsp:txBody>
      <dsp:txXfrm>
        <a:off x="4401071" y="23187"/>
        <a:ext cx="1481984" cy="718634"/>
      </dsp:txXfrm>
    </dsp:sp>
    <dsp:sp modelId="{F7F13574-F5EA-4E0D-909F-2820E8F06AE1}">
      <dsp:nvSpPr>
        <dsp:cNvPr id="0" name=""/>
        <dsp:cNvSpPr/>
      </dsp:nvSpPr>
      <dsp:spPr>
        <a:xfrm rot="2142401">
          <a:off x="3697345" y="1020679"/>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1022093"/>
        <a:ext cx="37602" cy="37602"/>
      </dsp:txXfrm>
    </dsp:sp>
    <dsp:sp modelId="{A2E465B8-A55D-4EB6-B008-802F42157C4F}">
      <dsp:nvSpPr>
        <dsp:cNvPr id="0" name=""/>
        <dsp:cNvSpPr/>
      </dsp:nvSpPr>
      <dsp:spPr>
        <a:xfrm>
          <a:off x="4378713" y="878682"/>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NO LABORAL</a:t>
          </a:r>
        </a:p>
      </dsp:txBody>
      <dsp:txXfrm>
        <a:off x="4401071" y="901040"/>
        <a:ext cx="1481984" cy="718634"/>
      </dsp:txXfrm>
    </dsp:sp>
    <dsp:sp modelId="{7B95CAA9-59D3-4BE9-95B2-781D1137BB53}">
      <dsp:nvSpPr>
        <dsp:cNvPr id="0" name=""/>
        <dsp:cNvSpPr/>
      </dsp:nvSpPr>
      <dsp:spPr>
        <a:xfrm rot="3310531">
          <a:off x="1401306" y="2117995"/>
          <a:ext cx="1069371" cy="40429"/>
        </a:xfrm>
        <a:custGeom>
          <a:avLst/>
          <a:gdLst/>
          <a:ahLst/>
          <a:cxnLst/>
          <a:rect l="0" t="0" r="0" b="0"/>
          <a:pathLst>
            <a:path>
              <a:moveTo>
                <a:pt x="0" y="20214"/>
              </a:moveTo>
              <a:lnTo>
                <a:pt x="1069371"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1909258" y="2111476"/>
        <a:ext cx="53468" cy="53468"/>
      </dsp:txXfrm>
    </dsp:sp>
    <dsp:sp modelId="{5C4E1F8A-BBDD-4DDC-8ED1-625991333892}">
      <dsp:nvSpPr>
        <dsp:cNvPr id="0" name=""/>
        <dsp:cNvSpPr/>
      </dsp:nvSpPr>
      <dsp:spPr>
        <a:xfrm>
          <a:off x="2241332" y="2195461"/>
          <a:ext cx="1526700" cy="763350"/>
        </a:xfrm>
        <a:prstGeom prst="roundRect">
          <a:avLst>
            <a:gd name="adj" fmla="val 10000"/>
          </a:avLst>
        </a:prstGeom>
        <a:solidFill>
          <a:schemeClr val="bg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accent1">
                  <a:lumMod val="50000"/>
                </a:schemeClr>
              </a:solidFill>
            </a:rPr>
            <a:t>LABORAL: Originadas en el trabajo. Por aquí se cobra más.</a:t>
          </a:r>
          <a:endParaRPr lang="es-ES" sz="1000" kern="1200" dirty="0">
            <a:solidFill>
              <a:schemeClr val="accent1">
                <a:lumMod val="50000"/>
              </a:schemeClr>
            </a:solidFill>
          </a:endParaRPr>
        </a:p>
      </dsp:txBody>
      <dsp:txXfrm>
        <a:off x="2263690" y="2217819"/>
        <a:ext cx="1481984" cy="718634"/>
      </dsp:txXfrm>
    </dsp:sp>
    <dsp:sp modelId="{AADC19BD-6F3D-42A2-9C81-5A42CED99F64}">
      <dsp:nvSpPr>
        <dsp:cNvPr id="0" name=""/>
        <dsp:cNvSpPr/>
      </dsp:nvSpPr>
      <dsp:spPr>
        <a:xfrm rot="19457599">
          <a:off x="3697345" y="2337458"/>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338872"/>
        <a:ext cx="37602" cy="37602"/>
      </dsp:txXfrm>
    </dsp:sp>
    <dsp:sp modelId="{A6099788-B620-476D-8FA3-4B1DAC707BCA}">
      <dsp:nvSpPr>
        <dsp:cNvPr id="0" name=""/>
        <dsp:cNvSpPr/>
      </dsp:nvSpPr>
      <dsp:spPr>
        <a:xfrm>
          <a:off x="4378713" y="1756535"/>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ENFERMEDAD </a:t>
          </a:r>
          <a:r>
            <a:rPr lang="es-ES" sz="1000" kern="1200" dirty="0" smtClean="0">
              <a:solidFill>
                <a:schemeClr val="accent1">
                  <a:lumMod val="50000"/>
                </a:schemeClr>
              </a:solidFill>
            </a:rPr>
            <a:t>LABORAL: Se produce como consecuencia del desarrollo del propio trabajo. El COVID lo fue.</a:t>
          </a:r>
          <a:endParaRPr lang="es-ES" sz="1000" kern="1200" dirty="0">
            <a:solidFill>
              <a:schemeClr val="accent1">
                <a:lumMod val="50000"/>
              </a:schemeClr>
            </a:solidFill>
          </a:endParaRPr>
        </a:p>
      </dsp:txBody>
      <dsp:txXfrm>
        <a:off x="4401071" y="1778893"/>
        <a:ext cx="1481984" cy="718634"/>
      </dsp:txXfrm>
    </dsp:sp>
    <dsp:sp modelId="{56663013-1FB4-4C7A-A6F5-EDA147BC5374}">
      <dsp:nvSpPr>
        <dsp:cNvPr id="0" name=""/>
        <dsp:cNvSpPr/>
      </dsp:nvSpPr>
      <dsp:spPr>
        <a:xfrm rot="2142401">
          <a:off x="3697345" y="2776385"/>
          <a:ext cx="752054" cy="40429"/>
        </a:xfrm>
        <a:custGeom>
          <a:avLst/>
          <a:gdLst/>
          <a:ahLst/>
          <a:cxnLst/>
          <a:rect l="0" t="0" r="0" b="0"/>
          <a:pathLst>
            <a:path>
              <a:moveTo>
                <a:pt x="0" y="20214"/>
              </a:moveTo>
              <a:lnTo>
                <a:pt x="752054" y="2021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054571" y="2777798"/>
        <a:ext cx="37602" cy="37602"/>
      </dsp:txXfrm>
    </dsp:sp>
    <dsp:sp modelId="{7150408F-ACFC-4A3E-BD4F-958A8B33471E}">
      <dsp:nvSpPr>
        <dsp:cNvPr id="0" name=""/>
        <dsp:cNvSpPr/>
      </dsp:nvSpPr>
      <dsp:spPr>
        <a:xfrm>
          <a:off x="4378713" y="2634388"/>
          <a:ext cx="1526700" cy="76335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s-ES" sz="1000" kern="1200" dirty="0">
              <a:solidFill>
                <a:schemeClr val="accent1">
                  <a:lumMod val="50000"/>
                </a:schemeClr>
              </a:solidFill>
            </a:rPr>
            <a:t>ACCIDENTE </a:t>
          </a:r>
          <a:r>
            <a:rPr lang="es-ES" sz="1000" kern="1200" dirty="0" smtClean="0">
              <a:solidFill>
                <a:schemeClr val="accent1">
                  <a:lumMod val="50000"/>
                </a:schemeClr>
              </a:solidFill>
            </a:rPr>
            <a:t>LABORAL: que se haya producido en el trabajo o que sea accidente in itinere.*</a:t>
          </a:r>
          <a:endParaRPr lang="es-ES" sz="1000" kern="1200" dirty="0">
            <a:solidFill>
              <a:schemeClr val="accent1">
                <a:lumMod val="50000"/>
              </a:schemeClr>
            </a:solidFill>
          </a:endParaRPr>
        </a:p>
      </dsp:txBody>
      <dsp:txXfrm>
        <a:off x="4401071" y="2656746"/>
        <a:ext cx="1481984" cy="718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9FFFE-9651-4E54-836B-70CE69289D2D}">
      <dsp:nvSpPr>
        <dsp:cNvPr id="0" name=""/>
        <dsp:cNvSpPr/>
      </dsp:nvSpPr>
      <dsp:spPr>
        <a:xfrm>
          <a:off x="-144409" y="11531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0361F9-8EAF-431A-BFDD-969769B43C38}">
      <dsp:nvSpPr>
        <dsp:cNvPr id="0" name=""/>
        <dsp:cNvSpPr/>
      </dsp:nvSpPr>
      <dsp:spPr>
        <a:xfrm>
          <a:off x="191172" y="280813"/>
          <a:ext cx="660172" cy="66017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FBEBC-5C7D-4DDC-A3C1-3C4258CE6087}">
      <dsp:nvSpPr>
        <dsp:cNvPr id="0" name=""/>
        <dsp:cNvSpPr/>
      </dsp:nvSpPr>
      <dsp:spPr>
        <a:xfrm>
          <a:off x="1214438" y="10743"/>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44550">
            <a:lnSpc>
              <a:spcPct val="100000"/>
            </a:lnSpc>
            <a:spcBef>
              <a:spcPct val="0"/>
            </a:spcBef>
            <a:spcAft>
              <a:spcPct val="35000"/>
            </a:spcAft>
          </a:pPr>
          <a:r>
            <a:rPr lang="es-ES" sz="1900" b="1" kern="1200" dirty="0"/>
            <a:t>PASO 1: </a:t>
          </a:r>
          <a:r>
            <a:rPr lang="es-ES" sz="1400" b="1" kern="1200" dirty="0"/>
            <a:t>CÁLCULO DE LA BR</a:t>
          </a:r>
          <a:endParaRPr lang="en-US" sz="1400" kern="1200" dirty="0"/>
        </a:p>
      </dsp:txBody>
      <dsp:txXfrm>
        <a:off x="1214438" y="10743"/>
        <a:ext cx="7345351" cy="1200313"/>
      </dsp:txXfrm>
    </dsp:sp>
    <dsp:sp modelId="{B1B78EEB-551B-41D4-809C-3E57CD8E5E75}">
      <dsp:nvSpPr>
        <dsp:cNvPr id="0" name=""/>
        <dsp:cNvSpPr/>
      </dsp:nvSpPr>
      <dsp:spPr>
        <a:xfrm>
          <a:off x="-171922" y="1511134"/>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4CD85-766F-4AB2-BA41-27BC9B4CADAA}">
      <dsp:nvSpPr>
        <dsp:cNvPr id="0" name=""/>
        <dsp:cNvSpPr/>
      </dsp:nvSpPr>
      <dsp:spPr>
        <a:xfrm>
          <a:off x="191172" y="1781205"/>
          <a:ext cx="660172" cy="66017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91586-2DDD-4DD9-B2E5-B45648D6015B}">
      <dsp:nvSpPr>
        <dsp:cNvPr id="0" name=""/>
        <dsp:cNvSpPr/>
      </dsp:nvSpPr>
      <dsp:spPr>
        <a:xfrm>
          <a:off x="1214438" y="1511134"/>
          <a:ext cx="393049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2: CÁLCULO DE LA PRESTACIÓN</a:t>
          </a:r>
          <a:endParaRPr lang="en-US" sz="2200" kern="1200" dirty="0"/>
        </a:p>
      </dsp:txBody>
      <dsp:txXfrm>
        <a:off x="1214438" y="1511134"/>
        <a:ext cx="3930491" cy="1200313"/>
      </dsp:txXfrm>
    </dsp:sp>
    <dsp:sp modelId="{49317FC1-F6F6-476C-8201-DD1BB45F7A43}">
      <dsp:nvSpPr>
        <dsp:cNvPr id="0" name=""/>
        <dsp:cNvSpPr/>
      </dsp:nvSpPr>
      <dsp:spPr>
        <a:xfrm>
          <a:off x="4798373" y="1511134"/>
          <a:ext cx="4107974"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711200">
            <a:lnSpc>
              <a:spcPct val="100000"/>
            </a:lnSpc>
            <a:spcBef>
              <a:spcPct val="0"/>
            </a:spcBef>
            <a:spcAft>
              <a:spcPct val="35000"/>
            </a:spcAft>
            <a:buFont typeface="Arial" panose="020B0604020202020204" pitchFamily="34" charset="0"/>
            <a:buNone/>
          </a:pPr>
          <a:r>
            <a:rPr lang="es-ES" sz="1600" kern="1200" dirty="0"/>
            <a:t>Los 6 primeros meses: BR x 30 x 0,70</a:t>
          </a:r>
          <a:endParaRPr lang="en-US" sz="1600" kern="1200" dirty="0"/>
        </a:p>
        <a:p>
          <a:pPr lvl="0" algn="l" defTabSz="711200">
            <a:lnSpc>
              <a:spcPct val="100000"/>
            </a:lnSpc>
            <a:spcBef>
              <a:spcPct val="0"/>
            </a:spcBef>
            <a:spcAft>
              <a:spcPct val="35000"/>
            </a:spcAft>
            <a:buFont typeface="Arial" panose="020B0604020202020204" pitchFamily="34" charset="0"/>
            <a:buNone/>
          </a:pPr>
          <a:r>
            <a:rPr lang="es-ES" sz="1600" kern="1200" dirty="0"/>
            <a:t>El 7º mes y los siguientes: BR x 30x 0,60</a:t>
          </a:r>
          <a:endParaRPr lang="en-US" sz="1600" kern="1200" dirty="0"/>
        </a:p>
      </dsp:txBody>
      <dsp:txXfrm>
        <a:off x="4798373" y="1511134"/>
        <a:ext cx="4107974" cy="1200313"/>
      </dsp:txXfrm>
    </dsp:sp>
    <dsp:sp modelId="{1BA0C900-DF36-46E1-BB12-43B4C27818FD}">
      <dsp:nvSpPr>
        <dsp:cNvPr id="0" name=""/>
        <dsp:cNvSpPr/>
      </dsp:nvSpPr>
      <dsp:spPr>
        <a:xfrm>
          <a:off x="-171922" y="3011526"/>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58E96-A3CC-428E-937D-3DB9F25B2D56}">
      <dsp:nvSpPr>
        <dsp:cNvPr id="0" name=""/>
        <dsp:cNvSpPr/>
      </dsp:nvSpPr>
      <dsp:spPr>
        <a:xfrm>
          <a:off x="191172" y="3281596"/>
          <a:ext cx="660172" cy="660172"/>
        </a:xfrm>
        <a:prstGeom prst="rect">
          <a:avLst/>
        </a:prstGeom>
        <a:blipFill>
          <a:blip xmlns:r="http://schemas.openxmlformats.org/officeDocument/2006/relationships" r:embed="rId5">
            <a:extLst>
              <a:ext uri="{96DAC541-7B7A-43D3-8B79-37D633B846F1}">
                <asvg:svgBlip xmlns=""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9A1AF7-1BE5-4C24-905F-D6A37F95FD5F}">
      <dsp:nvSpPr>
        <dsp:cNvPr id="0" name=""/>
        <dsp:cNvSpPr/>
      </dsp:nvSpPr>
      <dsp:spPr>
        <a:xfrm>
          <a:off x="1214438" y="3011526"/>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977900">
            <a:lnSpc>
              <a:spcPct val="100000"/>
            </a:lnSpc>
            <a:spcBef>
              <a:spcPct val="0"/>
            </a:spcBef>
            <a:spcAft>
              <a:spcPct val="35000"/>
            </a:spcAft>
          </a:pPr>
          <a:r>
            <a:rPr lang="es-ES" sz="2200" b="1" kern="1200" dirty="0"/>
            <a:t>PASO 3: CALCULAR LOS LÍMITES</a:t>
          </a:r>
          <a:endParaRPr lang="en-US" sz="2200" kern="1200" dirty="0"/>
        </a:p>
      </dsp:txBody>
      <dsp:txXfrm>
        <a:off x="1214438" y="3011526"/>
        <a:ext cx="7345351" cy="1200313"/>
      </dsp:txXfrm>
    </dsp:sp>
    <dsp:sp modelId="{98B94D43-099E-45BF-8677-52A7DF76C35A}">
      <dsp:nvSpPr>
        <dsp:cNvPr id="0" name=""/>
        <dsp:cNvSpPr/>
      </dsp:nvSpPr>
      <dsp:spPr>
        <a:xfrm>
          <a:off x="-171922" y="4522072"/>
          <a:ext cx="8734425" cy="1200313"/>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5C265-E290-4A49-B434-1D959EB6C7CE}">
      <dsp:nvSpPr>
        <dsp:cNvPr id="0" name=""/>
        <dsp:cNvSpPr/>
      </dsp:nvSpPr>
      <dsp:spPr>
        <a:xfrm>
          <a:off x="191172" y="4781987"/>
          <a:ext cx="660172" cy="660172"/>
        </a:xfrm>
        <a:prstGeom prst="rect">
          <a:avLst/>
        </a:prstGeom>
        <a:blipFill>
          <a:blip xmlns:r="http://schemas.openxmlformats.org/officeDocument/2006/relationships" r:embed="rId7">
            <a:extLst>
              <a:ext uri="{96DAC541-7B7A-43D3-8B79-37D633B846F1}">
                <asvg:svgBlip xmlns=""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6AE27-5D29-4783-9272-689E93DDA33C}">
      <dsp:nvSpPr>
        <dsp:cNvPr id="0" name=""/>
        <dsp:cNvSpPr/>
      </dsp:nvSpPr>
      <dsp:spPr>
        <a:xfrm>
          <a:off x="1214438" y="4511917"/>
          <a:ext cx="7345351" cy="1200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33" tIns="127033" rIns="127033" bIns="127033" numCol="1" spcCol="1270" anchor="ctr" anchorCtr="0">
          <a:noAutofit/>
        </a:bodyPr>
        <a:lstStyle/>
        <a:p>
          <a:pPr lvl="0" algn="l" defTabSz="889000">
            <a:lnSpc>
              <a:spcPct val="100000"/>
            </a:lnSpc>
            <a:spcBef>
              <a:spcPct val="0"/>
            </a:spcBef>
            <a:spcAft>
              <a:spcPct val="35000"/>
            </a:spcAft>
          </a:pPr>
          <a:r>
            <a:rPr lang="es-ES" sz="2000" kern="1200" dirty="0"/>
            <a:t>PASO 4: </a:t>
          </a:r>
          <a:r>
            <a:rPr lang="es-ES" sz="1600" kern="1200" dirty="0"/>
            <a:t>Comparar el importe de la prestación (importe del paso 2), con el límite (importe del paso 3) y coger el menor. Ese será el importe a cobrar.</a:t>
          </a:r>
        </a:p>
      </dsp:txBody>
      <dsp:txXfrm>
        <a:off x="1214438" y="4511917"/>
        <a:ext cx="7345351" cy="12003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DCDBF-B891-4131-A463-372EF0472D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EF8AF16-8E54-4A38-A61F-94A53B07E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24A4663-F42D-4CFC-87DE-277E4C9DD4EF}"/>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5" name="Marcador de pie de página 4">
            <a:extLst>
              <a:ext uri="{FF2B5EF4-FFF2-40B4-BE49-F238E27FC236}">
                <a16:creationId xmlns:a16="http://schemas.microsoft.com/office/drawing/2014/main" id="{15D27954-4079-4288-B1D0-625F7CB02D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F9C1A22-6597-4AED-BFA8-C1D2FB9E46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82195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F3B1-5251-405C-8049-8CD04FF123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6FB7A6B-4597-49FB-819F-639390FD12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F45C0CF-4243-4380-8153-80E4E99974D1}"/>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5" name="Marcador de pie de página 4">
            <a:extLst>
              <a:ext uri="{FF2B5EF4-FFF2-40B4-BE49-F238E27FC236}">
                <a16:creationId xmlns:a16="http://schemas.microsoft.com/office/drawing/2014/main" id="{80636E82-E001-41B9-B7FE-401930873D6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078020-ED05-4998-AA89-7ED8F3D0FC4E}"/>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66869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264E0E1-BF77-4AEB-91E7-036E390A81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F5F7E0F-7B8D-4A5B-83EC-9CA0AAAB9B5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9A222D1-7CEC-494F-8437-C4486815253F}"/>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5" name="Marcador de pie de página 4">
            <a:extLst>
              <a:ext uri="{FF2B5EF4-FFF2-40B4-BE49-F238E27FC236}">
                <a16:creationId xmlns:a16="http://schemas.microsoft.com/office/drawing/2014/main" id="{19AE8139-A360-4CA2-A4D5-6F2819F631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201541-1C76-4A2C-B9DF-B8BE63DF052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62785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BD135-CD25-4311-952F-7E29BE475B1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ECD2ECD-7FBD-4590-99A9-BB32BA3665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6E7A63-EA89-4A60-B75B-118FA73AB998}"/>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5" name="Marcador de pie de página 4">
            <a:extLst>
              <a:ext uri="{FF2B5EF4-FFF2-40B4-BE49-F238E27FC236}">
                <a16:creationId xmlns:a16="http://schemas.microsoft.com/office/drawing/2014/main" id="{D18E5479-5A38-4D77-B61D-6850DC75CF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20C1B3-A241-4C8A-897D-822ABBF6A0E7}"/>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51765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F02CA-9606-4CD9-B29A-D9FB5F1E03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45AE5B4-F452-473E-BA2B-9265C129D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884ACFB-1541-4E8A-8BCF-B0D14B9A5D2C}"/>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5" name="Marcador de pie de página 4">
            <a:extLst>
              <a:ext uri="{FF2B5EF4-FFF2-40B4-BE49-F238E27FC236}">
                <a16:creationId xmlns:a16="http://schemas.microsoft.com/office/drawing/2014/main" id="{F80C180E-24FF-4C61-BD01-2246EC6971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8CC75E-E424-4C1E-98EF-56407CD3675D}"/>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9216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EBD85-3703-4852-943C-D32FCDF096B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C83FFB-1218-4846-B84D-3890787365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06FCE4E-23D2-49D8-AB2A-3028A54F4A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0DA6BD9-5481-4747-BF46-37FAAFCC2F5F}"/>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6" name="Marcador de pie de página 5">
            <a:extLst>
              <a:ext uri="{FF2B5EF4-FFF2-40B4-BE49-F238E27FC236}">
                <a16:creationId xmlns:a16="http://schemas.microsoft.com/office/drawing/2014/main" id="{19E98606-E9F2-4FB8-9B2E-2FC3476F52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8E5C3AF-DB9F-4B73-80AE-3C6710C0D87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407022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D71A9-2F2D-4426-A16A-F1F8244BE0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8AEE0B7-0F38-4FE0-BED4-149E377D3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F0E8EF-2EDC-410D-B85A-9E5ABC71F8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6306416-D80D-41BD-97E9-CABA05F0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0F1684-45E3-415C-9AAA-9D27E572091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B2E3B28-AFC4-4545-BC50-B6E8D8F0AA23}"/>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8" name="Marcador de pie de página 7">
            <a:extLst>
              <a:ext uri="{FF2B5EF4-FFF2-40B4-BE49-F238E27FC236}">
                <a16:creationId xmlns:a16="http://schemas.microsoft.com/office/drawing/2014/main" id="{11F8AF3E-FA10-4ABE-BFCA-72B80F717AC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13DC228-41F1-4DAB-937B-B66F8981AED5}"/>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262869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7F49C-2511-4ABB-BF17-BCA94D6B11F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82E8AE7-C104-4F6D-8D74-45E7D04741CA}"/>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4" name="Marcador de pie de página 3">
            <a:extLst>
              <a:ext uri="{FF2B5EF4-FFF2-40B4-BE49-F238E27FC236}">
                <a16:creationId xmlns:a16="http://schemas.microsoft.com/office/drawing/2014/main" id="{B54195E4-473B-4687-A963-F6FC2ECA8CF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5DB9A00-33DE-426B-ACA7-AA612D756B6A}"/>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64065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B3761B-813B-4195-AA5B-BD4ECD9174C8}"/>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3" name="Marcador de pie de página 2">
            <a:extLst>
              <a:ext uri="{FF2B5EF4-FFF2-40B4-BE49-F238E27FC236}">
                <a16:creationId xmlns:a16="http://schemas.microsoft.com/office/drawing/2014/main" id="{DD1C4674-D37F-4789-8666-0A9BFE08CBD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18698C3-2D89-40E8-9C69-05711A92C703}"/>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120103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B3C75-E936-4B38-894B-3FE8961268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299082-BD6D-49C7-8F05-E488D93C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A6C7613-E824-45A4-A414-C08072395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8A06C8-08A1-495B-8DC9-2185CFF22BA8}"/>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6" name="Marcador de pie de página 5">
            <a:extLst>
              <a:ext uri="{FF2B5EF4-FFF2-40B4-BE49-F238E27FC236}">
                <a16:creationId xmlns:a16="http://schemas.microsoft.com/office/drawing/2014/main" id="{C5715341-AF1C-4E8B-88C3-C55E215AE04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4ED529C-0970-488A-88D3-3567C58BBD54}"/>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01305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B3FBE-2E3B-4CEE-A015-8AFBB3DEA7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4FCC9DC-E61C-4224-9945-F6C07040B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F2C0718-7AC1-4F99-9FAA-B1C6DBC3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68195A-7EB1-445B-A093-D273A3182FB5}"/>
              </a:ext>
            </a:extLst>
          </p:cNvPr>
          <p:cNvSpPr>
            <a:spLocks noGrp="1"/>
          </p:cNvSpPr>
          <p:nvPr>
            <p:ph type="dt" sz="half" idx="10"/>
          </p:nvPr>
        </p:nvSpPr>
        <p:spPr/>
        <p:txBody>
          <a:bodyPr/>
          <a:lstStyle/>
          <a:p>
            <a:fld id="{6E5A1375-5E48-45CD-B1FF-BA3248025E3D}" type="datetimeFigureOut">
              <a:rPr lang="es-ES" smtClean="0"/>
              <a:t>20/02/2024</a:t>
            </a:fld>
            <a:endParaRPr lang="es-ES"/>
          </a:p>
        </p:txBody>
      </p:sp>
      <p:sp>
        <p:nvSpPr>
          <p:cNvPr id="6" name="Marcador de pie de página 5">
            <a:extLst>
              <a:ext uri="{FF2B5EF4-FFF2-40B4-BE49-F238E27FC236}">
                <a16:creationId xmlns:a16="http://schemas.microsoft.com/office/drawing/2014/main" id="{E46B853F-867F-4D20-9A77-1E89709D1BB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1D8DD65-2978-4908-8AD8-803F555302DB}"/>
              </a:ext>
            </a:extLst>
          </p:cNvPr>
          <p:cNvSpPr>
            <a:spLocks noGrp="1"/>
          </p:cNvSpPr>
          <p:nvPr>
            <p:ph type="sldNum" sz="quarter" idx="12"/>
          </p:nvPr>
        </p:nvSpPr>
        <p:spPr/>
        <p:txBody>
          <a:bodyPr/>
          <a:lstStyle/>
          <a:p>
            <a:fld id="{6DFAF759-A8F3-47CF-96CF-4D4D297E6363}" type="slidenum">
              <a:rPr lang="es-ES" smtClean="0"/>
              <a:t>‹Nº›</a:t>
            </a:fld>
            <a:endParaRPr lang="es-ES"/>
          </a:p>
        </p:txBody>
      </p:sp>
    </p:spTree>
    <p:extLst>
      <p:ext uri="{BB962C8B-B14F-4D97-AF65-F5344CB8AC3E}">
        <p14:creationId xmlns:p14="http://schemas.microsoft.com/office/powerpoint/2010/main" val="341907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1743A00-5A5A-457A-B64F-0A081494F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BE5266-FABC-4B45-8DDA-A424C2106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07AD55-1D4F-4B0E-BBBA-B17748DF4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A1375-5E48-45CD-B1FF-BA3248025E3D}" type="datetimeFigureOut">
              <a:rPr lang="es-ES" smtClean="0"/>
              <a:t>20/02/2024</a:t>
            </a:fld>
            <a:endParaRPr lang="es-ES"/>
          </a:p>
        </p:txBody>
      </p:sp>
      <p:sp>
        <p:nvSpPr>
          <p:cNvPr id="5" name="Marcador de pie de página 4">
            <a:extLst>
              <a:ext uri="{FF2B5EF4-FFF2-40B4-BE49-F238E27FC236}">
                <a16:creationId xmlns:a16="http://schemas.microsoft.com/office/drawing/2014/main" id="{A3A7CA9C-A719-4B70-BC4E-E6FB0F065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EEA0F6E-E469-4B11-BC68-7EC3D0736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AF759-A8F3-47CF-96CF-4D4D297E6363}" type="slidenum">
              <a:rPr lang="es-ES" smtClean="0"/>
              <a:t>‹Nº›</a:t>
            </a:fld>
            <a:endParaRPr lang="es-ES"/>
          </a:p>
        </p:txBody>
      </p:sp>
    </p:spTree>
    <p:extLst>
      <p:ext uri="{BB962C8B-B14F-4D97-AF65-F5344CB8AC3E}">
        <p14:creationId xmlns:p14="http://schemas.microsoft.com/office/powerpoint/2010/main" val="24455033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9977" y="1230631"/>
            <a:ext cx="3494341" cy="3793488"/>
          </a:xfrm>
          <a:prstGeom prst="ellipse">
            <a:avLst/>
          </a:prstGeom>
          <a:noFill/>
          <a:ln w="38100">
            <a:solidFill>
              <a:schemeClr val="accent2">
                <a:lumMod val="75000"/>
              </a:schemeClr>
            </a:solidFill>
          </a:ln>
        </p:spPr>
        <p:txBody>
          <a:bodyPr vert="horz" lIns="91440" tIns="45720" rIns="91440" bIns="45720" rtlCol="0" anchor="ctr">
            <a:normAutofit/>
          </a:bodyPr>
          <a:lstStyle/>
          <a:p>
            <a:pPr algn="ctr"/>
            <a:r>
              <a:rPr lang="en-US" sz="2500" b="1" cap="all" dirty="0"/>
              <a:t/>
            </a:r>
            <a:br>
              <a:rPr lang="en-US" sz="2500" b="1" cap="all" dirty="0"/>
            </a:br>
            <a:r>
              <a:rPr lang="es-ES" sz="3600" b="1" cap="all" spc="300" dirty="0">
                <a:solidFill>
                  <a:schemeClr val="accent1">
                    <a:lumMod val="75000"/>
                  </a:schemeClr>
                </a:solidFill>
              </a:rPr>
              <a:t>Tema</a:t>
            </a:r>
            <a:r>
              <a:rPr lang="en-US" sz="3600" b="1" cap="all" spc="300">
                <a:solidFill>
                  <a:schemeClr val="accent1">
                    <a:lumMod val="75000"/>
                  </a:schemeClr>
                </a:solidFill>
              </a:rPr>
              <a:t> </a:t>
            </a:r>
            <a:r>
              <a:rPr lang="en-US" sz="3600" b="1" cap="all" spc="300" smtClean="0">
                <a:solidFill>
                  <a:schemeClr val="accent1">
                    <a:lumMod val="75000"/>
                  </a:schemeClr>
                </a:solidFill>
              </a:rPr>
              <a:t>6</a:t>
            </a: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a:r>
            <a:br>
              <a:rPr lang="en-US" sz="2500" b="1" cap="all" dirty="0">
                <a:solidFill>
                  <a:schemeClr val="accent1">
                    <a:lumMod val="75000"/>
                  </a:schemeClr>
                </a:solidFill>
              </a:rPr>
            </a:br>
            <a:r>
              <a:rPr lang="en-US" sz="2500" b="1" cap="all" dirty="0">
                <a:solidFill>
                  <a:schemeClr val="accent1">
                    <a:lumMod val="75000"/>
                  </a:schemeClr>
                </a:solidFill>
              </a:rPr>
              <a:t> PRESTACIONES DE LA SEGURIDAD SOCIAL</a:t>
            </a:r>
          </a:p>
        </p:txBody>
      </p:sp>
      <p:sp>
        <p:nvSpPr>
          <p:cNvPr id="29" name="Rectangle 28">
            <a:extLst>
              <a:ext uri="{FF2B5EF4-FFF2-40B4-BE49-F238E27FC236}">
                <a16:creationId xmlns:a16="http://schemas.microsoft.com/office/drawing/2014/main" id="{71FC7D98-7B8B-402A-90FC-F027482F21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8">
            <a:extLst>
              <a:ext uri="{FF2B5EF4-FFF2-40B4-BE49-F238E27FC236}">
                <a16:creationId xmlns:a16="http://schemas.microsoft.com/office/drawing/2014/main" id="{AD7356EA-285B-4E5D-8FEC-104659A4FD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ACF3B173-F45F-483C-8AFB-D1D7F1B560E2}"/>
              </a:ext>
            </a:extLst>
          </p:cNvPr>
          <p:cNvPicPr>
            <a:picLocks noChangeAspect="1"/>
          </p:cNvPicPr>
          <p:nvPr/>
        </p:nvPicPr>
        <p:blipFill rotWithShape="1">
          <a:blip r:embed="rId2"/>
          <a:srcRect l="18341" r="18341"/>
          <a:stretch/>
        </p:blipFill>
        <p:spPr>
          <a:xfrm>
            <a:off x="5441735" y="804672"/>
            <a:ext cx="5934456" cy="5248656"/>
          </a:xfrm>
          <a:prstGeom prst="rect">
            <a:avLst/>
          </a:prstGeom>
          <a:effectLst/>
        </p:spPr>
      </p:pic>
    </p:spTree>
    <p:extLst>
      <p:ext uri="{BB962C8B-B14F-4D97-AF65-F5344CB8AC3E}">
        <p14:creationId xmlns:p14="http://schemas.microsoft.com/office/powerpoint/2010/main" val="3866247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791076" y="837629"/>
            <a:ext cx="4993278" cy="4996475"/>
          </a:xfrm>
        </p:spPr>
        <p:txBody>
          <a:bodyPr anchor="ctr">
            <a:noAutofit/>
          </a:bodyPr>
          <a:lstStyle/>
          <a:p>
            <a:pPr marL="0" indent="0">
              <a:lnSpc>
                <a:spcPct val="150000"/>
              </a:lnSpc>
              <a:buNone/>
            </a:pPr>
            <a:r>
              <a:rPr lang="es-ES" sz="1600" b="1" dirty="0"/>
              <a:t>CASO PRÁCTICO 2 </a:t>
            </a:r>
          </a:p>
          <a:p>
            <a:pPr marL="0" indent="0">
              <a:lnSpc>
                <a:spcPct val="150000"/>
              </a:lnSpc>
              <a:buNone/>
            </a:pPr>
            <a:r>
              <a:rPr lang="es-ES" sz="1600" b="1" dirty="0"/>
              <a:t>(IT CONTINGENCIAS PROFESIONALES)</a:t>
            </a:r>
          </a:p>
          <a:p>
            <a:pPr marL="0" indent="0">
              <a:lnSpc>
                <a:spcPct val="150000"/>
              </a:lnSpc>
              <a:buNone/>
            </a:pPr>
            <a:r>
              <a:rPr lang="es-ES" sz="1600" dirty="0"/>
              <a:t>Un trabajador sufrió un accidente laboral el día 5 (día en el que comenzó la baja) de septiembre y permaneció de baja hasta el día 17 del mismo mes. La BCCP  del mes anterior son 2.000 €, dentro de esa cantidad 200 € corresponden a horas extras. Durante el año anterior realizó horas extras por importe de 800 €</a:t>
            </a:r>
          </a:p>
          <a:p>
            <a:pPr marL="0" indent="0">
              <a:lnSpc>
                <a:spcPct val="150000"/>
              </a:lnSpc>
              <a:buNone/>
            </a:pPr>
            <a:r>
              <a:rPr lang="es-ES" sz="1600" dirty="0"/>
              <a:t>Calcula la prestación.</a:t>
            </a:r>
          </a:p>
          <a:p>
            <a:pPr marL="0" indent="0">
              <a:lnSpc>
                <a:spcPct val="150000"/>
              </a:lnSpc>
              <a:buNone/>
            </a:pPr>
            <a:r>
              <a:rPr lang="es-ES" sz="1600" dirty="0"/>
              <a:t>Sabiendo que la BCCC de agosto fue de 1800 €, ¿cuál hubiera sido el importe de la prestación en el caso de que la causa de la baja hubiera sido un accidente no laboral?</a:t>
            </a:r>
          </a:p>
        </p:txBody>
      </p:sp>
    </p:spTree>
    <p:extLst>
      <p:ext uri="{BB962C8B-B14F-4D97-AF65-F5344CB8AC3E}">
        <p14:creationId xmlns:p14="http://schemas.microsoft.com/office/powerpoint/2010/main" val="77044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33004" y="4675886"/>
            <a:ext cx="3416531" cy="1608328"/>
          </a:xfrm>
        </p:spPr>
        <p:txBody>
          <a:bodyPr>
            <a:normAutofit fontScale="90000"/>
          </a:bodyPr>
          <a:lstStyle/>
          <a:p>
            <a:r>
              <a:rPr lang="es-ES" sz="3600" b="1" dirty="0">
                <a:solidFill>
                  <a:schemeClr val="accent2">
                    <a:lumMod val="75000"/>
                  </a:schemeClr>
                </a:solidFill>
              </a:rPr>
              <a:t>3- Nacimiento y cuidado de un </a:t>
            </a:r>
            <a:r>
              <a:rPr lang="es-ES" sz="3600" b="1" dirty="0" smtClean="0">
                <a:solidFill>
                  <a:schemeClr val="accent2">
                    <a:lumMod val="75000"/>
                  </a:schemeClr>
                </a:solidFill>
              </a:rPr>
              <a:t>menor </a:t>
            </a:r>
            <a:r>
              <a:rPr lang="es-ES" sz="1800" b="1" dirty="0" smtClean="0"/>
              <a:t>(antes denominado permiso de maternidad/paternidad)</a:t>
            </a:r>
            <a:endParaRPr lang="es-ES" sz="1800" b="1" dirty="0"/>
          </a:p>
        </p:txBody>
      </p:sp>
      <p:sp>
        <p:nvSpPr>
          <p:cNvPr id="18" name="Rectangle 17">
            <a:extLst>
              <a:ext uri="{FF2B5EF4-FFF2-40B4-BE49-F238E27FC236}">
                <a16:creationId xmlns:a16="http://schemas.microsoft.com/office/drawing/2014/main" id="{5AAE9118-0436-4488-AC4A-C14DF6A7B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28">
            <a:extLst>
              <a:ext uri="{FF2B5EF4-FFF2-40B4-BE49-F238E27FC236}">
                <a16:creationId xmlns:a16="http://schemas.microsoft.com/office/drawing/2014/main" id="{07A0C51E-5464-4470-855E-CA530A59BF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64009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n 5" descr="Imagen que contiene ropa&#10;&#10;Descripción generada con confianza muy alta">
            <a:extLst>
              <a:ext uri="{FF2B5EF4-FFF2-40B4-BE49-F238E27FC236}">
                <a16:creationId xmlns:a16="http://schemas.microsoft.com/office/drawing/2014/main" id="{543EDE36-4CA1-4618-9707-932E63126E10}"/>
              </a:ext>
            </a:extLst>
          </p:cNvPr>
          <p:cNvPicPr>
            <a:picLocks noChangeAspect="1"/>
          </p:cNvPicPr>
          <p:nvPr/>
        </p:nvPicPr>
        <p:blipFill rotWithShape="1">
          <a:blip r:embed="rId2"/>
          <a:srcRect r="-2" b="12900"/>
          <a:stretch/>
        </p:blipFill>
        <p:spPr>
          <a:xfrm>
            <a:off x="2184401" y="749300"/>
            <a:ext cx="7823199" cy="3343043"/>
          </a:xfrm>
          <a:prstGeom prst="rect">
            <a:avLst/>
          </a:prstGeom>
        </p:spPr>
      </p:pic>
      <p:sp>
        <p:nvSpPr>
          <p:cNvPr id="3" name="Marcador de contenido 2"/>
          <p:cNvSpPr>
            <a:spLocks noGrp="1"/>
          </p:cNvSpPr>
          <p:nvPr>
            <p:ph idx="1"/>
          </p:nvPr>
        </p:nvSpPr>
        <p:spPr>
          <a:xfrm>
            <a:off x="3225338" y="4598660"/>
            <a:ext cx="8966662" cy="2151462"/>
          </a:xfrm>
        </p:spPr>
        <p:txBody>
          <a:bodyPr anchor="ctr">
            <a:noAutofit/>
          </a:bodyPr>
          <a:lstStyle/>
          <a:p>
            <a:pPr>
              <a:lnSpc>
                <a:spcPct val="150000"/>
              </a:lnSpc>
            </a:pPr>
            <a:endParaRPr lang="es-ES" sz="1400" b="1" dirty="0"/>
          </a:p>
          <a:p>
            <a:pPr>
              <a:lnSpc>
                <a:spcPct val="150000"/>
              </a:lnSpc>
            </a:pPr>
            <a:r>
              <a:rPr lang="es-ES" sz="1400" b="1" dirty="0"/>
              <a:t>¿A quién protege</a:t>
            </a:r>
            <a:r>
              <a:rPr lang="es-ES" sz="1400" b="1" dirty="0" smtClean="0"/>
              <a:t>? A ambos progenitores, tanto por nacimiento como por adopción.</a:t>
            </a:r>
            <a:endParaRPr lang="es-ES" sz="1400" b="1" dirty="0"/>
          </a:p>
          <a:p>
            <a:pPr>
              <a:lnSpc>
                <a:spcPct val="150000"/>
              </a:lnSpc>
            </a:pPr>
            <a:r>
              <a:rPr lang="es-ES" sz="1400" b="1" dirty="0"/>
              <a:t>Duración: 16 semanas (</a:t>
            </a:r>
            <a:r>
              <a:rPr lang="es-ES" sz="1400" b="1" dirty="0" smtClean="0"/>
              <a:t>6 </a:t>
            </a:r>
            <a:r>
              <a:rPr lang="es-ES" sz="1400" b="1" dirty="0" smtClean="0">
                <a:solidFill>
                  <a:schemeClr val="accent2"/>
                </a:solidFill>
              </a:rPr>
              <a:t>–obligatoriamente de manera inmediata al parto, puerperio o justo tras la adopción- </a:t>
            </a:r>
            <a:r>
              <a:rPr lang="es-ES" sz="1400" b="1" dirty="0"/>
              <a:t>más </a:t>
            </a:r>
            <a:r>
              <a:rPr lang="es-ES" sz="1400" b="1" dirty="0" smtClean="0"/>
              <a:t>10 </a:t>
            </a:r>
            <a:r>
              <a:rPr lang="es-ES" sz="1400" b="1" dirty="0" smtClean="0">
                <a:solidFill>
                  <a:schemeClr val="accent2"/>
                </a:solidFill>
              </a:rPr>
              <a:t>– se las pueden distribuir por periodos semanales, como ellos consideren, tomando como límite el momento en el que el hijo cumpla los 12 meses(o 12 meses desde la adopción)-</a:t>
            </a:r>
            <a:r>
              <a:rPr lang="es-ES" sz="1400" b="1" dirty="0" smtClean="0"/>
              <a:t>) Se debe de comunicar con 15 días de antelación.</a:t>
            </a:r>
            <a:endParaRPr lang="es-ES" sz="1400" b="1" dirty="0"/>
          </a:p>
          <a:p>
            <a:pPr>
              <a:lnSpc>
                <a:spcPct val="150000"/>
              </a:lnSpc>
            </a:pPr>
            <a:r>
              <a:rPr lang="es-ES" sz="1400" b="1" dirty="0"/>
              <a:t>Si BR= BCCC mes anterior a la baja / 30 </a:t>
            </a:r>
          </a:p>
          <a:p>
            <a:pPr>
              <a:lnSpc>
                <a:spcPct val="150000"/>
              </a:lnSpc>
            </a:pPr>
            <a:r>
              <a:rPr lang="es-ES" sz="1400" b="1" dirty="0"/>
              <a:t>Importe: 100 % </a:t>
            </a:r>
            <a:r>
              <a:rPr lang="es-ES" sz="1400" b="1" dirty="0" smtClean="0"/>
              <a:t>BR (no lleva IRPF)</a:t>
            </a:r>
            <a:endParaRPr lang="es-ES" sz="1400" b="1" dirty="0"/>
          </a:p>
          <a:p>
            <a:pPr>
              <a:lnSpc>
                <a:spcPct val="150000"/>
              </a:lnSpc>
            </a:pPr>
            <a:endParaRPr lang="es-ES" sz="1400" b="1" dirty="0"/>
          </a:p>
        </p:txBody>
      </p:sp>
    </p:spTree>
    <p:extLst>
      <p:ext uri="{BB962C8B-B14F-4D97-AF65-F5344CB8AC3E}">
        <p14:creationId xmlns:p14="http://schemas.microsoft.com/office/powerpoint/2010/main" val="166611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8A6B96-4EDB-4D43-9B76-4CD33F3BB5A7}"/>
              </a:ext>
            </a:extLst>
          </p:cNvPr>
          <p:cNvSpPr>
            <a:spLocks noGrp="1"/>
          </p:cNvSpPr>
          <p:nvPr>
            <p:ph type="title"/>
          </p:nvPr>
        </p:nvSpPr>
        <p:spPr>
          <a:xfrm>
            <a:off x="589560" y="856180"/>
            <a:ext cx="4560584" cy="1128068"/>
          </a:xfrm>
        </p:spPr>
        <p:txBody>
          <a:bodyPr anchor="ctr">
            <a:normAutofit/>
          </a:bodyPr>
          <a:lstStyle/>
          <a:p>
            <a:r>
              <a:rPr lang="es-ES" sz="2500" b="1" dirty="0">
                <a:solidFill>
                  <a:schemeClr val="accent2">
                    <a:lumMod val="75000"/>
                  </a:schemeClr>
                </a:solidFill>
              </a:rPr>
              <a:t>4.-RIESGO DURANTE EL EMBARAZO</a:t>
            </a:r>
            <a:br>
              <a:rPr lang="es-ES" sz="2500" b="1" dirty="0">
                <a:solidFill>
                  <a:schemeClr val="accent2">
                    <a:lumMod val="75000"/>
                  </a:schemeClr>
                </a:solidFill>
              </a:rPr>
            </a:br>
            <a:endParaRPr lang="es-ES" sz="2500" b="1" dirty="0">
              <a:solidFill>
                <a:schemeClr val="accent2">
                  <a:lumMod val="75000"/>
                </a:schemeClr>
              </a:solidFill>
            </a:endParaRPr>
          </a:p>
        </p:txBody>
      </p:sp>
      <p:grpSp>
        <p:nvGrpSpPr>
          <p:cNvPr id="31" name="Group 30">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3842AB-73AE-4219-9382-F3B2F1838E4D}"/>
              </a:ext>
            </a:extLst>
          </p:cNvPr>
          <p:cNvSpPr>
            <a:spLocks noGrp="1"/>
          </p:cNvSpPr>
          <p:nvPr>
            <p:ph idx="1"/>
          </p:nvPr>
        </p:nvSpPr>
        <p:spPr>
          <a:xfrm>
            <a:off x="590719" y="2330505"/>
            <a:ext cx="4903994" cy="3979585"/>
          </a:xfrm>
        </p:spPr>
        <p:txBody>
          <a:bodyPr anchor="ctr">
            <a:normAutofit/>
          </a:bodyPr>
          <a:lstStyle/>
          <a:p>
            <a:r>
              <a:rPr lang="es-ES" sz="2000" dirty="0"/>
              <a:t>Causa: </a:t>
            </a:r>
            <a:r>
              <a:rPr lang="es-ES" sz="2000" dirty="0" smtClean="0"/>
              <a:t>Madre embarazada que al mantenerse en su puesto de trabajo puede suponer un riesgo a la madre, bebé o ambos. La mutua debe valorarlo, bien con cambio de puesto o baja.</a:t>
            </a:r>
            <a:endParaRPr lang="es-ES" sz="2000" dirty="0"/>
          </a:p>
          <a:p>
            <a:r>
              <a:rPr lang="es-ES" sz="2000" dirty="0"/>
              <a:t>Prestación: 100 % BR </a:t>
            </a:r>
          </a:p>
          <a:p>
            <a:r>
              <a:rPr lang="es-ES" sz="2000" dirty="0" smtClean="0"/>
              <a:t>Duración: Hasta el parto o cuando desaparezca el riesgo.</a:t>
            </a:r>
            <a:endParaRPr lang="es-ES" sz="2000" dirty="0"/>
          </a:p>
          <a:p>
            <a:endParaRPr lang="es-ES" sz="2000" dirty="0"/>
          </a:p>
        </p:txBody>
      </p:sp>
      <p:sp>
        <p:nvSpPr>
          <p:cNvPr id="37" name="Rectangle 36">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ropa, mujer, sostener, vistiendo&#10;&#10;Descripción generada automáticamente">
            <a:extLst>
              <a:ext uri="{FF2B5EF4-FFF2-40B4-BE49-F238E27FC236}">
                <a16:creationId xmlns:a16="http://schemas.microsoft.com/office/drawing/2014/main" id="{A49AF4E9-5371-4A6B-8446-9D67CC2A90D9}"/>
              </a:ext>
            </a:extLst>
          </p:cNvPr>
          <p:cNvPicPr>
            <a:picLocks noChangeAspect="1"/>
          </p:cNvPicPr>
          <p:nvPr/>
        </p:nvPicPr>
        <p:blipFill rotWithShape="1">
          <a:blip r:embed="rId2"/>
          <a:srcRect l="20146" r="11206" b="-1"/>
          <a:stretch/>
        </p:blipFill>
        <p:spPr>
          <a:xfrm>
            <a:off x="5977788" y="799352"/>
            <a:ext cx="5425410" cy="5259296"/>
          </a:xfrm>
          <a:prstGeom prst="rect">
            <a:avLst/>
          </a:prstGeom>
        </p:spPr>
      </p:pic>
    </p:spTree>
    <p:extLst>
      <p:ext uri="{BB962C8B-B14F-4D97-AF65-F5344CB8AC3E}">
        <p14:creationId xmlns:p14="http://schemas.microsoft.com/office/powerpoint/2010/main" val="219356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53618" y="1239927"/>
            <a:ext cx="4008586" cy="4680583"/>
          </a:xfrm>
        </p:spPr>
        <p:txBody>
          <a:bodyPr anchor="ctr">
            <a:normAutofit/>
          </a:bodyPr>
          <a:lstStyle/>
          <a:p>
            <a:r>
              <a:rPr lang="es-ES" sz="2800"/>
              <a:t>CASO PRÁCTICO 3 (MATERNIDAD Y PATERNIDAD)</a:t>
            </a:r>
          </a:p>
        </p:txBody>
      </p:sp>
      <p:sp>
        <p:nvSpPr>
          <p:cNvPr id="3" name="Marcador de contenido 2"/>
          <p:cNvSpPr>
            <a:spLocks noGrp="1"/>
          </p:cNvSpPr>
          <p:nvPr>
            <p:ph idx="1"/>
          </p:nvPr>
        </p:nvSpPr>
        <p:spPr>
          <a:xfrm>
            <a:off x="5402119" y="1239927"/>
            <a:ext cx="4971824" cy="4680583"/>
          </a:xfrm>
        </p:spPr>
        <p:txBody>
          <a:bodyPr anchor="ctr">
            <a:normAutofit/>
          </a:bodyPr>
          <a:lstStyle/>
          <a:p>
            <a:pPr marL="0" indent="0">
              <a:lnSpc>
                <a:spcPct val="150000"/>
              </a:lnSpc>
              <a:buNone/>
            </a:pPr>
            <a:r>
              <a:rPr lang="es-ES" sz="2000" dirty="0"/>
              <a:t>Una trabajadora de 30 años de edad, con una antigüedad 6 años, ha dado a luz a un hijo el 1 de junio. La BCCC de mayo fue de 1. 800 €. El padre del hijo, de 31 años lleva trabajando siete años y la BCCC es de 1.500 €.</a:t>
            </a:r>
          </a:p>
          <a:p>
            <a:pPr>
              <a:lnSpc>
                <a:spcPct val="150000"/>
              </a:lnSpc>
            </a:pPr>
            <a:r>
              <a:rPr lang="es-ES" sz="2000" dirty="0"/>
              <a:t>¿Cuánto durarán las prestaciones?</a:t>
            </a:r>
          </a:p>
          <a:p>
            <a:pPr>
              <a:lnSpc>
                <a:spcPct val="150000"/>
              </a:lnSpc>
            </a:pPr>
            <a:r>
              <a:rPr lang="es-ES" sz="2000" dirty="0"/>
              <a:t>Calcula las prestaciones totales de ambos</a:t>
            </a:r>
          </a:p>
        </p:txBody>
      </p:sp>
    </p:spTree>
    <p:extLst>
      <p:ext uri="{BB962C8B-B14F-4D97-AF65-F5344CB8AC3E}">
        <p14:creationId xmlns:p14="http://schemas.microsoft.com/office/powerpoint/2010/main" val="231593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AED851-54B9-4765-92D2-F0BE443BEC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a 4"/>
          <p:cNvGraphicFramePr>
            <a:graphicFrameLocks noGrp="1"/>
          </p:cNvGraphicFramePr>
          <p:nvPr>
            <p:extLst>
              <p:ext uri="{D42A27DB-BD31-4B8C-83A1-F6EECF244321}">
                <p14:modId xmlns:p14="http://schemas.microsoft.com/office/powerpoint/2010/main" val="90715288"/>
              </p:ext>
            </p:extLst>
          </p:nvPr>
        </p:nvGraphicFramePr>
        <p:xfrm>
          <a:off x="465513" y="400399"/>
          <a:ext cx="11190822" cy="6392858"/>
        </p:xfrm>
        <a:graphic>
          <a:graphicData uri="http://schemas.openxmlformats.org/drawingml/2006/table">
            <a:tbl>
              <a:tblPr firstRow="1" bandRow="1">
                <a:tableStyleId>{74C1A8A3-306A-4EB7-A6B1-4F7E0EB9C5D6}</a:tableStyleId>
              </a:tblPr>
              <a:tblGrid>
                <a:gridCol w="3447351">
                  <a:extLst>
                    <a:ext uri="{9D8B030D-6E8A-4147-A177-3AD203B41FA5}">
                      <a16:colId xmlns:a16="http://schemas.microsoft.com/office/drawing/2014/main" val="725876535"/>
                    </a:ext>
                  </a:extLst>
                </a:gridCol>
                <a:gridCol w="7743471">
                  <a:extLst>
                    <a:ext uri="{9D8B030D-6E8A-4147-A177-3AD203B41FA5}">
                      <a16:colId xmlns:a16="http://schemas.microsoft.com/office/drawing/2014/main" val="1832819293"/>
                    </a:ext>
                  </a:extLst>
                </a:gridCol>
              </a:tblGrid>
              <a:tr h="1331218">
                <a:tc gridSpan="2">
                  <a:txBody>
                    <a:bodyPr/>
                    <a:lstStyle/>
                    <a:p>
                      <a:pPr algn="ctr"/>
                      <a:endParaRPr lang="es-ES" sz="1800" b="0" dirty="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accent4">
                              <a:lumMod val="75000"/>
                            </a:schemeClr>
                          </a:solidFill>
                          <a:latin typeface="+mn-lt"/>
                          <a:ea typeface="+mn-ea"/>
                          <a:cs typeface="+mn-cs"/>
                        </a:rPr>
                        <a:t>5.- INCAPACIDAD </a:t>
                      </a:r>
                      <a:r>
                        <a:rPr lang="en-US" sz="2400" b="1" kern="1200" dirty="0" smtClean="0">
                          <a:solidFill>
                            <a:schemeClr val="accent4">
                              <a:lumMod val="75000"/>
                            </a:schemeClr>
                          </a:solidFill>
                          <a:latin typeface="+mn-lt"/>
                          <a:ea typeface="+mn-ea"/>
                          <a:cs typeface="+mn-cs"/>
                        </a:rPr>
                        <a:t>PERMANENTE: </a:t>
                      </a:r>
                      <a:r>
                        <a:rPr lang="es-ES" sz="2400" baseline="0" dirty="0" smtClean="0">
                          <a:solidFill>
                            <a:schemeClr val="tx1"/>
                          </a:solidFill>
                        </a:rPr>
                        <a:t>Prestación que tiene vocación de permanencia (salvo la primera).</a:t>
                      </a:r>
                    </a:p>
                  </a:txBody>
                  <a:tcPr marL="146194" marR="146194" marT="73097" marB="73097">
                    <a:lnR w="12700" cap="flat" cmpd="sng" algn="ctr">
                      <a:solidFill>
                        <a:schemeClr val="tx1"/>
                      </a:solidFill>
                      <a:prstDash val="solid"/>
                      <a:round/>
                      <a:headEnd type="none" w="med" len="med"/>
                      <a:tailEnd type="none" w="med" len="med"/>
                    </a:lnR>
                    <a:solidFill>
                      <a:schemeClr val="accent4">
                        <a:lumMod val="20000"/>
                        <a:lumOff val="80000"/>
                      </a:schemeClr>
                    </a:solidFill>
                  </a:tcPr>
                </a:tc>
                <a:tc hMerge="1">
                  <a:txBody>
                    <a:bodyPr/>
                    <a:lstStyle/>
                    <a:p>
                      <a:endParaRPr lang="es-ES" dirty="0"/>
                    </a:p>
                  </a:txBody>
                  <a:tcPr/>
                </a:tc>
                <a:extLst>
                  <a:ext uri="{0D108BD9-81ED-4DB2-BD59-A6C34878D82A}">
                    <a16:rowId xmlns:a16="http://schemas.microsoft.com/office/drawing/2014/main" val="1842310527"/>
                  </a:ext>
                </a:extLst>
              </a:tr>
              <a:tr h="1479070">
                <a:tc>
                  <a:txBody>
                    <a:bodyPr/>
                    <a:lstStyle/>
                    <a:p>
                      <a:pPr marL="285750" indent="-285750" algn="l">
                        <a:buFont typeface="Arial" panose="020B0604020202020204" pitchFamily="34" charset="0"/>
                        <a:buChar char="•"/>
                      </a:pPr>
                      <a:r>
                        <a:rPr lang="es-ES" sz="1800" b="0" dirty="0">
                          <a:solidFill>
                            <a:schemeClr val="tx1"/>
                          </a:solidFill>
                        </a:rPr>
                        <a:t>PERMANENTE PARCIAL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baseline="0" dirty="0" smtClean="0">
                          <a:solidFill>
                            <a:schemeClr val="tx1"/>
                          </a:solidFill>
                        </a:rPr>
                        <a:t>Situación sobrevenida que le permite seguir trabajando pero tiene que tener un ajuste en su puesto de trabajo, aunque puede seguir desempeñándolo. Reducción funcional de al menos el 33% para que tenga derecho a recibir de una sola vez una prestación equivalente a 24 meses de su base reguladora (pago único).</a:t>
                      </a:r>
                      <a:endParaRPr lang="es-ES" sz="1800" baseline="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26765042"/>
                  </a:ext>
                </a:extLst>
              </a:tr>
              <a:tr h="1211748">
                <a:tc>
                  <a:txBody>
                    <a:bodyPr/>
                    <a:lstStyle/>
                    <a:p>
                      <a:pPr marL="285750" indent="-285750" algn="l">
                        <a:buFont typeface="Arial" panose="020B0604020202020204" pitchFamily="34" charset="0"/>
                        <a:buChar char="•"/>
                      </a:pPr>
                      <a:r>
                        <a:rPr lang="es-ES" sz="1800" b="0" dirty="0">
                          <a:solidFill>
                            <a:schemeClr val="tx1"/>
                          </a:solidFill>
                        </a:rPr>
                        <a:t>PERMANENTE TOTAL</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La que te obliga</a:t>
                      </a:r>
                      <a:r>
                        <a:rPr lang="es-ES" sz="1800" baseline="0" dirty="0" smtClean="0">
                          <a:solidFill>
                            <a:schemeClr val="tx1"/>
                          </a:solidFill>
                        </a:rPr>
                        <a:t> a cambiar de trabajo porque te inhabilita para ello. </a:t>
                      </a:r>
                      <a:r>
                        <a:rPr lang="es-ES" sz="1800" dirty="0" smtClean="0">
                          <a:solidFill>
                            <a:schemeClr val="tx1"/>
                          </a:solidFill>
                        </a:rPr>
                        <a:t>Ejemplo:</a:t>
                      </a:r>
                      <a:r>
                        <a:rPr lang="es-ES" sz="1800" baseline="0" dirty="0" smtClean="0">
                          <a:solidFill>
                            <a:schemeClr val="tx1"/>
                          </a:solidFill>
                        </a:rPr>
                        <a:t> perdida visión piloto. Puede desempeñar otros puestos diferentes. Prestación de pago periódico del 52% de la base reguladora y se incrementa conforme más edad tiene el trabajador.</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3323146"/>
                  </a:ext>
                </a:extLst>
              </a:tr>
              <a:tr h="954718">
                <a:tc>
                  <a:txBody>
                    <a:bodyPr/>
                    <a:lstStyle/>
                    <a:p>
                      <a:pPr marL="285750" indent="-285750" algn="l">
                        <a:buFont typeface="Arial" panose="020B0604020202020204" pitchFamily="34" charset="0"/>
                        <a:buChar char="•"/>
                      </a:pPr>
                      <a:r>
                        <a:rPr lang="es-ES" sz="1800" b="0" dirty="0">
                          <a:solidFill>
                            <a:schemeClr val="tx1"/>
                          </a:solidFill>
                        </a:rPr>
                        <a:t>PERMANENTE ABSOLUTA</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just"/>
                      <a:r>
                        <a:rPr lang="es-ES" sz="1800" dirty="0" smtClean="0">
                          <a:solidFill>
                            <a:schemeClr val="tx1"/>
                          </a:solidFill>
                        </a:rPr>
                        <a:t>No puede trabajar en ningún puesto</a:t>
                      </a:r>
                      <a:r>
                        <a:rPr lang="es-ES" sz="1800" baseline="0" dirty="0" smtClean="0">
                          <a:solidFill>
                            <a:schemeClr val="tx1"/>
                          </a:solidFill>
                        </a:rPr>
                        <a:t> de trabajo. Pago del 100% de la base reguladora ( y si no ha cotizado, pasa a ser la no contributiva). Es mensual.</a:t>
                      </a:r>
                      <a:endParaRPr lang="es-ES" sz="1800" dirty="0">
                        <a:solidFill>
                          <a:schemeClr val="tx1"/>
                        </a:solidFill>
                      </a:endParaRPr>
                    </a:p>
                    <a:p>
                      <a:pPr algn="ct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9135870"/>
                  </a:ext>
                </a:extLst>
              </a:tr>
              <a:tr h="1331218">
                <a:tc>
                  <a:txBody>
                    <a:bodyPr/>
                    <a:lstStyle/>
                    <a:p>
                      <a:pPr marL="285750" indent="-285750" algn="l">
                        <a:buFont typeface="Arial" panose="020B0604020202020204" pitchFamily="34" charset="0"/>
                        <a:buChar char="•"/>
                      </a:pPr>
                      <a:r>
                        <a:rPr lang="es-ES" sz="1800" b="0" dirty="0">
                          <a:solidFill>
                            <a:schemeClr val="tx1"/>
                          </a:solidFill>
                        </a:rPr>
                        <a:t>GRAN INVALIDEZ</a:t>
                      </a:r>
                    </a:p>
                  </a:txBody>
                  <a:tcPr marL="146194" marR="146194" marT="73097" marB="73097" anchor="ctr">
                    <a:lnR w="12700" cap="flat" cmpd="sng" algn="ctr">
                      <a:solidFill>
                        <a:schemeClr val="tx1"/>
                      </a:solidFill>
                      <a:prstDash val="solid"/>
                      <a:round/>
                      <a:headEnd type="none" w="med" len="med"/>
                      <a:tailEnd type="none" w="med" len="med"/>
                    </a:lnR>
                  </a:tcPr>
                </a:tc>
                <a:tc>
                  <a:txBody>
                    <a:bodyPr/>
                    <a:lstStyle/>
                    <a:p>
                      <a:pPr algn="l"/>
                      <a:r>
                        <a:rPr lang="es-ES" sz="1800" dirty="0" smtClean="0">
                          <a:solidFill>
                            <a:schemeClr val="tx1"/>
                          </a:solidFill>
                        </a:rPr>
                        <a:t>Como la anterior</a:t>
                      </a:r>
                      <a:r>
                        <a:rPr lang="es-ES" sz="1800" baseline="0" dirty="0" smtClean="0">
                          <a:solidFill>
                            <a:schemeClr val="tx1"/>
                          </a:solidFill>
                        </a:rPr>
                        <a:t> pero necesitas de una persona para tu vida diaria (asistente). Se cobra 100% más incremento para pago al asistente.</a:t>
                      </a:r>
                      <a:endParaRPr lang="es-ES" sz="1800" dirty="0">
                        <a:solidFill>
                          <a:schemeClr val="tx1"/>
                        </a:solidFill>
                      </a:endParaRPr>
                    </a:p>
                  </a:txBody>
                  <a:tcPr marL="146194" marR="146194" marT="73097" marB="730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0180341"/>
                  </a:ext>
                </a:extLst>
              </a:tr>
            </a:tbl>
          </a:graphicData>
        </a:graphic>
      </p:graphicFrame>
    </p:spTree>
    <p:extLst>
      <p:ext uri="{BB962C8B-B14F-4D97-AF65-F5344CB8AC3E}">
        <p14:creationId xmlns:p14="http://schemas.microsoft.com/office/powerpoint/2010/main" val="298817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4696" y="605736"/>
            <a:ext cx="9520158" cy="865255"/>
          </a:xfrm>
        </p:spPr>
        <p:txBody>
          <a:bodyPr>
            <a:normAutofit/>
          </a:bodyPr>
          <a:lstStyle/>
          <a:p>
            <a:r>
              <a:rPr lang="es-ES" sz="2800" b="1" dirty="0">
                <a:solidFill>
                  <a:schemeClr val="accent2">
                    <a:lumMod val="75000"/>
                  </a:schemeClr>
                </a:solidFill>
              </a:rPr>
              <a:t>6.- MUERTE Y SUPERVIVENCIA</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789687444"/>
              </p:ext>
            </p:extLst>
          </p:nvPr>
        </p:nvGraphicFramePr>
        <p:xfrm>
          <a:off x="287573" y="1841500"/>
          <a:ext cx="6836434" cy="3844857"/>
        </p:xfrm>
        <a:graphic>
          <a:graphicData uri="http://schemas.openxmlformats.org/drawingml/2006/table">
            <a:tbl>
              <a:tblPr firstRow="1" bandRow="1">
                <a:tableStyleId>{EB9631B5-78F2-41C9-869B-9F39066F8104}</a:tableStyleId>
              </a:tblPr>
              <a:tblGrid>
                <a:gridCol w="2997655">
                  <a:extLst>
                    <a:ext uri="{9D8B030D-6E8A-4147-A177-3AD203B41FA5}">
                      <a16:colId xmlns:a16="http://schemas.microsoft.com/office/drawing/2014/main" val="3888572568"/>
                    </a:ext>
                  </a:extLst>
                </a:gridCol>
                <a:gridCol w="3838779">
                  <a:extLst>
                    <a:ext uri="{9D8B030D-6E8A-4147-A177-3AD203B41FA5}">
                      <a16:colId xmlns:a16="http://schemas.microsoft.com/office/drawing/2014/main" val="3585174691"/>
                    </a:ext>
                  </a:extLst>
                </a:gridCol>
              </a:tblGrid>
              <a:tr h="2002223">
                <a:tc>
                  <a:txBody>
                    <a:bodyPr/>
                    <a:lstStyle/>
                    <a:p>
                      <a:pPr algn="ctr"/>
                      <a:r>
                        <a:rPr lang="es-ES" sz="2400" b="1" dirty="0">
                          <a:solidFill>
                            <a:schemeClr val="bg1"/>
                          </a:solidFill>
                        </a:rPr>
                        <a:t>VIUDEDAD</a:t>
                      </a:r>
                    </a:p>
                  </a:txBody>
                  <a:tcPr anchor="ctr"/>
                </a:tc>
                <a:tc>
                  <a:txBody>
                    <a:bodyPr/>
                    <a:lstStyle/>
                    <a:p>
                      <a:pPr marL="285750" indent="-285750">
                        <a:buFont typeface="Arial" panose="020B0604020202020204" pitchFamily="34" charset="0"/>
                        <a:buChar char="•"/>
                      </a:pPr>
                      <a:r>
                        <a:rPr lang="es-ES" b="0" dirty="0" smtClean="0"/>
                        <a:t>Concepto: Paga a favor del cónyuge o superviviente</a:t>
                      </a:r>
                      <a:r>
                        <a:rPr lang="es-ES" b="0" baseline="0" dirty="0" smtClean="0"/>
                        <a:t> al causante.</a:t>
                      </a:r>
                      <a:endParaRPr lang="es-ES" b="0" baseline="0" dirty="0"/>
                    </a:p>
                    <a:p>
                      <a:pPr marL="285750" indent="-285750">
                        <a:buFont typeface="Arial" panose="020B0604020202020204" pitchFamily="34" charset="0"/>
                        <a:buChar char="•"/>
                      </a:pPr>
                      <a:r>
                        <a:rPr lang="es-ES" b="0" baseline="0" dirty="0" smtClean="0"/>
                        <a:t>Importe: 52%.</a:t>
                      </a:r>
                      <a:endParaRPr lang="es-ES" b="0" baseline="0" dirty="0"/>
                    </a:p>
                    <a:p>
                      <a:pPr marL="285750" indent="-285750">
                        <a:buFont typeface="Arial" panose="020B0604020202020204" pitchFamily="34" charset="0"/>
                        <a:buChar char="•"/>
                      </a:pPr>
                      <a:r>
                        <a:rPr lang="es-ES" b="0" baseline="0" dirty="0" smtClean="0"/>
                        <a:t>Compatibilidad: Con el desempeño de un puesto de trabajo.</a:t>
                      </a:r>
                      <a:endParaRPr lang="es-ES" b="0" baseline="0" dirty="0"/>
                    </a:p>
                    <a:p>
                      <a:pPr marL="285750" indent="-285750">
                        <a:buFont typeface="Arial" panose="020B0604020202020204" pitchFamily="34" charset="0"/>
                        <a:buChar char="•"/>
                      </a:pPr>
                      <a:r>
                        <a:rPr lang="es-ES" b="0" baseline="0" dirty="0" smtClean="0"/>
                        <a:t>Incompatibilidad: Nuevo matrimonio (si supera X ingresos).</a:t>
                      </a:r>
                      <a:endParaRPr lang="es-ES" b="0" dirty="0"/>
                    </a:p>
                  </a:txBody>
                  <a:tcPr anchor="ctr"/>
                </a:tc>
                <a:extLst>
                  <a:ext uri="{0D108BD9-81ED-4DB2-BD59-A6C34878D82A}">
                    <a16:rowId xmlns:a16="http://schemas.microsoft.com/office/drawing/2014/main" val="366757411"/>
                  </a:ext>
                </a:extLst>
              </a:tr>
              <a:tr h="1833177">
                <a:tc>
                  <a:txBody>
                    <a:bodyPr/>
                    <a:lstStyle/>
                    <a:p>
                      <a:pPr algn="ctr"/>
                      <a:r>
                        <a:rPr lang="es-ES" sz="2400" b="1" dirty="0">
                          <a:solidFill>
                            <a:schemeClr val="accent4"/>
                          </a:solidFill>
                        </a:rPr>
                        <a:t>ORFANDAD</a:t>
                      </a:r>
                    </a:p>
                  </a:txBody>
                  <a:tcPr anchor="ctr"/>
                </a:tc>
                <a:tc>
                  <a:txBody>
                    <a:bodyPr/>
                    <a:lstStyle/>
                    <a:p>
                      <a:pPr marL="285750" indent="-285750">
                        <a:buFont typeface="Arial" panose="020B0604020202020204" pitchFamily="34" charset="0"/>
                        <a:buChar char="•"/>
                      </a:pPr>
                      <a:r>
                        <a:rPr lang="es-ES" dirty="0">
                          <a:solidFill>
                            <a:schemeClr val="accent4"/>
                          </a:solidFill>
                        </a:rPr>
                        <a:t>Concepto</a:t>
                      </a:r>
                      <a:r>
                        <a:rPr lang="es-ES" baseline="0" dirty="0">
                          <a:solidFill>
                            <a:schemeClr val="accent4"/>
                          </a:solidFill>
                        </a:rPr>
                        <a:t> </a:t>
                      </a:r>
                      <a:r>
                        <a:rPr lang="es-ES" baseline="0" dirty="0" smtClean="0">
                          <a:solidFill>
                            <a:schemeClr val="accent4"/>
                          </a:solidFill>
                        </a:rPr>
                        <a:t>: Paga a favor de la descendencia.</a:t>
                      </a:r>
                      <a:endParaRPr lang="es-ES" baseline="0" dirty="0">
                        <a:solidFill>
                          <a:schemeClr val="accent4"/>
                        </a:solidFill>
                      </a:endParaRPr>
                    </a:p>
                    <a:p>
                      <a:pPr marL="285750" indent="-285750">
                        <a:buFont typeface="Arial" panose="020B0604020202020204" pitchFamily="34" charset="0"/>
                        <a:buChar char="•"/>
                      </a:pPr>
                      <a:r>
                        <a:rPr lang="es-ES" baseline="0" dirty="0" smtClean="0">
                          <a:solidFill>
                            <a:schemeClr val="accent4"/>
                          </a:solidFill>
                        </a:rPr>
                        <a:t>Importe:20% (hasta los 21 salvo que el beneficiario no tenga ingresos superiores, que se mantendría hasta los 25 años).</a:t>
                      </a:r>
                      <a:endParaRPr lang="es-ES" dirty="0">
                        <a:solidFill>
                          <a:schemeClr val="accent4"/>
                        </a:solidFill>
                      </a:endParaRPr>
                    </a:p>
                  </a:txBody>
                  <a:tcPr anchor="ctr"/>
                </a:tc>
                <a:extLst>
                  <a:ext uri="{0D108BD9-81ED-4DB2-BD59-A6C34878D82A}">
                    <a16:rowId xmlns:a16="http://schemas.microsoft.com/office/drawing/2014/main" val="313097941"/>
                  </a:ext>
                </a:extLst>
              </a:tr>
            </a:tbl>
          </a:graphicData>
        </a:graphic>
      </p:graphicFrame>
      <p:pic>
        <p:nvPicPr>
          <p:cNvPr id="5" name="Imagen 4"/>
          <p:cNvPicPr>
            <a:picLocks noChangeAspect="1"/>
          </p:cNvPicPr>
          <p:nvPr/>
        </p:nvPicPr>
        <p:blipFill>
          <a:blip r:embed="rId2"/>
          <a:stretch>
            <a:fillRect/>
          </a:stretch>
        </p:blipFill>
        <p:spPr>
          <a:xfrm>
            <a:off x="7464829" y="1894784"/>
            <a:ext cx="4285143" cy="2762500"/>
          </a:xfrm>
          <a:prstGeom prst="rect">
            <a:avLst/>
          </a:prstGeom>
          <a:ln w="88900" cap="sq" cmpd="thickThin">
            <a:solidFill>
              <a:srgbClr val="FFC000"/>
            </a:solidFill>
            <a:prstDash val="solid"/>
            <a:miter lim="800000"/>
          </a:ln>
          <a:effectLst>
            <a:innerShdw blurRad="76200">
              <a:srgbClr val="000000"/>
            </a:innerShdw>
          </a:effectLst>
        </p:spPr>
      </p:pic>
    </p:spTree>
    <p:extLst>
      <p:ext uri="{BB962C8B-B14F-4D97-AF65-F5344CB8AC3E}">
        <p14:creationId xmlns:p14="http://schemas.microsoft.com/office/powerpoint/2010/main" val="1383021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900764"/>
          </a:xfrm>
        </p:spPr>
        <p:txBody>
          <a:bodyPr anchor="ctr">
            <a:normAutofit/>
          </a:bodyPr>
          <a:lstStyle/>
          <a:p>
            <a:r>
              <a:rPr lang="es-ES" sz="4000" b="1" dirty="0"/>
              <a:t>7.- DESEMPLEO</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fontScale="62500" lnSpcReduction="20000"/>
          </a:bodyPr>
          <a:lstStyle/>
          <a:p>
            <a:pPr algn="just">
              <a:lnSpc>
                <a:spcPct val="200000"/>
              </a:lnSpc>
            </a:pPr>
            <a:r>
              <a:rPr lang="es-ES" sz="2000" b="1" dirty="0" smtClean="0"/>
              <a:t>Concepto: Prestación concedida a los desempleados cuando cumplen determinados requisitos</a:t>
            </a:r>
            <a:endParaRPr lang="es-ES" sz="2000" b="1" dirty="0"/>
          </a:p>
          <a:p>
            <a:pPr>
              <a:lnSpc>
                <a:spcPct val="200000"/>
              </a:lnSpc>
            </a:pPr>
            <a:endParaRPr lang="es-ES" sz="2000" b="1" dirty="0"/>
          </a:p>
          <a:p>
            <a:pPr>
              <a:lnSpc>
                <a:spcPct val="200000"/>
              </a:lnSpc>
            </a:pPr>
            <a:r>
              <a:rPr lang="es-ES" sz="2000" b="1" dirty="0" smtClean="0"/>
              <a:t>Niveles: Existen dos niveles.</a:t>
            </a:r>
          </a:p>
          <a:p>
            <a:pPr>
              <a:lnSpc>
                <a:spcPct val="200000"/>
              </a:lnSpc>
            </a:pPr>
            <a:r>
              <a:rPr lang="es-ES" sz="2000" b="1" dirty="0" smtClean="0"/>
              <a:t>El desempleo contributivo= para recibirlo hay que cotizar al menos 360 días.</a:t>
            </a:r>
          </a:p>
          <a:p>
            <a:pPr>
              <a:lnSpc>
                <a:spcPct val="200000"/>
              </a:lnSpc>
            </a:pPr>
            <a:r>
              <a:rPr lang="es-ES" sz="2000" b="1" dirty="0" smtClean="0"/>
              <a:t>Desempleo no contributivo= previsto para situaciones, </a:t>
            </a:r>
            <a:r>
              <a:rPr lang="es-ES" sz="2000" b="1" dirty="0" smtClean="0">
                <a:solidFill>
                  <a:srgbClr val="FF0000"/>
                </a:solidFill>
              </a:rPr>
              <a:t>entre otras</a:t>
            </a:r>
            <a:r>
              <a:rPr lang="es-ES" sz="2000" b="1" dirty="0" smtClean="0"/>
              <a:t>, en las que se haya cotizado menos de 360 días.</a:t>
            </a:r>
            <a:endParaRPr lang="es-ES" sz="2000" b="1" dirty="0"/>
          </a:p>
          <a:p>
            <a:pPr marL="0" indent="0">
              <a:lnSpc>
                <a:spcPct val="200000"/>
              </a:lnSpc>
              <a:buNone/>
            </a:pPr>
            <a:endParaRPr lang="es-ES" sz="2000" dirty="0"/>
          </a:p>
        </p:txBody>
      </p:sp>
      <p:sp>
        <p:nvSpPr>
          <p:cNvPr id="24" name="Rectangle 23">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rojo, mujer, hombre, parado&#10;&#10;Descripción generada automáticamente"/>
          <p:cNvPicPr>
            <a:picLocks noChangeAspect="1"/>
          </p:cNvPicPr>
          <p:nvPr/>
        </p:nvPicPr>
        <p:blipFill rotWithShape="1">
          <a:blip r:embed="rId2"/>
          <a:srcRect b="3062"/>
          <a:stretch/>
        </p:blipFill>
        <p:spPr>
          <a:xfrm>
            <a:off x="6291738" y="1439264"/>
            <a:ext cx="4356837" cy="4223440"/>
          </a:xfrm>
          <a:prstGeom prst="rect">
            <a:avLst/>
          </a:prstGeom>
        </p:spPr>
      </p:pic>
    </p:spTree>
    <p:extLst>
      <p:ext uri="{BB962C8B-B14F-4D97-AF65-F5344CB8AC3E}">
        <p14:creationId xmlns:p14="http://schemas.microsoft.com/office/powerpoint/2010/main" val="148958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anchor="ctr">
            <a:normAutofit/>
          </a:bodyPr>
          <a:lstStyle/>
          <a:p>
            <a:r>
              <a:rPr lang="es-ES" sz="3700"/>
              <a:t>1.- NIVEL CONTRIBUTIVO</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90719" y="2330505"/>
            <a:ext cx="4559425" cy="3979585"/>
          </a:xfrm>
        </p:spPr>
        <p:txBody>
          <a:bodyPr anchor="t">
            <a:normAutofit/>
          </a:bodyPr>
          <a:lstStyle/>
          <a:p>
            <a:pPr>
              <a:lnSpc>
                <a:spcPct val="150000"/>
              </a:lnSpc>
            </a:pPr>
            <a:endParaRPr lang="es-ES" sz="2000" u="sng" dirty="0"/>
          </a:p>
          <a:p>
            <a:pPr marL="0" indent="0">
              <a:lnSpc>
                <a:spcPct val="150000"/>
              </a:lnSpc>
              <a:buNone/>
            </a:pPr>
            <a:r>
              <a:rPr lang="es-ES" sz="2000" b="1" u="sng" dirty="0"/>
              <a:t>Requisitos:</a:t>
            </a:r>
          </a:p>
          <a:p>
            <a:pPr lvl="2">
              <a:lnSpc>
                <a:spcPct val="150000"/>
              </a:lnSpc>
            </a:pPr>
            <a:r>
              <a:rPr lang="es-ES" dirty="0"/>
              <a:t>Afiliación</a:t>
            </a:r>
          </a:p>
          <a:p>
            <a:pPr lvl="2">
              <a:lnSpc>
                <a:spcPct val="150000"/>
              </a:lnSpc>
            </a:pPr>
            <a:r>
              <a:rPr lang="es-ES" dirty="0"/>
              <a:t>Situación legal de desempleo</a:t>
            </a:r>
          </a:p>
          <a:p>
            <a:pPr lvl="2">
              <a:lnSpc>
                <a:spcPct val="150000"/>
              </a:lnSpc>
            </a:pPr>
            <a:r>
              <a:rPr lang="es-ES" dirty="0"/>
              <a:t>360 días cotizados en los 6 años anteriores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F008091E-6AF6-4101-9C7F-F1BDB13B1974}"/>
              </a:ext>
            </a:extLst>
          </p:cNvPr>
          <p:cNvGraphicFramePr>
            <a:graphicFrameLocks noGrp="1"/>
          </p:cNvGraphicFramePr>
          <p:nvPr>
            <p:extLst>
              <p:ext uri="{D42A27DB-BD31-4B8C-83A1-F6EECF244321}">
                <p14:modId xmlns:p14="http://schemas.microsoft.com/office/powerpoint/2010/main" val="3550280127"/>
              </p:ext>
            </p:extLst>
          </p:nvPr>
        </p:nvGraphicFramePr>
        <p:xfrm>
          <a:off x="6623409" y="2669297"/>
          <a:ext cx="4074259" cy="2194560"/>
        </p:xfrm>
        <a:graphic>
          <a:graphicData uri="http://schemas.openxmlformats.org/drawingml/2006/table">
            <a:tbl>
              <a:tblPr firstRow="1" bandRow="1">
                <a:tableStyleId>{00A15C55-8517-42AA-B614-E9B94910E393}</a:tableStyleId>
              </a:tblPr>
              <a:tblGrid>
                <a:gridCol w="1947013">
                  <a:extLst>
                    <a:ext uri="{9D8B030D-6E8A-4147-A177-3AD203B41FA5}">
                      <a16:colId xmlns:a16="http://schemas.microsoft.com/office/drawing/2014/main" val="3785970926"/>
                    </a:ext>
                  </a:extLst>
                </a:gridCol>
                <a:gridCol w="2127246">
                  <a:extLst>
                    <a:ext uri="{9D8B030D-6E8A-4147-A177-3AD203B41FA5}">
                      <a16:colId xmlns:a16="http://schemas.microsoft.com/office/drawing/2014/main" val="3990940679"/>
                    </a:ext>
                  </a:extLst>
                </a:gridCol>
              </a:tblGrid>
              <a:tr h="370840">
                <a:tc>
                  <a:txBody>
                    <a:bodyPr/>
                    <a:lstStyle/>
                    <a:p>
                      <a:pPr algn="ctr"/>
                      <a:r>
                        <a:rPr lang="es-ES" dirty="0"/>
                        <a:t>COTIZACIÓN</a:t>
                      </a:r>
                    </a:p>
                  </a:txBody>
                  <a:tcPr anchor="ctr"/>
                </a:tc>
                <a:tc>
                  <a:txBody>
                    <a:bodyPr/>
                    <a:lstStyle/>
                    <a:p>
                      <a:pPr algn="ctr"/>
                      <a:r>
                        <a:rPr lang="es-ES" dirty="0"/>
                        <a:t>DURACIÓN de la prestación</a:t>
                      </a:r>
                    </a:p>
                  </a:txBody>
                  <a:tcPr anchor="ctr"/>
                </a:tc>
                <a:extLst>
                  <a:ext uri="{0D108BD9-81ED-4DB2-BD59-A6C34878D82A}">
                    <a16:rowId xmlns:a16="http://schemas.microsoft.com/office/drawing/2014/main" val="795932069"/>
                  </a:ext>
                </a:extLst>
              </a:tr>
              <a:tr h="370840">
                <a:tc>
                  <a:txBody>
                    <a:bodyPr/>
                    <a:lstStyle/>
                    <a:p>
                      <a:pPr algn="ctr"/>
                      <a:endParaRPr lang="es-ES" dirty="0"/>
                    </a:p>
                    <a:p>
                      <a:pPr algn="ctr"/>
                      <a:r>
                        <a:rPr lang="es-ES" dirty="0" smtClean="0"/>
                        <a:t>Mínimo 360 </a:t>
                      </a:r>
                      <a:r>
                        <a:rPr lang="es-ES" dirty="0"/>
                        <a:t>días</a:t>
                      </a:r>
                    </a:p>
                    <a:p>
                      <a:pPr algn="ctr"/>
                      <a:endParaRPr lang="es-ES" dirty="0"/>
                    </a:p>
                  </a:txBody>
                  <a:tcPr anchor="ctr"/>
                </a:tc>
                <a:tc>
                  <a:txBody>
                    <a:bodyPr/>
                    <a:lstStyle/>
                    <a:p>
                      <a:pPr algn="ctr"/>
                      <a:r>
                        <a:rPr lang="es-ES" dirty="0"/>
                        <a:t>120 días (meses)</a:t>
                      </a:r>
                    </a:p>
                  </a:txBody>
                  <a:tcPr anchor="ctr"/>
                </a:tc>
                <a:extLst>
                  <a:ext uri="{0D108BD9-81ED-4DB2-BD59-A6C34878D82A}">
                    <a16:rowId xmlns:a16="http://schemas.microsoft.com/office/drawing/2014/main" val="90141329"/>
                  </a:ext>
                </a:extLst>
              </a:tr>
              <a:tr h="370840">
                <a:tc>
                  <a:txBody>
                    <a:bodyPr/>
                    <a:lstStyle/>
                    <a:p>
                      <a:pPr algn="ctr"/>
                      <a:r>
                        <a:rPr lang="es-ES" dirty="0" smtClean="0"/>
                        <a:t>Máximo</a:t>
                      </a:r>
                      <a:r>
                        <a:rPr lang="es-ES" baseline="0" dirty="0" smtClean="0"/>
                        <a:t> </a:t>
                      </a:r>
                      <a:r>
                        <a:rPr lang="es-ES" dirty="0" smtClean="0"/>
                        <a:t>6 </a:t>
                      </a:r>
                      <a:r>
                        <a:rPr lang="es-ES" dirty="0"/>
                        <a:t>años</a:t>
                      </a:r>
                    </a:p>
                    <a:p>
                      <a:pPr algn="ctr"/>
                      <a:endParaRPr lang="es-ES" dirty="0"/>
                    </a:p>
                  </a:txBody>
                  <a:tcPr anchor="ctr"/>
                </a:tc>
                <a:tc>
                  <a:txBody>
                    <a:bodyPr/>
                    <a:lstStyle/>
                    <a:p>
                      <a:pPr algn="ctr"/>
                      <a:r>
                        <a:rPr lang="es-ES" dirty="0"/>
                        <a:t>2 años</a:t>
                      </a:r>
                    </a:p>
                  </a:txBody>
                  <a:tcPr anchor="ctr"/>
                </a:tc>
                <a:extLst>
                  <a:ext uri="{0D108BD9-81ED-4DB2-BD59-A6C34878D82A}">
                    <a16:rowId xmlns:a16="http://schemas.microsoft.com/office/drawing/2014/main" val="2485270597"/>
                  </a:ext>
                </a:extLst>
              </a:tr>
            </a:tbl>
          </a:graphicData>
        </a:graphic>
      </p:graphicFrame>
    </p:spTree>
    <p:extLst>
      <p:ext uri="{BB962C8B-B14F-4D97-AF65-F5344CB8AC3E}">
        <p14:creationId xmlns:p14="http://schemas.microsoft.com/office/powerpoint/2010/main" val="17921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8">
            <a:extLst>
              <a:ext uri="{FF2B5EF4-FFF2-40B4-BE49-F238E27FC236}">
                <a16:creationId xmlns:a16="http://schemas.microsoft.com/office/drawing/2014/main" id="{B662E659-1933-4AC0-9DAB-5F657D68BC27}"/>
              </a:ext>
            </a:extLst>
          </p:cNvPr>
          <p:cNvGraphicFramePr>
            <a:graphicFrameLocks noGrp="1"/>
          </p:cNvGraphicFramePr>
          <p:nvPr>
            <p:extLst>
              <p:ext uri="{D42A27DB-BD31-4B8C-83A1-F6EECF244321}">
                <p14:modId xmlns:p14="http://schemas.microsoft.com/office/powerpoint/2010/main" val="158031437"/>
              </p:ext>
            </p:extLst>
          </p:nvPr>
        </p:nvGraphicFramePr>
        <p:xfrm>
          <a:off x="9382506" y="3343045"/>
          <a:ext cx="2552320" cy="1784293"/>
        </p:xfrm>
        <a:graphic>
          <a:graphicData uri="http://schemas.openxmlformats.org/drawingml/2006/table">
            <a:tbl>
              <a:tblPr firstRow="1" bandRow="1">
                <a:tableStyleId>{1E171933-4619-4E11-9A3F-F7608DF75F80}</a:tableStyleId>
              </a:tblPr>
              <a:tblGrid>
                <a:gridCol w="1217470">
                  <a:extLst>
                    <a:ext uri="{9D8B030D-6E8A-4147-A177-3AD203B41FA5}">
                      <a16:colId xmlns:a16="http://schemas.microsoft.com/office/drawing/2014/main" val="3065834882"/>
                    </a:ext>
                  </a:extLst>
                </a:gridCol>
                <a:gridCol w="1334850">
                  <a:extLst>
                    <a:ext uri="{9D8B030D-6E8A-4147-A177-3AD203B41FA5}">
                      <a16:colId xmlns:a16="http://schemas.microsoft.com/office/drawing/2014/main" val="2416847992"/>
                    </a:ext>
                  </a:extLst>
                </a:gridCol>
              </a:tblGrid>
              <a:tr h="305493">
                <a:tc>
                  <a:txBody>
                    <a:bodyPr/>
                    <a:lstStyle/>
                    <a:p>
                      <a:r>
                        <a:rPr lang="es-ES" sz="1600" dirty="0"/>
                        <a:t>HIJOS</a:t>
                      </a:r>
                    </a:p>
                  </a:txBody>
                  <a:tcPr/>
                </a:tc>
                <a:tc>
                  <a:txBody>
                    <a:bodyPr/>
                    <a:lstStyle/>
                    <a:p>
                      <a:r>
                        <a:rPr lang="es-ES" sz="1600" dirty="0"/>
                        <a:t>LÍMITE</a:t>
                      </a:r>
                    </a:p>
                  </a:txBody>
                  <a:tcPr/>
                </a:tc>
                <a:extLst>
                  <a:ext uri="{0D108BD9-81ED-4DB2-BD59-A6C34878D82A}">
                    <a16:rowId xmlns:a16="http://schemas.microsoft.com/office/drawing/2014/main" val="1787186406"/>
                  </a:ext>
                </a:extLst>
              </a:tr>
              <a:tr h="534613">
                <a:tc>
                  <a:txBody>
                    <a:bodyPr/>
                    <a:lstStyle/>
                    <a:p>
                      <a:r>
                        <a:rPr lang="es-ES" sz="1600" dirty="0"/>
                        <a:t>SIN HIJOS</a:t>
                      </a:r>
                    </a:p>
                  </a:txBody>
                  <a:tcPr/>
                </a:tc>
                <a:tc>
                  <a:txBody>
                    <a:bodyPr/>
                    <a:lstStyle/>
                    <a:p>
                      <a:r>
                        <a:rPr lang="es-ES" sz="1600" dirty="0"/>
                        <a:t>1,75 x IPREM</a:t>
                      </a:r>
                    </a:p>
                  </a:txBody>
                  <a:tcPr/>
                </a:tc>
                <a:extLst>
                  <a:ext uri="{0D108BD9-81ED-4DB2-BD59-A6C34878D82A}">
                    <a16:rowId xmlns:a16="http://schemas.microsoft.com/office/drawing/2014/main" val="393460657"/>
                  </a:ext>
                </a:extLst>
              </a:tr>
              <a:tr h="305493">
                <a:tc>
                  <a:txBody>
                    <a:bodyPr/>
                    <a:lstStyle/>
                    <a:p>
                      <a:r>
                        <a:rPr lang="es-ES" sz="1600" dirty="0"/>
                        <a:t>1 HIJO</a:t>
                      </a:r>
                    </a:p>
                  </a:txBody>
                  <a:tcPr/>
                </a:tc>
                <a:tc>
                  <a:txBody>
                    <a:bodyPr/>
                    <a:lstStyle/>
                    <a:p>
                      <a:r>
                        <a:rPr lang="es-ES" sz="1600" dirty="0"/>
                        <a:t>2 x IPREM</a:t>
                      </a:r>
                    </a:p>
                  </a:txBody>
                  <a:tcPr/>
                </a:tc>
                <a:extLst>
                  <a:ext uri="{0D108BD9-81ED-4DB2-BD59-A6C34878D82A}">
                    <a16:rowId xmlns:a16="http://schemas.microsoft.com/office/drawing/2014/main" val="3115712730"/>
                  </a:ext>
                </a:extLst>
              </a:tr>
              <a:tr h="534613">
                <a:tc>
                  <a:txBody>
                    <a:bodyPr/>
                    <a:lstStyle/>
                    <a:p>
                      <a:r>
                        <a:rPr lang="es-ES" sz="1600" dirty="0"/>
                        <a:t>2 HIJOS o más</a:t>
                      </a:r>
                    </a:p>
                  </a:txBody>
                  <a:tcPr/>
                </a:tc>
                <a:tc>
                  <a:txBody>
                    <a:bodyPr/>
                    <a:lstStyle/>
                    <a:p>
                      <a:r>
                        <a:rPr lang="es-ES" sz="1600" dirty="0"/>
                        <a:t>2,25 </a:t>
                      </a:r>
                      <a:r>
                        <a:rPr lang="es-ES" sz="1600"/>
                        <a:t>x IPREM</a:t>
                      </a:r>
                      <a:endParaRPr lang="es-ES" sz="1600" dirty="0"/>
                    </a:p>
                  </a:txBody>
                  <a:tcPr/>
                </a:tc>
                <a:extLst>
                  <a:ext uri="{0D108BD9-81ED-4DB2-BD59-A6C34878D82A}">
                    <a16:rowId xmlns:a16="http://schemas.microsoft.com/office/drawing/2014/main" val="1749371658"/>
                  </a:ext>
                </a:extLst>
              </a:tr>
            </a:tbl>
          </a:graphicData>
        </a:graphic>
      </p:graphicFrame>
      <p:graphicFrame>
        <p:nvGraphicFramePr>
          <p:cNvPr id="10" name="CuadroTexto 1">
            <a:extLst>
              <a:ext uri="{FF2B5EF4-FFF2-40B4-BE49-F238E27FC236}">
                <a16:creationId xmlns:a16="http://schemas.microsoft.com/office/drawing/2014/main" id="{580C2C70-723C-4012-9840-02BFC9AF7B68}"/>
              </a:ext>
            </a:extLst>
          </p:cNvPr>
          <p:cNvGraphicFramePr/>
          <p:nvPr>
            <p:extLst>
              <p:ext uri="{D42A27DB-BD31-4B8C-83A1-F6EECF244321}">
                <p14:modId xmlns:p14="http://schemas.microsoft.com/office/powerpoint/2010/main" val="1406061404"/>
              </p:ext>
            </p:extLst>
          </p:nvPr>
        </p:nvGraphicFramePr>
        <p:xfrm>
          <a:off x="257174" y="611151"/>
          <a:ext cx="8734425" cy="5722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n 10">
            <a:extLst>
              <a:ext uri="{FF2B5EF4-FFF2-40B4-BE49-F238E27FC236}">
                <a16:creationId xmlns:a16="http://schemas.microsoft.com/office/drawing/2014/main" id="{00D0E285-298C-48C5-8659-21052F4AB10D}"/>
              </a:ext>
            </a:extLst>
          </p:cNvPr>
          <p:cNvPicPr>
            <a:picLocks noChangeAspect="1"/>
          </p:cNvPicPr>
          <p:nvPr/>
        </p:nvPicPr>
        <p:blipFill>
          <a:blip r:embed="rId7"/>
          <a:stretch>
            <a:fillRect/>
          </a:stretch>
        </p:blipFill>
        <p:spPr>
          <a:xfrm>
            <a:off x="2878630" y="853437"/>
            <a:ext cx="6686550" cy="1013463"/>
          </a:xfrm>
          <a:prstGeom prst="rect">
            <a:avLst/>
          </a:prstGeom>
        </p:spPr>
      </p:pic>
    </p:spTree>
    <p:extLst>
      <p:ext uri="{BB962C8B-B14F-4D97-AF65-F5344CB8AC3E}">
        <p14:creationId xmlns:p14="http://schemas.microsoft.com/office/powerpoint/2010/main" val="562621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106599" y="396514"/>
            <a:ext cx="9849751" cy="3032168"/>
          </a:xfrm>
        </p:spPr>
        <p:txBody>
          <a:bodyPr anchor="ctr">
            <a:normAutofit/>
          </a:bodyPr>
          <a:lstStyle/>
          <a:p>
            <a:pPr marL="0" indent="0">
              <a:lnSpc>
                <a:spcPct val="150000"/>
              </a:lnSpc>
              <a:buNone/>
            </a:pPr>
            <a:r>
              <a:rPr lang="es-ES" sz="1600" b="1" dirty="0"/>
              <a:t>CASO PRÁCTICO 4</a:t>
            </a:r>
          </a:p>
          <a:p>
            <a:pPr marL="0" indent="0">
              <a:lnSpc>
                <a:spcPct val="150000"/>
              </a:lnSpc>
              <a:buNone/>
            </a:pPr>
            <a:r>
              <a:rPr lang="es-ES" sz="1600" dirty="0"/>
              <a:t>A un trabajador  con dos hijos y 46 años se le comunica que en el plazo de 15 días su relación contractual con la empresa XS.A. finalizará tras un año de contrato temporal. Anteriormente, había trabajado durante 5 años en la empresa YS.A. </a:t>
            </a:r>
          </a:p>
          <a:p>
            <a:pPr marL="0" indent="0">
              <a:lnSpc>
                <a:spcPct val="150000"/>
              </a:lnSpc>
              <a:buNone/>
            </a:pPr>
            <a:r>
              <a:rPr lang="es-ES" sz="1600" dirty="0"/>
              <a:t>En las últimos seis meses ha percibido 450 € en concepto de horas extras.</a:t>
            </a:r>
          </a:p>
          <a:p>
            <a:pPr marL="0" indent="0">
              <a:lnSpc>
                <a:spcPct val="150000"/>
              </a:lnSpc>
              <a:buNone/>
            </a:pPr>
            <a:r>
              <a:rPr lang="es-ES" sz="1600" dirty="0"/>
              <a:t>El certificado de empresa del trabajador indica lo siguiente:</a:t>
            </a:r>
          </a:p>
          <a:p>
            <a:pPr marL="0" indent="0">
              <a:lnSpc>
                <a:spcPct val="150000"/>
              </a:lnSpc>
              <a:buNone/>
            </a:pPr>
            <a:endParaRPr lang="es-ES" sz="1600" b="1" dirty="0"/>
          </a:p>
          <a:p>
            <a:pPr marL="0" indent="0">
              <a:lnSpc>
                <a:spcPct val="150000"/>
              </a:lnSpc>
              <a:buNone/>
            </a:pPr>
            <a:endParaRPr lang="es-ES" sz="1600" dirty="0"/>
          </a:p>
        </p:txBody>
      </p:sp>
      <p:graphicFrame>
        <p:nvGraphicFramePr>
          <p:cNvPr id="17" name="Tabla 16">
            <a:extLst>
              <a:ext uri="{FF2B5EF4-FFF2-40B4-BE49-F238E27FC236}">
                <a16:creationId xmlns:a16="http://schemas.microsoft.com/office/drawing/2014/main" id="{BE1E26A5-728B-4F50-9E02-8F863239FDC3}"/>
              </a:ext>
            </a:extLst>
          </p:cNvPr>
          <p:cNvGraphicFramePr>
            <a:graphicFrameLocks noGrp="1"/>
          </p:cNvGraphicFramePr>
          <p:nvPr>
            <p:extLst>
              <p:ext uri="{D42A27DB-BD31-4B8C-83A1-F6EECF244321}">
                <p14:modId xmlns:p14="http://schemas.microsoft.com/office/powerpoint/2010/main" val="2235733992"/>
              </p:ext>
            </p:extLst>
          </p:nvPr>
        </p:nvGraphicFramePr>
        <p:xfrm>
          <a:off x="6898263" y="2323088"/>
          <a:ext cx="4298727" cy="2865120"/>
        </p:xfrm>
        <a:graphic>
          <a:graphicData uri="http://schemas.openxmlformats.org/drawingml/2006/table">
            <a:tbl>
              <a:tblPr firstRow="1" bandRow="1">
                <a:tableStyleId>{00A15C55-8517-42AA-B614-E9B94910E393}</a:tableStyleId>
              </a:tblPr>
              <a:tblGrid>
                <a:gridCol w="1733067">
                  <a:extLst>
                    <a:ext uri="{9D8B030D-6E8A-4147-A177-3AD203B41FA5}">
                      <a16:colId xmlns:a16="http://schemas.microsoft.com/office/drawing/2014/main" val="3169052461"/>
                    </a:ext>
                  </a:extLst>
                </a:gridCol>
                <a:gridCol w="2565660">
                  <a:extLst>
                    <a:ext uri="{9D8B030D-6E8A-4147-A177-3AD203B41FA5}">
                      <a16:colId xmlns:a16="http://schemas.microsoft.com/office/drawing/2014/main" val="4118443139"/>
                    </a:ext>
                  </a:extLst>
                </a:gridCol>
              </a:tblGrid>
              <a:tr h="640080">
                <a:tc>
                  <a:txBody>
                    <a:bodyPr/>
                    <a:lstStyle/>
                    <a:p>
                      <a:pPr algn="ctr"/>
                      <a:r>
                        <a:rPr lang="es-ES" dirty="0"/>
                        <a:t>MES</a:t>
                      </a:r>
                    </a:p>
                  </a:txBody>
                  <a:tcPr/>
                </a:tc>
                <a:tc>
                  <a:txBody>
                    <a:bodyPr/>
                    <a:lstStyle/>
                    <a:p>
                      <a:pPr algn="ctr"/>
                      <a:r>
                        <a:rPr lang="es-ES" dirty="0"/>
                        <a:t>BC POR DESEMPLEO</a:t>
                      </a:r>
                    </a:p>
                  </a:txBody>
                  <a:tcPr/>
                </a:tc>
                <a:extLst>
                  <a:ext uri="{0D108BD9-81ED-4DB2-BD59-A6C34878D82A}">
                    <a16:rowId xmlns:a16="http://schemas.microsoft.com/office/drawing/2014/main" val="3059359565"/>
                  </a:ext>
                </a:extLst>
              </a:tr>
              <a:tr h="370840">
                <a:tc>
                  <a:txBody>
                    <a:bodyPr/>
                    <a:lstStyle/>
                    <a:p>
                      <a:r>
                        <a:rPr lang="es-ES" dirty="0"/>
                        <a:t>JULIO</a:t>
                      </a:r>
                    </a:p>
                  </a:txBody>
                  <a:tcPr/>
                </a:tc>
                <a:tc>
                  <a:txBody>
                    <a:bodyPr/>
                    <a:lstStyle/>
                    <a:p>
                      <a:pPr algn="ctr"/>
                      <a:r>
                        <a:rPr lang="es-ES" dirty="0"/>
                        <a:t>2.900</a:t>
                      </a:r>
                    </a:p>
                  </a:txBody>
                  <a:tcPr/>
                </a:tc>
                <a:extLst>
                  <a:ext uri="{0D108BD9-81ED-4DB2-BD59-A6C34878D82A}">
                    <a16:rowId xmlns:a16="http://schemas.microsoft.com/office/drawing/2014/main" val="4260640266"/>
                  </a:ext>
                </a:extLst>
              </a:tr>
              <a:tr h="370840">
                <a:tc>
                  <a:txBody>
                    <a:bodyPr/>
                    <a:lstStyle/>
                    <a:p>
                      <a:r>
                        <a:rPr lang="es-ES" dirty="0"/>
                        <a:t>AGOSTO</a:t>
                      </a:r>
                    </a:p>
                  </a:txBody>
                  <a:tcPr/>
                </a:tc>
                <a:tc>
                  <a:txBody>
                    <a:bodyPr/>
                    <a:lstStyle/>
                    <a:p>
                      <a:pPr algn="ctr"/>
                      <a:r>
                        <a:rPr lang="es-ES" dirty="0"/>
                        <a:t>3.100</a:t>
                      </a:r>
                    </a:p>
                  </a:txBody>
                  <a:tcPr/>
                </a:tc>
                <a:extLst>
                  <a:ext uri="{0D108BD9-81ED-4DB2-BD59-A6C34878D82A}">
                    <a16:rowId xmlns:a16="http://schemas.microsoft.com/office/drawing/2014/main" val="1918283225"/>
                  </a:ext>
                </a:extLst>
              </a:tr>
              <a:tr h="370840">
                <a:tc>
                  <a:txBody>
                    <a:bodyPr/>
                    <a:lstStyle/>
                    <a:p>
                      <a:r>
                        <a:rPr lang="es-ES" dirty="0"/>
                        <a:t>SEPTIEMBRE</a:t>
                      </a:r>
                    </a:p>
                  </a:txBody>
                  <a:tcPr/>
                </a:tc>
                <a:tc>
                  <a:txBody>
                    <a:bodyPr/>
                    <a:lstStyle/>
                    <a:p>
                      <a:pPr algn="ctr"/>
                      <a:r>
                        <a:rPr lang="es-ES" dirty="0"/>
                        <a:t>3.200</a:t>
                      </a:r>
                    </a:p>
                  </a:txBody>
                  <a:tcPr/>
                </a:tc>
                <a:extLst>
                  <a:ext uri="{0D108BD9-81ED-4DB2-BD59-A6C34878D82A}">
                    <a16:rowId xmlns:a16="http://schemas.microsoft.com/office/drawing/2014/main" val="3696178039"/>
                  </a:ext>
                </a:extLst>
              </a:tr>
              <a:tr h="370840">
                <a:tc>
                  <a:txBody>
                    <a:bodyPr/>
                    <a:lstStyle/>
                    <a:p>
                      <a:r>
                        <a:rPr lang="es-ES" dirty="0"/>
                        <a:t>OCTUBRE</a:t>
                      </a:r>
                    </a:p>
                  </a:txBody>
                  <a:tcPr/>
                </a:tc>
                <a:tc>
                  <a:txBody>
                    <a:bodyPr/>
                    <a:lstStyle/>
                    <a:p>
                      <a:pPr algn="ctr"/>
                      <a:r>
                        <a:rPr lang="es-ES" dirty="0"/>
                        <a:t>3.000</a:t>
                      </a:r>
                    </a:p>
                  </a:txBody>
                  <a:tcPr/>
                </a:tc>
                <a:extLst>
                  <a:ext uri="{0D108BD9-81ED-4DB2-BD59-A6C34878D82A}">
                    <a16:rowId xmlns:a16="http://schemas.microsoft.com/office/drawing/2014/main" val="763435000"/>
                  </a:ext>
                </a:extLst>
              </a:tr>
              <a:tr h="370840">
                <a:tc>
                  <a:txBody>
                    <a:bodyPr/>
                    <a:lstStyle/>
                    <a:p>
                      <a:r>
                        <a:rPr lang="es-ES" dirty="0"/>
                        <a:t>NOVIEMBRE</a:t>
                      </a:r>
                    </a:p>
                  </a:txBody>
                  <a:tcPr/>
                </a:tc>
                <a:tc>
                  <a:txBody>
                    <a:bodyPr/>
                    <a:lstStyle/>
                    <a:p>
                      <a:pPr algn="ctr"/>
                      <a:r>
                        <a:rPr lang="es-ES" dirty="0"/>
                        <a:t>3.100</a:t>
                      </a:r>
                    </a:p>
                  </a:txBody>
                  <a:tcPr/>
                </a:tc>
                <a:extLst>
                  <a:ext uri="{0D108BD9-81ED-4DB2-BD59-A6C34878D82A}">
                    <a16:rowId xmlns:a16="http://schemas.microsoft.com/office/drawing/2014/main" val="3366884254"/>
                  </a:ext>
                </a:extLst>
              </a:tr>
              <a:tr h="370840">
                <a:tc>
                  <a:txBody>
                    <a:bodyPr/>
                    <a:lstStyle/>
                    <a:p>
                      <a:r>
                        <a:rPr lang="es-ES" dirty="0"/>
                        <a:t>DICIEMBRE</a:t>
                      </a:r>
                    </a:p>
                  </a:txBody>
                  <a:tcPr/>
                </a:tc>
                <a:tc>
                  <a:txBody>
                    <a:bodyPr/>
                    <a:lstStyle/>
                    <a:p>
                      <a:pPr algn="ctr"/>
                      <a:r>
                        <a:rPr lang="es-ES" dirty="0"/>
                        <a:t>3.200</a:t>
                      </a:r>
                    </a:p>
                  </a:txBody>
                  <a:tcPr/>
                </a:tc>
                <a:extLst>
                  <a:ext uri="{0D108BD9-81ED-4DB2-BD59-A6C34878D82A}">
                    <a16:rowId xmlns:a16="http://schemas.microsoft.com/office/drawing/2014/main" val="1834940187"/>
                  </a:ext>
                </a:extLst>
              </a:tr>
            </a:tbl>
          </a:graphicData>
        </a:graphic>
      </p:graphicFrame>
      <p:sp>
        <p:nvSpPr>
          <p:cNvPr id="18" name="CuadroTexto 17">
            <a:extLst>
              <a:ext uri="{FF2B5EF4-FFF2-40B4-BE49-F238E27FC236}">
                <a16:creationId xmlns:a16="http://schemas.microsoft.com/office/drawing/2014/main" id="{EC9F18DB-7DD1-4169-8250-DDD11FD0BF13}"/>
              </a:ext>
            </a:extLst>
          </p:cNvPr>
          <p:cNvSpPr txBox="1"/>
          <p:nvPr/>
        </p:nvSpPr>
        <p:spPr>
          <a:xfrm>
            <a:off x="1235650" y="3358111"/>
            <a:ext cx="5168347" cy="2307042"/>
          </a:xfrm>
          <a:prstGeom prst="rect">
            <a:avLst/>
          </a:prstGeom>
          <a:noFill/>
          <a:ln w="57150">
            <a:solidFill>
              <a:schemeClr val="accent4"/>
            </a:solidFill>
          </a:ln>
        </p:spPr>
        <p:txBody>
          <a:bodyPr wrap="square" rtlCol="0">
            <a:spAutoFit/>
          </a:bodyPr>
          <a:lstStyle/>
          <a:p>
            <a:pPr algn="ctr">
              <a:lnSpc>
                <a:spcPct val="130000"/>
              </a:lnSpc>
            </a:pPr>
            <a:r>
              <a:rPr lang="es-ES" sz="1600" b="1" dirty="0"/>
              <a:t>CONTESTA</a:t>
            </a:r>
          </a:p>
          <a:p>
            <a:pPr>
              <a:lnSpc>
                <a:spcPct val="130000"/>
              </a:lnSpc>
            </a:pPr>
            <a:endParaRPr lang="es-ES" sz="1600" dirty="0"/>
          </a:p>
          <a:p>
            <a:pPr>
              <a:lnSpc>
                <a:spcPct val="130000"/>
              </a:lnSpc>
            </a:pPr>
            <a:r>
              <a:rPr lang="es-ES" sz="1600" dirty="0"/>
              <a:t>1.- Calcula la BR</a:t>
            </a:r>
          </a:p>
          <a:p>
            <a:pPr>
              <a:lnSpc>
                <a:spcPct val="130000"/>
              </a:lnSpc>
            </a:pPr>
            <a:r>
              <a:rPr lang="es-ES" sz="1600" dirty="0"/>
              <a:t>2.-Calcula lo que cobraría al mes durante los primeros 6 meses y lo que cobraría a partir del séptimo mes en adelante.</a:t>
            </a:r>
          </a:p>
          <a:p>
            <a:pPr>
              <a:lnSpc>
                <a:spcPct val="130000"/>
              </a:lnSpc>
            </a:pPr>
            <a:r>
              <a:rPr lang="es-ES" sz="1600" dirty="0"/>
              <a:t>3.- Calcula los límites y el importe finalmente a cobrar.</a:t>
            </a:r>
          </a:p>
        </p:txBody>
      </p:sp>
    </p:spTree>
    <p:extLst>
      <p:ext uri="{BB962C8B-B14F-4D97-AF65-F5344CB8AC3E}">
        <p14:creationId xmlns:p14="http://schemas.microsoft.com/office/powerpoint/2010/main" val="17634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159A93F0-BF36-4CCE-9810-CDA6FA58B694}"/>
              </a:ext>
            </a:extLst>
          </p:cNvPr>
          <p:cNvSpPr txBox="1"/>
          <p:nvPr/>
        </p:nvSpPr>
        <p:spPr>
          <a:xfrm>
            <a:off x="590719" y="475516"/>
            <a:ext cx="4559425" cy="5834576"/>
          </a:xfrm>
          <a:prstGeom prst="rect">
            <a:avLst/>
          </a:prstGeom>
          <a:solidFill>
            <a:schemeClr val="bg1"/>
          </a:solidFill>
        </p:spPr>
        <p:txBody>
          <a:bodyPr vert="horz" lIns="91440" tIns="45720" rIns="91440" bIns="45720" rtlCol="0" anchor="ctr">
            <a:normAutofit/>
          </a:bodyPr>
          <a:lstStyle/>
          <a:p>
            <a:pPr algn="ctr">
              <a:lnSpc>
                <a:spcPct val="90000"/>
              </a:lnSpc>
              <a:spcAft>
                <a:spcPts val="600"/>
              </a:spcAft>
            </a:pPr>
            <a:r>
              <a:rPr lang="es-ES" sz="1700" dirty="0"/>
              <a:t>ÍNDICE</a:t>
            </a:r>
          </a:p>
          <a:p>
            <a:pPr indent="-228600">
              <a:lnSpc>
                <a:spcPct val="90000"/>
              </a:lnSpc>
              <a:spcAft>
                <a:spcPts val="600"/>
              </a:spcAft>
              <a:buFont typeface="Arial" panose="020B0604020202020204" pitchFamily="34" charset="0"/>
              <a:buChar char="•"/>
            </a:pPr>
            <a:endParaRPr lang="es-ES" sz="1700" dirty="0"/>
          </a:p>
          <a:p>
            <a:pPr marL="457200" indent="-342900">
              <a:lnSpc>
                <a:spcPct val="150000"/>
              </a:lnSpc>
              <a:spcAft>
                <a:spcPts val="600"/>
              </a:spcAft>
              <a:buFont typeface="+mj-lt"/>
              <a:buAutoNum type="arabicPeriod"/>
            </a:pPr>
            <a:r>
              <a:rPr lang="es-ES" sz="1700" dirty="0"/>
              <a:t>Asistencia sanitaria</a:t>
            </a:r>
          </a:p>
          <a:p>
            <a:pPr marL="457200" indent="-342900">
              <a:lnSpc>
                <a:spcPct val="150000"/>
              </a:lnSpc>
              <a:spcAft>
                <a:spcPts val="600"/>
              </a:spcAft>
              <a:buFont typeface="+mj-lt"/>
              <a:buAutoNum type="arabicPeriod"/>
            </a:pPr>
            <a:r>
              <a:rPr lang="es-ES" sz="1700" dirty="0"/>
              <a:t>Incapacidad temporal</a:t>
            </a:r>
          </a:p>
          <a:p>
            <a:pPr marL="914400" lvl="1" indent="-342900">
              <a:lnSpc>
                <a:spcPct val="150000"/>
              </a:lnSpc>
              <a:spcAft>
                <a:spcPts val="600"/>
              </a:spcAft>
              <a:buFont typeface="+mj-lt"/>
              <a:buAutoNum type="alphaLcParenR"/>
            </a:pPr>
            <a:r>
              <a:rPr lang="es-ES" sz="1700" dirty="0"/>
              <a:t>Contingencias comunes</a:t>
            </a:r>
          </a:p>
          <a:p>
            <a:pPr marL="914400" lvl="1" indent="-342900">
              <a:lnSpc>
                <a:spcPct val="150000"/>
              </a:lnSpc>
              <a:spcAft>
                <a:spcPts val="600"/>
              </a:spcAft>
              <a:buFont typeface="+mj-lt"/>
              <a:buAutoNum type="alphaLcParenR"/>
            </a:pPr>
            <a:r>
              <a:rPr lang="es-ES" sz="1700" dirty="0"/>
              <a:t>Contingencias profesionales</a:t>
            </a:r>
          </a:p>
          <a:p>
            <a:pPr marL="457200" indent="-342900">
              <a:lnSpc>
                <a:spcPct val="150000"/>
              </a:lnSpc>
              <a:spcAft>
                <a:spcPts val="600"/>
              </a:spcAft>
              <a:buFont typeface="+mj-lt"/>
              <a:buAutoNum type="arabicPeriod"/>
            </a:pPr>
            <a:r>
              <a:rPr lang="es-ES" sz="1700" dirty="0"/>
              <a:t>Nacimiento y cuidado de un menor.</a:t>
            </a:r>
          </a:p>
          <a:p>
            <a:pPr marL="457200" indent="-342900">
              <a:lnSpc>
                <a:spcPct val="150000"/>
              </a:lnSpc>
              <a:spcAft>
                <a:spcPts val="600"/>
              </a:spcAft>
              <a:buFont typeface="+mj-lt"/>
              <a:buAutoNum type="arabicPeriod"/>
            </a:pPr>
            <a:r>
              <a:rPr lang="es-ES" sz="1700" dirty="0"/>
              <a:t>Riesgos durante el embarazo</a:t>
            </a:r>
          </a:p>
          <a:p>
            <a:pPr marL="457200" indent="-342900">
              <a:lnSpc>
                <a:spcPct val="150000"/>
              </a:lnSpc>
              <a:spcAft>
                <a:spcPts val="600"/>
              </a:spcAft>
              <a:buFont typeface="+mj-lt"/>
              <a:buAutoNum type="arabicPeriod"/>
            </a:pPr>
            <a:r>
              <a:rPr lang="es-ES" sz="1700" dirty="0"/>
              <a:t>Incapacidad permanente</a:t>
            </a:r>
          </a:p>
          <a:p>
            <a:pPr marL="457200" indent="-342900">
              <a:lnSpc>
                <a:spcPct val="150000"/>
              </a:lnSpc>
              <a:spcAft>
                <a:spcPts val="600"/>
              </a:spcAft>
              <a:buFont typeface="+mj-lt"/>
              <a:buAutoNum type="arabicPeriod"/>
            </a:pPr>
            <a:r>
              <a:rPr lang="es-ES" sz="1700" dirty="0"/>
              <a:t>Desempleo</a:t>
            </a:r>
          </a:p>
          <a:p>
            <a:pPr marL="457200" indent="-342900">
              <a:lnSpc>
                <a:spcPct val="150000"/>
              </a:lnSpc>
              <a:spcAft>
                <a:spcPts val="600"/>
              </a:spcAft>
              <a:buFont typeface="+mj-lt"/>
              <a:buAutoNum type="arabicPeriod"/>
            </a:pPr>
            <a:r>
              <a:rPr lang="es-ES" sz="1700" dirty="0"/>
              <a:t>Jubilación</a:t>
            </a:r>
          </a:p>
          <a:p>
            <a:pPr indent="-228600">
              <a:lnSpc>
                <a:spcPct val="90000"/>
              </a:lnSpc>
              <a:spcAft>
                <a:spcPts val="600"/>
              </a:spcAft>
              <a:buFont typeface="Arial" panose="020B0604020202020204" pitchFamily="34" charset="0"/>
              <a:buChar char="•"/>
            </a:pPr>
            <a:endParaRPr lang="es-ES" sz="1700" dirty="0"/>
          </a:p>
          <a:p>
            <a:pPr indent="-228600">
              <a:lnSpc>
                <a:spcPct val="90000"/>
              </a:lnSpc>
              <a:spcAft>
                <a:spcPts val="600"/>
              </a:spcAft>
              <a:buFont typeface="Arial" panose="020B0604020202020204" pitchFamily="34" charset="0"/>
              <a:buChar char="•"/>
            </a:pPr>
            <a:endParaRPr lang="es-ES" sz="1700" dirty="0"/>
          </a:p>
        </p:txBody>
      </p:sp>
      <p:sp>
        <p:nvSpPr>
          <p:cNvPr id="16" name="Rectangle 15">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A7D35601-BB45-40A2-9706-E6C82B9AC23C}"/>
              </a:ext>
            </a:extLst>
          </p:cNvPr>
          <p:cNvPicPr>
            <a:picLocks noChangeAspect="1"/>
          </p:cNvPicPr>
          <p:nvPr/>
        </p:nvPicPr>
        <p:blipFill rotWithShape="1">
          <a:blip r:embed="rId2"/>
          <a:srcRect l="16984" r="14368" b="-1"/>
          <a:stretch/>
        </p:blipFill>
        <p:spPr>
          <a:xfrm>
            <a:off x="5977788" y="799352"/>
            <a:ext cx="5425410" cy="5259296"/>
          </a:xfrm>
          <a:prstGeom prst="rect">
            <a:avLst/>
          </a:prstGeom>
        </p:spPr>
      </p:pic>
    </p:spTree>
    <p:extLst>
      <p:ext uri="{BB962C8B-B14F-4D97-AF65-F5344CB8AC3E}">
        <p14:creationId xmlns:p14="http://schemas.microsoft.com/office/powerpoint/2010/main" val="830982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43631" y="809898"/>
            <a:ext cx="9942716" cy="1080159"/>
          </a:xfrm>
        </p:spPr>
        <p:txBody>
          <a:bodyPr anchor="ctr">
            <a:normAutofit fontScale="90000"/>
          </a:bodyPr>
          <a:lstStyle/>
          <a:p>
            <a:r>
              <a:rPr lang="es-ES" sz="4800" b="1" dirty="0"/>
              <a:t>2.- NIVEL ASISTENCIAL </a:t>
            </a:r>
            <a:r>
              <a:rPr lang="es-ES" sz="1200" b="1" dirty="0" smtClean="0"/>
              <a:t>No contributivo o subsidio de desempleo(La ayuda)= Cuantía fija </a:t>
            </a:r>
            <a:r>
              <a:rPr lang="es-ES" sz="1200" b="1" i="0" dirty="0" smtClean="0">
                <a:solidFill>
                  <a:srgbClr val="FFC000"/>
                </a:solidFill>
                <a:effectLst/>
                <a:latin typeface="arial" panose="020B0604020202020204" pitchFamily="34" charset="0"/>
              </a:rPr>
              <a:t>480 </a:t>
            </a:r>
            <a:r>
              <a:rPr lang="es-ES" sz="4800" b="1" dirty="0">
                <a:solidFill>
                  <a:srgbClr val="FFC000"/>
                </a:solidFill>
              </a:rPr>
              <a:t>€</a:t>
            </a:r>
          </a:p>
        </p:txBody>
      </p:sp>
      <p:sp>
        <p:nvSpPr>
          <p:cNvPr id="3" name="Marcador de contenido 2"/>
          <p:cNvSpPr>
            <a:spLocks noGrp="1"/>
          </p:cNvSpPr>
          <p:nvPr>
            <p:ph idx="1"/>
          </p:nvPr>
        </p:nvSpPr>
        <p:spPr>
          <a:xfrm>
            <a:off x="463692" y="2508070"/>
            <a:ext cx="11309208" cy="3977237"/>
          </a:xfrm>
        </p:spPr>
        <p:txBody>
          <a:bodyPr anchor="ctr">
            <a:normAutofit fontScale="92500" lnSpcReduction="10000"/>
          </a:bodyPr>
          <a:lstStyle/>
          <a:p>
            <a:pPr marL="0" indent="0">
              <a:lnSpc>
                <a:spcPct val="120000"/>
              </a:lnSpc>
              <a:buNone/>
            </a:pPr>
            <a:r>
              <a:rPr lang="es-ES" sz="1500" b="1" dirty="0"/>
              <a:t>Beneficiarios</a:t>
            </a:r>
            <a:r>
              <a:rPr lang="es-ES" sz="1500" dirty="0"/>
              <a:t>: desempleados que figuren inscritos como demandantes de empleo y no hayan rechazado ninguna oferta de empleo o formación.</a:t>
            </a:r>
          </a:p>
          <a:p>
            <a:pPr marL="800100" lvl="1" indent="-342900">
              <a:lnSpc>
                <a:spcPct val="120000"/>
              </a:lnSpc>
              <a:buFont typeface="+mj-lt"/>
              <a:buAutoNum type="arabicPeriod"/>
            </a:pPr>
            <a:r>
              <a:rPr lang="es-ES" sz="1500" dirty="0"/>
              <a:t>Desempleados que hayan agotado la prestación contributiva y </a:t>
            </a:r>
            <a:r>
              <a:rPr lang="es-ES" sz="1500" dirty="0">
                <a:solidFill>
                  <a:srgbClr val="FF0000"/>
                </a:solidFill>
              </a:rPr>
              <a:t>tengan cargas familiares</a:t>
            </a:r>
            <a:r>
              <a:rPr lang="es-ES" sz="1500" dirty="0"/>
              <a:t>. </a:t>
            </a:r>
            <a:r>
              <a:rPr lang="es-ES" sz="1500" b="1" dirty="0"/>
              <a:t>Duración : 18 meses (6 meses + 6 meses + 6 meses)</a:t>
            </a:r>
          </a:p>
          <a:p>
            <a:pPr lvl="3">
              <a:lnSpc>
                <a:spcPct val="120000"/>
              </a:lnSpc>
              <a:buFont typeface="+mj-lt"/>
              <a:buAutoNum type="arabicPeriod"/>
            </a:pPr>
            <a:r>
              <a:rPr lang="es-ES" sz="1500" dirty="0">
                <a:solidFill>
                  <a:srgbClr val="FF0000"/>
                </a:solidFill>
              </a:rPr>
              <a:t>Menores de 45 años </a:t>
            </a:r>
            <a:r>
              <a:rPr lang="es-ES" sz="1500" dirty="0"/>
              <a:t>que hayan agotado una </a:t>
            </a:r>
            <a:r>
              <a:rPr lang="es-ES" sz="1500" dirty="0">
                <a:solidFill>
                  <a:srgbClr val="FF0000"/>
                </a:solidFill>
              </a:rPr>
              <a:t>prestación</a:t>
            </a:r>
            <a:r>
              <a:rPr lang="es-ES" sz="1500" dirty="0"/>
              <a:t> contributiva igual o </a:t>
            </a:r>
            <a:r>
              <a:rPr lang="es-ES" sz="1500" dirty="0">
                <a:solidFill>
                  <a:schemeClr val="accent6"/>
                </a:solidFill>
              </a:rPr>
              <a:t>superior a 6 meses</a:t>
            </a:r>
            <a:r>
              <a:rPr lang="es-ES" sz="1500" dirty="0"/>
              <a:t>: </a:t>
            </a:r>
            <a:r>
              <a:rPr lang="es-ES" sz="1500" b="1" dirty="0"/>
              <a:t>24 meses</a:t>
            </a:r>
          </a:p>
          <a:p>
            <a:pPr lvl="3">
              <a:lnSpc>
                <a:spcPct val="120000"/>
              </a:lnSpc>
              <a:buFont typeface="+mj-lt"/>
              <a:buAutoNum type="arabicPeriod"/>
            </a:pPr>
            <a:r>
              <a:rPr lang="es-ES" sz="1500" dirty="0">
                <a:solidFill>
                  <a:schemeClr val="accent6"/>
                </a:solidFill>
              </a:rPr>
              <a:t>Mayores de 45 años </a:t>
            </a:r>
            <a:r>
              <a:rPr lang="es-ES" sz="1500" dirty="0"/>
              <a:t>que hayan agotado una prestación contributiva igual o </a:t>
            </a:r>
            <a:r>
              <a:rPr lang="es-ES" sz="1500" dirty="0">
                <a:solidFill>
                  <a:schemeClr val="accent6"/>
                </a:solidFill>
              </a:rPr>
              <a:t>superior a 4 meses</a:t>
            </a:r>
            <a:r>
              <a:rPr lang="es-ES" sz="1500" dirty="0"/>
              <a:t>: </a:t>
            </a:r>
            <a:r>
              <a:rPr lang="es-ES" sz="1500" b="1" dirty="0"/>
              <a:t>24 meses</a:t>
            </a:r>
            <a:endParaRPr lang="es-ES" sz="1500" dirty="0"/>
          </a:p>
          <a:p>
            <a:pPr lvl="3">
              <a:lnSpc>
                <a:spcPct val="120000"/>
              </a:lnSpc>
              <a:buFont typeface="+mj-lt"/>
              <a:buAutoNum type="arabicPeriod"/>
            </a:pPr>
            <a:r>
              <a:rPr lang="es-ES" sz="1500" dirty="0">
                <a:solidFill>
                  <a:schemeClr val="accent6"/>
                </a:solidFill>
              </a:rPr>
              <a:t>Mayores de 45 años </a:t>
            </a:r>
            <a:r>
              <a:rPr lang="es-ES" sz="1500" dirty="0"/>
              <a:t>que hayan agotado una prestación contributiva igual o </a:t>
            </a:r>
            <a:r>
              <a:rPr lang="es-ES" sz="1500" dirty="0">
                <a:solidFill>
                  <a:schemeClr val="accent6"/>
                </a:solidFill>
              </a:rPr>
              <a:t>superior a 6 meses</a:t>
            </a:r>
            <a:r>
              <a:rPr lang="es-ES" sz="1500" dirty="0"/>
              <a:t>: </a:t>
            </a:r>
            <a:r>
              <a:rPr lang="es-ES" sz="1500" b="1" dirty="0"/>
              <a:t>30 meses</a:t>
            </a:r>
          </a:p>
          <a:p>
            <a:pPr marL="800100" lvl="1" indent="-342900">
              <a:lnSpc>
                <a:spcPct val="120000"/>
              </a:lnSpc>
              <a:buFont typeface="+mj-lt"/>
              <a:buAutoNum type="arabicPeriod"/>
            </a:pPr>
            <a:r>
              <a:rPr lang="es-ES" sz="1500" dirty="0"/>
              <a:t>Desempleados </a:t>
            </a:r>
            <a:r>
              <a:rPr lang="es-ES" sz="1500" dirty="0">
                <a:solidFill>
                  <a:schemeClr val="accent6"/>
                </a:solidFill>
              </a:rPr>
              <a:t>mayores de 45 años </a:t>
            </a:r>
            <a:r>
              <a:rPr lang="es-ES" sz="1500" dirty="0"/>
              <a:t>que hayan agotado la prestación contributiva </a:t>
            </a:r>
            <a:r>
              <a:rPr lang="es-ES" sz="1500" dirty="0">
                <a:solidFill>
                  <a:srgbClr val="FF0000"/>
                </a:solidFill>
              </a:rPr>
              <a:t>sin cargas familiares</a:t>
            </a:r>
          </a:p>
          <a:p>
            <a:pPr lvl="2">
              <a:lnSpc>
                <a:spcPct val="120000"/>
              </a:lnSpc>
            </a:pPr>
            <a:r>
              <a:rPr lang="es-ES" sz="1600" b="1" i="0" dirty="0">
                <a:effectLst/>
                <a:latin typeface="arial" panose="020B0604020202020204" pitchFamily="34" charset="0"/>
              </a:rPr>
              <a:t>480</a:t>
            </a:r>
            <a:r>
              <a:rPr lang="es-ES" sz="1500" b="1" dirty="0"/>
              <a:t>  € durante 6 meses</a:t>
            </a:r>
          </a:p>
          <a:p>
            <a:pPr marL="800100" lvl="1" indent="-342900">
              <a:lnSpc>
                <a:spcPct val="120000"/>
              </a:lnSpc>
              <a:buFont typeface="+mj-lt"/>
              <a:buAutoNum type="arabicPeriod"/>
            </a:pPr>
            <a:r>
              <a:rPr lang="es-ES" sz="1500" dirty="0"/>
              <a:t>Desempleados que hayan cotizado </a:t>
            </a:r>
            <a:r>
              <a:rPr lang="es-ES" sz="1500" dirty="0">
                <a:solidFill>
                  <a:srgbClr val="FF0000"/>
                </a:solidFill>
              </a:rPr>
              <a:t>menos de 360 días</a:t>
            </a:r>
            <a:r>
              <a:rPr lang="es-ES" sz="1500" dirty="0"/>
              <a:t>.</a:t>
            </a:r>
          </a:p>
          <a:p>
            <a:pPr lvl="2">
              <a:lnSpc>
                <a:spcPct val="120000"/>
              </a:lnSpc>
            </a:pPr>
            <a:r>
              <a:rPr lang="es-ES" sz="1500" dirty="0"/>
              <a:t>En el caso de que el trabajador </a:t>
            </a:r>
            <a:r>
              <a:rPr lang="es-ES" sz="1500" dirty="0">
                <a:solidFill>
                  <a:srgbClr val="FF0000"/>
                </a:solidFill>
              </a:rPr>
              <a:t>tenga responsabilidades familiares</a:t>
            </a:r>
            <a:r>
              <a:rPr lang="es-ES" sz="1500" dirty="0"/>
              <a:t>:  </a:t>
            </a:r>
          </a:p>
          <a:p>
            <a:pPr lvl="2">
              <a:lnSpc>
                <a:spcPct val="120000"/>
              </a:lnSpc>
            </a:pPr>
            <a:r>
              <a:rPr lang="es-ES" sz="1500" dirty="0"/>
              <a:t>En el caso de que el trabajador </a:t>
            </a:r>
            <a:r>
              <a:rPr lang="es-ES" sz="1500" dirty="0">
                <a:solidFill>
                  <a:schemeClr val="accent6"/>
                </a:solidFill>
              </a:rPr>
              <a:t>no</a:t>
            </a:r>
            <a:r>
              <a:rPr lang="es-ES" sz="1500" dirty="0"/>
              <a:t> tenga responsabilidades </a:t>
            </a:r>
            <a:r>
              <a:rPr lang="es-ES" sz="1500" dirty="0">
                <a:solidFill>
                  <a:schemeClr val="accent6"/>
                </a:solidFill>
              </a:rPr>
              <a:t>familiares</a:t>
            </a:r>
            <a:r>
              <a:rPr lang="es-ES" sz="1500" dirty="0"/>
              <a:t>:</a:t>
            </a:r>
          </a:p>
          <a:p>
            <a:pPr lvl="3">
              <a:lnSpc>
                <a:spcPct val="120000"/>
              </a:lnSpc>
            </a:pPr>
            <a:r>
              <a:rPr lang="es-ES" sz="1500" b="1" dirty="0"/>
              <a:t>Seis meses si se ha cotizado seis o más meses.</a:t>
            </a:r>
          </a:p>
          <a:p>
            <a:pPr marL="800100" lvl="1" indent="-342900">
              <a:lnSpc>
                <a:spcPct val="120000"/>
              </a:lnSpc>
              <a:buFont typeface="+mj-lt"/>
              <a:buAutoNum type="arabicPeriod"/>
            </a:pPr>
            <a:r>
              <a:rPr lang="es-ES" sz="1500" dirty="0"/>
              <a:t>Desempleados </a:t>
            </a:r>
            <a:r>
              <a:rPr lang="es-ES" sz="1500" dirty="0">
                <a:solidFill>
                  <a:schemeClr val="accent6"/>
                </a:solidFill>
              </a:rPr>
              <a:t>mayores de 55 años</a:t>
            </a:r>
            <a:r>
              <a:rPr lang="es-ES" sz="1500" dirty="0"/>
              <a:t>.</a:t>
            </a:r>
          </a:p>
          <a:p>
            <a:pPr lvl="2">
              <a:lnSpc>
                <a:spcPct val="120000"/>
              </a:lnSpc>
            </a:pPr>
            <a:r>
              <a:rPr lang="es-ES" sz="1600" b="1" i="0" dirty="0">
                <a:effectLst/>
                <a:latin typeface="arial" panose="020B0604020202020204" pitchFamily="34" charset="0"/>
              </a:rPr>
              <a:t>480</a:t>
            </a:r>
            <a:r>
              <a:rPr lang="es-ES" sz="1500" b="1" dirty="0"/>
              <a:t> € hasta cumplir la edad de jubilación.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Tabla 5">
            <a:extLst>
              <a:ext uri="{FF2B5EF4-FFF2-40B4-BE49-F238E27FC236}">
                <a16:creationId xmlns:a16="http://schemas.microsoft.com/office/drawing/2014/main" id="{0529DD83-FF45-4B7D-A59F-4E8386D642C4}"/>
              </a:ext>
            </a:extLst>
          </p:cNvPr>
          <p:cNvGraphicFramePr>
            <a:graphicFrameLocks noGrp="1"/>
          </p:cNvGraphicFramePr>
          <p:nvPr>
            <p:extLst>
              <p:ext uri="{D42A27DB-BD31-4B8C-83A1-F6EECF244321}">
                <p14:modId xmlns:p14="http://schemas.microsoft.com/office/powerpoint/2010/main" val="2760183760"/>
              </p:ext>
            </p:extLst>
          </p:nvPr>
        </p:nvGraphicFramePr>
        <p:xfrm>
          <a:off x="8682778" y="4419772"/>
          <a:ext cx="1928072" cy="1950720"/>
        </p:xfrm>
        <a:graphic>
          <a:graphicData uri="http://schemas.openxmlformats.org/drawingml/2006/table">
            <a:tbl>
              <a:tblPr firstRow="1" bandRow="1">
                <a:tableStyleId>{00A15C55-8517-42AA-B614-E9B94910E393}</a:tableStyleId>
              </a:tblPr>
              <a:tblGrid>
                <a:gridCol w="1041503">
                  <a:extLst>
                    <a:ext uri="{9D8B030D-6E8A-4147-A177-3AD203B41FA5}">
                      <a16:colId xmlns:a16="http://schemas.microsoft.com/office/drawing/2014/main" val="680938375"/>
                    </a:ext>
                  </a:extLst>
                </a:gridCol>
                <a:gridCol w="886569">
                  <a:extLst>
                    <a:ext uri="{9D8B030D-6E8A-4147-A177-3AD203B41FA5}">
                      <a16:colId xmlns:a16="http://schemas.microsoft.com/office/drawing/2014/main" val="31470314"/>
                    </a:ext>
                  </a:extLst>
                </a:gridCol>
              </a:tblGrid>
              <a:tr h="383672">
                <a:tc>
                  <a:txBody>
                    <a:bodyPr/>
                    <a:lstStyle/>
                    <a:p>
                      <a:pPr algn="ctr"/>
                      <a:r>
                        <a:rPr lang="es-ES" sz="1400" dirty="0"/>
                        <a:t>Tiempo cotizado</a:t>
                      </a:r>
                    </a:p>
                  </a:txBody>
                  <a:tcPr/>
                </a:tc>
                <a:tc>
                  <a:txBody>
                    <a:bodyPr/>
                    <a:lstStyle/>
                    <a:p>
                      <a:pPr algn="ctr"/>
                      <a:r>
                        <a:rPr lang="es-ES" sz="1400" dirty="0"/>
                        <a:t>Duración</a:t>
                      </a:r>
                    </a:p>
                  </a:txBody>
                  <a:tcPr/>
                </a:tc>
                <a:extLst>
                  <a:ext uri="{0D108BD9-81ED-4DB2-BD59-A6C34878D82A}">
                    <a16:rowId xmlns:a16="http://schemas.microsoft.com/office/drawing/2014/main" val="4160571066"/>
                  </a:ext>
                </a:extLst>
              </a:tr>
              <a:tr h="225690">
                <a:tc>
                  <a:txBody>
                    <a:bodyPr/>
                    <a:lstStyle/>
                    <a:p>
                      <a:pPr algn="ctr"/>
                      <a:r>
                        <a:rPr lang="es-ES" sz="1400" dirty="0"/>
                        <a:t>3 meses</a:t>
                      </a:r>
                    </a:p>
                  </a:txBody>
                  <a:tcPr/>
                </a:tc>
                <a:tc>
                  <a:txBody>
                    <a:bodyPr/>
                    <a:lstStyle/>
                    <a:p>
                      <a:pPr algn="ctr"/>
                      <a:r>
                        <a:rPr lang="es-ES" sz="1400" dirty="0"/>
                        <a:t>3 meses</a:t>
                      </a:r>
                    </a:p>
                  </a:txBody>
                  <a:tcPr/>
                </a:tc>
                <a:extLst>
                  <a:ext uri="{0D108BD9-81ED-4DB2-BD59-A6C34878D82A}">
                    <a16:rowId xmlns:a16="http://schemas.microsoft.com/office/drawing/2014/main" val="503146742"/>
                  </a:ext>
                </a:extLst>
              </a:tr>
              <a:tr h="225690">
                <a:tc>
                  <a:txBody>
                    <a:bodyPr/>
                    <a:lstStyle/>
                    <a:p>
                      <a:pPr algn="ctr"/>
                      <a:r>
                        <a:rPr lang="es-ES" sz="1400" dirty="0"/>
                        <a:t>4 meses</a:t>
                      </a:r>
                    </a:p>
                  </a:txBody>
                  <a:tcPr/>
                </a:tc>
                <a:tc>
                  <a:txBody>
                    <a:bodyPr/>
                    <a:lstStyle/>
                    <a:p>
                      <a:pPr algn="ctr"/>
                      <a:r>
                        <a:rPr lang="es-ES" sz="1400" dirty="0"/>
                        <a:t>4 meses</a:t>
                      </a:r>
                    </a:p>
                  </a:txBody>
                  <a:tcPr/>
                </a:tc>
                <a:extLst>
                  <a:ext uri="{0D108BD9-81ED-4DB2-BD59-A6C34878D82A}">
                    <a16:rowId xmlns:a16="http://schemas.microsoft.com/office/drawing/2014/main" val="1655000409"/>
                  </a:ext>
                </a:extLst>
              </a:tr>
              <a:tr h="225690">
                <a:tc>
                  <a:txBody>
                    <a:bodyPr/>
                    <a:lstStyle/>
                    <a:p>
                      <a:pPr algn="ctr"/>
                      <a:r>
                        <a:rPr lang="es-ES" sz="1400" dirty="0"/>
                        <a:t>5 meses</a:t>
                      </a:r>
                    </a:p>
                  </a:txBody>
                  <a:tcPr/>
                </a:tc>
                <a:tc>
                  <a:txBody>
                    <a:bodyPr/>
                    <a:lstStyle/>
                    <a:p>
                      <a:pPr algn="ctr"/>
                      <a:r>
                        <a:rPr lang="es-ES" sz="1400" dirty="0"/>
                        <a:t>5 meses</a:t>
                      </a:r>
                    </a:p>
                  </a:txBody>
                  <a:tcPr/>
                </a:tc>
                <a:extLst>
                  <a:ext uri="{0D108BD9-81ED-4DB2-BD59-A6C34878D82A}">
                    <a16:rowId xmlns:a16="http://schemas.microsoft.com/office/drawing/2014/main" val="883009986"/>
                  </a:ext>
                </a:extLst>
              </a:tr>
              <a:tr h="383672">
                <a:tc>
                  <a:txBody>
                    <a:bodyPr/>
                    <a:lstStyle/>
                    <a:p>
                      <a:pPr algn="ctr"/>
                      <a:r>
                        <a:rPr lang="es-ES" sz="1400" dirty="0"/>
                        <a:t>6 meses o más</a:t>
                      </a:r>
                    </a:p>
                  </a:txBody>
                  <a:tcPr/>
                </a:tc>
                <a:tc>
                  <a:txBody>
                    <a:bodyPr/>
                    <a:lstStyle/>
                    <a:p>
                      <a:pPr algn="ctr"/>
                      <a:r>
                        <a:rPr lang="es-ES" sz="1400" dirty="0"/>
                        <a:t>21 meses</a:t>
                      </a:r>
                    </a:p>
                  </a:txBody>
                  <a:tcPr/>
                </a:tc>
                <a:extLst>
                  <a:ext uri="{0D108BD9-81ED-4DB2-BD59-A6C34878D82A}">
                    <a16:rowId xmlns:a16="http://schemas.microsoft.com/office/drawing/2014/main" val="2074637992"/>
                  </a:ext>
                </a:extLst>
              </a:tr>
            </a:tbl>
          </a:graphicData>
        </a:graphic>
      </p:graphicFrame>
      <p:cxnSp>
        <p:nvCxnSpPr>
          <p:cNvPr id="19" name="Conector recto de flecha 18">
            <a:extLst>
              <a:ext uri="{FF2B5EF4-FFF2-40B4-BE49-F238E27FC236}">
                <a16:creationId xmlns:a16="http://schemas.microsoft.com/office/drawing/2014/main" id="{5652CCDA-7797-4600-9A84-A1D3312074C9}"/>
              </a:ext>
            </a:extLst>
          </p:cNvPr>
          <p:cNvCxnSpPr>
            <a:cxnSpLocks/>
          </p:cNvCxnSpPr>
          <p:nvPr/>
        </p:nvCxnSpPr>
        <p:spPr>
          <a:xfrm>
            <a:off x="6525491" y="5087390"/>
            <a:ext cx="2157287" cy="83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3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AE1604-BB93-4F6D-94D6-F2A6021FC5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9270323-9616-4384-857D-E86B78272EF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8A3838D5-9565-4601-BAC3-D1B5BDB803E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49A4B8-3246-4579-922E-FE1155C7F08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CBC4F608-B4B8-48C3-9572-C0F061B1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p:cNvPicPr>
            <a:picLocks noChangeAspect="1"/>
          </p:cNvPicPr>
          <p:nvPr/>
        </p:nvPicPr>
        <p:blipFill rotWithShape="1">
          <a:blip r:embed="rId2"/>
          <a:srcRect l="1719" r="45868"/>
          <a:stretch/>
        </p:blipFill>
        <p:spPr>
          <a:xfrm>
            <a:off x="914401" y="847827"/>
            <a:ext cx="4219574" cy="4528514"/>
          </a:xfrm>
          <a:prstGeom prst="rect">
            <a:avLst/>
          </a:prstGeom>
          <a:ln w="38100">
            <a:solidFill>
              <a:srgbClr val="FFC000"/>
            </a:solidFill>
          </a:ln>
        </p:spPr>
      </p:pic>
      <p:sp>
        <p:nvSpPr>
          <p:cNvPr id="19" name="Rectangle 18">
            <a:extLst>
              <a:ext uri="{FF2B5EF4-FFF2-40B4-BE49-F238E27FC236}">
                <a16:creationId xmlns:a16="http://schemas.microsoft.com/office/drawing/2014/main" id="{1382A32C-5B0C-4B1C-A074-76C6DBCC9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595228" y="2508105"/>
            <a:ext cx="4709345" cy="3632493"/>
          </a:xfrm>
        </p:spPr>
        <p:txBody>
          <a:bodyPr anchor="ctr">
            <a:normAutofit/>
          </a:bodyPr>
          <a:lstStyle/>
          <a:p>
            <a:pPr marL="0" indent="0">
              <a:lnSpc>
                <a:spcPct val="150000"/>
              </a:lnSpc>
              <a:buNone/>
            </a:pPr>
            <a:r>
              <a:rPr lang="es-ES" sz="1800" b="1" dirty="0"/>
              <a:t>CASO PRÁCTICO 5</a:t>
            </a:r>
          </a:p>
          <a:p>
            <a:pPr>
              <a:lnSpc>
                <a:spcPct val="150000"/>
              </a:lnSpc>
            </a:pPr>
            <a:endParaRPr lang="es-ES" sz="1800" dirty="0"/>
          </a:p>
          <a:p>
            <a:pPr>
              <a:lnSpc>
                <a:spcPct val="150000"/>
              </a:lnSpc>
            </a:pPr>
            <a:r>
              <a:rPr lang="es-ES" sz="1800" dirty="0"/>
              <a:t>Calcula el subsidio para el trabajador del caso práctico 4 cuando termine de cobrar la prestación.</a:t>
            </a:r>
          </a:p>
          <a:p>
            <a:pPr>
              <a:lnSpc>
                <a:spcPct val="150000"/>
              </a:lnSpc>
            </a:pPr>
            <a:r>
              <a:rPr lang="es-ES" sz="1800" dirty="0"/>
              <a:t>¿Durante cuánto tiempo podrá cobrarlo? </a:t>
            </a:r>
          </a:p>
        </p:txBody>
      </p:sp>
    </p:spTree>
    <p:extLst>
      <p:ext uri="{BB962C8B-B14F-4D97-AF65-F5344CB8AC3E}">
        <p14:creationId xmlns:p14="http://schemas.microsoft.com/office/powerpoint/2010/main" val="142323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52994" y="871674"/>
            <a:ext cx="3796306" cy="2690949"/>
          </a:xfrm>
        </p:spPr>
        <p:txBody>
          <a:bodyPr anchor="ctr">
            <a:normAutofit/>
          </a:bodyPr>
          <a:lstStyle/>
          <a:p>
            <a:pPr algn="ctr"/>
            <a:r>
              <a:rPr lang="es-ES" sz="3200" b="1" dirty="0"/>
              <a:t>CASO PRÁCTICO 6</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656218" y="667821"/>
            <a:ext cx="5542387" cy="5095666"/>
          </a:xfrm>
        </p:spPr>
        <p:txBody>
          <a:bodyPr anchor="t">
            <a:normAutofit/>
          </a:bodyPr>
          <a:lstStyle/>
          <a:p>
            <a:pPr marL="0" indent="0">
              <a:lnSpc>
                <a:spcPct val="200000"/>
              </a:lnSpc>
              <a:buNone/>
            </a:pPr>
            <a:r>
              <a:rPr lang="es-ES" sz="1600" dirty="0"/>
              <a:t>Sabiendo que la suma de las bases de cotización de un trabajador durante los últimos 180 días ha sido de 21000 €, no ha realizado horas extras en ese periodo y que ha trabajado ininterrumpidamente en su empresa durante diez años: </a:t>
            </a:r>
          </a:p>
          <a:p>
            <a:pPr marL="800100" lvl="1" indent="-342900">
              <a:lnSpc>
                <a:spcPct val="200000"/>
              </a:lnSpc>
              <a:buFont typeface="+mj-lt"/>
              <a:buAutoNum type="alphaLcParenR"/>
            </a:pPr>
            <a:r>
              <a:rPr lang="es-ES" sz="1600" dirty="0"/>
              <a:t>Calcula la BR</a:t>
            </a:r>
          </a:p>
          <a:p>
            <a:pPr marL="800100" lvl="1" indent="-342900">
              <a:lnSpc>
                <a:spcPct val="200000"/>
              </a:lnSpc>
              <a:buFont typeface="+mj-lt"/>
              <a:buAutoNum type="alphaLcParenR"/>
            </a:pPr>
            <a:r>
              <a:rPr lang="es-ES" sz="1600" dirty="0"/>
              <a:t>Calcula la prestación que corresponde a un mes de los seis primeros y a un mes a partir del 6º mes</a:t>
            </a:r>
          </a:p>
          <a:p>
            <a:pPr marL="800100" lvl="1" indent="-342900">
              <a:lnSpc>
                <a:spcPct val="200000"/>
              </a:lnSpc>
              <a:buFont typeface="+mj-lt"/>
              <a:buAutoNum type="alphaLcParenR"/>
            </a:pPr>
            <a:r>
              <a:rPr lang="es-ES" sz="1600" dirty="0"/>
              <a:t>Calcula los límites y el importe final de la prestación de lo que realmente va a cobrar.</a:t>
            </a:r>
          </a:p>
        </p:txBody>
      </p:sp>
    </p:spTree>
    <p:extLst>
      <p:ext uri="{BB962C8B-B14F-4D97-AF65-F5344CB8AC3E}">
        <p14:creationId xmlns:p14="http://schemas.microsoft.com/office/powerpoint/2010/main" val="377637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EF4CB1B7-AF26-4C13-8E7D-0489A31E4B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19A6B5CE-CB1D-48EE-8B43-E952235C837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0" name="Rectangle 26">
              <a:extLst>
                <a:ext uri="{FF2B5EF4-FFF2-40B4-BE49-F238E27FC236}">
                  <a16:creationId xmlns:a16="http://schemas.microsoft.com/office/drawing/2014/main" id="{E3F3EAA5-4E15-400B-BBA3-82B3F49A217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72BA2E40-BE9B-4C54-9CDD-40EE804CCE6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29">
            <a:extLst>
              <a:ext uri="{FF2B5EF4-FFF2-40B4-BE49-F238E27FC236}">
                <a16:creationId xmlns:a16="http://schemas.microsoft.com/office/drawing/2014/main" id="{0DA909B4-15FF-46A6-8A7F-7AEF977FE9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04451" y="482137"/>
            <a:ext cx="5040285" cy="1169585"/>
          </a:xfrm>
        </p:spPr>
        <p:txBody>
          <a:bodyPr anchor="ctr">
            <a:normAutofit/>
          </a:bodyPr>
          <a:lstStyle/>
          <a:p>
            <a:pPr algn="ctr"/>
            <a:r>
              <a:rPr lang="es-ES" sz="4000" b="1" dirty="0"/>
              <a:t>8.-JUBILACIÓN</a:t>
            </a:r>
          </a:p>
        </p:txBody>
      </p:sp>
      <p:sp>
        <p:nvSpPr>
          <p:cNvPr id="43" name="Rectangle 31">
            <a:extLst>
              <a:ext uri="{FF2B5EF4-FFF2-40B4-BE49-F238E27FC236}">
                <a16:creationId xmlns:a16="http://schemas.microsoft.com/office/drawing/2014/main" id="{1382A32C-5B0C-4B1C-A074-76C6DBCC9F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055715" y="2508105"/>
            <a:ext cx="5040285" cy="3632493"/>
          </a:xfrm>
        </p:spPr>
        <p:txBody>
          <a:bodyPr anchor="t">
            <a:normAutofit/>
          </a:bodyPr>
          <a:lstStyle/>
          <a:p>
            <a:r>
              <a:rPr lang="es-ES" sz="2000" dirty="0"/>
              <a:t>Concepto:</a:t>
            </a:r>
          </a:p>
          <a:p>
            <a:r>
              <a:rPr lang="es-ES" sz="2000" dirty="0"/>
              <a:t>Requisitos:</a:t>
            </a:r>
          </a:p>
          <a:p>
            <a:pPr marL="914400" lvl="1" indent="-457200">
              <a:buFont typeface="+mj-lt"/>
              <a:buAutoNum type="alphaLcParenR"/>
            </a:pPr>
            <a:r>
              <a:rPr lang="es-ES" sz="2000" dirty="0"/>
              <a:t>Edad:</a:t>
            </a:r>
          </a:p>
          <a:p>
            <a:pPr marL="914400" lvl="1" indent="-457200">
              <a:buFont typeface="+mj-lt"/>
              <a:buAutoNum type="alphaLcParenR"/>
            </a:pPr>
            <a:r>
              <a:rPr lang="es-ES" sz="2000" dirty="0"/>
              <a:t>Cotización</a:t>
            </a:r>
          </a:p>
          <a:p>
            <a:r>
              <a:rPr lang="es-ES" sz="2000" dirty="0"/>
              <a:t>Cotización mínima</a:t>
            </a:r>
          </a:p>
          <a:p>
            <a:r>
              <a:rPr lang="es-ES" sz="2000" dirty="0"/>
              <a:t>Importe de la prestación.</a:t>
            </a:r>
          </a:p>
        </p:txBody>
      </p:sp>
      <p:pic>
        <p:nvPicPr>
          <p:cNvPr id="8" name="Imagen 7" descr="Un par de personas sentadas en una banca en la playa&#10;&#10;Descripción generada automáticamente"/>
          <p:cNvPicPr>
            <a:picLocks noChangeAspect="1"/>
          </p:cNvPicPr>
          <p:nvPr/>
        </p:nvPicPr>
        <p:blipFill rotWithShape="1">
          <a:blip r:embed="rId2"/>
          <a:srcRect t="11627" r="-3" b="-3"/>
          <a:stretch/>
        </p:blipFill>
        <p:spPr>
          <a:xfrm>
            <a:off x="6818547" y="517897"/>
            <a:ext cx="3943800" cy="2319287"/>
          </a:xfrm>
          <a:prstGeom prst="rect">
            <a:avLst/>
          </a:prstGeom>
        </p:spPr>
      </p:pic>
      <p:pic>
        <p:nvPicPr>
          <p:cNvPr id="4" name="Imagen 3">
            <a:extLst>
              <a:ext uri="{FF2B5EF4-FFF2-40B4-BE49-F238E27FC236}">
                <a16:creationId xmlns:a16="http://schemas.microsoft.com/office/drawing/2014/main" id="{B73E307C-192B-402E-9282-FBF1F0AB2AC4}"/>
              </a:ext>
            </a:extLst>
          </p:cNvPr>
          <p:cNvPicPr>
            <a:picLocks noChangeAspect="1"/>
          </p:cNvPicPr>
          <p:nvPr/>
        </p:nvPicPr>
        <p:blipFill rotWithShape="1">
          <a:blip r:embed="rId3"/>
          <a:srcRect t="20108" b="16183"/>
          <a:stretch/>
        </p:blipFill>
        <p:spPr>
          <a:xfrm>
            <a:off x="6609651" y="3355068"/>
            <a:ext cx="4389120" cy="2581173"/>
          </a:xfrm>
          <a:prstGeom prst="rect">
            <a:avLst/>
          </a:prstGeom>
        </p:spPr>
      </p:pic>
    </p:spTree>
    <p:extLst>
      <p:ext uri="{BB962C8B-B14F-4D97-AF65-F5344CB8AC3E}">
        <p14:creationId xmlns:p14="http://schemas.microsoft.com/office/powerpoint/2010/main" val="253861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p:cNvSpPr>
            <a:spLocks noGrp="1"/>
          </p:cNvSpPr>
          <p:nvPr>
            <p:ph idx="1"/>
          </p:nvPr>
        </p:nvSpPr>
        <p:spPr>
          <a:xfrm>
            <a:off x="1653362" y="2059387"/>
            <a:ext cx="9735997" cy="4427728"/>
          </a:xfrm>
          <a:solidFill>
            <a:schemeClr val="bg1"/>
          </a:solidFill>
        </p:spPr>
        <p:txBody>
          <a:bodyPr anchor="t">
            <a:normAutofit/>
          </a:bodyPr>
          <a:lstStyle/>
          <a:p>
            <a:pPr marL="45720" indent="0">
              <a:buNone/>
            </a:pPr>
            <a:r>
              <a:rPr lang="es-ES" sz="1700" dirty="0"/>
              <a:t>1.- Calcula la prestación de los días de baja - diferenciando la parte que abona el empresario y la parte que pagará el INSS- de un trabajador con contrato indefinido y jornada completa, afiliado y en alta desde hace 5 años, que sufrió una enfermedad común el día 6 de octubre (día que comenzó la baja) y permaneció de baja el resto del mes. </a:t>
            </a:r>
          </a:p>
          <a:p>
            <a:r>
              <a:rPr lang="es-ES" sz="1700" dirty="0"/>
              <a:t>La BCC del mes anterior fue de 1.500 € y la BCCP, de 1.600 €.</a:t>
            </a:r>
          </a:p>
          <a:p>
            <a:pPr marL="45720" indent="0">
              <a:buNone/>
            </a:pPr>
            <a:r>
              <a:rPr lang="es-ES" sz="1700" dirty="0"/>
              <a:t>2.- Calcula el importe de la prestación en el caso de que la causa de la baja hubiera sido un accidente laboral sabiendo que el mes anterior realizó horas extras por importe de 150 € y el año anterior, por importe de 450 €.</a:t>
            </a:r>
          </a:p>
          <a:p>
            <a:pPr marL="0" indent="0">
              <a:buNone/>
            </a:pPr>
            <a:r>
              <a:rPr lang="es-ES" sz="1700" dirty="0"/>
              <a:t>3.-Una trabajadora de 30 años de edad, con una antigüedad 6 años, ha dado a luz a un hijo el 31 de enero. La BCCC de diciembre fue de 1.900€. El padre del hijo tiene una BCCC es de 1.500 €.</a:t>
            </a:r>
          </a:p>
          <a:p>
            <a:r>
              <a:rPr lang="es-ES" sz="1700" dirty="0"/>
              <a:t>¿Cuánto durarán las prestación de la mujer? ¿Cuántos días estará ausente el padre de su trabajo tras el nacimiento?</a:t>
            </a:r>
          </a:p>
          <a:p>
            <a:r>
              <a:rPr lang="es-ES" sz="1700" dirty="0"/>
              <a:t>Calcula las prestaciones totales de ambos y lo que cobrará la mujer en el mes de febrero.</a:t>
            </a:r>
          </a:p>
          <a:p>
            <a:pPr marL="45720" indent="0">
              <a:buNone/>
            </a:pPr>
            <a:endParaRPr lang="es-ES" sz="1700" dirty="0"/>
          </a:p>
          <a:p>
            <a:endParaRPr lang="es-ES" sz="1700" dirty="0"/>
          </a:p>
          <a:p>
            <a:endParaRPr lang="es-ES" sz="1700" dirty="0"/>
          </a:p>
        </p:txBody>
      </p:sp>
    </p:spTree>
    <p:extLst>
      <p:ext uri="{BB962C8B-B14F-4D97-AF65-F5344CB8AC3E}">
        <p14:creationId xmlns:p14="http://schemas.microsoft.com/office/powerpoint/2010/main" val="415224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AF9E479-D58A-4A0C-B433-63D07A9D5377}"/>
              </a:ext>
            </a:extLst>
          </p:cNvPr>
          <p:cNvSpPr>
            <a:spLocks noGrp="1"/>
          </p:cNvSpPr>
          <p:nvPr>
            <p:ph idx="1"/>
          </p:nvPr>
        </p:nvSpPr>
        <p:spPr>
          <a:xfrm>
            <a:off x="1653362" y="2062480"/>
            <a:ext cx="9807117" cy="4480560"/>
          </a:xfrm>
          <a:solidFill>
            <a:schemeClr val="bg1"/>
          </a:solidFill>
        </p:spPr>
        <p:txBody>
          <a:bodyPr anchor="ctr">
            <a:normAutofit/>
          </a:bodyPr>
          <a:lstStyle/>
          <a:p>
            <a:pPr marL="45720" indent="0">
              <a:lnSpc>
                <a:spcPct val="100000"/>
              </a:lnSpc>
              <a:buNone/>
            </a:pPr>
            <a:r>
              <a:rPr lang="es-ES" sz="1700" dirty="0"/>
              <a:t>4.-A un trabajador sin hijos y 50 años se le comunica que en el plazo de 15 días su relación contractual con la empresa XS.A. finalizará tras un año de contrato temporal. Anteriormente, había trabajado durante 8años en la empresa YS.A. </a:t>
            </a:r>
          </a:p>
          <a:p>
            <a:pPr marL="0" indent="0">
              <a:lnSpc>
                <a:spcPct val="100000"/>
              </a:lnSpc>
              <a:buNone/>
            </a:pPr>
            <a:r>
              <a:rPr lang="es-ES" sz="1700" dirty="0"/>
              <a:t>En las últimos seis meses ha percibido 200 € en concepto de horas extras. El IPREM es el que se ha indicado en el resto de ejercicios.</a:t>
            </a:r>
          </a:p>
          <a:p>
            <a:pPr marL="0" indent="0">
              <a:lnSpc>
                <a:spcPct val="100000"/>
              </a:lnSpc>
              <a:buNone/>
            </a:pPr>
            <a:r>
              <a:rPr lang="es-ES" sz="1700" dirty="0"/>
              <a:t>El certificado de empresa del trabajador indica que la suma de las  BC por desempleo de los últimos 6 meses es de 12. 000 €</a:t>
            </a:r>
          </a:p>
          <a:p>
            <a:pPr marL="0" indent="0">
              <a:lnSpc>
                <a:spcPct val="100000"/>
              </a:lnSpc>
              <a:buNone/>
            </a:pPr>
            <a:r>
              <a:rPr lang="es-ES" sz="1700" dirty="0"/>
              <a:t>a)	Calcula la BR</a:t>
            </a:r>
          </a:p>
          <a:p>
            <a:pPr marL="0" indent="0">
              <a:lnSpc>
                <a:spcPct val="100000"/>
              </a:lnSpc>
              <a:buNone/>
            </a:pPr>
            <a:r>
              <a:rPr lang="es-ES" sz="1700" dirty="0"/>
              <a:t>b)	Calcula el importe máximo a cobrar por el trabajador</a:t>
            </a:r>
          </a:p>
          <a:p>
            <a:pPr marL="0" indent="0">
              <a:lnSpc>
                <a:spcPct val="100000"/>
              </a:lnSpc>
              <a:buNone/>
            </a:pPr>
            <a:r>
              <a:rPr lang="es-ES" sz="1700" dirty="0"/>
              <a:t>c)	Calcula lo que cobrará mensualmente durante los 6 primeros meses</a:t>
            </a:r>
          </a:p>
          <a:p>
            <a:pPr marL="0" indent="0">
              <a:lnSpc>
                <a:spcPct val="100000"/>
              </a:lnSpc>
              <a:buNone/>
            </a:pPr>
            <a:r>
              <a:rPr lang="es-ES" sz="1700" dirty="0"/>
              <a:t>d)	Calcula lo que cobrará mensualmente a partir del sexto mes.</a:t>
            </a:r>
          </a:p>
          <a:p>
            <a:pPr>
              <a:lnSpc>
                <a:spcPct val="100000"/>
              </a:lnSpc>
            </a:pPr>
            <a:endParaRPr lang="es-ES" sz="1700" dirty="0"/>
          </a:p>
        </p:txBody>
      </p:sp>
    </p:spTree>
    <p:extLst>
      <p:ext uri="{BB962C8B-B14F-4D97-AF65-F5344CB8AC3E}">
        <p14:creationId xmlns:p14="http://schemas.microsoft.com/office/powerpoint/2010/main" val="153959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8929" y="629266"/>
            <a:ext cx="3824685" cy="1676603"/>
          </a:xfrm>
        </p:spPr>
        <p:txBody>
          <a:bodyPr>
            <a:normAutofit/>
          </a:bodyPr>
          <a:lstStyle/>
          <a:p>
            <a:r>
              <a:rPr lang="es-ES" sz="2800" b="1" dirty="0">
                <a:solidFill>
                  <a:schemeClr val="accent2">
                    <a:lumMod val="75000"/>
                  </a:schemeClr>
                </a:solidFill>
              </a:rPr>
              <a:t>1.- ASISTENCIA SANITARIA</a:t>
            </a:r>
          </a:p>
        </p:txBody>
      </p:sp>
      <p:sp>
        <p:nvSpPr>
          <p:cNvPr id="3" name="Marcador de contenido 2"/>
          <p:cNvSpPr>
            <a:spLocks noGrp="1"/>
          </p:cNvSpPr>
          <p:nvPr>
            <p:ph idx="1"/>
          </p:nvPr>
        </p:nvSpPr>
        <p:spPr>
          <a:xfrm>
            <a:off x="648931" y="2143125"/>
            <a:ext cx="3605571" cy="4074796"/>
          </a:xfrm>
        </p:spPr>
        <p:txBody>
          <a:bodyPr>
            <a:normAutofit fontScale="92500"/>
          </a:bodyPr>
          <a:lstStyle/>
          <a:p>
            <a:pPr algn="just">
              <a:lnSpc>
                <a:spcPct val="150000"/>
              </a:lnSpc>
            </a:pPr>
            <a:r>
              <a:rPr lang="es-ES" sz="1800" b="1" u="sng" dirty="0"/>
              <a:t>Concepto</a:t>
            </a:r>
            <a:r>
              <a:rPr lang="es-ES" sz="1800" dirty="0"/>
              <a:t>: La asistencia sanitaria de la Seguridad Social tiene por objeto la prestación de los servicios médicos y farmacéuticos necesarios para conservar o restablecer la salud de sus beneficiarios, así como su aptitud para el trabajo</a:t>
            </a:r>
            <a:r>
              <a:rPr lang="es-ES" sz="1800" dirty="0" smtClean="0"/>
              <a:t>. </a:t>
            </a:r>
            <a:r>
              <a:rPr lang="es-ES" sz="1800" dirty="0" smtClean="0">
                <a:solidFill>
                  <a:schemeClr val="accent2"/>
                </a:solidFill>
              </a:rPr>
              <a:t>Ayudas para prevenir y curar enfermedades sin olvidar las necesidades farmacéuticas.</a:t>
            </a:r>
            <a:endParaRPr lang="es-ES" sz="1800" dirty="0"/>
          </a:p>
          <a:p>
            <a:pPr algn="just">
              <a:lnSpc>
                <a:spcPct val="150000"/>
              </a:lnSpc>
            </a:pPr>
            <a:endParaRPr lang="es-ES" sz="1800" b="1" u="sng" dirty="0"/>
          </a:p>
          <a:p>
            <a:pPr marL="548640" lvl="2" indent="0" algn="just">
              <a:lnSpc>
                <a:spcPct val="150000"/>
              </a:lnSpc>
              <a:buNone/>
            </a:pPr>
            <a:endParaRPr lang="es-ES" sz="1800" dirty="0"/>
          </a:p>
        </p:txBody>
      </p:sp>
      <p:sp>
        <p:nvSpPr>
          <p:cNvPr id="14" name="Rectangle 13">
            <a:extLst>
              <a:ext uri="{FF2B5EF4-FFF2-40B4-BE49-F238E27FC236}">
                <a16:creationId xmlns:a16="http://schemas.microsoft.com/office/drawing/2014/main" id="{577D1452-F0B7-431E-9A24-D3F7103D85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0">
            <a:extLst>
              <a:ext uri="{FF2B5EF4-FFF2-40B4-BE49-F238E27FC236}">
                <a16:creationId xmlns:a16="http://schemas.microsoft.com/office/drawing/2014/main" id="{A660F4F9-5DF5-4F15-BE6A-CD8648BB11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hombre, viendo, gente, tabla&#10;&#10;Descripción generada automáticamente"/>
          <p:cNvPicPr>
            <a:picLocks noChangeAspect="1"/>
          </p:cNvPicPr>
          <p:nvPr/>
        </p:nvPicPr>
        <p:blipFill rotWithShape="1">
          <a:blip r:embed="rId2"/>
          <a:srcRect l="3596" r="48096" b="1"/>
          <a:stretch/>
        </p:blipFill>
        <p:spPr>
          <a:xfrm>
            <a:off x="5283708" y="722376"/>
            <a:ext cx="6263640" cy="5413248"/>
          </a:xfrm>
          <a:prstGeom prst="rect">
            <a:avLst/>
          </a:prstGeom>
          <a:effectLst/>
        </p:spPr>
      </p:pic>
    </p:spTree>
    <p:extLst>
      <p:ext uri="{BB962C8B-B14F-4D97-AF65-F5344CB8AC3E}">
        <p14:creationId xmlns:p14="http://schemas.microsoft.com/office/powerpoint/2010/main" val="116501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01778" y="328974"/>
            <a:ext cx="4935183" cy="1128068"/>
          </a:xfrm>
        </p:spPr>
        <p:txBody>
          <a:bodyPr anchor="ctr">
            <a:normAutofit/>
          </a:bodyPr>
          <a:lstStyle/>
          <a:p>
            <a:r>
              <a:rPr lang="es-ES" sz="2800" b="1" dirty="0">
                <a:solidFill>
                  <a:schemeClr val="accent2">
                    <a:lumMod val="75000"/>
                  </a:schemeClr>
                </a:solidFill>
              </a:rPr>
              <a:t>2.- INCAPACIDAD </a:t>
            </a:r>
            <a:r>
              <a:rPr lang="es-ES" sz="2800" b="1" dirty="0" smtClean="0">
                <a:solidFill>
                  <a:schemeClr val="accent2">
                    <a:lumMod val="75000"/>
                  </a:schemeClr>
                </a:solidFill>
              </a:rPr>
              <a:t>TEMPORAL (bajas)</a:t>
            </a:r>
            <a:endParaRPr lang="es-ES" sz="2800" b="1" dirty="0">
              <a:solidFill>
                <a:schemeClr val="accent2">
                  <a:lumMod val="75000"/>
                </a:schemeClr>
              </a:solidFill>
            </a:endParaRPr>
          </a:p>
        </p:txBody>
      </p:sp>
      <p:grpSp>
        <p:nvGrpSpPr>
          <p:cNvPr id="13" name="Group 12">
            <a:extLst>
              <a:ext uri="{FF2B5EF4-FFF2-40B4-BE49-F238E27FC236}">
                <a16:creationId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410816" y="2106080"/>
            <a:ext cx="5105089" cy="4444349"/>
          </a:xfrm>
        </p:spPr>
        <p:txBody>
          <a:bodyPr>
            <a:noAutofit/>
          </a:bodyPr>
          <a:lstStyle/>
          <a:p>
            <a:pPr>
              <a:lnSpc>
                <a:spcPct val="150000"/>
              </a:lnSpc>
            </a:pPr>
            <a:r>
              <a:rPr lang="es-ES" sz="1600" b="1" u="sng" dirty="0">
                <a:solidFill>
                  <a:schemeClr val="tx1"/>
                </a:solidFill>
              </a:rPr>
              <a:t>Concepto: </a:t>
            </a:r>
            <a:r>
              <a:rPr lang="es-ES" sz="1600" b="1" dirty="0">
                <a:solidFill>
                  <a:schemeClr val="tx1"/>
                </a:solidFill>
              </a:rPr>
              <a:t>imposibilidad transitoria para poder trabajar.</a:t>
            </a:r>
          </a:p>
          <a:p>
            <a:pPr>
              <a:lnSpc>
                <a:spcPct val="150000"/>
              </a:lnSpc>
            </a:pPr>
            <a:r>
              <a:rPr lang="es-ES" sz="1600" b="1" u="sng" dirty="0" smtClean="0"/>
              <a:t>Causas:</a:t>
            </a:r>
            <a:endParaRPr lang="es-ES" sz="1600" b="1" u="sng" dirty="0">
              <a:solidFill>
                <a:schemeClr val="tx1"/>
              </a:solidFill>
            </a:endParaRPr>
          </a:p>
          <a:p>
            <a:pPr>
              <a:lnSpc>
                <a:spcPct val="150000"/>
              </a:lnSpc>
            </a:pPr>
            <a:r>
              <a:rPr lang="es-ES" sz="1600" b="1" u="sng" dirty="0">
                <a:solidFill>
                  <a:schemeClr val="tx1"/>
                </a:solidFill>
              </a:rPr>
              <a:t>Duración: </a:t>
            </a:r>
            <a:r>
              <a:rPr lang="es-ES" sz="1600" b="1" dirty="0">
                <a:solidFill>
                  <a:schemeClr val="tx1"/>
                </a:solidFill>
              </a:rPr>
              <a:t>365 +</a:t>
            </a:r>
            <a:r>
              <a:rPr lang="es-ES" sz="1600" b="1" dirty="0" smtClean="0">
                <a:solidFill>
                  <a:schemeClr val="tx1"/>
                </a:solidFill>
              </a:rPr>
              <a:t>180 (prorroga) y pasamos al tribunal médico para incapacidad permanente o alta.</a:t>
            </a:r>
            <a:endParaRPr lang="es-ES" sz="1600" b="1" dirty="0">
              <a:solidFill>
                <a:schemeClr val="tx1"/>
              </a:solidFill>
            </a:endParaRPr>
          </a:p>
          <a:p>
            <a:pPr>
              <a:lnSpc>
                <a:spcPct val="150000"/>
              </a:lnSpc>
            </a:pPr>
            <a:r>
              <a:rPr lang="es-ES" sz="1600" b="1" u="sng" dirty="0">
                <a:solidFill>
                  <a:schemeClr val="tx1"/>
                </a:solidFill>
              </a:rPr>
              <a:t>Requisitos: </a:t>
            </a:r>
          </a:p>
          <a:p>
            <a:pPr lvl="1">
              <a:lnSpc>
                <a:spcPct val="150000"/>
              </a:lnSpc>
            </a:pPr>
            <a:r>
              <a:rPr lang="es-ES" sz="1600" dirty="0">
                <a:solidFill>
                  <a:schemeClr val="tx1"/>
                </a:solidFill>
              </a:rPr>
              <a:t>Alta </a:t>
            </a:r>
          </a:p>
          <a:p>
            <a:pPr lvl="1">
              <a:lnSpc>
                <a:spcPct val="150000"/>
              </a:lnSpc>
            </a:pPr>
            <a:r>
              <a:rPr lang="es-ES" sz="1600" dirty="0">
                <a:solidFill>
                  <a:schemeClr val="tx1"/>
                </a:solidFill>
              </a:rPr>
              <a:t>Cotización de 180 días en los 5 años anteriores a la baja (sólo se exige esta cotización cuando la causa sea enfermedad </a:t>
            </a:r>
            <a:r>
              <a:rPr lang="es-ES" sz="1600" dirty="0" smtClean="0">
                <a:solidFill>
                  <a:schemeClr val="tx1"/>
                </a:solidFill>
              </a:rPr>
              <a:t>común </a:t>
            </a:r>
            <a:r>
              <a:rPr lang="es-ES" sz="1600" dirty="0" smtClean="0">
                <a:solidFill>
                  <a:schemeClr val="accent2"/>
                </a:solidFill>
              </a:rPr>
              <a:t>y es un requisito extra</a:t>
            </a:r>
            <a:r>
              <a:rPr lang="es-ES" sz="1600" dirty="0" smtClean="0">
                <a:solidFill>
                  <a:schemeClr val="tx1"/>
                </a:solidFill>
              </a:rPr>
              <a:t>)</a:t>
            </a:r>
            <a:endParaRPr lang="es-ES" sz="1600" dirty="0">
              <a:solidFill>
                <a:schemeClr val="tx1"/>
              </a:solidFill>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Diagrama 11">
            <a:extLst>
              <a:ext uri="{FF2B5EF4-FFF2-40B4-BE49-F238E27FC236}">
                <a16:creationId xmlns:a16="http://schemas.microsoft.com/office/drawing/2014/main" id="{38996F91-778F-4FA4-B1F9-7D7596CAA871}"/>
              </a:ext>
            </a:extLst>
          </p:cNvPr>
          <p:cNvGraphicFramePr/>
          <p:nvPr>
            <p:extLst>
              <p:ext uri="{D42A27DB-BD31-4B8C-83A1-F6EECF244321}">
                <p14:modId xmlns:p14="http://schemas.microsoft.com/office/powerpoint/2010/main" val="3457688231"/>
              </p:ext>
            </p:extLst>
          </p:nvPr>
        </p:nvGraphicFramePr>
        <p:xfrm>
          <a:off x="5685810" y="1296786"/>
          <a:ext cx="6009366" cy="339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p:cNvSpPr txBox="1"/>
          <p:nvPr/>
        </p:nvSpPr>
        <p:spPr>
          <a:xfrm>
            <a:off x="5827222" y="4979324"/>
            <a:ext cx="5602778" cy="646331"/>
          </a:xfrm>
          <a:prstGeom prst="rect">
            <a:avLst/>
          </a:prstGeom>
          <a:noFill/>
        </p:spPr>
        <p:txBody>
          <a:bodyPr wrap="square" rtlCol="0">
            <a:spAutoFit/>
          </a:bodyPr>
          <a:lstStyle/>
          <a:p>
            <a:r>
              <a:rPr lang="es-ES" dirty="0" smtClean="0"/>
              <a:t>*En el camino de casa al trabajo y del trabajo a casa. No se puede romper el “nexo causal”</a:t>
            </a:r>
            <a:endParaRPr lang="es-ES" dirty="0"/>
          </a:p>
        </p:txBody>
      </p:sp>
    </p:spTree>
    <p:extLst>
      <p:ext uri="{BB962C8B-B14F-4D97-AF65-F5344CB8AC3E}">
        <p14:creationId xmlns:p14="http://schemas.microsoft.com/office/powerpoint/2010/main" val="208381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96" y="380775"/>
            <a:ext cx="8476079" cy="692977"/>
          </a:xfrm>
        </p:spPr>
        <p:txBody>
          <a:bodyPr>
            <a:normAutofit/>
          </a:bodyPr>
          <a:lstStyle/>
          <a:p>
            <a:r>
              <a:rPr lang="es-ES" sz="2800" b="1" dirty="0">
                <a:solidFill>
                  <a:schemeClr val="accent2">
                    <a:lumMod val="75000"/>
                  </a:schemeClr>
                </a:solidFill>
              </a:rPr>
              <a:t>A.- CÁLCULO DE IT POR CONTINGENCIAS COMUNES</a:t>
            </a:r>
          </a:p>
        </p:txBody>
      </p:sp>
      <p:graphicFrame>
        <p:nvGraphicFramePr>
          <p:cNvPr id="7" name="Tabla 6"/>
          <p:cNvGraphicFramePr>
            <a:graphicFrameLocks noGrp="1"/>
          </p:cNvGraphicFramePr>
          <p:nvPr>
            <p:extLst>
              <p:ext uri="{D42A27DB-BD31-4B8C-83A1-F6EECF244321}">
                <p14:modId xmlns:p14="http://schemas.microsoft.com/office/powerpoint/2010/main" val="2149805119"/>
              </p:ext>
            </p:extLst>
          </p:nvPr>
        </p:nvGraphicFramePr>
        <p:xfrm>
          <a:off x="5438775" y="3733769"/>
          <a:ext cx="5859945" cy="2841821"/>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983879">
                  <a:extLst>
                    <a:ext uri="{9D8B030D-6E8A-4147-A177-3AD203B41FA5}">
                      <a16:colId xmlns:a16="http://schemas.microsoft.com/office/drawing/2014/main" val="159596879"/>
                    </a:ext>
                  </a:extLst>
                </a:gridCol>
                <a:gridCol w="1983879">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gridSpan="3">
                  <a:txBody>
                    <a:bodyPr/>
                    <a:lstStyle/>
                    <a:p>
                      <a:pPr algn="ctr"/>
                      <a:r>
                        <a:rPr lang="es-ES" sz="1400" dirty="0"/>
                        <a:t>PRESTACIÓN POR ENFERMEDAD</a:t>
                      </a:r>
                      <a:r>
                        <a:rPr lang="es-ES" sz="1400" baseline="0" dirty="0"/>
                        <a:t> COMÚN O ACCIDENTE NO LABORAL</a:t>
                      </a:r>
                      <a:endParaRPr lang="es-ES" sz="1400" dirty="0"/>
                    </a:p>
                  </a:txBody>
                  <a:tcPr/>
                </a:tc>
                <a:tc hMerge="1">
                  <a:txBody>
                    <a:bodyPr/>
                    <a:lstStyle/>
                    <a:p>
                      <a:endParaRPr lang="es-ES" dirty="0"/>
                    </a:p>
                  </a:txBody>
                  <a:tcPr/>
                </a:tc>
                <a:tc hMerge="1">
                  <a:txBody>
                    <a:bodyPr/>
                    <a:lstStyle/>
                    <a:p>
                      <a:pPr algn="ctr"/>
                      <a:endParaRPr lang="es-ES" dirty="0"/>
                    </a:p>
                  </a:txBody>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a:t>
                      </a:r>
                      <a:endParaRPr lang="es-ES" sz="1400" dirty="0"/>
                    </a:p>
                  </a:txBody>
                  <a:tcPr/>
                </a:tc>
                <a:tc gridSpan="2">
                  <a:txBody>
                    <a:bodyPr/>
                    <a:lstStyle/>
                    <a:p>
                      <a:pPr algn="ctr"/>
                      <a:r>
                        <a:rPr lang="es-ES" sz="1400" dirty="0"/>
                        <a:t>No</a:t>
                      </a:r>
                      <a:r>
                        <a:rPr lang="es-ES" sz="1400" baseline="0" dirty="0"/>
                        <a:t> se cobra</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a:t>
                      </a:r>
                    </a:p>
                  </a:txBody>
                  <a:tcPr anchor="ctr"/>
                </a:tc>
                <a:tc>
                  <a:txBody>
                    <a:bodyPr/>
                    <a:lstStyle/>
                    <a:p>
                      <a:pPr algn="ctr"/>
                      <a:r>
                        <a:rPr lang="es-ES" sz="1400" dirty="0"/>
                        <a:t>60 % de</a:t>
                      </a:r>
                      <a:r>
                        <a:rPr lang="es-ES" sz="1400" baseline="0" dirty="0"/>
                        <a:t> la </a:t>
                      </a:r>
                      <a:r>
                        <a:rPr lang="es-ES" sz="1400" baseline="0" dirty="0" smtClean="0">
                          <a:solidFill>
                            <a:schemeClr val="accent2"/>
                          </a:solidFill>
                        </a:rPr>
                        <a:t>Base Reguladora</a:t>
                      </a:r>
                      <a:endParaRPr lang="es-ES" sz="1400" dirty="0">
                        <a:solidFill>
                          <a:schemeClr val="accent2"/>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endParaRPr lang="es-ES" sz="1400" dirty="0"/>
                    </a:p>
                  </a:txBody>
                  <a:tcPr/>
                </a:tc>
                <a:tc>
                  <a:txBody>
                    <a:bodyPr/>
                    <a:lstStyle/>
                    <a:p>
                      <a:pPr algn="ctr"/>
                      <a:r>
                        <a:rPr lang="es-ES" sz="1400" dirty="0"/>
                        <a:t>60 % de la BR</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algn="ctr"/>
                      <a:r>
                        <a:rPr lang="es-ES" sz="1400" dirty="0"/>
                        <a:t>75% de</a:t>
                      </a:r>
                      <a:r>
                        <a:rPr lang="es-ES" sz="1400" baseline="0" dirty="0"/>
                        <a:t> la BR</a:t>
                      </a: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FA30F19-3DC2-4CC7-AE1B-B4EC34D1A810}"/>
                  </a:ext>
                </a:extLst>
              </p:cNvPr>
              <p:cNvSpPr txBox="1"/>
              <p:nvPr/>
            </p:nvSpPr>
            <p:spPr>
              <a:xfrm>
                <a:off x="2705099" y="1635310"/>
                <a:ext cx="8234449" cy="619272"/>
              </a:xfrm>
              <a:prstGeom prst="rect">
                <a:avLst/>
              </a:prstGeom>
              <a:noFill/>
              <a:ln w="57150">
                <a:solidFill>
                  <a:srgbClr val="00B0F0"/>
                </a:solidFill>
              </a:ln>
            </p:spPr>
            <p:txBody>
              <a:bodyPr wrap="square" rtlCol="0">
                <a:spAutoFit/>
              </a:bodyPr>
              <a:lstStyle/>
              <a:p>
                <a:pPr>
                  <a:lnSpc>
                    <a:spcPct val="200000"/>
                  </a:lnSpc>
                </a:pPr>
                <a14:m>
                  <m:oMath xmlns:m="http://schemas.openxmlformats.org/officeDocument/2006/math">
                    <m:r>
                      <a:rPr lang="es-ES" sz="1200" i="1" smtClean="0">
                        <a:latin typeface="Cambria Math" panose="02040503050406030204" pitchFamily="18" charset="0"/>
                      </a:rPr>
                      <m:t>=</m:t>
                    </m:r>
                    <m:f>
                      <m:fPr>
                        <m:ctrlPr>
                          <a:rPr lang="es-ES" sz="1200" i="1" smtClean="0">
                            <a:latin typeface="Cambria Math" panose="02040503050406030204" pitchFamily="18" charset="0"/>
                          </a:rPr>
                        </m:ctrlPr>
                      </m:fPr>
                      <m:num>
                        <m:r>
                          <a:rPr lang="es-ES" sz="1200" b="0" i="1" smtClean="0">
                            <a:latin typeface="Cambria Math" panose="02040503050406030204" pitchFamily="18" charset="0"/>
                          </a:rPr>
                          <m:t>𝐵𝐴𝑆𝐸</m:t>
                        </m:r>
                        <m:r>
                          <a:rPr lang="es-ES" sz="1200" b="0" i="1" smtClean="0">
                            <a:latin typeface="Cambria Math" panose="02040503050406030204" pitchFamily="18" charset="0"/>
                          </a:rPr>
                          <m:t> </m:t>
                        </m:r>
                        <m:r>
                          <a:rPr lang="es-ES" sz="1200" b="0" i="1" smtClean="0">
                            <a:latin typeface="Cambria Math" panose="02040503050406030204" pitchFamily="18" charset="0"/>
                          </a:rPr>
                          <m:t>𝐷𝐸</m:t>
                        </m:r>
                        <m:r>
                          <a:rPr lang="es-ES" sz="1200" b="0" i="1" smtClean="0">
                            <a:latin typeface="Cambria Math" panose="02040503050406030204" pitchFamily="18" charset="0"/>
                          </a:rPr>
                          <m:t> </m:t>
                        </m:r>
                        <m:r>
                          <a:rPr lang="es-ES" sz="1200" b="0" i="1" smtClean="0">
                            <a:latin typeface="Cambria Math" panose="02040503050406030204" pitchFamily="18" charset="0"/>
                          </a:rPr>
                          <m:t>𝐶𝑂𝑁𝑇𝐼𝑁𝐺𝐸𝑁𝐼𝐶𝐴𝑆</m:t>
                        </m:r>
                        <m:r>
                          <a:rPr lang="es-ES" sz="1200" b="0" i="1" smtClean="0">
                            <a:latin typeface="Cambria Math" panose="02040503050406030204" pitchFamily="18" charset="0"/>
                          </a:rPr>
                          <m:t> </m:t>
                        </m:r>
                        <m:r>
                          <a:rPr lang="es-ES" sz="1200" b="0" i="1" smtClean="0">
                            <a:latin typeface="Cambria Math" panose="02040503050406030204" pitchFamily="18" charset="0"/>
                          </a:rPr>
                          <m:t>𝐶𝑂𝑀𝑈𝑁𝐸𝑆</m:t>
                        </m:r>
                        <m:r>
                          <a:rPr lang="es-ES" sz="1200" b="0" i="1" smtClean="0">
                            <a:latin typeface="Cambria Math" panose="02040503050406030204" pitchFamily="18" charset="0"/>
                          </a:rPr>
                          <m:t> </m:t>
                        </m:r>
                        <m:r>
                          <a:rPr lang="es-ES" sz="1200" b="0" i="1" smtClean="0">
                            <a:latin typeface="Cambria Math" panose="02040503050406030204" pitchFamily="18" charset="0"/>
                          </a:rPr>
                          <m:t>𝐷𝐸𝐿</m:t>
                        </m:r>
                        <m:r>
                          <a:rPr lang="es-ES" sz="1200" b="0" i="1" smtClean="0">
                            <a:latin typeface="Cambria Math" panose="02040503050406030204" pitchFamily="18" charset="0"/>
                          </a:rPr>
                          <m:t> </m:t>
                        </m:r>
                        <m:r>
                          <a:rPr lang="es-ES" sz="1200" b="0" i="1" smtClean="0">
                            <a:latin typeface="Cambria Math" panose="02040503050406030204" pitchFamily="18" charset="0"/>
                          </a:rPr>
                          <m:t>𝑀𝐸𝑆</m:t>
                        </m:r>
                        <m:r>
                          <a:rPr lang="es-ES" sz="1200" b="0" i="1" smtClean="0">
                            <a:latin typeface="Cambria Math" panose="02040503050406030204" pitchFamily="18" charset="0"/>
                          </a:rPr>
                          <m:t> </m:t>
                        </m:r>
                        <m:r>
                          <a:rPr lang="es-ES" sz="1200" b="0" i="1" smtClean="0">
                            <a:latin typeface="Cambria Math" panose="02040503050406030204" pitchFamily="18" charset="0"/>
                          </a:rPr>
                          <m:t>𝐴𝑁𝑇𝐸𝑅𝐼𝑂𝑅</m:t>
                        </m:r>
                        <m:r>
                          <a:rPr lang="es-ES" sz="1200" b="0" i="1" smtClean="0">
                            <a:latin typeface="Cambria Math" panose="02040503050406030204" pitchFamily="18" charset="0"/>
                          </a:rPr>
                          <m:t> </m:t>
                        </m:r>
                        <m:r>
                          <a:rPr lang="es-ES" sz="1200" b="0" i="1" smtClean="0">
                            <a:latin typeface="Cambria Math" panose="02040503050406030204" pitchFamily="18" charset="0"/>
                          </a:rPr>
                          <m:t>𝐴</m:t>
                        </m:r>
                        <m:r>
                          <a:rPr lang="es-ES" sz="1200" b="0" i="1" smtClean="0">
                            <a:latin typeface="Cambria Math" panose="02040503050406030204" pitchFamily="18" charset="0"/>
                          </a:rPr>
                          <m:t> </m:t>
                        </m:r>
                        <m:r>
                          <a:rPr lang="es-ES" sz="1200" b="0" i="1" smtClean="0">
                            <a:latin typeface="Cambria Math" panose="02040503050406030204" pitchFamily="18" charset="0"/>
                          </a:rPr>
                          <m:t>𝐿𝐴</m:t>
                        </m:r>
                        <m:r>
                          <a:rPr lang="es-ES" sz="1200" b="0" i="1" smtClean="0">
                            <a:latin typeface="Cambria Math" panose="02040503050406030204" pitchFamily="18" charset="0"/>
                          </a:rPr>
                          <m:t> </m:t>
                        </m:r>
                        <m:r>
                          <a:rPr lang="es-ES" sz="1200" b="0" i="1" smtClean="0">
                            <a:latin typeface="Cambria Math" panose="02040503050406030204" pitchFamily="18" charset="0"/>
                          </a:rPr>
                          <m:t>𝐵𝐴𝐽𝐴</m:t>
                        </m:r>
                      </m:num>
                      <m:den>
                        <m:r>
                          <a:rPr lang="es-ES" sz="1200" b="0" i="1" smtClean="0">
                            <a:latin typeface="Cambria Math" panose="02040503050406030204" pitchFamily="18" charset="0"/>
                          </a:rPr>
                          <m:t>30 </m:t>
                        </m:r>
                      </m:den>
                    </m:f>
                  </m:oMath>
                </a14:m>
                <a:r>
                  <a:rPr lang="es-ES" sz="1200" dirty="0" smtClean="0"/>
                  <a:t>= €/día</a:t>
                </a:r>
                <a:endParaRPr lang="es-ES" sz="1200" dirty="0"/>
              </a:p>
            </p:txBody>
          </p:sp>
        </mc:Choice>
        <mc:Fallback xmlns="">
          <p:sp>
            <p:nvSpPr>
              <p:cNvPr id="5" name="CuadroTexto 4">
                <a:extLst>
                  <a:ext uri="{FF2B5EF4-FFF2-40B4-BE49-F238E27FC236}">
                    <a16:creationId xmlns:a16="http://schemas.microsoft.com/office/drawing/2014/main" id="{DFA30F19-3DC2-4CC7-AE1B-B4EC34D1A810}"/>
                  </a:ext>
                </a:extLst>
              </p:cNvPr>
              <p:cNvSpPr txBox="1">
                <a:spLocks noRot="1" noChangeAspect="1" noMove="1" noResize="1" noEditPoints="1" noAdjustHandles="1" noChangeArrowheads="1" noChangeShapeType="1" noTextEdit="1"/>
              </p:cNvSpPr>
              <p:nvPr/>
            </p:nvSpPr>
            <p:spPr>
              <a:xfrm>
                <a:off x="2705099" y="1635310"/>
                <a:ext cx="8234449" cy="619272"/>
              </a:xfrm>
              <a:prstGeom prst="rect">
                <a:avLst/>
              </a:prstGeom>
              <a:blipFill>
                <a:blip r:embed="rId2"/>
                <a:stretch>
                  <a:fillRect/>
                </a:stretch>
              </a:blipFill>
              <a:ln w="57150">
                <a:solidFill>
                  <a:srgbClr val="00B0F0"/>
                </a:solidFill>
              </a:ln>
            </p:spPr>
            <p:txBody>
              <a:bodyPr/>
              <a:lstStyle/>
              <a:p>
                <a:r>
                  <a:rPr lang="es-ES">
                    <a:noFill/>
                  </a:rPr>
                  <a:t> </a:t>
                </a:r>
              </a:p>
            </p:txBody>
          </p:sp>
        </mc:Fallback>
      </mc:AlternateContent>
      <p:sp>
        <p:nvSpPr>
          <p:cNvPr id="6" name="CuadroTexto 5">
            <a:extLst>
              <a:ext uri="{FF2B5EF4-FFF2-40B4-BE49-F238E27FC236}">
                <a16:creationId xmlns:a16="http://schemas.microsoft.com/office/drawing/2014/main" id="{8BDF1031-ACA4-4869-AE2C-B5C100355C28}"/>
              </a:ext>
            </a:extLst>
          </p:cNvPr>
          <p:cNvSpPr txBox="1"/>
          <p:nvPr/>
        </p:nvSpPr>
        <p:spPr>
          <a:xfrm>
            <a:off x="419751" y="1232236"/>
            <a:ext cx="2306089" cy="1477328"/>
          </a:xfrm>
          <a:prstGeom prst="rect">
            <a:avLst/>
          </a:prstGeom>
          <a:noFill/>
        </p:spPr>
        <p:txBody>
          <a:bodyPr wrap="square" rtlCol="0">
            <a:spAutoFit/>
          </a:bodyPr>
          <a:lstStyle/>
          <a:p>
            <a:pPr algn="ctr"/>
            <a:r>
              <a:rPr lang="es-ES" b="1" dirty="0"/>
              <a:t>1.- Base </a:t>
            </a:r>
            <a:r>
              <a:rPr lang="es-ES" b="1" dirty="0" smtClean="0"/>
              <a:t>reguladora cantidad diaria en € </a:t>
            </a:r>
            <a:r>
              <a:rPr lang="es-ES" b="1" dirty="0" smtClean="0">
                <a:solidFill>
                  <a:schemeClr val="accent2"/>
                </a:solidFill>
              </a:rPr>
              <a:t>que sirve de base para el cálculo de las prestaciones:</a:t>
            </a:r>
            <a:endParaRPr lang="es-ES" b="1" dirty="0">
              <a:solidFill>
                <a:schemeClr val="accent2"/>
              </a:solidFill>
            </a:endParaRPr>
          </a:p>
        </p:txBody>
      </p:sp>
      <p:graphicFrame>
        <p:nvGraphicFramePr>
          <p:cNvPr id="3" name="Tabla 3">
            <a:extLst>
              <a:ext uri="{FF2B5EF4-FFF2-40B4-BE49-F238E27FC236}">
                <a16:creationId xmlns:a16="http://schemas.microsoft.com/office/drawing/2014/main" id="{F562BB70-3634-429C-82DD-CA6518BE1A71}"/>
              </a:ext>
            </a:extLst>
          </p:cNvPr>
          <p:cNvGraphicFramePr>
            <a:graphicFrameLocks noGrp="1"/>
          </p:cNvGraphicFramePr>
          <p:nvPr>
            <p:extLst>
              <p:ext uri="{D42A27DB-BD31-4B8C-83A1-F6EECF244321}">
                <p14:modId xmlns:p14="http://schemas.microsoft.com/office/powerpoint/2010/main" val="2086948164"/>
              </p:ext>
            </p:extLst>
          </p:nvPr>
        </p:nvGraphicFramePr>
        <p:xfrm>
          <a:off x="574675" y="3028130"/>
          <a:ext cx="3482976" cy="2468880"/>
        </p:xfrm>
        <a:graphic>
          <a:graphicData uri="http://schemas.openxmlformats.org/drawingml/2006/table">
            <a:tbl>
              <a:tblPr firstRow="1" bandRow="1">
                <a:tableStyleId>{C4B1156A-380E-4F78-BDF5-A606A8083BF9}</a:tableStyleId>
              </a:tblPr>
              <a:tblGrid>
                <a:gridCol w="497568">
                  <a:extLst>
                    <a:ext uri="{9D8B030D-6E8A-4147-A177-3AD203B41FA5}">
                      <a16:colId xmlns:a16="http://schemas.microsoft.com/office/drawing/2014/main" val="1560375298"/>
                    </a:ext>
                  </a:extLst>
                </a:gridCol>
                <a:gridCol w="497568">
                  <a:extLst>
                    <a:ext uri="{9D8B030D-6E8A-4147-A177-3AD203B41FA5}">
                      <a16:colId xmlns:a16="http://schemas.microsoft.com/office/drawing/2014/main" val="1533286170"/>
                    </a:ext>
                  </a:extLst>
                </a:gridCol>
                <a:gridCol w="497568">
                  <a:extLst>
                    <a:ext uri="{9D8B030D-6E8A-4147-A177-3AD203B41FA5}">
                      <a16:colId xmlns:a16="http://schemas.microsoft.com/office/drawing/2014/main" val="546728234"/>
                    </a:ext>
                  </a:extLst>
                </a:gridCol>
                <a:gridCol w="497568">
                  <a:extLst>
                    <a:ext uri="{9D8B030D-6E8A-4147-A177-3AD203B41FA5}">
                      <a16:colId xmlns:a16="http://schemas.microsoft.com/office/drawing/2014/main" val="2995382892"/>
                    </a:ext>
                  </a:extLst>
                </a:gridCol>
                <a:gridCol w="497568">
                  <a:extLst>
                    <a:ext uri="{9D8B030D-6E8A-4147-A177-3AD203B41FA5}">
                      <a16:colId xmlns:a16="http://schemas.microsoft.com/office/drawing/2014/main" val="3299873454"/>
                    </a:ext>
                  </a:extLst>
                </a:gridCol>
                <a:gridCol w="497568">
                  <a:extLst>
                    <a:ext uri="{9D8B030D-6E8A-4147-A177-3AD203B41FA5}">
                      <a16:colId xmlns:a16="http://schemas.microsoft.com/office/drawing/2014/main" val="1226004305"/>
                    </a:ext>
                  </a:extLst>
                </a:gridCol>
                <a:gridCol w="497568">
                  <a:extLst>
                    <a:ext uri="{9D8B030D-6E8A-4147-A177-3AD203B41FA5}">
                      <a16:colId xmlns:a16="http://schemas.microsoft.com/office/drawing/2014/main" val="3509304257"/>
                    </a:ext>
                  </a:extLst>
                </a:gridCol>
              </a:tblGrid>
              <a:tr h="346983">
                <a:tc gridSpan="7">
                  <a:txBody>
                    <a:bodyPr/>
                    <a:lstStyle/>
                    <a:p>
                      <a:r>
                        <a:rPr lang="es-ES" dirty="0"/>
                        <a:t>2.- ¿cuántos días estará de </a:t>
                      </a:r>
                      <a:r>
                        <a:rPr lang="es-ES" dirty="0" smtClean="0"/>
                        <a:t>baja?</a:t>
                      </a:r>
                    </a:p>
                    <a:p>
                      <a:r>
                        <a:rPr lang="es-ES" dirty="0" smtClean="0">
                          <a:solidFill>
                            <a:schemeClr val="accent2"/>
                          </a:solidFill>
                        </a:rPr>
                        <a:t>El primer día cuenta</a:t>
                      </a:r>
                      <a:endParaRPr lang="es-ES" dirty="0">
                        <a:solidFill>
                          <a:schemeClr val="accent2"/>
                        </a:solidFill>
                      </a:endParaRPr>
                    </a:p>
                  </a:txBody>
                  <a:tcPr>
                    <a:solidFill>
                      <a:schemeClr val="bg1"/>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728761817"/>
                  </a:ext>
                </a:extLst>
              </a:tr>
              <a:tr h="346983">
                <a:tc>
                  <a:txBody>
                    <a:bodyPr/>
                    <a:lstStyle/>
                    <a:p>
                      <a:r>
                        <a:rPr lang="es-ES" dirty="0"/>
                        <a:t>1</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5</a:t>
                      </a:r>
                    </a:p>
                  </a:txBody>
                  <a:tcPr/>
                </a:tc>
                <a:tc>
                  <a:txBody>
                    <a:bodyPr/>
                    <a:lstStyle/>
                    <a:p>
                      <a:r>
                        <a:rPr lang="es-ES" dirty="0"/>
                        <a:t>6</a:t>
                      </a:r>
                    </a:p>
                  </a:txBody>
                  <a:tcPr/>
                </a:tc>
                <a:tc>
                  <a:txBody>
                    <a:bodyPr/>
                    <a:lstStyle/>
                    <a:p>
                      <a:r>
                        <a:rPr lang="es-ES" dirty="0"/>
                        <a:t>7</a:t>
                      </a:r>
                    </a:p>
                  </a:txBody>
                  <a:tcPr/>
                </a:tc>
                <a:extLst>
                  <a:ext uri="{0D108BD9-81ED-4DB2-BD59-A6C34878D82A}">
                    <a16:rowId xmlns:a16="http://schemas.microsoft.com/office/drawing/2014/main" val="2286598018"/>
                  </a:ext>
                </a:extLst>
              </a:tr>
              <a:tr h="346983">
                <a:tc>
                  <a:txBody>
                    <a:bodyPr/>
                    <a:lstStyle/>
                    <a:p>
                      <a:r>
                        <a:rPr lang="es-ES" dirty="0"/>
                        <a:t>8</a:t>
                      </a:r>
                    </a:p>
                  </a:txBody>
                  <a:tcPr/>
                </a:tc>
                <a:tc>
                  <a:txBody>
                    <a:bodyPr/>
                    <a:lstStyle/>
                    <a:p>
                      <a:r>
                        <a:rPr lang="es-ES" dirty="0"/>
                        <a:t>9</a:t>
                      </a:r>
                    </a:p>
                  </a:txBody>
                  <a:tcPr/>
                </a:tc>
                <a:tc>
                  <a:txBody>
                    <a:bodyPr/>
                    <a:lstStyle/>
                    <a:p>
                      <a:r>
                        <a:rPr lang="es-ES" dirty="0"/>
                        <a:t>10</a:t>
                      </a:r>
                    </a:p>
                  </a:txBody>
                  <a:tcPr/>
                </a:tc>
                <a:tc>
                  <a:txBody>
                    <a:bodyPr/>
                    <a:lstStyle/>
                    <a:p>
                      <a:r>
                        <a:rPr lang="es-ES" dirty="0"/>
                        <a:t>11</a:t>
                      </a:r>
                    </a:p>
                  </a:txBody>
                  <a:tcPr/>
                </a:tc>
                <a:tc>
                  <a:txBody>
                    <a:bodyPr/>
                    <a:lstStyle/>
                    <a:p>
                      <a:r>
                        <a:rPr lang="es-ES" dirty="0"/>
                        <a:t>12</a:t>
                      </a:r>
                    </a:p>
                  </a:txBody>
                  <a:tcPr/>
                </a:tc>
                <a:tc>
                  <a:txBody>
                    <a:bodyPr/>
                    <a:lstStyle/>
                    <a:p>
                      <a:r>
                        <a:rPr lang="es-ES" dirty="0"/>
                        <a:t>13</a:t>
                      </a:r>
                    </a:p>
                  </a:txBody>
                  <a:tcPr/>
                </a:tc>
                <a:tc>
                  <a:txBody>
                    <a:bodyPr/>
                    <a:lstStyle/>
                    <a:p>
                      <a:r>
                        <a:rPr lang="es-ES" dirty="0"/>
                        <a:t>14</a:t>
                      </a:r>
                    </a:p>
                  </a:txBody>
                  <a:tcPr/>
                </a:tc>
                <a:extLst>
                  <a:ext uri="{0D108BD9-81ED-4DB2-BD59-A6C34878D82A}">
                    <a16:rowId xmlns:a16="http://schemas.microsoft.com/office/drawing/2014/main" val="3963113328"/>
                  </a:ext>
                </a:extLst>
              </a:tr>
              <a:tr h="346983">
                <a:tc>
                  <a:txBody>
                    <a:bodyPr/>
                    <a:lstStyle/>
                    <a:p>
                      <a:r>
                        <a:rPr lang="es-ES" dirty="0"/>
                        <a:t>15</a:t>
                      </a:r>
                    </a:p>
                  </a:txBody>
                  <a:tcPr/>
                </a:tc>
                <a:tc>
                  <a:txBody>
                    <a:bodyPr/>
                    <a:lstStyle/>
                    <a:p>
                      <a:r>
                        <a:rPr lang="es-ES" dirty="0"/>
                        <a:t>16</a:t>
                      </a:r>
                    </a:p>
                  </a:txBody>
                  <a:tcPr/>
                </a:tc>
                <a:tc>
                  <a:txBody>
                    <a:bodyPr/>
                    <a:lstStyle/>
                    <a:p>
                      <a:r>
                        <a:rPr lang="es-ES" dirty="0"/>
                        <a:t>17</a:t>
                      </a:r>
                    </a:p>
                  </a:txBody>
                  <a:tcPr/>
                </a:tc>
                <a:tc>
                  <a:txBody>
                    <a:bodyPr/>
                    <a:lstStyle/>
                    <a:p>
                      <a:r>
                        <a:rPr lang="es-ES" dirty="0"/>
                        <a:t>18</a:t>
                      </a:r>
                    </a:p>
                  </a:txBody>
                  <a:tcPr/>
                </a:tc>
                <a:tc>
                  <a:txBody>
                    <a:bodyPr/>
                    <a:lstStyle/>
                    <a:p>
                      <a:r>
                        <a:rPr lang="es-ES" dirty="0"/>
                        <a:t>19</a:t>
                      </a:r>
                    </a:p>
                  </a:txBody>
                  <a:tcPr/>
                </a:tc>
                <a:tc>
                  <a:txBody>
                    <a:bodyPr/>
                    <a:lstStyle/>
                    <a:p>
                      <a:r>
                        <a:rPr lang="es-ES" dirty="0"/>
                        <a:t>20</a:t>
                      </a:r>
                    </a:p>
                  </a:txBody>
                  <a:tcPr/>
                </a:tc>
                <a:tc>
                  <a:txBody>
                    <a:bodyPr/>
                    <a:lstStyle/>
                    <a:p>
                      <a:r>
                        <a:rPr lang="es-ES" dirty="0"/>
                        <a:t>21</a:t>
                      </a:r>
                    </a:p>
                  </a:txBody>
                  <a:tcPr/>
                </a:tc>
                <a:extLst>
                  <a:ext uri="{0D108BD9-81ED-4DB2-BD59-A6C34878D82A}">
                    <a16:rowId xmlns:a16="http://schemas.microsoft.com/office/drawing/2014/main" val="2141766559"/>
                  </a:ext>
                </a:extLst>
              </a:tr>
              <a:tr h="346983">
                <a:tc>
                  <a:txBody>
                    <a:bodyPr/>
                    <a:lstStyle/>
                    <a:p>
                      <a:r>
                        <a:rPr lang="es-ES" dirty="0"/>
                        <a:t>22</a:t>
                      </a:r>
                    </a:p>
                  </a:txBody>
                  <a:tcPr/>
                </a:tc>
                <a:tc>
                  <a:txBody>
                    <a:bodyPr/>
                    <a:lstStyle/>
                    <a:p>
                      <a:r>
                        <a:rPr lang="es-ES" dirty="0"/>
                        <a:t>23</a:t>
                      </a:r>
                    </a:p>
                  </a:txBody>
                  <a:tcPr/>
                </a:tc>
                <a:tc>
                  <a:txBody>
                    <a:bodyPr/>
                    <a:lstStyle/>
                    <a:p>
                      <a:r>
                        <a:rPr lang="es-ES" dirty="0"/>
                        <a:t>24</a:t>
                      </a:r>
                    </a:p>
                  </a:txBody>
                  <a:tcPr/>
                </a:tc>
                <a:tc>
                  <a:txBody>
                    <a:bodyPr/>
                    <a:lstStyle/>
                    <a:p>
                      <a:r>
                        <a:rPr lang="es-ES" dirty="0"/>
                        <a:t>25</a:t>
                      </a:r>
                    </a:p>
                  </a:txBody>
                  <a:tcPr/>
                </a:tc>
                <a:tc>
                  <a:txBody>
                    <a:bodyPr/>
                    <a:lstStyle/>
                    <a:p>
                      <a:r>
                        <a:rPr lang="es-ES" dirty="0"/>
                        <a:t>26</a:t>
                      </a:r>
                    </a:p>
                  </a:txBody>
                  <a:tcPr/>
                </a:tc>
                <a:tc>
                  <a:txBody>
                    <a:bodyPr/>
                    <a:lstStyle/>
                    <a:p>
                      <a:r>
                        <a:rPr lang="es-ES" dirty="0"/>
                        <a:t>27</a:t>
                      </a:r>
                    </a:p>
                  </a:txBody>
                  <a:tcPr/>
                </a:tc>
                <a:tc>
                  <a:txBody>
                    <a:bodyPr/>
                    <a:lstStyle/>
                    <a:p>
                      <a:r>
                        <a:rPr lang="es-ES" dirty="0"/>
                        <a:t>28</a:t>
                      </a:r>
                    </a:p>
                  </a:txBody>
                  <a:tcPr/>
                </a:tc>
                <a:extLst>
                  <a:ext uri="{0D108BD9-81ED-4DB2-BD59-A6C34878D82A}">
                    <a16:rowId xmlns:a16="http://schemas.microsoft.com/office/drawing/2014/main" val="4082833177"/>
                  </a:ext>
                </a:extLst>
              </a:tr>
              <a:tr h="346983">
                <a:tc>
                  <a:txBody>
                    <a:bodyPr/>
                    <a:lstStyle/>
                    <a:p>
                      <a:r>
                        <a:rPr lang="es-ES" dirty="0"/>
                        <a:t>29</a:t>
                      </a:r>
                    </a:p>
                  </a:txBody>
                  <a:tcPr/>
                </a:tc>
                <a:tc>
                  <a:txBody>
                    <a:bodyPr/>
                    <a:lstStyle/>
                    <a:p>
                      <a:r>
                        <a:rPr lang="es-ES" dirty="0"/>
                        <a:t>30</a:t>
                      </a:r>
                    </a:p>
                  </a:txBody>
                  <a:tcPr/>
                </a:tc>
                <a:tc>
                  <a:txBody>
                    <a:bodyPr/>
                    <a:lstStyle/>
                    <a:p>
                      <a:r>
                        <a:rPr lang="es-ES" dirty="0"/>
                        <a:t>31</a:t>
                      </a:r>
                    </a:p>
                  </a:txBody>
                  <a:tcPr/>
                </a:tc>
                <a:tc>
                  <a:txBody>
                    <a:bodyPr/>
                    <a:lstStyle/>
                    <a:p>
                      <a:endParaRPr lang="es-ES"/>
                    </a:p>
                  </a:txBody>
                  <a:tcPr/>
                </a:tc>
                <a:tc>
                  <a:txBody>
                    <a:bodyPr/>
                    <a:lstStyle/>
                    <a:p>
                      <a:endParaRPr lang="es-ES" dirty="0"/>
                    </a:p>
                  </a:txBody>
                  <a:tcPr/>
                </a:tc>
                <a:tc>
                  <a:txBody>
                    <a:bodyPr/>
                    <a:lstStyle/>
                    <a:p>
                      <a:endParaRPr lang="es-ES"/>
                    </a:p>
                  </a:txBody>
                  <a:tcPr/>
                </a:tc>
                <a:tc>
                  <a:txBody>
                    <a:bodyPr/>
                    <a:lstStyle/>
                    <a:p>
                      <a:endParaRPr lang="es-ES" dirty="0"/>
                    </a:p>
                  </a:txBody>
                  <a:tcPr/>
                </a:tc>
                <a:extLst>
                  <a:ext uri="{0D108BD9-81ED-4DB2-BD59-A6C34878D82A}">
                    <a16:rowId xmlns:a16="http://schemas.microsoft.com/office/drawing/2014/main" val="2505115571"/>
                  </a:ext>
                </a:extLst>
              </a:tr>
            </a:tbl>
          </a:graphicData>
        </a:graphic>
      </p:graphicFrame>
    </p:spTree>
    <p:extLst>
      <p:ext uri="{BB962C8B-B14F-4D97-AF65-F5344CB8AC3E}">
        <p14:creationId xmlns:p14="http://schemas.microsoft.com/office/powerpoint/2010/main" val="15711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C74C1C-EF2E-40CF-A712-656E694E67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464369-70FA-42AF-948F-80664CA7BF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48176E-454C-437C-B0FC-9B82FCF32B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604B49-AD5C-4590-B051-06C8222ECD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C552A98-EF7D-4D42-AB69-066B786AB5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5718450B-66CA-42C1-BF9F-EEA2224D6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35110" y="1186882"/>
            <a:ext cx="4235516" cy="4235516"/>
          </a:xfrm>
          <a:prstGeom prst="rect">
            <a:avLst/>
          </a:prstGeom>
        </p:spPr>
      </p:pic>
      <p:sp>
        <p:nvSpPr>
          <p:cNvPr id="20" name="CuadroTexto 4">
            <a:extLst>
              <a:ext uri="{FF2B5EF4-FFF2-40B4-BE49-F238E27FC236}">
                <a16:creationId xmlns:a16="http://schemas.microsoft.com/office/drawing/2014/main" id="{C7E21228-2DB3-42ED-B35F-E68E989EA698}"/>
              </a:ext>
            </a:extLst>
          </p:cNvPr>
          <p:cNvSpPr txBox="1"/>
          <p:nvPr/>
        </p:nvSpPr>
        <p:spPr>
          <a:xfrm>
            <a:off x="5766262" y="1438275"/>
            <a:ext cx="5837750" cy="4206069"/>
          </a:xfrm>
          <a:prstGeom prst="rect">
            <a:avLst/>
          </a:prstGeom>
        </p:spPr>
        <p:txBody>
          <a:bodyPr vert="horz" lIns="91440" tIns="45720" rIns="91440" bIns="45720" rtlCol="0" anchor="t">
            <a:normAutofit lnSpcReduction="10000"/>
          </a:bodyPr>
          <a:lstStyle/>
          <a:p>
            <a:pPr>
              <a:lnSpc>
                <a:spcPct val="150000"/>
              </a:lnSpc>
              <a:spcAft>
                <a:spcPts val="600"/>
              </a:spcAft>
            </a:pPr>
            <a:r>
              <a:rPr lang="es-ES" sz="1400" b="1" dirty="0"/>
              <a:t>ACTIVIDAD</a:t>
            </a:r>
          </a:p>
          <a:p>
            <a:pPr indent="-228600">
              <a:lnSpc>
                <a:spcPct val="150000"/>
              </a:lnSpc>
              <a:spcAft>
                <a:spcPts val="600"/>
              </a:spcAft>
              <a:buFont typeface="Arial" panose="020B0604020202020204" pitchFamily="34" charset="0"/>
              <a:buChar char="•"/>
            </a:pPr>
            <a:endParaRPr lang="es-ES" sz="1400" dirty="0"/>
          </a:p>
          <a:p>
            <a:pPr>
              <a:lnSpc>
                <a:spcPct val="150000"/>
              </a:lnSpc>
              <a:spcAft>
                <a:spcPts val="600"/>
              </a:spcAft>
            </a:pPr>
            <a:r>
              <a:rPr lang="es-ES" sz="1400" dirty="0"/>
              <a:t>Un trabajador sufrió un cólico nefrítico durante la noche del 3 de abril y fue ingresado el día 4 , día en que comenzó la baja. Permaneció de baja el resto del mes. Se trata de un trabajador con salario mensual, cuya base de cotización por contingencias comunes del mes anterior fue de 1.650,00 €</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b="1" dirty="0"/>
              <a:t>Calcula</a:t>
            </a:r>
            <a:r>
              <a:rPr lang="es-ES" sz="1400" dirty="0"/>
              <a:t>:</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r>
              <a:rPr lang="es-ES" sz="1400" dirty="0"/>
              <a:t>La base reguladora.</a:t>
            </a:r>
          </a:p>
          <a:p>
            <a:pPr indent="-228600">
              <a:lnSpc>
                <a:spcPct val="150000"/>
              </a:lnSpc>
              <a:spcAft>
                <a:spcPts val="600"/>
              </a:spcAft>
              <a:buFont typeface="Arial" panose="020B0604020202020204" pitchFamily="34" charset="0"/>
              <a:buChar char="•"/>
            </a:pPr>
            <a:r>
              <a:rPr lang="es-ES" sz="1400" dirty="0"/>
              <a:t>La prestación que recibirá el trabajador durante el mes de abril</a:t>
            </a:r>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a:p>
            <a:pPr indent="-228600">
              <a:lnSpc>
                <a:spcPct val="150000"/>
              </a:lnSpc>
              <a:spcAft>
                <a:spcPts val="600"/>
              </a:spcAft>
              <a:buFont typeface="Arial" panose="020B0604020202020204" pitchFamily="34" charset="0"/>
              <a:buChar char="•"/>
            </a:pPr>
            <a:endParaRPr lang="es-ES" sz="1400" dirty="0"/>
          </a:p>
        </p:txBody>
      </p:sp>
    </p:spTree>
    <p:extLst>
      <p:ext uri="{BB962C8B-B14F-4D97-AF65-F5344CB8AC3E}">
        <p14:creationId xmlns:p14="http://schemas.microsoft.com/office/powerpoint/2010/main" val="292509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000" y="333376"/>
            <a:ext cx="10673854" cy="6145562"/>
          </a:xfrm>
          <a:solidFill>
            <a:schemeClr val="bg1"/>
          </a:solidFill>
        </p:spPr>
        <p:txBody>
          <a:bodyPr/>
          <a:lstStyle/>
          <a:p>
            <a:pPr marL="0" indent="0" algn="ctr">
              <a:buNone/>
            </a:pPr>
            <a:r>
              <a:rPr lang="es-ES" b="1" dirty="0">
                <a:solidFill>
                  <a:schemeClr val="tx1"/>
                </a:solidFill>
              </a:rPr>
              <a:t>SOLUCIÓN</a:t>
            </a:r>
          </a:p>
          <a:p>
            <a:pPr marL="0" indent="0">
              <a:buNone/>
            </a:pPr>
            <a:r>
              <a:rPr lang="es-ES" dirty="0">
                <a:solidFill>
                  <a:schemeClr val="tx1"/>
                </a:solidFill>
              </a:rPr>
              <a:t>1.- </a:t>
            </a:r>
            <a:r>
              <a:rPr lang="es-ES" sz="2000" dirty="0">
                <a:solidFill>
                  <a:schemeClr val="tx1"/>
                </a:solidFill>
              </a:rPr>
              <a:t>Base reguladora = BCC / 30		1650/30 = 55 €</a:t>
            </a:r>
          </a:p>
          <a:p>
            <a:pPr marL="0" indent="0">
              <a:buNone/>
            </a:pPr>
            <a:endParaRPr lang="es-ES" sz="2000" dirty="0"/>
          </a:p>
          <a:p>
            <a:pPr marL="0" indent="0">
              <a:buNone/>
            </a:pPr>
            <a:endParaRPr lang="es-ES" dirty="0">
              <a:solidFill>
                <a:schemeClr val="tx1"/>
              </a:solidFill>
            </a:endParaRPr>
          </a:p>
          <a:p>
            <a:pPr marL="0" indent="0">
              <a:buNone/>
            </a:pPr>
            <a:endParaRPr lang="es-ES" dirty="0">
              <a:solidFill>
                <a:schemeClr val="tx1"/>
              </a:solidFill>
            </a:endParaRPr>
          </a:p>
          <a:p>
            <a:pPr marL="0" indent="0">
              <a:buNone/>
            </a:pPr>
            <a:endParaRPr lang="es-ES" dirty="0"/>
          </a:p>
          <a:p>
            <a:pPr marL="0" indent="0">
              <a:buNone/>
            </a:pPr>
            <a:endParaRPr lang="es-ES" dirty="0">
              <a:solidFill>
                <a:schemeClr val="tx1"/>
              </a:solidFill>
            </a:endParaRPr>
          </a:p>
          <a:p>
            <a:pPr marL="0" indent="0">
              <a:buNone/>
            </a:pPr>
            <a:endParaRPr lang="es-ES" dirty="0">
              <a:solidFill>
                <a:schemeClr val="tx1"/>
              </a:solidFill>
            </a:endParaRPr>
          </a:p>
        </p:txBody>
      </p:sp>
      <p:cxnSp>
        <p:nvCxnSpPr>
          <p:cNvPr id="5" name="Conector recto de flecha 4"/>
          <p:cNvCxnSpPr/>
          <p:nvPr/>
        </p:nvCxnSpPr>
        <p:spPr>
          <a:xfrm>
            <a:off x="4194755" y="1142585"/>
            <a:ext cx="4373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10020300" y="5933995"/>
            <a:ext cx="1526070" cy="371061"/>
          </a:xfrm>
          <a:prstGeom prst="rect">
            <a:avLst/>
          </a:prstGeom>
          <a:solidFill>
            <a:schemeClr val="accent6">
              <a:lumMod val="20000"/>
              <a:lumOff val="80000"/>
            </a:schemeClr>
          </a:solidFill>
          <a:ln w="57150">
            <a:solidFill>
              <a:schemeClr val="accent5">
                <a:lumMod val="75000"/>
              </a:schemeClr>
            </a:solidFill>
          </a:ln>
        </p:spPr>
        <p:txBody>
          <a:bodyPr wrap="square" rtlCol="0">
            <a:spAutoFit/>
          </a:bodyPr>
          <a:lstStyle/>
          <a:p>
            <a:pPr algn="ctr"/>
            <a:r>
              <a:rPr lang="es-ES" b="1" dirty="0"/>
              <a:t>849,75 €</a:t>
            </a:r>
          </a:p>
        </p:txBody>
      </p:sp>
      <p:pic>
        <p:nvPicPr>
          <p:cNvPr id="4" name="Imagen 3">
            <a:extLst>
              <a:ext uri="{FF2B5EF4-FFF2-40B4-BE49-F238E27FC236}">
                <a16:creationId xmlns:a16="http://schemas.microsoft.com/office/drawing/2014/main" id="{AF8B0B81-84F1-4AA2-8315-7E62EA481C1D}"/>
              </a:ext>
            </a:extLst>
          </p:cNvPr>
          <p:cNvPicPr>
            <a:picLocks noChangeAspect="1"/>
          </p:cNvPicPr>
          <p:nvPr/>
        </p:nvPicPr>
        <p:blipFill>
          <a:blip r:embed="rId2"/>
          <a:stretch>
            <a:fillRect/>
          </a:stretch>
        </p:blipFill>
        <p:spPr>
          <a:xfrm>
            <a:off x="464655" y="2389374"/>
            <a:ext cx="3930506" cy="2611223"/>
          </a:xfrm>
          <a:prstGeom prst="rect">
            <a:avLst/>
          </a:prstGeom>
        </p:spPr>
      </p:pic>
      <p:graphicFrame>
        <p:nvGraphicFramePr>
          <p:cNvPr id="9" name="Tabla 8">
            <a:extLst>
              <a:ext uri="{FF2B5EF4-FFF2-40B4-BE49-F238E27FC236}">
                <a16:creationId xmlns:a16="http://schemas.microsoft.com/office/drawing/2014/main" id="{05B6893F-DE58-47E1-BD92-241633BDFEC3}"/>
              </a:ext>
            </a:extLst>
          </p:cNvPr>
          <p:cNvGraphicFramePr>
            <a:graphicFrameLocks noGrp="1"/>
          </p:cNvGraphicFramePr>
          <p:nvPr>
            <p:extLst>
              <p:ext uri="{D42A27DB-BD31-4B8C-83A1-F6EECF244321}">
                <p14:modId xmlns:p14="http://schemas.microsoft.com/office/powerpoint/2010/main" val="2916204121"/>
              </p:ext>
            </p:extLst>
          </p:nvPr>
        </p:nvGraphicFramePr>
        <p:xfrm>
          <a:off x="5867400" y="2228819"/>
          <a:ext cx="5915657" cy="3298726"/>
        </p:xfrm>
        <a:graphic>
          <a:graphicData uri="http://schemas.openxmlformats.org/drawingml/2006/table">
            <a:tbl>
              <a:tblPr firstRow="1" bandRow="1">
                <a:tableStyleId>{22838BEF-8BB2-4498-84A7-C5851F593DF1}</a:tableStyleId>
              </a:tblPr>
              <a:tblGrid>
                <a:gridCol w="1892187">
                  <a:extLst>
                    <a:ext uri="{9D8B030D-6E8A-4147-A177-3AD203B41FA5}">
                      <a16:colId xmlns:a16="http://schemas.microsoft.com/office/drawing/2014/main" val="1371817043"/>
                    </a:ext>
                  </a:extLst>
                </a:gridCol>
                <a:gridCol w="1859225">
                  <a:extLst>
                    <a:ext uri="{9D8B030D-6E8A-4147-A177-3AD203B41FA5}">
                      <a16:colId xmlns:a16="http://schemas.microsoft.com/office/drawing/2014/main" val="159596879"/>
                    </a:ext>
                  </a:extLst>
                </a:gridCol>
                <a:gridCol w="2164245">
                  <a:extLst>
                    <a:ext uri="{9D8B030D-6E8A-4147-A177-3AD203B41FA5}">
                      <a16:colId xmlns:a16="http://schemas.microsoft.com/office/drawing/2014/main" val="1136419110"/>
                    </a:ext>
                  </a:extLst>
                </a:gridCol>
              </a:tblGrid>
              <a:tr h="408456">
                <a:tc gridSpan="3">
                  <a:txBody>
                    <a:bodyPr/>
                    <a:lstStyle/>
                    <a:p>
                      <a:pPr algn="ctr"/>
                      <a:r>
                        <a:rPr lang="es-ES" sz="1400" dirty="0">
                          <a:solidFill>
                            <a:schemeClr val="tx1"/>
                          </a:solidFill>
                        </a:rPr>
                        <a:t>3.- cálculo y pago de la prestación</a:t>
                      </a:r>
                    </a:p>
                  </a:txBody>
                  <a:tcPr>
                    <a:solidFill>
                      <a:schemeClr val="bg1"/>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1921102"/>
                  </a:ext>
                </a:extLst>
              </a:tr>
              <a:tr h="408456">
                <a:tc>
                  <a:txBody>
                    <a:bodyPr/>
                    <a:lstStyle/>
                    <a:p>
                      <a:pPr algn="ctr"/>
                      <a:r>
                        <a:rPr lang="es-ES" sz="1400" b="1" dirty="0">
                          <a:solidFill>
                            <a:schemeClr val="tx1"/>
                          </a:solidFill>
                        </a:rPr>
                        <a:t>DÍAS DE BAJA</a:t>
                      </a:r>
                    </a:p>
                  </a:txBody>
                  <a:tcPr>
                    <a:solidFill>
                      <a:schemeClr val="bg1"/>
                    </a:solidFill>
                  </a:tcPr>
                </a:tc>
                <a:tc>
                  <a:txBody>
                    <a:bodyPr/>
                    <a:lstStyle/>
                    <a:p>
                      <a:pPr algn="ctr"/>
                      <a:r>
                        <a:rPr lang="es-ES" sz="1400" b="1" dirty="0">
                          <a:solidFill>
                            <a:schemeClr val="tx1"/>
                          </a:solidFill>
                        </a:rPr>
                        <a:t>IMPORTE</a:t>
                      </a:r>
                    </a:p>
                  </a:txBody>
                  <a:tcPr>
                    <a:solidFill>
                      <a:schemeClr val="bg1"/>
                    </a:solidFill>
                  </a:tcPr>
                </a:tc>
                <a:tc>
                  <a:txBody>
                    <a:bodyPr/>
                    <a:lstStyle/>
                    <a:p>
                      <a:pPr algn="ctr"/>
                      <a:r>
                        <a:rPr lang="es-ES" sz="1400" b="1" dirty="0">
                          <a:solidFill>
                            <a:schemeClr val="tx1"/>
                          </a:solidFill>
                        </a:rPr>
                        <a:t>PAGADOR</a:t>
                      </a:r>
                    </a:p>
                  </a:txBody>
                  <a:tcPr>
                    <a:solidFill>
                      <a:schemeClr val="bg1"/>
                    </a:solidFill>
                  </a:tcPr>
                </a:tc>
                <a:extLst>
                  <a:ext uri="{0D108BD9-81ED-4DB2-BD59-A6C34878D82A}">
                    <a16:rowId xmlns:a16="http://schemas.microsoft.com/office/drawing/2014/main" val="1797298136"/>
                  </a:ext>
                </a:extLst>
              </a:tr>
              <a:tr h="585958">
                <a:tc>
                  <a:txBody>
                    <a:bodyPr/>
                    <a:lstStyle/>
                    <a:p>
                      <a:r>
                        <a:rPr lang="es-ES" sz="1400" dirty="0"/>
                        <a:t>DÍAS</a:t>
                      </a:r>
                      <a:r>
                        <a:rPr lang="es-ES" sz="1400" baseline="0" dirty="0"/>
                        <a:t> 1º, 2º Y 3º DE BAJA </a:t>
                      </a:r>
                      <a:r>
                        <a:rPr lang="es-ES" sz="1400" baseline="0" dirty="0">
                          <a:solidFill>
                            <a:srgbClr val="FF0000"/>
                          </a:solidFill>
                        </a:rPr>
                        <a:t>(4, 5 6 de abril)</a:t>
                      </a:r>
                      <a:endParaRPr lang="es-ES" sz="1400" dirty="0">
                        <a:solidFill>
                          <a:srgbClr val="FF0000"/>
                        </a:solidFill>
                      </a:endParaRPr>
                    </a:p>
                  </a:txBody>
                  <a:tcPr/>
                </a:tc>
                <a:tc gridSpan="2">
                  <a:txBody>
                    <a:bodyPr/>
                    <a:lstStyle/>
                    <a:p>
                      <a:pPr algn="ctr"/>
                      <a:r>
                        <a:rPr lang="es-ES" sz="1400" dirty="0"/>
                        <a:t>No</a:t>
                      </a:r>
                      <a:r>
                        <a:rPr lang="es-ES" sz="1400" baseline="0" dirty="0"/>
                        <a:t> se cobra= 0 €</a:t>
                      </a:r>
                      <a:endParaRPr lang="es-ES" sz="1400" dirty="0"/>
                    </a:p>
                  </a:txBody>
                  <a:tcPr/>
                </a:tc>
                <a:tc hMerge="1">
                  <a:txBody>
                    <a:bodyPr/>
                    <a:lstStyle/>
                    <a:p>
                      <a:pPr algn="ctr"/>
                      <a:endParaRPr lang="es-ES" dirty="0"/>
                    </a:p>
                  </a:txBody>
                  <a:tcPr/>
                </a:tc>
                <a:extLst>
                  <a:ext uri="{0D108BD9-81ED-4DB2-BD59-A6C34878D82A}">
                    <a16:rowId xmlns:a16="http://schemas.microsoft.com/office/drawing/2014/main" val="1971412887"/>
                  </a:ext>
                </a:extLst>
              </a:tr>
              <a:tr h="419795">
                <a:tc>
                  <a:txBody>
                    <a:bodyPr/>
                    <a:lstStyle/>
                    <a:p>
                      <a:pPr marL="0" lvl="0" indent="0">
                        <a:lnSpc>
                          <a:spcPct val="130000"/>
                        </a:lnSpc>
                        <a:buFont typeface="Arial" panose="020B0604020202020204" pitchFamily="34" charset="0"/>
                        <a:buNone/>
                      </a:pPr>
                      <a:r>
                        <a:rPr lang="es-ES" sz="1400" baseline="0" dirty="0"/>
                        <a:t>Del 4º al 15º (12 días) </a:t>
                      </a:r>
                      <a:r>
                        <a:rPr lang="es-ES" sz="1400" baseline="0" dirty="0">
                          <a:solidFill>
                            <a:srgbClr val="FF0000"/>
                          </a:solidFill>
                        </a:rPr>
                        <a:t>(7 al 18 de abril)</a:t>
                      </a:r>
                    </a:p>
                  </a:txBody>
                  <a:tcPr anchor="ctr"/>
                </a:tc>
                <a:tc>
                  <a:txBody>
                    <a:bodyPr/>
                    <a:lstStyle/>
                    <a:p>
                      <a:pPr algn="ctr"/>
                      <a:r>
                        <a:rPr lang="es-ES" sz="1400" dirty="0"/>
                        <a:t>60 % de</a:t>
                      </a:r>
                      <a:r>
                        <a:rPr lang="es-ES" sz="1400" baseline="0" dirty="0"/>
                        <a:t> la BR </a:t>
                      </a:r>
                      <a:r>
                        <a:rPr lang="es-ES" sz="1400" baseline="0" dirty="0">
                          <a:solidFill>
                            <a:srgbClr val="FF0000"/>
                          </a:solidFill>
                        </a:rPr>
                        <a:t>(55 € x12 días 0,60) = 396 €</a:t>
                      </a:r>
                      <a:endParaRPr lang="es-ES" sz="1400" dirty="0">
                        <a:solidFill>
                          <a:srgbClr val="FF0000"/>
                        </a:solidFill>
                      </a:endParaRPr>
                    </a:p>
                  </a:txBody>
                  <a:tcPr anchor="ctr"/>
                </a:tc>
                <a:tc>
                  <a:txBody>
                    <a:bodyPr/>
                    <a:lstStyle/>
                    <a:p>
                      <a:pPr algn="ctr"/>
                      <a:r>
                        <a:rPr lang="es-ES" sz="1400" dirty="0"/>
                        <a:t>Empresario</a:t>
                      </a:r>
                    </a:p>
                  </a:txBody>
                  <a:tcPr anchor="ctr"/>
                </a:tc>
                <a:extLst>
                  <a:ext uri="{0D108BD9-81ED-4DB2-BD59-A6C34878D82A}">
                    <a16:rowId xmlns:a16="http://schemas.microsoft.com/office/drawing/2014/main" val="3328076370"/>
                  </a:ext>
                </a:extLst>
              </a:tr>
              <a:tr h="33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Del 16 º al 20º (5 días)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aseline="0" dirty="0"/>
                        <a:t>(19 al 23 de </a:t>
                      </a:r>
                      <a:r>
                        <a:rPr lang="es-ES" sz="1400" baseline="0" dirty="0" smtClean="0"/>
                        <a:t>abril)</a:t>
                      </a:r>
                      <a:endParaRPr lang="es-ES" sz="1400" dirty="0"/>
                    </a:p>
                  </a:txBody>
                  <a:tcPr/>
                </a:tc>
                <a:tc>
                  <a:txBody>
                    <a:bodyPr/>
                    <a:lstStyle/>
                    <a:p>
                      <a:pPr algn="ctr"/>
                      <a:r>
                        <a:rPr lang="es-ES" sz="1400" dirty="0"/>
                        <a:t>60 % de la BR </a:t>
                      </a:r>
                      <a:r>
                        <a:rPr lang="es-ES" sz="1400" dirty="0">
                          <a:solidFill>
                            <a:srgbClr val="FF0000"/>
                          </a:solidFill>
                        </a:rPr>
                        <a:t>(55 €x 5 x 5) = 165 €</a:t>
                      </a:r>
                    </a:p>
                  </a:txBody>
                  <a:tcPr/>
                </a:tc>
                <a:tc rowSpan="2">
                  <a:txBody>
                    <a:bodyPr/>
                    <a:lstStyle/>
                    <a:p>
                      <a:pPr algn="ctr"/>
                      <a:r>
                        <a:rPr lang="es-ES" sz="1400" dirty="0"/>
                        <a:t>INSS</a:t>
                      </a:r>
                    </a:p>
                  </a:txBody>
                  <a:tcPr anchor="ctr"/>
                </a:tc>
                <a:extLst>
                  <a:ext uri="{0D108BD9-81ED-4DB2-BD59-A6C34878D82A}">
                    <a16:rowId xmlns:a16="http://schemas.microsoft.com/office/drawing/2014/main" val="3297594486"/>
                  </a:ext>
                </a:extLst>
              </a:tr>
              <a:tr h="585958">
                <a:tc>
                  <a:txBody>
                    <a:bodyPr/>
                    <a:lstStyle/>
                    <a:p>
                      <a:r>
                        <a:rPr lang="es-ES" sz="1400" dirty="0"/>
                        <a:t>DEL</a:t>
                      </a:r>
                      <a:r>
                        <a:rPr lang="es-ES" sz="1400" baseline="0" dirty="0"/>
                        <a:t> 21ª AL DÍA DE LA BAJA EN ADELANTE</a:t>
                      </a:r>
                      <a:endParaRPr lang="es-E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75% de</a:t>
                      </a:r>
                      <a:r>
                        <a:rPr lang="es-ES" sz="1400" baseline="0" dirty="0"/>
                        <a:t> la BR (</a:t>
                      </a:r>
                      <a:r>
                        <a:rPr lang="es-ES" sz="1400" dirty="0"/>
                        <a:t>55</a:t>
                      </a:r>
                      <a:r>
                        <a:rPr lang="es-ES" sz="1400" baseline="0" dirty="0"/>
                        <a:t> € x 7 días x 0,75)= </a:t>
                      </a:r>
                      <a:r>
                        <a:rPr lang="es-ES" sz="1400" baseline="0" dirty="0">
                          <a:solidFill>
                            <a:srgbClr val="FF0000"/>
                          </a:solidFill>
                        </a:rPr>
                        <a:t>288,75 €</a:t>
                      </a:r>
                      <a:endParaRPr lang="es-ES" sz="1400" dirty="0">
                        <a:solidFill>
                          <a:srgbClr val="FF0000"/>
                        </a:solidFill>
                      </a:endParaRPr>
                    </a:p>
                    <a:p>
                      <a:pPr algn="ctr"/>
                      <a:endParaRPr lang="es-ES" sz="1400" dirty="0"/>
                    </a:p>
                  </a:txBody>
                  <a:tcPr/>
                </a:tc>
                <a:tc vMerge="1">
                  <a:txBody>
                    <a:bodyPr/>
                    <a:lstStyle/>
                    <a:p>
                      <a:pPr algn="ctr"/>
                      <a:endParaRPr lang="es-ES" dirty="0"/>
                    </a:p>
                  </a:txBody>
                  <a:tcPr/>
                </a:tc>
                <a:extLst>
                  <a:ext uri="{0D108BD9-81ED-4DB2-BD59-A6C34878D82A}">
                    <a16:rowId xmlns:a16="http://schemas.microsoft.com/office/drawing/2014/main" val="4117378141"/>
                  </a:ext>
                </a:extLst>
              </a:tr>
            </a:tbl>
          </a:graphicData>
        </a:graphic>
      </p:graphicFrame>
    </p:spTree>
    <p:extLst>
      <p:ext uri="{BB962C8B-B14F-4D97-AF65-F5344CB8AC3E}">
        <p14:creationId xmlns:p14="http://schemas.microsoft.com/office/powerpoint/2010/main" val="78088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alpha val="57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A57295-2710-4920-B99A-4D1FA03A62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067929-4D33-4306-9E2F-67C49CDDB5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solidFill>
            <a:schemeClr val="tx1">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4976032" y="894027"/>
            <a:ext cx="6377768" cy="4782873"/>
          </a:xfrm>
        </p:spPr>
        <p:txBody>
          <a:bodyPr anchor="ctr">
            <a:normAutofit/>
          </a:bodyPr>
          <a:lstStyle/>
          <a:p>
            <a:pPr marL="0" indent="0">
              <a:lnSpc>
                <a:spcPct val="150000"/>
              </a:lnSpc>
              <a:buNone/>
            </a:pPr>
            <a:r>
              <a:rPr lang="es-ES" sz="1600" b="1" dirty="0">
                <a:solidFill>
                  <a:schemeClr val="bg1"/>
                </a:solidFill>
              </a:rPr>
              <a:t>CASO PRÁCTICO 1 </a:t>
            </a:r>
          </a:p>
          <a:p>
            <a:pPr marL="0" indent="0">
              <a:lnSpc>
                <a:spcPct val="150000"/>
              </a:lnSpc>
              <a:buNone/>
            </a:pPr>
            <a:r>
              <a:rPr lang="es-ES" sz="1600" b="1" dirty="0">
                <a:solidFill>
                  <a:schemeClr val="bg1"/>
                </a:solidFill>
              </a:rPr>
              <a:t>(IT CONTINGENCIAS COMUNES)</a:t>
            </a:r>
          </a:p>
          <a:p>
            <a:pPr marL="0" indent="0">
              <a:lnSpc>
                <a:spcPct val="150000"/>
              </a:lnSpc>
              <a:buNone/>
            </a:pPr>
            <a:r>
              <a:rPr lang="es-ES" sz="1600" dirty="0">
                <a:solidFill>
                  <a:schemeClr val="bg1"/>
                </a:solidFill>
              </a:rPr>
              <a:t> Un trabajador sufrió una enfermedad común el día 8 de julio (día que comenzó la baja) y permaneció de baja el resto del mes. La BCCC fue de 1.500 €.</a:t>
            </a:r>
          </a:p>
          <a:p>
            <a:pPr marL="342900" indent="-342900">
              <a:lnSpc>
                <a:spcPct val="150000"/>
              </a:lnSpc>
              <a:buFont typeface="+mj-lt"/>
              <a:buAutoNum type="arabicPeriod"/>
            </a:pPr>
            <a:r>
              <a:rPr lang="es-ES" sz="1600" dirty="0">
                <a:solidFill>
                  <a:schemeClr val="bg1"/>
                </a:solidFill>
              </a:rPr>
              <a:t>Calcula la BR</a:t>
            </a:r>
          </a:p>
          <a:p>
            <a:pPr marL="342900" indent="-342900">
              <a:lnSpc>
                <a:spcPct val="150000"/>
              </a:lnSpc>
              <a:buFont typeface="+mj-lt"/>
              <a:buAutoNum type="arabicPeriod"/>
            </a:pPr>
            <a:r>
              <a:rPr lang="es-ES" sz="1600" dirty="0">
                <a:solidFill>
                  <a:schemeClr val="bg1"/>
                </a:solidFill>
              </a:rPr>
              <a:t>Calcula el importe de la prestación.</a:t>
            </a:r>
          </a:p>
          <a:p>
            <a:pPr marL="342900" indent="-342900">
              <a:lnSpc>
                <a:spcPct val="150000"/>
              </a:lnSpc>
              <a:buFont typeface="+mj-lt"/>
              <a:buAutoNum type="arabicPeriod"/>
            </a:pPr>
            <a:r>
              <a:rPr lang="es-ES" sz="1600" dirty="0">
                <a:solidFill>
                  <a:schemeClr val="bg1"/>
                </a:solidFill>
              </a:rPr>
              <a:t>Calcula cuánto abonaría el empresario y cuánto la SS</a:t>
            </a:r>
          </a:p>
        </p:txBody>
      </p:sp>
    </p:spTree>
    <p:extLst>
      <p:ext uri="{BB962C8B-B14F-4D97-AF65-F5344CB8AC3E}">
        <p14:creationId xmlns:p14="http://schemas.microsoft.com/office/powerpoint/2010/main" val="30993443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860" y="764359"/>
            <a:ext cx="10392907" cy="717179"/>
          </a:xfrm>
        </p:spPr>
        <p:txBody>
          <a:bodyPr>
            <a:normAutofit/>
          </a:bodyPr>
          <a:lstStyle/>
          <a:p>
            <a:r>
              <a:rPr lang="es-ES" sz="4000" b="1" dirty="0"/>
              <a:t>B.- IT CONTINGENCIAS PROFESIONALES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F2699CF-8422-4B62-982A-473BE478CB24}"/>
                  </a:ext>
                </a:extLst>
              </p:cNvPr>
              <p:cNvSpPr txBox="1"/>
              <p:nvPr/>
            </p:nvSpPr>
            <p:spPr>
              <a:xfrm>
                <a:off x="968301" y="2176582"/>
                <a:ext cx="8947224" cy="1114921"/>
              </a:xfrm>
              <a:prstGeom prst="rect">
                <a:avLst/>
              </a:prstGeom>
              <a:noFill/>
              <a:ln w="57150">
                <a:solidFill>
                  <a:srgbClr val="FFC000"/>
                </a:solidFill>
              </a:ln>
            </p:spPr>
            <p:txBody>
              <a:bodyPr wrap="square" rtlCol="0">
                <a:spAutoFit/>
              </a:bodyPr>
              <a:lstStyle/>
              <a:p>
                <a:pPr>
                  <a:lnSpc>
                    <a:spcPct val="250000"/>
                  </a:lnSpc>
                </a:pPr>
                <a14:m>
                  <m:oMathPara xmlns:m="http://schemas.openxmlformats.org/officeDocument/2006/math">
                    <m:oMathParaPr>
                      <m:jc m:val="centerGroup"/>
                    </m:oMathParaPr>
                    <m:oMath xmlns:m="http://schemas.openxmlformats.org/officeDocument/2006/math">
                      <m:r>
                        <a:rPr lang="es-ES" sz="1400" i="1" smtClean="0">
                          <a:latin typeface="Cambria Math" panose="02040503050406030204" pitchFamily="18" charset="0"/>
                        </a:rPr>
                        <m:t>=</m:t>
                      </m:r>
                      <m:f>
                        <m:fPr>
                          <m:ctrlPr>
                            <a:rPr lang="es-ES" sz="1400" i="1" smtClean="0">
                              <a:latin typeface="Cambria Math" panose="02040503050406030204" pitchFamily="18" charset="0"/>
                            </a:rPr>
                          </m:ctrlPr>
                        </m:fPr>
                        <m:num>
                          <m:r>
                            <a:rPr lang="es-ES" sz="1400" b="0" i="1" smtClean="0">
                              <a:latin typeface="Cambria Math" panose="02040503050406030204" pitchFamily="18" charset="0"/>
                            </a:rPr>
                            <m:t>𝐵𝐴𝑆𝐸</m:t>
                          </m:r>
                          <m:r>
                            <a:rPr lang="es-ES" sz="1400" b="0" i="1" smtClean="0">
                              <a:latin typeface="Cambria Math" panose="02040503050406030204" pitchFamily="18" charset="0"/>
                            </a:rPr>
                            <m:t> </m:t>
                          </m:r>
                          <m:r>
                            <a:rPr lang="es-ES" sz="1400" b="0" i="1" smtClean="0">
                              <a:latin typeface="Cambria Math" panose="02040503050406030204" pitchFamily="18" charset="0"/>
                            </a:rPr>
                            <m:t>𝐷𝐸</m:t>
                          </m:r>
                          <m:r>
                            <a:rPr lang="es-ES" sz="1400" b="0" i="1" smtClean="0">
                              <a:latin typeface="Cambria Math" panose="02040503050406030204" pitchFamily="18" charset="0"/>
                            </a:rPr>
                            <m:t> </m:t>
                          </m:r>
                          <m:r>
                            <a:rPr lang="es-ES" sz="1400" b="0" i="1" smtClean="0">
                              <a:latin typeface="Cambria Math" panose="02040503050406030204" pitchFamily="18" charset="0"/>
                            </a:rPr>
                            <m:t>𝐶𝑂𝑁𝑇𝐼𝑁𝐺𝐸𝑁𝐶𝐼𝐴𝑆</m:t>
                          </m:r>
                          <m:r>
                            <a:rPr lang="es-ES" sz="1400" b="0" i="1" smtClean="0">
                              <a:latin typeface="Cambria Math" panose="02040503050406030204" pitchFamily="18" charset="0"/>
                            </a:rPr>
                            <m:t> </m:t>
                          </m:r>
                          <m:r>
                            <a:rPr lang="es-ES" sz="1400" b="0" i="1" smtClean="0">
                              <a:latin typeface="Cambria Math" panose="02040503050406030204" pitchFamily="18" charset="0"/>
                            </a:rPr>
                            <m:t>𝑃𝑅𝑂𝐹𝐸𝑆𝐼𝑂𝑁𝐴𝐿𝐸𝑆</m:t>
                          </m:r>
                          <m:r>
                            <a:rPr lang="es-ES" sz="1400" b="0" i="1" smtClean="0">
                              <a:latin typeface="Cambria Math" panose="02040503050406030204" pitchFamily="18" charset="0"/>
                            </a:rPr>
                            <m:t> </m:t>
                          </m:r>
                          <m:r>
                            <a:rPr lang="es-ES" sz="1400" b="0" i="1" smtClean="0">
                              <a:latin typeface="Cambria Math" panose="02040503050406030204" pitchFamily="18" charset="0"/>
                            </a:rPr>
                            <m:t>𝐷𝐸𝐿</m:t>
                          </m:r>
                          <m:r>
                            <a:rPr lang="es-ES" sz="1400" b="0" i="1" smtClean="0">
                              <a:latin typeface="Cambria Math" panose="02040503050406030204" pitchFamily="18" charset="0"/>
                            </a:rPr>
                            <m:t> </m:t>
                          </m:r>
                          <m:r>
                            <a:rPr lang="es-ES" sz="1400" b="0" i="1" smtClean="0">
                              <a:latin typeface="Cambria Math" panose="02040503050406030204" pitchFamily="18" charset="0"/>
                            </a:rPr>
                            <m:t>𝑀𝐸𝑆</m:t>
                          </m:r>
                          <m:r>
                            <a:rPr lang="es-ES" sz="1400" b="0" i="1" smtClean="0">
                              <a:latin typeface="Cambria Math" panose="02040503050406030204" pitchFamily="18" charset="0"/>
                            </a:rPr>
                            <m:t> </m:t>
                          </m:r>
                          <m:r>
                            <a:rPr lang="es-ES" sz="1400" b="0" i="1" smtClean="0">
                              <a:latin typeface="Cambria Math" panose="02040503050406030204" pitchFamily="18" charset="0"/>
                            </a:rPr>
                            <m:t>𝐴𝑁𝑇𝐸𝑅𝐼𝑂𝑅</m:t>
                          </m:r>
                          <m:r>
                            <a:rPr lang="es-ES" sz="1400" b="0" i="1" smtClean="0">
                              <a:latin typeface="Cambria Math" panose="02040503050406030204" pitchFamily="18" charset="0"/>
                            </a:rPr>
                            <m:t> </m:t>
                          </m:r>
                          <m:r>
                            <a:rPr lang="es-ES" sz="1400" b="0" i="1" smtClean="0">
                              <a:latin typeface="Cambria Math" panose="02040503050406030204" pitchFamily="18" charset="0"/>
                            </a:rPr>
                            <m:t>𝐴</m:t>
                          </m:r>
                          <m:r>
                            <a:rPr lang="es-ES" sz="1400" b="0" i="1" smtClean="0">
                              <a:latin typeface="Cambria Math" panose="02040503050406030204" pitchFamily="18" charset="0"/>
                            </a:rPr>
                            <m:t> </m:t>
                          </m:r>
                          <m:r>
                            <a:rPr lang="es-ES" sz="1400" b="0" i="1" smtClean="0">
                              <a:latin typeface="Cambria Math" panose="02040503050406030204" pitchFamily="18" charset="0"/>
                            </a:rPr>
                            <m:t>𝐿𝐴</m:t>
                          </m:r>
                          <m:r>
                            <a:rPr lang="es-ES" sz="1400" b="0" i="1" smtClean="0">
                              <a:latin typeface="Cambria Math" panose="02040503050406030204" pitchFamily="18" charset="0"/>
                            </a:rPr>
                            <m:t> </m:t>
                          </m:r>
                          <m:r>
                            <a:rPr lang="es-ES" sz="1400" b="0" i="1" smtClean="0">
                              <a:latin typeface="Cambria Math" panose="02040503050406030204" pitchFamily="18" charset="0"/>
                            </a:rPr>
                            <m:t>𝐵𝐴𝐽𝐴</m:t>
                          </m:r>
                          <m:r>
                            <a:rPr lang="es-ES" sz="1400" b="0" i="1" smtClean="0">
                              <a:latin typeface="Cambria Math" panose="02040503050406030204" pitchFamily="18" charset="0"/>
                            </a:rPr>
                            <m:t>−</m:t>
                          </m:r>
                          <m:r>
                            <a:rPr lang="es-ES" sz="1400" b="0" i="1" smtClean="0">
                              <a:latin typeface="Cambria Math" panose="02040503050406030204" pitchFamily="18" charset="0"/>
                            </a:rPr>
                            <m:t>h𝑜𝑟𝑎𝑠</m:t>
                          </m:r>
                          <m:r>
                            <a:rPr lang="es-ES" sz="1400" b="0" i="1" smtClean="0">
                              <a:latin typeface="Cambria Math" panose="02040503050406030204" pitchFamily="18" charset="0"/>
                            </a:rPr>
                            <m:t> </m:t>
                          </m:r>
                          <m:r>
                            <a:rPr lang="es-ES" sz="1400" b="0" i="1" smtClean="0">
                              <a:latin typeface="Cambria Math" panose="02040503050406030204" pitchFamily="18" charset="0"/>
                            </a:rPr>
                            <m:t>𝑒𝑥𝑡𝑟𝑎𝑠</m:t>
                          </m:r>
                          <m:r>
                            <a:rPr lang="es-ES" sz="1400" b="0" i="1" smtClean="0">
                              <a:latin typeface="Cambria Math" panose="02040503050406030204" pitchFamily="18" charset="0"/>
                            </a:rPr>
                            <m:t> </m:t>
                          </m:r>
                          <m:r>
                            <a:rPr lang="es-ES" sz="1400" b="0" i="1" smtClean="0">
                              <a:latin typeface="Cambria Math" panose="02040503050406030204" pitchFamily="18" charset="0"/>
                            </a:rPr>
                            <m:t>𝑑𝑒𝑙</m:t>
                          </m:r>
                          <m:r>
                            <a:rPr lang="es-ES" sz="1400" b="0" i="1" smtClean="0">
                              <a:latin typeface="Cambria Math" panose="02040503050406030204" pitchFamily="18" charset="0"/>
                            </a:rPr>
                            <m:t> </m:t>
                          </m:r>
                          <m:r>
                            <a:rPr lang="es-ES" sz="1400" b="0" i="1" smtClean="0">
                              <a:latin typeface="Cambria Math" panose="02040503050406030204" pitchFamily="18" charset="0"/>
                            </a:rPr>
                            <m:t>𝑚𝑒𝑠</m:t>
                          </m:r>
                          <m:r>
                            <a:rPr lang="es-ES" sz="1400" b="0" i="1" smtClean="0">
                              <a:latin typeface="Cambria Math" panose="02040503050406030204" pitchFamily="18" charset="0"/>
                            </a:rPr>
                            <m:t> </m:t>
                          </m:r>
                          <m:r>
                            <a:rPr lang="es-ES" sz="1400" b="0" i="1" smtClean="0">
                              <a:latin typeface="Cambria Math" panose="02040503050406030204" pitchFamily="18" charset="0"/>
                            </a:rPr>
                            <m:t>𝑎𝑛𝑡𝑒𝑟𝑖𝑜𝑟</m:t>
                          </m:r>
                        </m:num>
                        <m:den>
                          <m:r>
                            <a:rPr lang="es-ES" sz="1400" b="0" i="1" smtClean="0">
                              <a:latin typeface="Cambria Math" panose="02040503050406030204" pitchFamily="18" charset="0"/>
                            </a:rPr>
                            <m:t>𝑑𝑒𝑙</m:t>
                          </m:r>
                          <m:r>
                            <a:rPr lang="es-ES" sz="1400" b="0" i="1" smtClean="0">
                              <a:latin typeface="Cambria Math" panose="02040503050406030204" pitchFamily="18" charset="0"/>
                            </a:rPr>
                            <m:t> 30 </m:t>
                          </m:r>
                        </m:den>
                      </m:f>
                    </m:oMath>
                  </m:oMathPara>
                </a14:m>
                <a:endParaRPr lang="es-ES" sz="1400" dirty="0"/>
              </a:p>
            </p:txBody>
          </p:sp>
        </mc:Choice>
        <mc:Fallback xmlns="">
          <p:sp>
            <p:nvSpPr>
              <p:cNvPr id="7" name="CuadroTexto 6">
                <a:extLst>
                  <a:ext uri="{FF2B5EF4-FFF2-40B4-BE49-F238E27FC236}">
                    <a16:creationId xmlns:a16="http://schemas.microsoft.com/office/drawing/2014/main" id="{0F2699CF-8422-4B62-982A-473BE478CB24}"/>
                  </a:ext>
                </a:extLst>
              </p:cNvPr>
              <p:cNvSpPr txBox="1">
                <a:spLocks noRot="1" noChangeAspect="1" noMove="1" noResize="1" noEditPoints="1" noAdjustHandles="1" noChangeArrowheads="1" noChangeShapeType="1" noTextEdit="1"/>
              </p:cNvSpPr>
              <p:nvPr/>
            </p:nvSpPr>
            <p:spPr>
              <a:xfrm>
                <a:off x="968301" y="2176582"/>
                <a:ext cx="8947224" cy="1114921"/>
              </a:xfrm>
              <a:prstGeom prst="rect">
                <a:avLst/>
              </a:prstGeom>
              <a:blipFill>
                <a:blip r:embed="rId2"/>
                <a:stretch>
                  <a:fillRect r="-542"/>
                </a:stretch>
              </a:blipFill>
              <a:ln w="57150">
                <a:solidFill>
                  <a:srgbClr val="FFC000"/>
                </a:solidFill>
              </a:ln>
            </p:spPr>
            <p:txBody>
              <a:bodyPr/>
              <a:lstStyle/>
              <a:p>
                <a:r>
                  <a:rPr lang="es-ES">
                    <a:noFill/>
                  </a:rPr>
                  <a:t> </a:t>
                </a:r>
              </a:p>
            </p:txBody>
          </p:sp>
        </mc:Fallback>
      </mc:AlternateContent>
      <p:sp>
        <p:nvSpPr>
          <p:cNvPr id="9" name="CuadroTexto 8">
            <a:extLst>
              <a:ext uri="{FF2B5EF4-FFF2-40B4-BE49-F238E27FC236}">
                <a16:creationId xmlns:a16="http://schemas.microsoft.com/office/drawing/2014/main" id="{43C07E10-6295-47D4-9D2F-AEE1D481A20D}"/>
              </a:ext>
            </a:extLst>
          </p:cNvPr>
          <p:cNvSpPr txBox="1"/>
          <p:nvPr/>
        </p:nvSpPr>
        <p:spPr>
          <a:xfrm>
            <a:off x="9915525" y="2503209"/>
            <a:ext cx="456022" cy="461665"/>
          </a:xfrm>
          <a:prstGeom prst="rect">
            <a:avLst/>
          </a:prstGeom>
          <a:noFill/>
        </p:spPr>
        <p:txBody>
          <a:bodyPr wrap="square" rtlCol="0">
            <a:spAutoFit/>
          </a:bodyPr>
          <a:lstStyle/>
          <a:p>
            <a:r>
              <a:rPr lang="es-ES" sz="2400" dirty="0"/>
              <a:t>+</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8E03248E-430B-44B0-9C5A-C5BEA619A633}"/>
                  </a:ext>
                </a:extLst>
              </p:cNvPr>
              <p:cNvSpPr txBox="1"/>
              <p:nvPr/>
            </p:nvSpPr>
            <p:spPr>
              <a:xfrm>
                <a:off x="10179911" y="1773116"/>
                <a:ext cx="1783306" cy="1802288"/>
              </a:xfrm>
              <a:prstGeom prst="rect">
                <a:avLst/>
              </a:prstGeom>
              <a:noFill/>
              <a:ln w="57150">
                <a:solidFill>
                  <a:srgbClr val="FFC000"/>
                </a:solidFill>
              </a:ln>
            </p:spPr>
            <p:txBody>
              <a:bodyPr wrap="square" lIns="0" tIns="0" rIns="0" bIns="0" rtlCol="0" anchor="b">
                <a:spAutoFit/>
              </a:bodyPr>
              <a:lstStyle/>
              <a:p>
                <a:pPr>
                  <a:lnSpc>
                    <a:spcPct val="250000"/>
                  </a:lnSpc>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rPr>
                          </m:ctrlPr>
                        </m:fPr>
                        <m:num>
                          <m:eqArr>
                            <m:eqArrPr>
                              <m:ctrlPr>
                                <a:rPr lang="es-ES" b="0" i="1" smtClean="0">
                                  <a:latin typeface="Cambria Math" panose="02040503050406030204" pitchFamily="18" charset="0"/>
                                </a:rPr>
                              </m:ctrlPr>
                            </m:eqArrPr>
                            <m:e>
                              <m:r>
                                <a:rPr lang="es-ES" b="0" i="1" smtClean="0">
                                  <a:latin typeface="Cambria Math" panose="02040503050406030204" pitchFamily="18" charset="0"/>
                                </a:rPr>
                                <m:t>𝐻𝑂𝑅𝐴𝑆</m:t>
                              </m:r>
                              <m:r>
                                <a:rPr lang="es-ES" b="0" i="1" smtClean="0">
                                  <a:latin typeface="Cambria Math" panose="02040503050406030204" pitchFamily="18" charset="0"/>
                                </a:rPr>
                                <m:t> </m:t>
                              </m:r>
                              <m:r>
                                <a:rPr lang="es-ES" b="0" i="1" smtClean="0">
                                  <a:latin typeface="Cambria Math" panose="02040503050406030204" pitchFamily="18" charset="0"/>
                                </a:rPr>
                                <m:t>𝐸𝑋𝑇𝑅𝐴𝑆</m:t>
                              </m:r>
                            </m:e>
                            <m:e>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r>
                                <a:rPr lang="es-ES" b="0" i="1" smtClean="0">
                                  <a:latin typeface="Cambria Math" panose="02040503050406030204" pitchFamily="18" charset="0"/>
                                </a:rPr>
                                <m:t> </m:t>
                              </m:r>
                              <m:r>
                                <a:rPr lang="es-ES" b="0" i="1" smtClean="0">
                                  <a:latin typeface="Cambria Math" panose="02040503050406030204" pitchFamily="18" charset="0"/>
                                </a:rPr>
                                <m:t>𝑎𝑛𝑡𝑒𝑟𝑖𝑜𝑟</m:t>
                              </m:r>
                            </m:e>
                          </m:eqArr>
                        </m:num>
                        <m:den>
                          <m:r>
                            <a:rPr lang="es-ES" b="0" i="1" smtClean="0">
                              <a:latin typeface="Cambria Math" panose="02040503050406030204" pitchFamily="18" charset="0"/>
                            </a:rPr>
                            <m:t>360</m:t>
                          </m:r>
                        </m:den>
                      </m:f>
                    </m:oMath>
                  </m:oMathPara>
                </a14:m>
                <a:endParaRPr lang="es-ES" dirty="0"/>
              </a:p>
            </p:txBody>
          </p:sp>
        </mc:Choice>
        <mc:Fallback xmlns="">
          <p:sp>
            <p:nvSpPr>
              <p:cNvPr id="10" name="CuadroTexto 9">
                <a:extLst>
                  <a:ext uri="{FF2B5EF4-FFF2-40B4-BE49-F238E27FC236}">
                    <a16:creationId xmlns:a16="http://schemas.microsoft.com/office/drawing/2014/main" id="{8E03248E-430B-44B0-9C5A-C5BEA619A633}"/>
                  </a:ext>
                </a:extLst>
              </p:cNvPr>
              <p:cNvSpPr txBox="1">
                <a:spLocks noRot="1" noChangeAspect="1" noMove="1" noResize="1" noEditPoints="1" noAdjustHandles="1" noChangeArrowheads="1" noChangeShapeType="1" noTextEdit="1"/>
              </p:cNvSpPr>
              <p:nvPr/>
            </p:nvSpPr>
            <p:spPr>
              <a:xfrm>
                <a:off x="10179911" y="1773116"/>
                <a:ext cx="1783306" cy="1802288"/>
              </a:xfrm>
              <a:prstGeom prst="rect">
                <a:avLst/>
              </a:prstGeom>
              <a:blipFill>
                <a:blip r:embed="rId3"/>
                <a:stretch>
                  <a:fillRect/>
                </a:stretch>
              </a:blipFill>
              <a:ln w="57150">
                <a:solidFill>
                  <a:srgbClr val="FFC000"/>
                </a:solidFill>
              </a:ln>
            </p:spPr>
            <p:txBody>
              <a:bodyPr/>
              <a:lstStyle/>
              <a:p>
                <a:r>
                  <a:rPr lang="es-ES">
                    <a:noFill/>
                  </a:rPr>
                  <a:t> </a:t>
                </a:r>
              </a:p>
            </p:txBody>
          </p:sp>
        </mc:Fallback>
      </mc:AlternateContent>
      <p:sp>
        <p:nvSpPr>
          <p:cNvPr id="12" name="CuadroTexto 11">
            <a:extLst>
              <a:ext uri="{FF2B5EF4-FFF2-40B4-BE49-F238E27FC236}">
                <a16:creationId xmlns:a16="http://schemas.microsoft.com/office/drawing/2014/main" id="{C6022D47-CD3E-4BDD-AB1B-D5D0DD4AE34A}"/>
              </a:ext>
            </a:extLst>
          </p:cNvPr>
          <p:cNvSpPr txBox="1"/>
          <p:nvPr/>
        </p:nvSpPr>
        <p:spPr>
          <a:xfrm>
            <a:off x="108808" y="2674260"/>
            <a:ext cx="859493" cy="369332"/>
          </a:xfrm>
          <a:prstGeom prst="rect">
            <a:avLst/>
          </a:prstGeom>
          <a:noFill/>
        </p:spPr>
        <p:txBody>
          <a:bodyPr wrap="square" rtlCol="0">
            <a:spAutoFit/>
          </a:bodyPr>
          <a:lstStyle/>
          <a:p>
            <a:pPr algn="ctr"/>
            <a:r>
              <a:rPr lang="es-ES" b="1" dirty="0"/>
              <a:t>1.-BR</a:t>
            </a:r>
          </a:p>
        </p:txBody>
      </p:sp>
      <p:graphicFrame>
        <p:nvGraphicFramePr>
          <p:cNvPr id="13" name="Tabla 12">
            <a:extLst>
              <a:ext uri="{FF2B5EF4-FFF2-40B4-BE49-F238E27FC236}">
                <a16:creationId xmlns:a16="http://schemas.microsoft.com/office/drawing/2014/main" id="{FE67D781-8AD9-4EF7-AC29-4B43F1FDAE28}"/>
              </a:ext>
            </a:extLst>
          </p:cNvPr>
          <p:cNvGraphicFramePr>
            <a:graphicFrameLocks noGrp="1"/>
          </p:cNvGraphicFramePr>
          <p:nvPr>
            <p:extLst>
              <p:ext uri="{D42A27DB-BD31-4B8C-83A1-F6EECF244321}">
                <p14:modId xmlns:p14="http://schemas.microsoft.com/office/powerpoint/2010/main" val="2020772352"/>
              </p:ext>
            </p:extLst>
          </p:nvPr>
        </p:nvGraphicFramePr>
        <p:xfrm>
          <a:off x="1245703" y="4448216"/>
          <a:ext cx="8669822" cy="847683"/>
        </p:xfrm>
        <a:graphic>
          <a:graphicData uri="http://schemas.openxmlformats.org/drawingml/2006/table">
            <a:tbl>
              <a:tblPr firstRow="1" bandRow="1">
                <a:tableStyleId>{C4B1156A-380E-4F78-BDF5-A606A8083BF9}</a:tableStyleId>
              </a:tblPr>
              <a:tblGrid>
                <a:gridCol w="8669822">
                  <a:extLst>
                    <a:ext uri="{9D8B030D-6E8A-4147-A177-3AD203B41FA5}">
                      <a16:colId xmlns:a16="http://schemas.microsoft.com/office/drawing/2014/main" val="4111477261"/>
                    </a:ext>
                  </a:extLst>
                </a:gridCol>
              </a:tblGrid>
              <a:tr h="847683">
                <a:tc>
                  <a:txBody>
                    <a:bodyPr/>
                    <a:lstStyle/>
                    <a:p>
                      <a:pPr algn="l"/>
                      <a:r>
                        <a:rPr lang="es-ES" baseline="0" dirty="0"/>
                        <a:t>2.- CUANTÍA: 75% DE LA BR DESDE EL PRIMER DÍA DE LA BAJA= BR X DÍAS DE BAJAX 0,75</a:t>
                      </a:r>
                      <a:endParaRPr lang="es-ES" dirty="0"/>
                    </a:p>
                  </a:txBody>
                  <a:tcPr anchor="ctr"/>
                </a:tc>
                <a:extLst>
                  <a:ext uri="{0D108BD9-81ED-4DB2-BD59-A6C34878D82A}">
                    <a16:rowId xmlns:a16="http://schemas.microsoft.com/office/drawing/2014/main" val="851971034"/>
                  </a:ext>
                </a:extLst>
              </a:tr>
            </a:tbl>
          </a:graphicData>
        </a:graphic>
      </p:graphicFrame>
    </p:spTree>
    <p:extLst>
      <p:ext uri="{BB962C8B-B14F-4D97-AF65-F5344CB8AC3E}">
        <p14:creationId xmlns:p14="http://schemas.microsoft.com/office/powerpoint/2010/main" val="69622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2339</Words>
  <Application>Microsoft Office PowerPoint</Application>
  <PresentationFormat>Panorámica</PresentationFormat>
  <Paragraphs>271</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Arial</vt:lpstr>
      <vt:lpstr>Calibri</vt:lpstr>
      <vt:lpstr>Calibri Light</vt:lpstr>
      <vt:lpstr>Cambria Math</vt:lpstr>
      <vt:lpstr>Tema de Office</vt:lpstr>
      <vt:lpstr> Tema 6   PRESTACIONES DE LA SEGURIDAD SOCIAL</vt:lpstr>
      <vt:lpstr>Presentación de PowerPoint</vt:lpstr>
      <vt:lpstr>1.- ASISTENCIA SANITARIA</vt:lpstr>
      <vt:lpstr>2.- INCAPACIDAD TEMPORAL (bajas)</vt:lpstr>
      <vt:lpstr>A.- CÁLCULO DE IT POR CONTINGENCIAS COMUNES</vt:lpstr>
      <vt:lpstr>Presentación de PowerPoint</vt:lpstr>
      <vt:lpstr>Presentación de PowerPoint</vt:lpstr>
      <vt:lpstr>Presentación de PowerPoint</vt:lpstr>
      <vt:lpstr>B.- IT CONTINGENCIAS PROFESIONALES</vt:lpstr>
      <vt:lpstr>Presentación de PowerPoint</vt:lpstr>
      <vt:lpstr>3- Nacimiento y cuidado de un menor (antes denominado permiso de maternidad/paternidad)</vt:lpstr>
      <vt:lpstr>4.-RIESGO DURANTE EL EMBARAZO </vt:lpstr>
      <vt:lpstr>CASO PRÁCTICO 3 (MATERNIDAD Y PATERNIDAD)</vt:lpstr>
      <vt:lpstr>Presentación de PowerPoint</vt:lpstr>
      <vt:lpstr>6.- MUERTE Y SUPERVIVENCIA</vt:lpstr>
      <vt:lpstr>7.- DESEMPLEO</vt:lpstr>
      <vt:lpstr>1.- NIVEL CONTRIBUTIVO</vt:lpstr>
      <vt:lpstr>Presentación de PowerPoint</vt:lpstr>
      <vt:lpstr>Presentación de PowerPoint</vt:lpstr>
      <vt:lpstr>2.- NIVEL ASISTENCIAL No contributivo o subsidio de desempleo(La ayuda)= Cuantía fija 480 €</vt:lpstr>
      <vt:lpstr>Presentación de PowerPoint</vt:lpstr>
      <vt:lpstr>CASO PRÁCTICO 6</vt:lpstr>
      <vt:lpstr>8.-JUBILACIÓN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4   PRESTACIONES DE LA SEGURIDAD SOCIAL</dc:title>
  <dc:creator>Pablo Moreno Prieto</dc:creator>
  <cp:lastModifiedBy>Diana Pascual</cp:lastModifiedBy>
  <cp:revision>40</cp:revision>
  <dcterms:created xsi:type="dcterms:W3CDTF">2020-12-02T09:18:09Z</dcterms:created>
  <dcterms:modified xsi:type="dcterms:W3CDTF">2024-02-20T16:45:08Z</dcterms:modified>
</cp:coreProperties>
</file>