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5" r:id="rId3"/>
    <p:sldId id="276" r:id="rId4"/>
    <p:sldId id="259" r:id="rId5"/>
    <p:sldId id="271" r:id="rId6"/>
    <p:sldId id="273" r:id="rId7"/>
    <p:sldId id="260" r:id="rId8"/>
    <p:sldId id="274" r:id="rId9"/>
    <p:sldId id="263" r:id="rId10"/>
    <p:sldId id="265" r:id="rId11"/>
    <p:sldId id="277" r:id="rId12"/>
    <p:sldId id="278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BLO MORENO" initials="PM" lastIdx="0" clrIdx="0">
    <p:extLst>
      <p:ext uri="{19B8F6BF-5375-455C-9EA6-DF929625EA0E}">
        <p15:presenceInfo xmlns:p15="http://schemas.microsoft.com/office/powerpoint/2012/main" userId="c0be499f7e4c6b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1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09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93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44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14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1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57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82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23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41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39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F45E-0E51-496A-8ED3-DC81B716CFEC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55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F45E-0E51-496A-8ED3-DC81B716CFEC}" type="datetimeFigureOut">
              <a:rPr lang="es-ES" smtClean="0"/>
              <a:t>29/11/2023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8CF3B-8F8E-48E4-8693-7A6EF59F3C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64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4800" b="1" dirty="0"/>
              <a:t>LA NÓMINA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37385BC1-7BCF-4BBB-B659-62A239031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ES" sz="2000"/>
              <a:t>TEMA 4</a:t>
            </a:r>
            <a:endParaRPr lang="es-E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34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569834"/>
            <a:ext cx="4852401" cy="34549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39548" y="524596"/>
            <a:ext cx="8210194" cy="659089"/>
          </a:xfrm>
        </p:spPr>
        <p:txBody>
          <a:bodyPr>
            <a:normAutofit/>
          </a:bodyPr>
          <a:lstStyle/>
          <a:p>
            <a:pPr>
              <a:lnSpc>
                <a:spcPct val="65000"/>
              </a:lnSpc>
            </a:pPr>
            <a:r>
              <a:rPr lang="es-ES" sz="3200" b="1" dirty="0"/>
              <a:t>C) - BASE SUJETA A RETENCÓN IRPF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85291" y="1708281"/>
            <a:ext cx="5705533" cy="3454891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b="1" dirty="0"/>
              <a:t>CÓMO SE CALCULA</a:t>
            </a:r>
            <a:r>
              <a:rPr lang="es-ES" dirty="0"/>
              <a:t>. Se sumarán todas las percepciones salariales (incluidas horas extras) y las no salariales tendrán el mismo tratamiento que en la BCCC.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E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b="1" dirty="0"/>
              <a:t>PORCENTAJE</a:t>
            </a:r>
            <a:r>
              <a:rPr lang="es-ES" dirty="0"/>
              <a:t>: Depende de cada trabajador. Lo dará el ejercicio.</a:t>
            </a:r>
          </a:p>
        </p:txBody>
      </p:sp>
    </p:spTree>
    <p:extLst>
      <p:ext uri="{BB962C8B-B14F-4D97-AF65-F5344CB8AC3E}">
        <p14:creationId xmlns:p14="http://schemas.microsoft.com/office/powerpoint/2010/main" val="325242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8C6DE-4078-4BA6-924A-380443F9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PASO 3.-TOTAL DEDUCCIONES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A9C79A73-366F-47EA-B562-FACBF345C3B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3238675"/>
                  </p:ext>
                </p:extLst>
              </p:nvPr>
            </p:nvGraphicFramePr>
            <p:xfrm>
              <a:off x="838200" y="1825625"/>
              <a:ext cx="10515600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2379">
                      <a:extLst>
                        <a:ext uri="{9D8B030D-6E8A-4147-A177-3AD203B41FA5}">
                          <a16:colId xmlns:a16="http://schemas.microsoft.com/office/drawing/2014/main" val="1105023547"/>
                        </a:ext>
                      </a:extLst>
                    </a:gridCol>
                    <a:gridCol w="2065421">
                      <a:extLst>
                        <a:ext uri="{9D8B030D-6E8A-4147-A177-3AD203B41FA5}">
                          <a16:colId xmlns:a16="http://schemas.microsoft.com/office/drawing/2014/main" val="169452104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4242422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058541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TIPO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PORCENTAJE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CUOTA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2672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CONTINGENCIAS COMUNES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4,8 %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6308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DESEMPLEO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1,55 %/1,6%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6210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FP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0,1 %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5569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HORAS EXTRAS FUERZA MAYOR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Importe en 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6639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HORAS EXTRA VOLUNTARIAS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Importe en 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4,7%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683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IRPF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BIRPF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Cambia según el trabajador (lo daré en cada ejercicio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31395089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endParaRPr lang="es-ES" sz="2400" dirty="0"/>
                        </a:p>
                        <a:p>
                          <a:pPr algn="ctr"/>
                          <a:r>
                            <a:rPr lang="es-ES" sz="2400" dirty="0"/>
                            <a:t>TOTAL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3600" i="1" dirty="0" smtClean="0"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oMath>
                            </m:oMathPara>
                          </a14:m>
                          <a:endParaRPr lang="es-ES" sz="3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8231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A9C79A73-366F-47EA-B562-FACBF345C3B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3238675"/>
                  </p:ext>
                </p:extLst>
              </p:nvPr>
            </p:nvGraphicFramePr>
            <p:xfrm>
              <a:off x="838200" y="1825625"/>
              <a:ext cx="10515600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2379">
                      <a:extLst>
                        <a:ext uri="{9D8B030D-6E8A-4147-A177-3AD203B41FA5}">
                          <a16:colId xmlns:a16="http://schemas.microsoft.com/office/drawing/2014/main" val="1105023547"/>
                        </a:ext>
                      </a:extLst>
                    </a:gridCol>
                    <a:gridCol w="2065421">
                      <a:extLst>
                        <a:ext uri="{9D8B030D-6E8A-4147-A177-3AD203B41FA5}">
                          <a16:colId xmlns:a16="http://schemas.microsoft.com/office/drawing/2014/main" val="169452104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4242422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058541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TIPO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BASE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PORCENTAJE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CUOTA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2672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CONTINGENCIAS COMUNES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4,8 %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6308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DESEMPLEO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1,55 %/1,6%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6210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FP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BCCP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0,1 %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5569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HORAS EXTRAS FUERZA MAYOR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Importe en 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6639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HORAS EXTRA VOLUNTARIAS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Importe en 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4,7%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68361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IRPF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b="1" dirty="0"/>
                            <a:t>BIRPF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Cambia según el trabajador (lo daré en cada ejercicio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31395089"/>
                      </a:ext>
                    </a:extLst>
                  </a:tr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endParaRPr lang="es-ES" sz="2400" dirty="0"/>
                        </a:p>
                        <a:p>
                          <a:pPr algn="ctr"/>
                          <a:r>
                            <a:rPr lang="es-ES" sz="2400" dirty="0"/>
                            <a:t>TOTAL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96" t="-337778" r="-928" b="-16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2311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615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DC1D4C-02AD-4800-A689-3C6C63AE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PASO 4: SALARIO LÍQUIDO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96AA92C0-FB28-4E9F-A4A6-95221B949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761582"/>
            <a:ext cx="5455917" cy="332810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30CBDF9-9F9D-42A3-B846-657330697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4119077"/>
            <a:ext cx="5455917" cy="6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2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198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b="1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981986"/>
            <a:ext cx="12192000" cy="58760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1.-</a:t>
            </a:r>
            <a:r>
              <a:rPr lang="es-ES" sz="1800" dirty="0"/>
              <a:t>Una empresa ha enviado a un trabajador a Ámsterdam, durante cinco días, para captar nuevos clientes: Este trabajador recibió 150 euros diarios para pagar los </a:t>
            </a:r>
            <a:r>
              <a:rPr lang="es-ES" sz="1800" b="1" u="sng" dirty="0"/>
              <a:t>gastos de manutención</a:t>
            </a:r>
            <a:r>
              <a:rPr lang="es-ES" sz="1800" dirty="0"/>
              <a:t>. El propio trabajador pagó los </a:t>
            </a:r>
            <a:r>
              <a:rPr lang="es-ES" sz="1800" b="1" u="sng" dirty="0"/>
              <a:t>gastos de alojamiento</a:t>
            </a:r>
            <a:r>
              <a:rPr lang="es-ES" sz="1800" dirty="0"/>
              <a:t>, que ascendieron a 900 € y, posteriormente, la factura le fue abonada por la empresa. Además percibió 0,25 € por kilómetro en concepto de </a:t>
            </a:r>
            <a:r>
              <a:rPr lang="es-ES" sz="1800" b="1" u="sng" dirty="0"/>
              <a:t>gastos de locomoción</a:t>
            </a:r>
            <a:r>
              <a:rPr lang="es-ES" sz="1800" dirty="0"/>
              <a:t>, habiendo realizado 100 kilómetros. Realizó </a:t>
            </a:r>
            <a:r>
              <a:rPr lang="es-ES" sz="1800" b="1" u="sng" dirty="0"/>
              <a:t>horas extras </a:t>
            </a:r>
            <a:r>
              <a:rPr lang="es-ES" sz="1800" dirty="0"/>
              <a:t>por importe de 100 €. El salario base es igual a 1.000 € y percibe tres pagas extras iguales a salario base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dirty="0"/>
              <a:t>Calcula: Total devengado, BCCC y BCCP.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2.-</a:t>
            </a:r>
            <a:r>
              <a:rPr lang="es-ES" sz="1800" dirty="0"/>
              <a:t>Calcula las bases de cotización (BCCC Y BCCP) correspondientes a un trabajador que recibe las siguientes retribuciones: Salario base: 1300 €. Incentivos: 100 €.Plus de transporte: 130 €. Quebranto de moneda: 300 €. El trabajador percibe dos pagas extraordinarias de un importe igual al salario base.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3.-</a:t>
            </a:r>
            <a:r>
              <a:rPr lang="es-ES" sz="1800" dirty="0"/>
              <a:t>Calcula las bases de cotización correspondientes a un trabajador que en el presente mes ha recibido las siguientes retribuciones: Salario base: 1.500 €. Antigüedad: 7% del salario base por trienio. Plus de actividad: 150 €. Gastos de locomoción justificados: 250 €. Plus quebranto de moneda : 300 €. Horas extras fuerza mayor : 550 €.  Otras horas extraordinarias: 230 €.  Plus de transporte: 150 €. Tiene una antigüedad en la empresa de diez años. Percibe anualmente dos pagas extraordinarias y el importe de cada una es igual al salario base más la antigüedad. Además, percibe una paga extra de vacaciones de 500 €.</a:t>
            </a:r>
          </a:p>
        </p:txBody>
      </p:sp>
    </p:spTree>
    <p:extLst>
      <p:ext uri="{BB962C8B-B14F-4D97-AF65-F5344CB8AC3E}">
        <p14:creationId xmlns:p14="http://schemas.microsoft.com/office/powerpoint/2010/main" val="79046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198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981986"/>
            <a:ext cx="12192000" cy="58760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4.- Confecciona la nómina de un trabajador con una antigüedad de 11 años, contrato indefinido a tiempo completo. Según el Convenio Colectivo, el trabajador percibe las siguientes retribuciones: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Salario Base: 1.100 €. Incentivos, 120€. Plus nocturnidad: 150 €. Horas extras fuerza mayor: 250 €. Otras horas extra: 125 €.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Antigüedad: 5% del salario base por trienio. Locomoción: 0,22€/km, habiendo realizado 700 Km con el propio coche. Pagas extra: 3 al año equivalentes al salario base más la antigüedad.</a:t>
            </a:r>
          </a:p>
          <a:p>
            <a:pPr marL="0" indent="0">
              <a:lnSpc>
                <a:spcPct val="130000"/>
              </a:lnSpc>
              <a:buNone/>
            </a:pPr>
            <a:endParaRPr lang="es-ES" sz="1800" b="1" dirty="0"/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El tipo de retención de IRPF es del 14 %. </a:t>
            </a:r>
          </a:p>
          <a:p>
            <a:pPr>
              <a:lnSpc>
                <a:spcPct val="130000"/>
              </a:lnSpc>
            </a:pP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149812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198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008491"/>
            <a:ext cx="12192000" cy="58760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5.- La trabajadora Patricia Ramírez percibe durante el mes de mayo, según Convenio Colectivo, las siguientes percepciones: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Salario base: 2.200 €; Plus de transporte: 155 €. Plus de dedicación: 200 €. Complemento de disponibilidad: 290 €. Horas extras fuerza mayor: 450 €. Horas extras voluntarias: 140 €. Ha percibido dietas por importe de 500 €, cantidad exenta de Seguridad Social. Anualmente percibe dos pagas extras – a cobrar en junio y en diciembre- por importe igual al salario base. También recibe una paga de beneficios de 500 € a cobrar en febrero. El tipo de retención de IRPF es del 18 %</a:t>
            </a:r>
          </a:p>
          <a:p>
            <a:pPr marL="0" indent="0">
              <a:lnSpc>
                <a:spcPct val="130000"/>
              </a:lnSpc>
              <a:buNone/>
            </a:pPr>
            <a:endParaRPr lang="es-ES" sz="1800" b="1" dirty="0"/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Elabora la nómina.</a:t>
            </a:r>
          </a:p>
          <a:p>
            <a:pPr>
              <a:lnSpc>
                <a:spcPct val="130000"/>
              </a:lnSpc>
            </a:pP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23872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198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981986"/>
            <a:ext cx="12192000" cy="58760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6.- Durante el mes de noviembre, Antonio Serrano percibe, en concepto de salario:   Salario base: 1800 €. Antigüedad: 2 % del sueldo base por trienio; lleva 18 años en la empresa.  Plus de </a:t>
            </a:r>
            <a:r>
              <a:rPr lang="es-ES" sz="1800" b="1" dirty="0" err="1"/>
              <a:t>penosidad</a:t>
            </a:r>
            <a:r>
              <a:rPr lang="es-ES" sz="1800" b="1" dirty="0"/>
              <a:t>: 240 €.  Horas extraordinarias: 300 €.  Horas extras fuerza mayor: 250 €.  Dietas (dentro de los límites): 400 €. Anualmente percibe dos pagas extraordinarias por un importe igual al salario base más la antigüedad. Retención a cuenta del IRPF del 15%.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Elabora la nómina</a:t>
            </a:r>
          </a:p>
          <a:p>
            <a:pPr>
              <a:lnSpc>
                <a:spcPct val="130000"/>
              </a:lnSpc>
            </a:pP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172066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3252"/>
            <a:ext cx="12192000" cy="981986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ES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981986"/>
            <a:ext cx="12192000" cy="58760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s-ES" sz="1800" b="1" dirty="0"/>
              <a:t>7.- Elabora la nómina de trabajador con 10 años de antigüedad.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Salario base: 1.000 €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Antigüedad (3% del salario base por trienios)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Gastos de locomoción en transporte público: 200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Gastos de locomoción: 300 </a:t>
            </a:r>
            <a:r>
              <a:rPr lang="es-ES" sz="1800" b="1" dirty="0" err="1"/>
              <a:t>Kms</a:t>
            </a:r>
            <a:r>
              <a:rPr lang="es-ES" sz="1800" b="1" dirty="0"/>
              <a:t>. pagados a 0,25 el Km.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Estancia (aporta factura): 350 €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Manutención con pernocta (5 días con sus noches) en el extranjero: 500 €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Horas extras fuerza mayor: 50 €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Horas extras voluntarias: 150 €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sz="1800" b="1" dirty="0"/>
              <a:t>Plus de transporte: 100 €.</a:t>
            </a:r>
          </a:p>
          <a:p>
            <a:pPr>
              <a:lnSpc>
                <a:spcPct val="130000"/>
              </a:lnSpc>
            </a:pPr>
            <a:r>
              <a:rPr lang="es-ES" sz="1800" b="1" dirty="0"/>
              <a:t>-Tipo de retención 18%.</a:t>
            </a:r>
          </a:p>
        </p:txBody>
      </p:sp>
    </p:spTree>
    <p:extLst>
      <p:ext uri="{BB962C8B-B14F-4D97-AF65-F5344CB8AC3E}">
        <p14:creationId xmlns:p14="http://schemas.microsoft.com/office/powerpoint/2010/main" val="163511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8729D29-9407-4914-854C-83CD303F7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24090"/>
            <a:ext cx="3593337" cy="46216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51A168-3E49-437A-966C-48E815F5E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891" y="464233"/>
            <a:ext cx="6443174" cy="6061257"/>
          </a:xfr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/>
              <a:t>1.- El </a:t>
            </a:r>
            <a:r>
              <a:rPr lang="es-ES" sz="1600" b="1" dirty="0" smtClean="0"/>
              <a:t>salario</a:t>
            </a:r>
            <a:r>
              <a:rPr lang="es-ES" sz="1600" b="1" dirty="0" smtClean="0">
                <a:solidFill>
                  <a:schemeClr val="accent6"/>
                </a:solidFill>
              </a:rPr>
              <a:t> != Nómina</a:t>
            </a:r>
            <a:endParaRPr lang="es-ES" sz="1600" b="1" dirty="0"/>
          </a:p>
          <a:p>
            <a:pPr lvl="1"/>
            <a:r>
              <a:rPr lang="es-ES" sz="1400" dirty="0"/>
              <a:t>Concepto</a:t>
            </a:r>
          </a:p>
          <a:p>
            <a:pPr lvl="1"/>
            <a:r>
              <a:rPr lang="es-ES" sz="1400" dirty="0"/>
              <a:t>Tipos de salario</a:t>
            </a:r>
          </a:p>
          <a:p>
            <a:pPr lvl="1"/>
            <a:r>
              <a:rPr lang="es-ES" sz="1400" dirty="0"/>
              <a:t>SMI</a:t>
            </a:r>
            <a:r>
              <a:rPr lang="es-ES" sz="1400" dirty="0" smtClean="0"/>
              <a:t>. </a:t>
            </a:r>
            <a:r>
              <a:rPr lang="es-ES" sz="1400" dirty="0" smtClean="0">
                <a:solidFill>
                  <a:schemeClr val="accent6"/>
                </a:solidFill>
              </a:rPr>
              <a:t>Salario Mínimo Interprofesional </a:t>
            </a:r>
            <a:r>
              <a:rPr lang="es-ES" sz="1400" dirty="0" smtClean="0"/>
              <a:t>IPREM </a:t>
            </a:r>
            <a:r>
              <a:rPr lang="es-ES" sz="1400" dirty="0" smtClean="0">
                <a:solidFill>
                  <a:schemeClr val="accent6"/>
                </a:solidFill>
              </a:rPr>
              <a:t>Indicador publico de renta de efectos múltiples. </a:t>
            </a:r>
            <a:r>
              <a:rPr lang="es-ES" sz="1400" dirty="0" smtClean="0"/>
              <a:t>FOGASA </a:t>
            </a:r>
            <a:r>
              <a:rPr lang="es-ES" sz="1400" dirty="0" smtClean="0">
                <a:solidFill>
                  <a:schemeClr val="accent6"/>
                </a:solidFill>
              </a:rPr>
              <a:t>Fondo de garantía salarial</a:t>
            </a:r>
            <a:endParaRPr lang="es-ES" sz="1400" dirty="0">
              <a:solidFill>
                <a:schemeClr val="accent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1600" b="1" dirty="0"/>
              <a:t>  2.-Introducción a la nómina</a:t>
            </a:r>
          </a:p>
          <a:p>
            <a:pPr>
              <a:lnSpc>
                <a:spcPct val="150000"/>
              </a:lnSpc>
            </a:pPr>
            <a:r>
              <a:rPr lang="es-ES" sz="1600" b="1" dirty="0"/>
              <a:t>3.- Total devengado</a:t>
            </a:r>
          </a:p>
          <a:p>
            <a:pPr lvl="1">
              <a:lnSpc>
                <a:spcPct val="150000"/>
              </a:lnSpc>
            </a:pPr>
            <a:r>
              <a:rPr lang="es-ES" sz="1600" b="1" dirty="0"/>
              <a:t>Percepciones salariales</a:t>
            </a:r>
          </a:p>
          <a:p>
            <a:pPr lvl="1">
              <a:lnSpc>
                <a:spcPct val="150000"/>
              </a:lnSpc>
            </a:pPr>
            <a:r>
              <a:rPr lang="es-ES" sz="1600" b="1" dirty="0"/>
              <a:t>Percepciones no </a:t>
            </a:r>
            <a:r>
              <a:rPr lang="es-ES" sz="1600" b="1" dirty="0" smtClean="0"/>
              <a:t>salariales </a:t>
            </a:r>
            <a:r>
              <a:rPr lang="es-ES" sz="1600" b="1" dirty="0" smtClean="0">
                <a:solidFill>
                  <a:schemeClr val="accent6"/>
                </a:solidFill>
              </a:rPr>
              <a:t>(compensa un gasto por estar trabajando)</a:t>
            </a:r>
            <a:endParaRPr lang="es-ES" sz="1600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600" b="1" dirty="0"/>
              <a:t>4.- Bases de Cotización a la SS</a:t>
            </a:r>
          </a:p>
          <a:p>
            <a:pPr lvl="1">
              <a:lnSpc>
                <a:spcPct val="150000"/>
              </a:lnSpc>
            </a:pPr>
            <a:r>
              <a:rPr lang="es-ES" sz="1600" b="1" dirty="0"/>
              <a:t>BCCC</a:t>
            </a:r>
          </a:p>
          <a:p>
            <a:pPr lvl="1">
              <a:lnSpc>
                <a:spcPct val="150000"/>
              </a:lnSpc>
            </a:pPr>
            <a:r>
              <a:rPr lang="es-ES" sz="1600" b="1" dirty="0"/>
              <a:t>BCCP</a:t>
            </a:r>
          </a:p>
          <a:p>
            <a:pPr>
              <a:lnSpc>
                <a:spcPct val="150000"/>
              </a:lnSpc>
            </a:pPr>
            <a:r>
              <a:rPr lang="es-ES" sz="1600" b="1" dirty="0"/>
              <a:t>5.- Bases sujetas a IRPF</a:t>
            </a:r>
          </a:p>
          <a:p>
            <a:pPr>
              <a:lnSpc>
                <a:spcPct val="150000"/>
              </a:lnSpc>
            </a:pPr>
            <a:r>
              <a:rPr lang="es-ES" sz="1600" b="1" dirty="0"/>
              <a:t>6.- Deducciones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9127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1C5B4C-CEE7-4873-822F-1A3BA5C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07" y="5583"/>
            <a:ext cx="6726556" cy="962953"/>
          </a:xfrm>
        </p:spPr>
        <p:txBody>
          <a:bodyPr anchor="b">
            <a:normAutofit/>
          </a:bodyPr>
          <a:lstStyle/>
          <a:p>
            <a:r>
              <a:rPr lang="es-ES" sz="3800" dirty="0"/>
              <a:t>1.- EL </a:t>
            </a:r>
            <a:r>
              <a:rPr lang="es-ES" sz="3800" dirty="0" smtClean="0"/>
              <a:t>SALARIO </a:t>
            </a:r>
            <a:r>
              <a:rPr lang="es-ES" sz="1000" dirty="0" smtClean="0">
                <a:solidFill>
                  <a:schemeClr val="accent6"/>
                </a:solidFill>
              </a:rPr>
              <a:t>(sal, como se pagaba en época romana)</a:t>
            </a:r>
            <a:endParaRPr lang="es-ES" sz="1000" dirty="0">
              <a:solidFill>
                <a:schemeClr val="accent6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445204-4085-4E9F-9B2B-2A5A8FE3F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0" y="756663"/>
            <a:ext cx="8242134" cy="5731528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Concepto: </a:t>
            </a:r>
            <a:r>
              <a:rPr lang="es-ES" sz="1000" dirty="0" smtClean="0">
                <a:solidFill>
                  <a:schemeClr val="accent6"/>
                </a:solidFill>
              </a:rPr>
              <a:t>La retribución por el trabajo realizado (en dinero o en especie). No es lo mismo salario que recibo de salario, que es el documento que acredita lo que has cobrado=nómina y como se descompone el salario.</a:t>
            </a:r>
            <a:endParaRPr lang="es-ES" sz="1000" dirty="0">
              <a:solidFill>
                <a:schemeClr val="accent6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Tipos de </a:t>
            </a:r>
            <a:r>
              <a:rPr lang="es-ES" sz="2000" dirty="0" smtClean="0"/>
              <a:t>salario: </a:t>
            </a:r>
            <a:r>
              <a:rPr lang="es-ES" sz="1200" dirty="0" smtClean="0">
                <a:solidFill>
                  <a:schemeClr val="accent6"/>
                </a:solidFill>
              </a:rPr>
              <a:t>2 clasificaciones:</a:t>
            </a:r>
            <a:r>
              <a:rPr lang="es-ES" sz="1200" dirty="0" smtClean="0">
                <a:solidFill>
                  <a:schemeClr val="accent5"/>
                </a:solidFill>
              </a:rPr>
              <a:t> Según naturaleza/elemento del pago: 1.1 </a:t>
            </a:r>
            <a:r>
              <a:rPr lang="es-ES" sz="1200" dirty="0" smtClean="0">
                <a:solidFill>
                  <a:schemeClr val="accent6"/>
                </a:solidFill>
              </a:rPr>
              <a:t>Pago en dinero o pago en especie(no puede superar el 30% de las percepciones salariales. </a:t>
            </a:r>
            <a:r>
              <a:rPr lang="es-ES" sz="1200" dirty="0" smtClean="0">
                <a:solidFill>
                  <a:schemeClr val="accent5"/>
                </a:solidFill>
              </a:rPr>
              <a:t>1.2 </a:t>
            </a:r>
            <a:r>
              <a:rPr lang="es-ES" sz="1200" dirty="0" smtClean="0">
                <a:solidFill>
                  <a:schemeClr val="accent6"/>
                </a:solidFill>
              </a:rPr>
              <a:t>Sujeto a retención por parte de la empresa). </a:t>
            </a:r>
            <a:r>
              <a:rPr lang="es-ES" sz="1200" dirty="0">
                <a:solidFill>
                  <a:schemeClr val="accent5"/>
                </a:solidFill>
              </a:rPr>
              <a:t>Según </a:t>
            </a:r>
            <a:r>
              <a:rPr lang="es-ES" sz="1200" dirty="0" smtClean="0">
                <a:solidFill>
                  <a:schemeClr val="accent5"/>
                </a:solidFill>
              </a:rPr>
              <a:t>la base tomada como referencia para el cálculo: 2.1 </a:t>
            </a:r>
            <a:r>
              <a:rPr lang="es-ES" sz="1200" dirty="0" smtClean="0">
                <a:solidFill>
                  <a:schemeClr val="accent6"/>
                </a:solidFill>
              </a:rPr>
              <a:t>Salario por unidad de tiempo: Se paga al trabajador en función del tiempo trabajado (en España al mes, Inglaterra a la semana). </a:t>
            </a:r>
            <a:r>
              <a:rPr lang="es-ES" sz="1200" dirty="0" smtClean="0">
                <a:solidFill>
                  <a:schemeClr val="accent5"/>
                </a:solidFill>
              </a:rPr>
              <a:t>2.2 Salario por unidad de obra</a:t>
            </a:r>
            <a:r>
              <a:rPr lang="es-ES" sz="1200" dirty="0" smtClean="0">
                <a:solidFill>
                  <a:schemeClr val="accent6"/>
                </a:solidFill>
              </a:rPr>
              <a:t>: Se toma la realización de algo (una venta, una talla, un seguro) como unidad de obra, independientemente del tiempo </a:t>
            </a:r>
            <a:r>
              <a:rPr lang="es-ES" sz="1200" dirty="0" smtClean="0">
                <a:solidFill>
                  <a:schemeClr val="accent5"/>
                </a:solidFill>
              </a:rPr>
              <a:t>2.3 Mixto: </a:t>
            </a:r>
            <a:r>
              <a:rPr lang="es-ES" sz="1200" dirty="0" smtClean="0">
                <a:solidFill>
                  <a:schemeClr val="accent6"/>
                </a:solidFill>
              </a:rPr>
              <a:t>Una parte de unidad de tiempo y otra en unidad de obra (habría una parte fija y otra variable).</a:t>
            </a:r>
            <a:endParaRPr lang="es-ES" sz="1200" dirty="0">
              <a:solidFill>
                <a:schemeClr val="accent6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SMI: </a:t>
            </a:r>
            <a:r>
              <a:rPr lang="es-ES" sz="1200" dirty="0" smtClean="0">
                <a:solidFill>
                  <a:schemeClr val="accent6"/>
                </a:solidFill>
              </a:rPr>
              <a:t>Salario Mínimo Interprofesional, lo fija el gobierno y el convenio determina los distintos conceptos luego. Ha ido subiendo en los últimos años.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IPREM: </a:t>
            </a:r>
            <a:r>
              <a:rPr lang="es-ES" sz="1200" dirty="0" smtClean="0">
                <a:solidFill>
                  <a:schemeClr val="accent6"/>
                </a:solidFill>
              </a:rPr>
              <a:t>Indicador</a:t>
            </a:r>
            <a:r>
              <a:rPr lang="es-ES" sz="1200" dirty="0" smtClean="0"/>
              <a:t> </a:t>
            </a:r>
            <a:r>
              <a:rPr lang="es-ES" sz="1200" dirty="0">
                <a:solidFill>
                  <a:schemeClr val="accent6"/>
                </a:solidFill>
              </a:rPr>
              <a:t>publico de renta de efectos múltiples</a:t>
            </a:r>
            <a:r>
              <a:rPr lang="es-ES" sz="1200" dirty="0" smtClean="0">
                <a:solidFill>
                  <a:schemeClr val="accent6"/>
                </a:solidFill>
              </a:rPr>
              <a:t>. También lo aprueba el gobierno y sirve para fijar los límites de acceso a determinadas ayudas, subvenciones, becas.</a:t>
            </a:r>
            <a:endParaRPr lang="es-ES" sz="1200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s-ES" sz="2000" dirty="0" smtClean="0"/>
              <a:t>FOGASA: </a:t>
            </a:r>
            <a:r>
              <a:rPr lang="es-ES" sz="1400" dirty="0">
                <a:solidFill>
                  <a:schemeClr val="accent6"/>
                </a:solidFill>
              </a:rPr>
              <a:t>Fondo de garantía </a:t>
            </a:r>
            <a:r>
              <a:rPr lang="es-ES" sz="1400" dirty="0" smtClean="0">
                <a:solidFill>
                  <a:schemeClr val="accent6"/>
                </a:solidFill>
              </a:rPr>
              <a:t>salarial: Funciona como un seguro al que contribuyen los empresarios y sirve para afrontar impagos de ellos mismos.</a:t>
            </a:r>
            <a:endParaRPr lang="es-ES" sz="1400" dirty="0">
              <a:solidFill>
                <a:schemeClr val="accent6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956FDF-7D79-430F-AF69-F6267CF72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4" r="14718" b="2"/>
          <a:stretch/>
        </p:blipFill>
        <p:spPr>
          <a:xfrm>
            <a:off x="9034052" y="718720"/>
            <a:ext cx="2425099" cy="23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9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4434" y="468363"/>
            <a:ext cx="10481246" cy="768813"/>
          </a:xfrm>
        </p:spPr>
        <p:txBody>
          <a:bodyPr/>
          <a:lstStyle/>
          <a:p>
            <a:r>
              <a:rPr lang="es-ES" dirty="0"/>
              <a:t>2.- INTRODUCCIÓN A LA NÓMINA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557" y="1754946"/>
            <a:ext cx="11629904" cy="1288834"/>
          </a:xfrm>
          <a:ln w="38100">
            <a:solidFill>
              <a:srgbClr val="92D050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12800" b="1" dirty="0"/>
              <a:t>  TOTAL DEVENGADO      –      DEDUCCIONES     =     SALARIO LÍQUIDO</a:t>
            </a:r>
            <a:endParaRPr lang="es-ES" sz="12800" dirty="0"/>
          </a:p>
          <a:p>
            <a:pPr marL="0" indent="0">
              <a:buNone/>
            </a:pPr>
            <a:endParaRPr lang="es-ES" sz="5600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                                                                                   </a:t>
            </a: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323557" y="3885283"/>
            <a:ext cx="2107095" cy="9493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Percepciones salariales</a:t>
            </a:r>
          </a:p>
        </p:txBody>
      </p:sp>
      <p:sp>
        <p:nvSpPr>
          <p:cNvPr id="5" name="Elipse 4"/>
          <p:cNvSpPr/>
          <p:nvPr/>
        </p:nvSpPr>
        <p:spPr>
          <a:xfrm>
            <a:off x="3057176" y="3885283"/>
            <a:ext cx="2120348" cy="91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Percepciones no salariales</a:t>
            </a:r>
          </a:p>
        </p:txBody>
      </p:sp>
      <p:cxnSp>
        <p:nvCxnSpPr>
          <p:cNvPr id="7" name="Conector recto de flecha 6"/>
          <p:cNvCxnSpPr>
            <a:cxnSpLocks/>
          </p:cNvCxnSpPr>
          <p:nvPr/>
        </p:nvCxnSpPr>
        <p:spPr>
          <a:xfrm flipH="1">
            <a:off x="1752986" y="3165950"/>
            <a:ext cx="377736" cy="5261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cxnSpLocks/>
          </p:cNvCxnSpPr>
          <p:nvPr/>
        </p:nvCxnSpPr>
        <p:spPr>
          <a:xfrm>
            <a:off x="3366135" y="3192734"/>
            <a:ext cx="301547" cy="54359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4621057" y="4948639"/>
            <a:ext cx="2949886" cy="128883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/>
              <a:t>SEGURIDAD SOCIAL</a:t>
            </a:r>
            <a:endParaRPr lang="es-ES" dirty="0"/>
          </a:p>
        </p:txBody>
      </p:sp>
      <p:cxnSp>
        <p:nvCxnSpPr>
          <p:cNvPr id="13" name="Conector recto de flecha 12"/>
          <p:cNvCxnSpPr>
            <a:cxnSpLocks/>
          </p:cNvCxnSpPr>
          <p:nvPr/>
        </p:nvCxnSpPr>
        <p:spPr>
          <a:xfrm>
            <a:off x="6138509" y="3192734"/>
            <a:ext cx="0" cy="141646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8140667" y="3252689"/>
            <a:ext cx="1489428" cy="128883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IRPF</a:t>
            </a:r>
            <a:endParaRPr lang="es-ES" dirty="0"/>
          </a:p>
        </p:txBody>
      </p:sp>
      <p:cxnSp>
        <p:nvCxnSpPr>
          <p:cNvPr id="14" name="Conector recto de flecha 13"/>
          <p:cNvCxnSpPr>
            <a:cxnSpLocks/>
          </p:cNvCxnSpPr>
          <p:nvPr/>
        </p:nvCxnSpPr>
        <p:spPr>
          <a:xfrm>
            <a:off x="7186550" y="3106888"/>
            <a:ext cx="765959" cy="45466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6BFCA1F-46A5-420D-854F-D0021215D251}"/>
              </a:ext>
            </a:extLst>
          </p:cNvPr>
          <p:cNvSpPr/>
          <p:nvPr/>
        </p:nvSpPr>
        <p:spPr>
          <a:xfrm>
            <a:off x="993913" y="2491409"/>
            <a:ext cx="2570922" cy="21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SALARIO BRUTO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D43A601-C6CC-43EB-AE52-26DC13B9CE3E}"/>
              </a:ext>
            </a:extLst>
          </p:cNvPr>
          <p:cNvSpPr/>
          <p:nvPr/>
        </p:nvSpPr>
        <p:spPr>
          <a:xfrm>
            <a:off x="5073001" y="2491409"/>
            <a:ext cx="2570922" cy="21293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 QUE LE RESTAN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899E746-702F-4256-8544-F276AAD98673}"/>
              </a:ext>
            </a:extLst>
          </p:cNvPr>
          <p:cNvSpPr/>
          <p:nvPr/>
        </p:nvSpPr>
        <p:spPr>
          <a:xfrm>
            <a:off x="8443442" y="2399363"/>
            <a:ext cx="3425001" cy="5523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LO QUE INGRESAN EN EL BANCO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6E06B28-6CB1-4A44-A1FB-A678488E6DBA}"/>
              </a:ext>
            </a:extLst>
          </p:cNvPr>
          <p:cNvCxnSpPr>
            <a:cxnSpLocks/>
          </p:cNvCxnSpPr>
          <p:nvPr/>
        </p:nvCxnSpPr>
        <p:spPr>
          <a:xfrm>
            <a:off x="7642522" y="5710019"/>
            <a:ext cx="1129107" cy="914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C7E3D9BA-2086-4D6C-9B1C-169142FAEB11}"/>
              </a:ext>
            </a:extLst>
          </p:cNvPr>
          <p:cNvSpPr/>
          <p:nvPr/>
        </p:nvSpPr>
        <p:spPr>
          <a:xfrm>
            <a:off x="9074727" y="5040079"/>
            <a:ext cx="2878733" cy="11973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Contingencias Comunes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Desempleo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Formación Profesional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Horas extras</a:t>
            </a:r>
          </a:p>
        </p:txBody>
      </p:sp>
    </p:spTree>
    <p:extLst>
      <p:ext uri="{BB962C8B-B14F-4D97-AF65-F5344CB8AC3E}">
        <p14:creationId xmlns:p14="http://schemas.microsoft.com/office/powerpoint/2010/main" val="164162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331304"/>
            <a:ext cx="10058400" cy="730195"/>
          </a:xfrm>
        </p:spPr>
        <p:txBody>
          <a:bodyPr>
            <a:normAutofit/>
          </a:bodyPr>
          <a:lstStyle/>
          <a:p>
            <a:r>
              <a:rPr lang="es-ES" sz="3200" b="1" dirty="0"/>
              <a:t>PASO 1.- TOTAL DEVENGADO (o salario bruto)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45488" y="1417983"/>
            <a:ext cx="4937760" cy="5108713"/>
          </a:xfr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s-ES" b="1" dirty="0"/>
          </a:p>
          <a:p>
            <a:pPr marL="0" indent="0" algn="ctr">
              <a:buNone/>
            </a:pP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PERCEPCIONES SALARIALES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Salario base: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1800" b="1" dirty="0"/>
              <a:t>Complementos: </a:t>
            </a:r>
          </a:p>
          <a:p>
            <a:pPr lvl="1" algn="just">
              <a:lnSpc>
                <a:spcPct val="110000"/>
              </a:lnSpc>
            </a:pPr>
            <a:r>
              <a:rPr lang="es-ES" sz="1800" dirty="0"/>
              <a:t>Antigüedad, </a:t>
            </a:r>
          </a:p>
          <a:p>
            <a:pPr lvl="1" algn="just">
              <a:lnSpc>
                <a:spcPct val="110000"/>
              </a:lnSpc>
            </a:pPr>
            <a:r>
              <a:rPr lang="es-ES" sz="1800" dirty="0"/>
              <a:t>Peligrosidad, toxicidad, turnicidad, nocturnidad, </a:t>
            </a:r>
          </a:p>
          <a:p>
            <a:pPr lvl="1" algn="just">
              <a:lnSpc>
                <a:spcPct val="110000"/>
              </a:lnSpc>
            </a:pPr>
            <a:r>
              <a:rPr lang="es-ES" sz="1800" dirty="0"/>
              <a:t>Incentivos, primas o plus de activad, asistencia o puntualidad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Horas extraordinarias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Participación en beneficios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Pagas extraordinarias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17920" y="1417984"/>
            <a:ext cx="4937760" cy="5108712"/>
          </a:xfr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sz="1800" b="1" dirty="0"/>
          </a:p>
          <a:p>
            <a:pPr marL="0" indent="0" algn="ctr">
              <a:buNone/>
            </a:pP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PERCEPCIONES NO SALARIALES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Plus de transporte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Dietas: Estancia y manutención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Gastos de locomoción: en transporte público o en transporte privado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Quebranto de moneda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Plus de herramientas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Plus de ropa profesional</a:t>
            </a:r>
          </a:p>
        </p:txBody>
      </p:sp>
    </p:spTree>
    <p:extLst>
      <p:ext uri="{BB962C8B-B14F-4D97-AF65-F5344CB8AC3E}">
        <p14:creationId xmlns:p14="http://schemas.microsoft.com/office/powerpoint/2010/main" val="371929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4BEAD-5E96-4068-BADA-74326B86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0817"/>
            <a:ext cx="10058400" cy="968734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PASO 2: BASES DE COTIZACIÓN de la SS Y BASE DE IRPF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B978E-3009-4087-89AA-5C532D48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9543"/>
          </a:xfrm>
        </p:spPr>
        <p:txBody>
          <a:bodyPr/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62DEBB-C1C7-48DA-BC99-4D02293420F7}"/>
              </a:ext>
            </a:extLst>
          </p:cNvPr>
          <p:cNvSpPr txBox="1"/>
          <p:nvPr/>
        </p:nvSpPr>
        <p:spPr>
          <a:xfrm>
            <a:off x="2251995" y="1668085"/>
            <a:ext cx="6679082" cy="138499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sz="2800" dirty="0"/>
          </a:p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BCCC </a:t>
            </a:r>
            <a:r>
              <a:rPr lang="es-ES" sz="2800" dirty="0"/>
              <a:t>x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r>
              <a:rPr lang="es-ES" sz="2800" dirty="0"/>
              <a:t> =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Deducción de la SS</a:t>
            </a:r>
          </a:p>
          <a:p>
            <a:r>
              <a:rPr lang="es-ES" sz="2800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65214A-011C-8CE8-0C7E-F39171181F33}"/>
              </a:ext>
            </a:extLst>
          </p:cNvPr>
          <p:cNvSpPr txBox="1"/>
          <p:nvPr/>
        </p:nvSpPr>
        <p:spPr>
          <a:xfrm>
            <a:off x="2251995" y="4850222"/>
            <a:ext cx="6679082" cy="138499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sz="2800" dirty="0"/>
          </a:p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Base de IRPF </a:t>
            </a:r>
            <a:r>
              <a:rPr lang="es-ES" sz="2800" dirty="0"/>
              <a:t>x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r>
              <a:rPr lang="es-ES" sz="2800" dirty="0"/>
              <a:t> =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Retención de IRPF</a:t>
            </a:r>
          </a:p>
          <a:p>
            <a:r>
              <a:rPr lang="es-ES" sz="2800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3FA734-4797-00CE-7B62-978378B6D7EF}"/>
              </a:ext>
            </a:extLst>
          </p:cNvPr>
          <p:cNvSpPr txBox="1"/>
          <p:nvPr/>
        </p:nvSpPr>
        <p:spPr>
          <a:xfrm>
            <a:off x="2251995" y="3259153"/>
            <a:ext cx="6679082" cy="138499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ES" sz="2800" dirty="0"/>
          </a:p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BCCP </a:t>
            </a:r>
            <a:r>
              <a:rPr lang="es-ES" sz="2800" dirty="0"/>
              <a:t>x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r>
              <a:rPr lang="es-ES" sz="2800" dirty="0"/>
              <a:t> =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Deducción de la SS</a:t>
            </a:r>
          </a:p>
          <a:p>
            <a:r>
              <a:rPr lang="es-E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321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s-ES" sz="3700" b="1" dirty="0"/>
              <a:t>A)  BASE DE COTIZACIÓN CONTINGENCIAS COMUNES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BBEFD9C-17E1-4CAE-A1DD-00BE686BE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PASOS para el cálculo</a:t>
            </a:r>
          </a:p>
          <a:p>
            <a:pPr marL="0" indent="0">
              <a:buNone/>
            </a:pPr>
            <a:r>
              <a:rPr lang="es-ES" sz="2400" b="1" dirty="0"/>
              <a:t>1.- Se suman las percepciones salariales </a:t>
            </a:r>
            <a:r>
              <a:rPr lang="es-ES" sz="2400" dirty="0"/>
              <a:t>menos las horas extras y menos las pagas extras.</a:t>
            </a:r>
          </a:p>
          <a:p>
            <a:pPr marL="0" indent="0">
              <a:buNone/>
            </a:pPr>
            <a:r>
              <a:rPr lang="es-ES" sz="2400" b="1" dirty="0"/>
              <a:t>2.- Con las percepciones no salariales, </a:t>
            </a:r>
            <a:r>
              <a:rPr lang="es-ES" sz="2400" dirty="0"/>
              <a:t>tenemos que distinguir:  las que se suman, las que no se suman y las que se suman solo una parte.</a:t>
            </a:r>
          </a:p>
          <a:p>
            <a:pPr marL="0" indent="0">
              <a:buNone/>
            </a:pPr>
            <a:r>
              <a:rPr lang="es-ES" sz="2400" b="1" dirty="0"/>
              <a:t>3.- Las pagas extras se prorratean</a:t>
            </a:r>
          </a:p>
        </p:txBody>
      </p:sp>
    </p:spTree>
    <p:extLst>
      <p:ext uri="{BB962C8B-B14F-4D97-AF65-F5344CB8AC3E}">
        <p14:creationId xmlns:p14="http://schemas.microsoft.com/office/powerpoint/2010/main" val="61760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2E381-309E-416C-9C81-450D132E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19345"/>
          </a:xfrm>
        </p:spPr>
        <p:txBody>
          <a:bodyPr anchor="ctr">
            <a:normAutofit/>
          </a:bodyPr>
          <a:lstStyle/>
          <a:p>
            <a:pPr algn="ctr"/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CÁLCULO BCCC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797F08C-8A5D-4B62-86FB-E2E4CB032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210" y="1249386"/>
            <a:ext cx="4937760" cy="5111657"/>
          </a:xfr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s-ES" sz="1800" b="1" dirty="0"/>
          </a:p>
          <a:p>
            <a:pPr marL="0" indent="0" algn="ctr">
              <a:buNone/>
            </a:pPr>
            <a:r>
              <a:rPr lang="es-ES" sz="1800" b="1" dirty="0">
                <a:solidFill>
                  <a:schemeClr val="accent1">
                    <a:lumMod val="75000"/>
                  </a:schemeClr>
                </a:solidFill>
              </a:rPr>
              <a:t>PERCEPCIONES SALARIALES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Salario base: </a:t>
            </a:r>
            <a:r>
              <a:rPr lang="es-ES" sz="1800" b="1" dirty="0">
                <a:solidFill>
                  <a:srgbClr val="FF0000"/>
                </a:solidFill>
              </a:rPr>
              <a:t>SE SUMA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1800" b="1" dirty="0"/>
              <a:t>Complementos: </a:t>
            </a:r>
            <a:r>
              <a:rPr lang="es-ES" sz="1800" b="1" dirty="0">
                <a:solidFill>
                  <a:srgbClr val="FF0000"/>
                </a:solidFill>
              </a:rPr>
              <a:t>SE SUMAN</a:t>
            </a:r>
          </a:p>
          <a:p>
            <a:pPr lvl="1" algn="just">
              <a:lnSpc>
                <a:spcPct val="110000"/>
              </a:lnSpc>
            </a:pPr>
            <a:r>
              <a:rPr lang="es-ES" sz="1800" dirty="0"/>
              <a:t>Antigüedad, </a:t>
            </a:r>
          </a:p>
          <a:p>
            <a:pPr lvl="1" algn="just">
              <a:lnSpc>
                <a:spcPct val="110000"/>
              </a:lnSpc>
            </a:pPr>
            <a:r>
              <a:rPr lang="es-ES" sz="1800" dirty="0"/>
              <a:t>Peligrosidad, toxicidad, turnicidad, nocturnidad, </a:t>
            </a:r>
          </a:p>
          <a:p>
            <a:pPr lvl="1" algn="just">
              <a:lnSpc>
                <a:spcPct val="110000"/>
              </a:lnSpc>
            </a:pPr>
            <a:r>
              <a:rPr lang="es-ES" sz="1800" dirty="0"/>
              <a:t>Incentivos, primas o plus de activad, asistencia o puntualidad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ES" sz="1800" b="1" dirty="0">
                <a:solidFill>
                  <a:srgbClr val="FF0000"/>
                </a:solidFill>
              </a:rPr>
              <a:t>Horas extraordinarias NO SE SUMAN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Participación en beneficios </a:t>
            </a:r>
            <a:r>
              <a:rPr lang="es-ES" sz="1800" b="1" dirty="0">
                <a:solidFill>
                  <a:srgbClr val="FF0000"/>
                </a:solidFill>
              </a:rPr>
              <a:t>SE SUMAN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s-ES" sz="1800" b="1" dirty="0"/>
              <a:t>Pagas extraordinarias </a:t>
            </a:r>
            <a:r>
              <a:rPr lang="es-ES" sz="1800" b="1" dirty="0">
                <a:solidFill>
                  <a:srgbClr val="FF0000"/>
                </a:solidFill>
              </a:rPr>
              <a:t>SE PRORRATEAN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B3680DD3-4D07-417B-A658-56405EA3B6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1909290"/>
              </p:ext>
            </p:extLst>
          </p:nvPr>
        </p:nvGraphicFramePr>
        <p:xfrm>
          <a:off x="6218237" y="1249385"/>
          <a:ext cx="5403919" cy="5111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9">
                  <a:extLst>
                    <a:ext uri="{9D8B030D-6E8A-4147-A177-3AD203B41FA5}">
                      <a16:colId xmlns:a16="http://schemas.microsoft.com/office/drawing/2014/main" val="2507814829"/>
                    </a:ext>
                  </a:extLst>
                </a:gridCol>
                <a:gridCol w="2332080">
                  <a:extLst>
                    <a:ext uri="{9D8B030D-6E8A-4147-A177-3AD203B41FA5}">
                      <a16:colId xmlns:a16="http://schemas.microsoft.com/office/drawing/2014/main" val="3218692086"/>
                    </a:ext>
                  </a:extLst>
                </a:gridCol>
              </a:tblGrid>
              <a:tr h="527272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PERCEPCIONES NO SALARIALES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12740"/>
                  </a:ext>
                </a:extLst>
              </a:tr>
              <a:tr h="66024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Gastos locomoción transporte público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58593"/>
                  </a:ext>
                </a:extLst>
              </a:tr>
              <a:tr h="66024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Gastos locomoción transporte privado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03774"/>
                  </a:ext>
                </a:extLst>
              </a:tr>
              <a:tr h="527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Plus de transporte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91755"/>
                  </a:ext>
                </a:extLst>
              </a:tr>
              <a:tr h="527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Dietas Estancia justificada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64838"/>
                  </a:ext>
                </a:extLst>
              </a:tr>
              <a:tr h="527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Dietas Manutención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768884"/>
                  </a:ext>
                </a:extLst>
              </a:tr>
              <a:tr h="527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Herramientas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59140"/>
                  </a:ext>
                </a:extLst>
              </a:tr>
              <a:tr h="5272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Prendas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04928"/>
                  </a:ext>
                </a:extLst>
              </a:tr>
              <a:tr h="62752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Quebranto de moneda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28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-3" b="4037"/>
          <a:stretch/>
        </p:blipFill>
        <p:spPr>
          <a:xfrm>
            <a:off x="410818" y="2582971"/>
            <a:ext cx="2474183" cy="32861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470" y="634946"/>
            <a:ext cx="10628243" cy="145075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" sz="3600" dirty="0"/>
              <a:t>B) BASES DE COTIZACIÓN CONTINGENCIAS PROFESIONALES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384048" lvl="2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¿CÓMO SE CALCULA?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 marL="0" indent="0" algn="ctr">
              <a:buNone/>
            </a:pPr>
            <a:r>
              <a:rPr lang="es-ES" b="1" dirty="0"/>
              <a:t>BCCC + HORAS EXTRAS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366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1515</Words>
  <Application>Microsoft Office PowerPoint</Application>
  <PresentationFormat>Panorámica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LA NÓMINA</vt:lpstr>
      <vt:lpstr>Presentación de PowerPoint</vt:lpstr>
      <vt:lpstr>1.- EL SALARIO (sal, como se pagaba en época romana)</vt:lpstr>
      <vt:lpstr>2.- INTRODUCCIÓN A LA NÓMINA</vt:lpstr>
      <vt:lpstr>PASO 1.- TOTAL DEVENGADO (o salario bruto)</vt:lpstr>
      <vt:lpstr>PASO 2: BASES DE COTIZACIÓN de la SS Y BASE DE IRPF</vt:lpstr>
      <vt:lpstr>A)  BASE DE COTIZACIÓN CONTINGENCIAS COMUNES</vt:lpstr>
      <vt:lpstr>CÁLCULO BCCC</vt:lpstr>
      <vt:lpstr>B) BASES DE COTIZACIÓN CONTINGENCIAS PROFESIONALES</vt:lpstr>
      <vt:lpstr>C) - BASE SUJETA A RETENCÓN IRPF</vt:lpstr>
      <vt:lpstr>PASO 3.-TOTAL DEDUCCIONES</vt:lpstr>
      <vt:lpstr>PASO 4: SALARIO LÍQUIDO</vt:lpstr>
      <vt:lpstr>ACTIVIDADES</vt:lpstr>
      <vt:lpstr>ACTIVIDADES</vt:lpstr>
      <vt:lpstr>ACTIVIDADES</vt:lpstr>
      <vt:lpstr>ACTIVIDADES</vt:lpstr>
      <vt:lpstr>ACTIVIDADES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NÓMINA</dc:title>
  <dc:creator>Pablo Moreno Prieto</dc:creator>
  <cp:lastModifiedBy>Diana Pascual</cp:lastModifiedBy>
  <cp:revision>15</cp:revision>
  <dcterms:created xsi:type="dcterms:W3CDTF">2020-03-18T11:30:26Z</dcterms:created>
  <dcterms:modified xsi:type="dcterms:W3CDTF">2023-11-29T19:19:39Z</dcterms:modified>
</cp:coreProperties>
</file>